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0948" y="290481"/>
            <a:ext cx="10950103" cy="690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87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22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9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638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620619"/>
          </a:xfrm>
        </p:spPr>
        <p:txBody>
          <a:bodyPr lIns="0" tIns="0" rIns="0" bIns="0"/>
          <a:lstStyle>
            <a:lvl1pPr>
              <a:defRPr sz="4033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228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3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43608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282" y="417471"/>
            <a:ext cx="11543434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49C3D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125" y="3323991"/>
            <a:ext cx="715654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419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770" y="2714710"/>
            <a:ext cx="1996560" cy="90795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5852" spc="-240" dirty="0"/>
              <a:t>Arrays</a:t>
            </a:r>
            <a:endParaRPr sz="585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1287" y="1608745"/>
            <a:ext cx="3250972" cy="3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0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64" dirty="0"/>
              <a:t>Arrays</a:t>
            </a:r>
            <a:r>
              <a:rPr sz="4487" spc="-176" dirty="0"/>
              <a:t> </a:t>
            </a:r>
            <a:r>
              <a:rPr sz="4487" dirty="0"/>
              <a:t>in</a:t>
            </a:r>
            <a:r>
              <a:rPr sz="4487" spc="-188" dirty="0"/>
              <a:t> </a:t>
            </a:r>
            <a:r>
              <a:rPr sz="4487" spc="-6" dirty="0"/>
              <a:t>Memory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95781" y="1803273"/>
          <a:ext cx="4792896" cy="29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5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07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9188" y="3917681"/>
            <a:ext cx="508285" cy="18483"/>
          </a:xfrm>
          <a:custGeom>
            <a:avLst/>
            <a:gdLst/>
            <a:ahLst/>
            <a:cxnLst/>
            <a:rect l="l" t="t" r="r" b="b"/>
            <a:pathLst>
              <a:path w="838200" h="30479">
                <a:moveTo>
                  <a:pt x="837742" y="0"/>
                </a:moveTo>
                <a:lnTo>
                  <a:pt x="826579" y="0"/>
                </a:lnTo>
                <a:lnTo>
                  <a:pt x="0" y="0"/>
                </a:lnTo>
                <a:lnTo>
                  <a:pt x="0" y="30010"/>
                </a:lnTo>
                <a:lnTo>
                  <a:pt x="826579" y="30010"/>
                </a:lnTo>
                <a:lnTo>
                  <a:pt x="837742" y="30010"/>
                </a:lnTo>
                <a:lnTo>
                  <a:pt x="83774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73557" y="2873173"/>
          <a:ext cx="7018952" cy="2910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68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87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spc="-25" dirty="0">
                          <a:latin typeface="Arial"/>
                          <a:cs typeface="Arial"/>
                        </a:rPr>
                        <a:t>12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141287" y="1396008"/>
            <a:ext cx="1539103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486" b="1" kern="0" spc="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21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5152" y="2538928"/>
            <a:ext cx="756267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596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64" dirty="0"/>
              <a:t>Arrays</a:t>
            </a:r>
            <a:r>
              <a:rPr sz="4487" spc="-176" dirty="0"/>
              <a:t> </a:t>
            </a:r>
            <a:r>
              <a:rPr sz="4487" dirty="0"/>
              <a:t>in</a:t>
            </a:r>
            <a:r>
              <a:rPr sz="4487" spc="-188" dirty="0"/>
              <a:t> </a:t>
            </a:r>
            <a:r>
              <a:rPr sz="4487" spc="-6" dirty="0"/>
              <a:t>Memory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95781" y="1733428"/>
          <a:ext cx="2248007" cy="909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0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9188" y="4082766"/>
            <a:ext cx="508285" cy="18483"/>
          </a:xfrm>
          <a:custGeom>
            <a:avLst/>
            <a:gdLst/>
            <a:ahLst/>
            <a:cxnLst/>
            <a:rect l="l" t="t" r="r" b="b"/>
            <a:pathLst>
              <a:path w="838200" h="30479">
                <a:moveTo>
                  <a:pt x="837742" y="0"/>
                </a:moveTo>
                <a:lnTo>
                  <a:pt x="826579" y="0"/>
                </a:lnTo>
                <a:lnTo>
                  <a:pt x="0" y="0"/>
                </a:lnTo>
                <a:lnTo>
                  <a:pt x="0" y="30010"/>
                </a:lnTo>
                <a:lnTo>
                  <a:pt x="826579" y="30010"/>
                </a:lnTo>
                <a:lnTo>
                  <a:pt x="837742" y="30010"/>
                </a:lnTo>
                <a:lnTo>
                  <a:pt x="837742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5023" y="1328280"/>
            <a:ext cx="2025825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27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486" b="1" kern="0" spc="-6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15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486" b="1" kern="0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5152" y="2703355"/>
            <a:ext cx="756267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73557" y="3038262"/>
          <a:ext cx="7216098" cy="3454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10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9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09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2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1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3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09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09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096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096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240" dirty="0">
                          <a:latin typeface="Adobe Clean SemiCondensed"/>
                          <a:cs typeface="Adobe Clean SemiCondensed"/>
                        </a:rPr>
                        <a:t>Row</a:t>
                      </a:r>
                      <a:r>
                        <a:rPr sz="1200" b="1" spc="220" dirty="0">
                          <a:latin typeface="Adobe Clean SemiCondensed"/>
                          <a:cs typeface="Adobe Clean SemiCondensed"/>
                        </a:rPr>
                        <a:t> </a:t>
                      </a:r>
                      <a:r>
                        <a:rPr sz="1200" b="1" spc="600" dirty="0">
                          <a:latin typeface="Adobe Clean SemiCondensed"/>
                          <a:cs typeface="Adobe Clean SemiCondensed"/>
                        </a:rPr>
                        <a:t>1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2464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170" dirty="0">
                          <a:latin typeface="Adobe Clean SemiCondensed"/>
                          <a:cs typeface="Adobe Clean SemiCondensed"/>
                        </a:rPr>
                        <a:t>Ro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6045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b="1" spc="305" dirty="0">
                          <a:latin typeface="Adobe Clean SemiCondensed"/>
                          <a:cs typeface="Adobe Clean SemiCondensed"/>
                        </a:rPr>
                        <a:t>w</a:t>
                      </a:r>
                      <a:r>
                        <a:rPr sz="1200" b="1" spc="225" dirty="0">
                          <a:latin typeface="Adobe Clean SemiCondensed"/>
                          <a:cs typeface="Adobe Clean SemiCondensed"/>
                        </a:rPr>
                        <a:t> </a:t>
                      </a:r>
                      <a:r>
                        <a:rPr sz="1200" b="1" spc="229" dirty="0">
                          <a:latin typeface="Adobe Clean SemiCondensed"/>
                          <a:cs typeface="Adobe Clean SemiCondensed"/>
                        </a:rPr>
                        <a:t>3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60455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91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590" marR="2159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29591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22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1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2185"/>
                        </a:lnSpc>
                        <a:spcBef>
                          <a:spcPts val="1155"/>
                        </a:spcBef>
                      </a:pPr>
                      <a:r>
                        <a:rPr sz="1200" b="1" spc="240" dirty="0">
                          <a:latin typeface="Adobe Clean SemiCondensed"/>
                          <a:cs typeface="Adobe Clean SemiCondensed"/>
                        </a:rPr>
                        <a:t>Row</a:t>
                      </a:r>
                      <a:r>
                        <a:rPr sz="1200" b="1" spc="220" dirty="0">
                          <a:latin typeface="Adobe Clean SemiCondensed"/>
                          <a:cs typeface="Adobe Clean SemiCondensed"/>
                        </a:rPr>
                        <a:t> </a:t>
                      </a:r>
                      <a:r>
                        <a:rPr sz="1200" b="1" spc="270" dirty="0">
                          <a:latin typeface="Adobe Clean SemiCondensed"/>
                          <a:cs typeface="Adobe Clean SemiCondensed"/>
                        </a:rPr>
                        <a:t>2</a:t>
                      </a:r>
                      <a:endParaRPr sz="1200">
                        <a:latin typeface="Adobe Clean SemiCondensed"/>
                        <a:cs typeface="Adobe Clean SemiCondensed"/>
                      </a:endParaRPr>
                    </a:p>
                  </a:txBody>
                  <a:tcPr marL="0" marR="0" marT="8895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9591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805385" y="3808119"/>
            <a:ext cx="61225" cy="6122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50260" y="0"/>
                </a:moveTo>
                <a:lnTo>
                  <a:pt x="0" y="100520"/>
                </a:lnTo>
                <a:lnTo>
                  <a:pt x="100520" y="100520"/>
                </a:lnTo>
                <a:lnTo>
                  <a:pt x="50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4760" y="4597914"/>
            <a:ext cx="61225" cy="61225"/>
          </a:xfrm>
          <a:custGeom>
            <a:avLst/>
            <a:gdLst/>
            <a:ahLst/>
            <a:cxnLst/>
            <a:rect l="l" t="t" r="r" b="b"/>
            <a:pathLst>
              <a:path w="100965" h="100965">
                <a:moveTo>
                  <a:pt x="100520" y="0"/>
                </a:moveTo>
                <a:lnTo>
                  <a:pt x="0" y="0"/>
                </a:lnTo>
                <a:lnTo>
                  <a:pt x="50260" y="100520"/>
                </a:lnTo>
                <a:lnTo>
                  <a:pt x="10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4947" y="3819395"/>
            <a:ext cx="61225" cy="61225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0260" y="0"/>
                </a:moveTo>
                <a:lnTo>
                  <a:pt x="0" y="100520"/>
                </a:lnTo>
                <a:lnTo>
                  <a:pt x="100520" y="100520"/>
                </a:lnTo>
                <a:lnTo>
                  <a:pt x="50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64" dirty="0"/>
              <a:t>Arrays</a:t>
            </a:r>
            <a:r>
              <a:rPr sz="4487" spc="-176" dirty="0"/>
              <a:t> </a:t>
            </a:r>
            <a:r>
              <a:rPr sz="4487" dirty="0"/>
              <a:t>in</a:t>
            </a:r>
            <a:r>
              <a:rPr sz="4487" spc="-188" dirty="0"/>
              <a:t> </a:t>
            </a:r>
            <a:r>
              <a:rPr sz="4487" spc="-6" dirty="0"/>
              <a:t>Memory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81521" y="3209700"/>
          <a:ext cx="6998539" cy="291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91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3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25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55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039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0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542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26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71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0050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86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6904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8009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758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84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5544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9330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399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2476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925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5621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1073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806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8063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8063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31806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59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3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25162" y="1412940"/>
            <a:ext cx="2177925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486" b="1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15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486" b="1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5291" y="2877306"/>
            <a:ext cx="756267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6677" y="1525481"/>
            <a:ext cx="2797879" cy="1068554"/>
          </a:xfrm>
          <a:custGeom>
            <a:avLst/>
            <a:gdLst/>
            <a:ahLst/>
            <a:cxnLst/>
            <a:rect l="l" t="t" r="r" b="b"/>
            <a:pathLst>
              <a:path w="4613909" h="1762125">
                <a:moveTo>
                  <a:pt x="4613518" y="0"/>
                </a:moveTo>
                <a:lnTo>
                  <a:pt x="0" y="0"/>
                </a:lnTo>
                <a:lnTo>
                  <a:pt x="0" y="1761726"/>
                </a:lnTo>
                <a:lnTo>
                  <a:pt x="4613518" y="1761726"/>
                </a:lnTo>
                <a:lnTo>
                  <a:pt x="4613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36677" y="1525480"/>
          <a:ext cx="1435522" cy="1158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607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{{{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73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73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73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2734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35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35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35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900" spc="-2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35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r>
                        <a:rPr sz="900" spc="-2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},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377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5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r>
                        <a:rPr sz="900" spc="-25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10" dirty="0">
                          <a:solidFill>
                            <a:srgbClr val="B5CEA8"/>
                          </a:solidFill>
                          <a:latin typeface="Courier New"/>
                          <a:cs typeface="Courier New"/>
                        </a:rPr>
                        <a:t>17</a:t>
                      </a:r>
                      <a:r>
                        <a:rPr sz="900" spc="-10" dirty="0">
                          <a:solidFill>
                            <a:srgbClr val="DCDCDC"/>
                          </a:solidFill>
                          <a:latin typeface="Courier New"/>
                          <a:cs typeface="Courier New"/>
                        </a:rPr>
                        <a:t>}}};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8086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28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29462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49" dirty="0"/>
              <a:t>Creating</a:t>
            </a:r>
            <a:r>
              <a:rPr sz="4487" spc="-236" dirty="0"/>
              <a:t> </a:t>
            </a:r>
            <a:r>
              <a:rPr sz="4487" spc="-106" dirty="0"/>
              <a:t>an</a:t>
            </a:r>
            <a:r>
              <a:rPr sz="4487" spc="-206" dirty="0"/>
              <a:t> </a:t>
            </a:r>
            <a:r>
              <a:rPr sz="4487" spc="-85" dirty="0"/>
              <a:t>Array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691341" y="1320002"/>
            <a:ext cx="4117881" cy="1720836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7701" defTabSz="554492">
              <a:spcBef>
                <a:spcPts val="364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we: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Declare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9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Instantiation</a:t>
            </a:r>
            <a:r>
              <a:rPr sz="1577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array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Initialization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cells in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233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0560" defTabSz="554492"/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00526" y="3108107"/>
          <a:ext cx="7018952" cy="291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arr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9638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5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29462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49" dirty="0"/>
              <a:t>Creating</a:t>
            </a:r>
            <a:r>
              <a:rPr sz="4487" spc="-236" dirty="0"/>
              <a:t> </a:t>
            </a:r>
            <a:r>
              <a:rPr sz="4487" spc="-106" dirty="0"/>
              <a:t>an</a:t>
            </a:r>
            <a:r>
              <a:rPr sz="4487" spc="-206" dirty="0"/>
              <a:t> </a:t>
            </a:r>
            <a:r>
              <a:rPr sz="4487" spc="-85" dirty="0"/>
              <a:t>Array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691341" y="1320002"/>
            <a:ext cx="4117881" cy="1720836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7701" defTabSz="554492">
              <a:spcBef>
                <a:spcPts val="364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we: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Declare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9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Instantiation</a:t>
            </a:r>
            <a:r>
              <a:rPr sz="1577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array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Initialization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cells in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233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0560" defTabSz="554492"/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00526" y="3108107"/>
          <a:ext cx="7018953" cy="29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25"/>
                        </a:lnSpc>
                      </a:pPr>
                      <a:r>
                        <a:rPr sz="8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arr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9638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38240" y="4264019"/>
            <a:ext cx="51214" cy="61225"/>
          </a:xfrm>
          <a:custGeom>
            <a:avLst/>
            <a:gdLst/>
            <a:ahLst/>
            <a:cxnLst/>
            <a:rect l="l" t="t" r="r" b="b"/>
            <a:pathLst>
              <a:path w="84454" h="100965">
                <a:moveTo>
                  <a:pt x="0" y="100514"/>
                </a:moveTo>
                <a:lnTo>
                  <a:pt x="84324" y="51195"/>
                </a:lnTo>
                <a:lnTo>
                  <a:pt x="1125" y="0"/>
                </a:lnTo>
              </a:path>
              <a:path w="84454" h="100965">
                <a:moveTo>
                  <a:pt x="562" y="50257"/>
                </a:moveTo>
                <a:lnTo>
                  <a:pt x="84324" y="5119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6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29462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49" dirty="0"/>
              <a:t>Creating</a:t>
            </a:r>
            <a:r>
              <a:rPr sz="4487" spc="-236" dirty="0"/>
              <a:t> </a:t>
            </a:r>
            <a:r>
              <a:rPr sz="4487" spc="-106" dirty="0"/>
              <a:t>an</a:t>
            </a:r>
            <a:r>
              <a:rPr sz="4487" spc="-206" dirty="0"/>
              <a:t> </a:t>
            </a:r>
            <a:r>
              <a:rPr sz="4487" spc="-85" dirty="0"/>
              <a:t>Array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691341" y="1320002"/>
            <a:ext cx="4117881" cy="1720836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7701" defTabSz="554492">
              <a:spcBef>
                <a:spcPts val="364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we: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Declare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9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Instantiation</a:t>
            </a:r>
            <a:r>
              <a:rPr sz="1577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array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Initialization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cells in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233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0560" defTabSz="554492"/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00526" y="3108107"/>
          <a:ext cx="7018953" cy="29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6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6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25"/>
                        </a:lnSpc>
                      </a:pPr>
                      <a:r>
                        <a:rPr sz="8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arr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9638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38240" y="4264019"/>
            <a:ext cx="51214" cy="61225"/>
          </a:xfrm>
          <a:custGeom>
            <a:avLst/>
            <a:gdLst/>
            <a:ahLst/>
            <a:cxnLst/>
            <a:rect l="l" t="t" r="r" b="b"/>
            <a:pathLst>
              <a:path w="84454" h="100965">
                <a:moveTo>
                  <a:pt x="0" y="100514"/>
                </a:moveTo>
                <a:lnTo>
                  <a:pt x="84324" y="51195"/>
                </a:lnTo>
                <a:lnTo>
                  <a:pt x="1125" y="0"/>
                </a:lnTo>
              </a:path>
              <a:path w="84454" h="100965">
                <a:moveTo>
                  <a:pt x="562" y="50257"/>
                </a:moveTo>
                <a:lnTo>
                  <a:pt x="84324" y="5119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8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294625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49" dirty="0"/>
              <a:t>Creating</a:t>
            </a:r>
            <a:r>
              <a:rPr sz="4487" spc="-236" dirty="0"/>
              <a:t> </a:t>
            </a:r>
            <a:r>
              <a:rPr sz="4487" spc="-106" dirty="0"/>
              <a:t>an</a:t>
            </a:r>
            <a:r>
              <a:rPr sz="4487" spc="-206" dirty="0"/>
              <a:t> </a:t>
            </a:r>
            <a:r>
              <a:rPr sz="4487" spc="-85" dirty="0"/>
              <a:t>Array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691341" y="1320002"/>
            <a:ext cx="4117881" cy="1132854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7701" defTabSz="554492">
              <a:spcBef>
                <a:spcPts val="364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we: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Declare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9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Instantiation</a:t>
            </a:r>
            <a:r>
              <a:rPr sz="1577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array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Initialization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cells in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3155" y="3080129"/>
            <a:ext cx="1683502" cy="25314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59" rIns="0" bIns="0" rtlCol="0">
            <a:spAutoFit/>
          </a:bodyPr>
          <a:lstStyle/>
          <a:p>
            <a:pPr marL="35425" defTabSz="554492">
              <a:spcBef>
                <a:spcPts val="191"/>
              </a:spcBef>
            </a:pPr>
            <a:r>
              <a:rPr sz="1486" kern="0" dirty="0">
                <a:solidFill>
                  <a:srgbClr val="FFFFFF"/>
                </a:solidFill>
                <a:latin typeface="Courier New"/>
                <a:cs typeface="Courier New"/>
              </a:rPr>
              <a:t>dataType[]</a:t>
            </a:r>
            <a:r>
              <a:rPr sz="1486" kern="0" spc="9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86" kern="0" spc="-15" dirty="0">
                <a:solidFill>
                  <a:srgbClr val="FFFFFF"/>
                </a:solidFill>
                <a:latin typeface="Courier New"/>
                <a:cs typeface="Courier New"/>
              </a:rPr>
              <a:t>arr</a:t>
            </a:r>
            <a:endParaRPr sz="1486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155" y="3473801"/>
            <a:ext cx="2486362" cy="25314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4259" rIns="0" bIns="0" rtlCol="0">
            <a:spAutoFit/>
          </a:bodyPr>
          <a:lstStyle/>
          <a:p>
            <a:pPr marL="35425" defTabSz="554492">
              <a:spcBef>
                <a:spcPts val="191"/>
              </a:spcBef>
            </a:pPr>
            <a:r>
              <a:rPr sz="1486" kern="0" dirty="0">
                <a:solidFill>
                  <a:srgbClr val="FFFFFF"/>
                </a:solidFill>
                <a:latin typeface="Courier New"/>
                <a:cs typeface="Courier New"/>
              </a:rPr>
              <a:t>arr</a:t>
            </a:r>
            <a:r>
              <a:rPr sz="1486" kern="0" spc="2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86" kern="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sz="1486" kern="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Courier New"/>
                <a:cs typeface="Courier New"/>
              </a:rPr>
              <a:t>dataType[]</a:t>
            </a:r>
            <a:endParaRPr sz="1486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3155" y="3939255"/>
          <a:ext cx="1339639" cy="6442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419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arr[0]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25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25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25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436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19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arr[1]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25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25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2425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65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1367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7" dirty="0"/>
              <a:t> </a:t>
            </a:r>
            <a:r>
              <a:rPr sz="4487" dirty="0"/>
              <a:t>in</a:t>
            </a:r>
            <a:r>
              <a:rPr sz="4487" spc="-194" dirty="0"/>
              <a:t> </a:t>
            </a:r>
            <a:r>
              <a:rPr sz="4487" spc="-73" dirty="0"/>
              <a:t>Array</a:t>
            </a:r>
            <a:endParaRPr sz="4487"/>
          </a:p>
        </p:txBody>
      </p:sp>
      <p:sp>
        <p:nvSpPr>
          <p:cNvPr id="4" name="object 4"/>
          <p:cNvSpPr/>
          <p:nvPr/>
        </p:nvSpPr>
        <p:spPr>
          <a:xfrm>
            <a:off x="5131971" y="1847720"/>
            <a:ext cx="2668112" cy="25414"/>
          </a:xfrm>
          <a:custGeom>
            <a:avLst/>
            <a:gdLst/>
            <a:ahLst/>
            <a:cxnLst/>
            <a:rect l="l" t="t" r="r" b="b"/>
            <a:pathLst>
              <a:path w="4399915" h="41910">
                <a:moveTo>
                  <a:pt x="4340719" y="41883"/>
                </a:moveTo>
                <a:lnTo>
                  <a:pt x="4399591" y="41883"/>
                </a:lnTo>
              </a:path>
              <a:path w="4399915" h="41910">
                <a:moveTo>
                  <a:pt x="0" y="0"/>
                </a:moveTo>
                <a:lnTo>
                  <a:pt x="4399591" y="0"/>
                </a:lnTo>
              </a:path>
            </a:pathLst>
          </a:custGeom>
          <a:ln w="41883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31971" y="2560079"/>
            <a:ext cx="2668112" cy="50829"/>
            <a:chOff x="8462294" y="4221760"/>
            <a:chExt cx="4399915" cy="83820"/>
          </a:xfrm>
        </p:grpSpPr>
        <p:sp>
          <p:nvSpPr>
            <p:cNvPr id="6" name="object 6"/>
            <p:cNvSpPr/>
            <p:nvPr/>
          </p:nvSpPr>
          <p:spPr>
            <a:xfrm>
              <a:off x="12803013" y="4242702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872" y="0"/>
                  </a:lnTo>
                </a:path>
              </a:pathLst>
            </a:custGeom>
            <a:ln w="41883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462294" y="4284585"/>
              <a:ext cx="4399915" cy="0"/>
            </a:xfrm>
            <a:custGeom>
              <a:avLst/>
              <a:gdLst/>
              <a:ahLst/>
              <a:cxnLst/>
              <a:rect l="l" t="t" r="r" b="b"/>
              <a:pathLst>
                <a:path w="4399915">
                  <a:moveTo>
                    <a:pt x="0" y="0"/>
                  </a:moveTo>
                  <a:lnTo>
                    <a:pt x="4399591" y="0"/>
                  </a:lnTo>
                </a:path>
              </a:pathLst>
            </a:custGeom>
            <a:ln w="41883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3739" y="2024666"/>
            <a:ext cx="124992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myArray</a:t>
            </a:r>
            <a:r>
              <a:rPr sz="2092" kern="0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139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021" y="3653173"/>
            <a:ext cx="1663094" cy="78683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myArray[3]</a:t>
            </a: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224" dirty="0">
                <a:solidFill>
                  <a:srgbClr val="FFFFFF"/>
                </a:solidFill>
                <a:latin typeface="Arial"/>
                <a:cs typeface="Arial"/>
              </a:rPr>
              <a:t>“d”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971"/>
              </a:spcBef>
            </a:pP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myArray[5]</a:t>
            </a: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203" dirty="0">
                <a:solidFill>
                  <a:srgbClr val="FFFFFF"/>
                </a:solidFill>
                <a:latin typeface="Arial"/>
                <a:cs typeface="Arial"/>
              </a:rPr>
              <a:t>“f”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64055" y="1758827"/>
          <a:ext cx="5268452" cy="129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“a”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3652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“b”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365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“c”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3652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“d”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3652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12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“f”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365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Courier New"/>
                          <a:cs typeface="Courier New"/>
                        </a:rPr>
                        <a:t>[0]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Courier New"/>
                          <a:cs typeface="Courier New"/>
                        </a:rPr>
                        <a:t>[1]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Courier New"/>
                          <a:cs typeface="Courier New"/>
                        </a:rPr>
                        <a:t>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Courier New"/>
                          <a:cs typeface="Courier New"/>
                        </a:rPr>
                        <a:t>[3]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Courier New"/>
                          <a:cs typeface="Courier New"/>
                        </a:rPr>
                        <a:t>[4]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Courier New"/>
                          <a:cs typeface="Courier New"/>
                        </a:rPr>
                        <a:t>[5]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6333" y="2793804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6333" y="3518862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86333" y="2692211"/>
          <a:ext cx="5269221" cy="1455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05" dirty="0">
                          <a:latin typeface="Arial"/>
                          <a:cs typeface="Arial"/>
                        </a:rPr>
                        <a:t>“a”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“b”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34" dirty="0">
                          <a:latin typeface="Arial"/>
                          <a:cs typeface="Arial"/>
                        </a:rPr>
                        <a:t>“c”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“d”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55" dirty="0">
                          <a:latin typeface="Arial"/>
                          <a:cs typeface="Arial"/>
                        </a:rPr>
                        <a:t>“e”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1367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7" dirty="0"/>
              <a:t> </a:t>
            </a:r>
            <a:r>
              <a:rPr sz="4487" dirty="0"/>
              <a:t>in</a:t>
            </a:r>
            <a:r>
              <a:rPr sz="4487" spc="-194" dirty="0"/>
              <a:t> </a:t>
            </a:r>
            <a:r>
              <a:rPr sz="4487" spc="-73" dirty="0"/>
              <a:t>Array</a:t>
            </a:r>
            <a:endParaRPr sz="4487"/>
          </a:p>
        </p:txBody>
      </p:sp>
      <p:grpSp>
        <p:nvGrpSpPr>
          <p:cNvPr id="7" name="object 7"/>
          <p:cNvGrpSpPr/>
          <p:nvPr/>
        </p:nvGrpSpPr>
        <p:grpSpPr>
          <a:xfrm>
            <a:off x="4733296" y="1227973"/>
            <a:ext cx="926080" cy="752416"/>
            <a:chOff x="7804849" y="2025018"/>
            <a:chExt cx="1527175" cy="1240790"/>
          </a:xfrm>
        </p:grpSpPr>
        <p:sp>
          <p:nvSpPr>
            <p:cNvPr id="8" name="object 8"/>
            <p:cNvSpPr/>
            <p:nvPr/>
          </p:nvSpPr>
          <p:spPr>
            <a:xfrm>
              <a:off x="7846759" y="2066928"/>
              <a:ext cx="1443355" cy="1156970"/>
            </a:xfrm>
            <a:custGeom>
              <a:avLst/>
              <a:gdLst/>
              <a:ahLst/>
              <a:cxnLst/>
              <a:rect l="l" t="t" r="r" b="b"/>
              <a:pathLst>
                <a:path w="1443354" h="1156970">
                  <a:moveTo>
                    <a:pt x="1443018" y="0"/>
                  </a:moveTo>
                  <a:lnTo>
                    <a:pt x="0" y="0"/>
                  </a:lnTo>
                  <a:lnTo>
                    <a:pt x="0" y="1156577"/>
                  </a:lnTo>
                  <a:lnTo>
                    <a:pt x="1443018" y="1156577"/>
                  </a:lnTo>
                  <a:lnTo>
                    <a:pt x="144301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846759" y="2066928"/>
              <a:ext cx="1443355" cy="1156970"/>
            </a:xfrm>
            <a:custGeom>
              <a:avLst/>
              <a:gdLst/>
              <a:ahLst/>
              <a:cxnLst/>
              <a:rect l="l" t="t" r="r" b="b"/>
              <a:pathLst>
                <a:path w="1443354" h="1156970">
                  <a:moveTo>
                    <a:pt x="0" y="0"/>
                  </a:moveTo>
                  <a:lnTo>
                    <a:pt x="1443018" y="0"/>
                  </a:lnTo>
                  <a:lnTo>
                    <a:pt x="1443018" y="1156577"/>
                  </a:lnTo>
                  <a:lnTo>
                    <a:pt x="0" y="1156577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85245" y="1385739"/>
            <a:ext cx="422031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kern="0" spc="291" dirty="0">
                <a:solidFill>
                  <a:sysClr val="windowText" lastClr="000000"/>
                </a:solidFill>
                <a:latin typeface="Arial"/>
                <a:cs typeface="Arial"/>
              </a:rPr>
              <a:t>“f”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85537" y="1619553"/>
            <a:ext cx="863700" cy="918379"/>
            <a:chOff x="6406833" y="2670763"/>
            <a:chExt cx="1424305" cy="1514475"/>
          </a:xfrm>
        </p:grpSpPr>
        <p:sp>
          <p:nvSpPr>
            <p:cNvPr id="12" name="object 12"/>
            <p:cNvSpPr/>
            <p:nvPr/>
          </p:nvSpPr>
          <p:spPr>
            <a:xfrm>
              <a:off x="6524977" y="2696940"/>
              <a:ext cx="1280160" cy="1318895"/>
            </a:xfrm>
            <a:custGeom>
              <a:avLst/>
              <a:gdLst/>
              <a:ahLst/>
              <a:cxnLst/>
              <a:rect l="l" t="t" r="r" b="b"/>
              <a:pathLst>
                <a:path w="1280159" h="1318895">
                  <a:moveTo>
                    <a:pt x="0" y="1318699"/>
                  </a:moveTo>
                  <a:lnTo>
                    <a:pt x="29983" y="1240057"/>
                  </a:lnTo>
                  <a:lnTo>
                    <a:pt x="51837" y="1187188"/>
                  </a:lnTo>
                  <a:lnTo>
                    <a:pt x="74287" y="1135413"/>
                  </a:lnTo>
                  <a:lnTo>
                    <a:pt x="97334" y="1084732"/>
                  </a:lnTo>
                  <a:lnTo>
                    <a:pt x="120978" y="1035145"/>
                  </a:lnTo>
                  <a:lnTo>
                    <a:pt x="145218" y="986651"/>
                  </a:lnTo>
                  <a:lnTo>
                    <a:pt x="170055" y="939252"/>
                  </a:lnTo>
                  <a:lnTo>
                    <a:pt x="195489" y="892946"/>
                  </a:lnTo>
                  <a:lnTo>
                    <a:pt x="221519" y="847734"/>
                  </a:lnTo>
                  <a:lnTo>
                    <a:pt x="248146" y="803616"/>
                  </a:lnTo>
                  <a:lnTo>
                    <a:pt x="275370" y="760592"/>
                  </a:lnTo>
                  <a:lnTo>
                    <a:pt x="303191" y="718662"/>
                  </a:lnTo>
                  <a:lnTo>
                    <a:pt x="331608" y="677826"/>
                  </a:lnTo>
                  <a:lnTo>
                    <a:pt x="360622" y="638083"/>
                  </a:lnTo>
                  <a:lnTo>
                    <a:pt x="390232" y="599434"/>
                  </a:lnTo>
                  <a:lnTo>
                    <a:pt x="420439" y="561879"/>
                  </a:lnTo>
                  <a:lnTo>
                    <a:pt x="451243" y="525418"/>
                  </a:lnTo>
                  <a:lnTo>
                    <a:pt x="482644" y="490051"/>
                  </a:lnTo>
                  <a:lnTo>
                    <a:pt x="514642" y="455777"/>
                  </a:lnTo>
                  <a:lnTo>
                    <a:pt x="547236" y="422598"/>
                  </a:lnTo>
                  <a:lnTo>
                    <a:pt x="580426" y="390512"/>
                  </a:lnTo>
                  <a:lnTo>
                    <a:pt x="614214" y="359520"/>
                  </a:lnTo>
                  <a:lnTo>
                    <a:pt x="648598" y="329621"/>
                  </a:lnTo>
                  <a:lnTo>
                    <a:pt x="683579" y="300817"/>
                  </a:lnTo>
                  <a:lnTo>
                    <a:pt x="719157" y="273106"/>
                  </a:lnTo>
                  <a:lnTo>
                    <a:pt x="755331" y="246489"/>
                  </a:lnTo>
                  <a:lnTo>
                    <a:pt x="792102" y="220966"/>
                  </a:lnTo>
                  <a:lnTo>
                    <a:pt x="829470" y="196536"/>
                  </a:lnTo>
                  <a:lnTo>
                    <a:pt x="867435" y="173201"/>
                  </a:lnTo>
                  <a:lnTo>
                    <a:pt x="905996" y="150959"/>
                  </a:lnTo>
                  <a:lnTo>
                    <a:pt x="945154" y="129810"/>
                  </a:lnTo>
                  <a:lnTo>
                    <a:pt x="984909" y="109756"/>
                  </a:lnTo>
                  <a:lnTo>
                    <a:pt x="1025260" y="90795"/>
                  </a:lnTo>
                  <a:lnTo>
                    <a:pt x="1066208" y="72928"/>
                  </a:lnTo>
                  <a:lnTo>
                    <a:pt x="1107753" y="56155"/>
                  </a:lnTo>
                  <a:lnTo>
                    <a:pt x="1149895" y="40476"/>
                  </a:lnTo>
                  <a:lnTo>
                    <a:pt x="1192633" y="25890"/>
                  </a:lnTo>
                  <a:lnTo>
                    <a:pt x="1235968" y="12398"/>
                  </a:lnTo>
                  <a:lnTo>
                    <a:pt x="127990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433010" y="3955354"/>
              <a:ext cx="201930" cy="203835"/>
            </a:xfrm>
            <a:custGeom>
              <a:avLst/>
              <a:gdLst/>
              <a:ahLst/>
              <a:cxnLst/>
              <a:rect l="l" t="t" r="r" b="b"/>
              <a:pathLst>
                <a:path w="201929" h="203835">
                  <a:moveTo>
                    <a:pt x="0" y="0"/>
                  </a:moveTo>
                  <a:lnTo>
                    <a:pt x="41350" y="203427"/>
                  </a:lnTo>
                  <a:lnTo>
                    <a:pt x="201386" y="71211"/>
                  </a:lnTo>
                </a:path>
                <a:path w="201929" h="203835">
                  <a:moveTo>
                    <a:pt x="100693" y="35605"/>
                  </a:moveTo>
                  <a:lnTo>
                    <a:pt x="41350" y="203427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371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6333" y="2793804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6333" y="3518862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86333" y="2692211"/>
          <a:ext cx="5268836" cy="1455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05" dirty="0">
                          <a:latin typeface="Arial"/>
                          <a:cs typeface="Arial"/>
                        </a:rPr>
                        <a:t>“a”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“b”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34" dirty="0">
                          <a:latin typeface="Arial"/>
                          <a:cs typeface="Arial"/>
                        </a:rPr>
                        <a:t>“c”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“d”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55" dirty="0">
                          <a:latin typeface="Arial"/>
                          <a:cs typeface="Arial"/>
                        </a:rPr>
                        <a:t>“e”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460919" y="5162172"/>
            <a:ext cx="5386668" cy="826734"/>
            <a:chOff x="5706605" y="8512803"/>
            <a:chExt cx="8883015" cy="1363345"/>
          </a:xfrm>
        </p:grpSpPr>
        <p:sp>
          <p:nvSpPr>
            <p:cNvPr id="6" name="object 6"/>
            <p:cNvSpPr/>
            <p:nvPr/>
          </p:nvSpPr>
          <p:spPr>
            <a:xfrm>
              <a:off x="5832271" y="8638482"/>
              <a:ext cx="2821940" cy="1112520"/>
            </a:xfrm>
            <a:custGeom>
              <a:avLst/>
              <a:gdLst/>
              <a:ahLst/>
              <a:cxnLst/>
              <a:rect l="l" t="t" r="r" b="b"/>
              <a:pathLst>
                <a:path w="2821940" h="1112520">
                  <a:moveTo>
                    <a:pt x="1368806" y="0"/>
                  </a:moveTo>
                  <a:lnTo>
                    <a:pt x="0" y="0"/>
                  </a:lnTo>
                  <a:lnTo>
                    <a:pt x="0" y="1111910"/>
                  </a:lnTo>
                  <a:lnTo>
                    <a:pt x="1368806" y="1111910"/>
                  </a:lnTo>
                  <a:lnTo>
                    <a:pt x="1368806" y="0"/>
                  </a:lnTo>
                  <a:close/>
                </a:path>
                <a:path w="2821940" h="1112520">
                  <a:moveTo>
                    <a:pt x="2821381" y="0"/>
                  </a:moveTo>
                  <a:lnTo>
                    <a:pt x="1452575" y="0"/>
                  </a:lnTo>
                  <a:lnTo>
                    <a:pt x="1452575" y="1111910"/>
                  </a:lnTo>
                  <a:lnTo>
                    <a:pt x="2821381" y="1111910"/>
                  </a:lnTo>
                  <a:lnTo>
                    <a:pt x="2821381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242968" y="8554713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737421" y="8638480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1" y="1111907"/>
                  </a:lnTo>
                  <a:lnTo>
                    <a:pt x="1368801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695538" y="8554713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189990" y="8638480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2" y="1111907"/>
                  </a:lnTo>
                  <a:lnTo>
                    <a:pt x="1368802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148106" y="8554713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642559" y="8638480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2" y="1111907"/>
                  </a:lnTo>
                  <a:lnTo>
                    <a:pt x="1368802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0676" y="8554713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095128" y="8638480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2" y="1111907"/>
                  </a:lnTo>
                  <a:lnTo>
                    <a:pt x="1368802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515" y="8554713"/>
              <a:ext cx="8799195" cy="1279525"/>
            </a:xfrm>
            <a:custGeom>
              <a:avLst/>
              <a:gdLst/>
              <a:ahLst/>
              <a:cxnLst/>
              <a:rect l="l" t="t" r="r" b="b"/>
              <a:pathLst>
                <a:path w="8799194" h="1279525">
                  <a:moveTo>
                    <a:pt x="7304729" y="0"/>
                  </a:moveTo>
                  <a:lnTo>
                    <a:pt x="7304729" y="1279441"/>
                  </a:lnTo>
                </a:path>
                <a:path w="8799194" h="1279525">
                  <a:moveTo>
                    <a:pt x="41883" y="0"/>
                  </a:moveTo>
                  <a:lnTo>
                    <a:pt x="41883" y="1279441"/>
                  </a:lnTo>
                </a:path>
                <a:path w="8799194" h="1279525">
                  <a:moveTo>
                    <a:pt x="8757298" y="0"/>
                  </a:moveTo>
                  <a:lnTo>
                    <a:pt x="8757298" y="1279441"/>
                  </a:lnTo>
                </a:path>
                <a:path w="8799194" h="1279525">
                  <a:moveTo>
                    <a:pt x="0" y="41883"/>
                  </a:moveTo>
                  <a:lnTo>
                    <a:pt x="8799182" y="41883"/>
                  </a:lnTo>
                </a:path>
                <a:path w="8799194" h="1279525">
                  <a:moveTo>
                    <a:pt x="0" y="1237558"/>
                  </a:moveTo>
                  <a:lnTo>
                    <a:pt x="8799182" y="1237558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48864" y="5360416"/>
            <a:ext cx="5018547" cy="102741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defTabSz="554492">
              <a:spcBef>
                <a:spcPts val="64"/>
              </a:spcBef>
              <a:tabLst>
                <a:tab pos="846756" algn="l"/>
                <a:tab pos="1713535" algn="l"/>
                <a:tab pos="2613814" algn="l"/>
                <a:tab pos="3475203" algn="l"/>
                <a:tab pos="4364315" algn="l"/>
              </a:tabLst>
            </a:pPr>
            <a:r>
              <a:rPr sz="2395" kern="0" spc="291" dirty="0">
                <a:solidFill>
                  <a:sysClr val="windowText" lastClr="000000"/>
                </a:solidFill>
                <a:latin typeface="Arial"/>
                <a:cs typeface="Arial"/>
              </a:rPr>
              <a:t>“f”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246" dirty="0">
                <a:solidFill>
                  <a:sysClr val="windowText" lastClr="000000"/>
                </a:solidFill>
                <a:latin typeface="Arial"/>
                <a:cs typeface="Arial"/>
              </a:rPr>
              <a:t>“a”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324" dirty="0">
                <a:solidFill>
                  <a:sysClr val="windowText" lastClr="000000"/>
                </a:solidFill>
                <a:latin typeface="Arial"/>
                <a:cs typeface="Arial"/>
              </a:rPr>
              <a:t>“b”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263" dirty="0">
                <a:solidFill>
                  <a:sysClr val="windowText" lastClr="000000"/>
                </a:solidFill>
                <a:latin typeface="Arial"/>
                <a:cs typeface="Arial"/>
              </a:rPr>
              <a:t>“c”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324" dirty="0">
                <a:solidFill>
                  <a:sysClr val="windowText" lastClr="000000"/>
                </a:solidFill>
                <a:latin typeface="Arial"/>
                <a:cs typeface="Arial"/>
              </a:rPr>
              <a:t>“d”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276" dirty="0">
                <a:solidFill>
                  <a:sysClr val="windowText" lastClr="000000"/>
                </a:solidFill>
                <a:latin typeface="Arial"/>
                <a:cs typeface="Arial"/>
              </a:rPr>
              <a:t>“e”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242" defTabSz="554492">
              <a:spcBef>
                <a:spcPts val="2198"/>
              </a:spcBef>
              <a:tabLst>
                <a:tab pos="884107" algn="l"/>
                <a:tab pos="1762438" algn="l"/>
                <a:tab pos="2640384" algn="l"/>
                <a:tab pos="3518330" algn="l"/>
                <a:tab pos="4393195" algn="l"/>
              </a:tabLst>
            </a:pP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[0]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[1]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[2]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[3]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[4]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[5]</a:t>
            </a:r>
            <a:endParaRPr sz="2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97128" y="4951858"/>
            <a:ext cx="5395910" cy="1824436"/>
            <a:chOff x="5601409" y="8165981"/>
            <a:chExt cx="8898255" cy="3008630"/>
          </a:xfrm>
        </p:grpSpPr>
        <p:sp>
          <p:nvSpPr>
            <p:cNvPr id="18" name="object 18"/>
            <p:cNvSpPr/>
            <p:nvPr/>
          </p:nvSpPr>
          <p:spPr>
            <a:xfrm>
              <a:off x="7238388" y="8429062"/>
              <a:ext cx="5792470" cy="2176780"/>
            </a:xfrm>
            <a:custGeom>
              <a:avLst/>
              <a:gdLst/>
              <a:ahLst/>
              <a:cxnLst/>
              <a:rect l="l" t="t" r="r" b="b"/>
              <a:pathLst>
                <a:path w="5792469" h="2176779">
                  <a:moveTo>
                    <a:pt x="0" y="0"/>
                  </a:moveTo>
                  <a:lnTo>
                    <a:pt x="0" y="2176313"/>
                  </a:lnTo>
                </a:path>
                <a:path w="5792469" h="2176779">
                  <a:moveTo>
                    <a:pt x="1447988" y="0"/>
                  </a:moveTo>
                  <a:lnTo>
                    <a:pt x="1447988" y="2176313"/>
                  </a:lnTo>
                </a:path>
                <a:path w="5792469" h="2176779">
                  <a:moveTo>
                    <a:pt x="2895975" y="0"/>
                  </a:moveTo>
                  <a:lnTo>
                    <a:pt x="2895975" y="2176313"/>
                  </a:lnTo>
                </a:path>
                <a:path w="5792469" h="2176779">
                  <a:moveTo>
                    <a:pt x="4343964" y="0"/>
                  </a:moveTo>
                  <a:lnTo>
                    <a:pt x="4343964" y="2176313"/>
                  </a:lnTo>
                </a:path>
                <a:path w="5792469" h="2176779">
                  <a:moveTo>
                    <a:pt x="5791952" y="0"/>
                  </a:moveTo>
                  <a:lnTo>
                    <a:pt x="5791952" y="2176313"/>
                  </a:lnTo>
                </a:path>
              </a:pathLst>
            </a:custGeom>
            <a:ln w="20941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769457" y="8429062"/>
              <a:ext cx="8729980" cy="2176780"/>
            </a:xfrm>
            <a:custGeom>
              <a:avLst/>
              <a:gdLst/>
              <a:ahLst/>
              <a:cxnLst/>
              <a:rect l="l" t="t" r="r" b="b"/>
              <a:pathLst>
                <a:path w="8729980" h="2176779">
                  <a:moveTo>
                    <a:pt x="20941" y="0"/>
                  </a:moveTo>
                  <a:lnTo>
                    <a:pt x="20941" y="2176313"/>
                  </a:lnTo>
                </a:path>
                <a:path w="8729980" h="2176779">
                  <a:moveTo>
                    <a:pt x="8708870" y="0"/>
                  </a:moveTo>
                  <a:lnTo>
                    <a:pt x="8708870" y="2176313"/>
                  </a:lnTo>
                </a:path>
                <a:path w="8729980" h="2176779">
                  <a:moveTo>
                    <a:pt x="0" y="20941"/>
                  </a:moveTo>
                  <a:lnTo>
                    <a:pt x="8729812" y="20941"/>
                  </a:lnTo>
                </a:path>
                <a:path w="8729980" h="2176779">
                  <a:moveTo>
                    <a:pt x="0" y="2155372"/>
                  </a:moveTo>
                  <a:lnTo>
                    <a:pt x="8729812" y="2155372"/>
                  </a:lnTo>
                </a:path>
              </a:pathLst>
            </a:custGeom>
            <a:ln w="4188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638057" y="8202629"/>
              <a:ext cx="1685925" cy="2934970"/>
            </a:xfrm>
            <a:custGeom>
              <a:avLst/>
              <a:gdLst/>
              <a:ahLst/>
              <a:cxnLst/>
              <a:rect l="l" t="t" r="r" b="b"/>
              <a:pathLst>
                <a:path w="1685925" h="2934970">
                  <a:moveTo>
                    <a:pt x="0" y="0"/>
                  </a:moveTo>
                  <a:lnTo>
                    <a:pt x="1685746" y="0"/>
                  </a:lnTo>
                  <a:lnTo>
                    <a:pt x="1685746" y="2934928"/>
                  </a:lnTo>
                  <a:lnTo>
                    <a:pt x="0" y="293492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1367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7" dirty="0"/>
              <a:t> </a:t>
            </a:r>
            <a:r>
              <a:rPr sz="4487" dirty="0"/>
              <a:t>in</a:t>
            </a:r>
            <a:r>
              <a:rPr sz="4487" spc="-194" dirty="0"/>
              <a:t> </a:t>
            </a:r>
            <a:r>
              <a:rPr sz="4487" spc="-73" dirty="0"/>
              <a:t>Array</a:t>
            </a:r>
            <a:endParaRPr sz="4487"/>
          </a:p>
        </p:txBody>
      </p:sp>
      <p:grpSp>
        <p:nvGrpSpPr>
          <p:cNvPr id="23" name="object 23"/>
          <p:cNvGrpSpPr/>
          <p:nvPr/>
        </p:nvGrpSpPr>
        <p:grpSpPr>
          <a:xfrm>
            <a:off x="4733296" y="1227973"/>
            <a:ext cx="926080" cy="752416"/>
            <a:chOff x="7804849" y="2025018"/>
            <a:chExt cx="1527175" cy="1240790"/>
          </a:xfrm>
        </p:grpSpPr>
        <p:sp>
          <p:nvSpPr>
            <p:cNvPr id="24" name="object 24"/>
            <p:cNvSpPr/>
            <p:nvPr/>
          </p:nvSpPr>
          <p:spPr>
            <a:xfrm>
              <a:off x="7846759" y="2066928"/>
              <a:ext cx="1443355" cy="1156970"/>
            </a:xfrm>
            <a:custGeom>
              <a:avLst/>
              <a:gdLst/>
              <a:ahLst/>
              <a:cxnLst/>
              <a:rect l="l" t="t" r="r" b="b"/>
              <a:pathLst>
                <a:path w="1443354" h="1156970">
                  <a:moveTo>
                    <a:pt x="1443018" y="0"/>
                  </a:moveTo>
                  <a:lnTo>
                    <a:pt x="0" y="0"/>
                  </a:lnTo>
                  <a:lnTo>
                    <a:pt x="0" y="1156577"/>
                  </a:lnTo>
                  <a:lnTo>
                    <a:pt x="1443018" y="1156577"/>
                  </a:lnTo>
                  <a:lnTo>
                    <a:pt x="144301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846759" y="2066928"/>
              <a:ext cx="1443355" cy="1156970"/>
            </a:xfrm>
            <a:custGeom>
              <a:avLst/>
              <a:gdLst/>
              <a:ahLst/>
              <a:cxnLst/>
              <a:rect l="l" t="t" r="r" b="b"/>
              <a:pathLst>
                <a:path w="1443354" h="1156970">
                  <a:moveTo>
                    <a:pt x="0" y="0"/>
                  </a:moveTo>
                  <a:lnTo>
                    <a:pt x="1443018" y="0"/>
                  </a:lnTo>
                  <a:lnTo>
                    <a:pt x="1443018" y="1156577"/>
                  </a:lnTo>
                  <a:lnTo>
                    <a:pt x="0" y="1156577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85245" y="1385739"/>
            <a:ext cx="422031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kern="0" spc="291" dirty="0">
                <a:solidFill>
                  <a:sysClr val="windowText" lastClr="000000"/>
                </a:solidFill>
                <a:latin typeface="Arial"/>
                <a:cs typeface="Arial"/>
              </a:rPr>
              <a:t>“f”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85538" y="1619553"/>
            <a:ext cx="1778613" cy="1007714"/>
            <a:chOff x="6406833" y="2670763"/>
            <a:chExt cx="2933065" cy="1661795"/>
          </a:xfrm>
        </p:grpSpPr>
        <p:sp>
          <p:nvSpPr>
            <p:cNvPr id="28" name="object 28"/>
            <p:cNvSpPr/>
            <p:nvPr/>
          </p:nvSpPr>
          <p:spPr>
            <a:xfrm>
              <a:off x="6524977" y="2696940"/>
              <a:ext cx="1280160" cy="1318895"/>
            </a:xfrm>
            <a:custGeom>
              <a:avLst/>
              <a:gdLst/>
              <a:ahLst/>
              <a:cxnLst/>
              <a:rect l="l" t="t" r="r" b="b"/>
              <a:pathLst>
                <a:path w="1280159" h="1318895">
                  <a:moveTo>
                    <a:pt x="0" y="1318699"/>
                  </a:moveTo>
                  <a:lnTo>
                    <a:pt x="29983" y="1240057"/>
                  </a:lnTo>
                  <a:lnTo>
                    <a:pt x="51837" y="1187188"/>
                  </a:lnTo>
                  <a:lnTo>
                    <a:pt x="74287" y="1135413"/>
                  </a:lnTo>
                  <a:lnTo>
                    <a:pt x="97334" y="1084732"/>
                  </a:lnTo>
                  <a:lnTo>
                    <a:pt x="120978" y="1035145"/>
                  </a:lnTo>
                  <a:lnTo>
                    <a:pt x="145218" y="986651"/>
                  </a:lnTo>
                  <a:lnTo>
                    <a:pt x="170055" y="939252"/>
                  </a:lnTo>
                  <a:lnTo>
                    <a:pt x="195489" y="892946"/>
                  </a:lnTo>
                  <a:lnTo>
                    <a:pt x="221519" y="847734"/>
                  </a:lnTo>
                  <a:lnTo>
                    <a:pt x="248146" y="803616"/>
                  </a:lnTo>
                  <a:lnTo>
                    <a:pt x="275370" y="760592"/>
                  </a:lnTo>
                  <a:lnTo>
                    <a:pt x="303191" y="718662"/>
                  </a:lnTo>
                  <a:lnTo>
                    <a:pt x="331608" y="677826"/>
                  </a:lnTo>
                  <a:lnTo>
                    <a:pt x="360622" y="638083"/>
                  </a:lnTo>
                  <a:lnTo>
                    <a:pt x="390232" y="599434"/>
                  </a:lnTo>
                  <a:lnTo>
                    <a:pt x="420439" y="561879"/>
                  </a:lnTo>
                  <a:lnTo>
                    <a:pt x="451243" y="525418"/>
                  </a:lnTo>
                  <a:lnTo>
                    <a:pt x="482644" y="490051"/>
                  </a:lnTo>
                  <a:lnTo>
                    <a:pt x="514642" y="455777"/>
                  </a:lnTo>
                  <a:lnTo>
                    <a:pt x="547236" y="422598"/>
                  </a:lnTo>
                  <a:lnTo>
                    <a:pt x="580426" y="390512"/>
                  </a:lnTo>
                  <a:lnTo>
                    <a:pt x="614214" y="359520"/>
                  </a:lnTo>
                  <a:lnTo>
                    <a:pt x="648598" y="329621"/>
                  </a:lnTo>
                  <a:lnTo>
                    <a:pt x="683579" y="300817"/>
                  </a:lnTo>
                  <a:lnTo>
                    <a:pt x="719157" y="273106"/>
                  </a:lnTo>
                  <a:lnTo>
                    <a:pt x="755331" y="246489"/>
                  </a:lnTo>
                  <a:lnTo>
                    <a:pt x="792102" y="220966"/>
                  </a:lnTo>
                  <a:lnTo>
                    <a:pt x="829470" y="196536"/>
                  </a:lnTo>
                  <a:lnTo>
                    <a:pt x="867435" y="173201"/>
                  </a:lnTo>
                  <a:lnTo>
                    <a:pt x="905996" y="150959"/>
                  </a:lnTo>
                  <a:lnTo>
                    <a:pt x="945154" y="129810"/>
                  </a:lnTo>
                  <a:lnTo>
                    <a:pt x="984909" y="109756"/>
                  </a:lnTo>
                  <a:lnTo>
                    <a:pt x="1025260" y="90795"/>
                  </a:lnTo>
                  <a:lnTo>
                    <a:pt x="1066208" y="72928"/>
                  </a:lnTo>
                  <a:lnTo>
                    <a:pt x="1107753" y="56155"/>
                  </a:lnTo>
                  <a:lnTo>
                    <a:pt x="1149895" y="40476"/>
                  </a:lnTo>
                  <a:lnTo>
                    <a:pt x="1192633" y="25890"/>
                  </a:lnTo>
                  <a:lnTo>
                    <a:pt x="1235968" y="12398"/>
                  </a:lnTo>
                  <a:lnTo>
                    <a:pt x="127990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433010" y="3955354"/>
              <a:ext cx="201930" cy="203835"/>
            </a:xfrm>
            <a:custGeom>
              <a:avLst/>
              <a:gdLst/>
              <a:ahLst/>
              <a:cxnLst/>
              <a:rect l="l" t="t" r="r" b="b"/>
              <a:pathLst>
                <a:path w="201929" h="203835">
                  <a:moveTo>
                    <a:pt x="0" y="0"/>
                  </a:moveTo>
                  <a:lnTo>
                    <a:pt x="41350" y="203427"/>
                  </a:lnTo>
                  <a:lnTo>
                    <a:pt x="201386" y="71211"/>
                  </a:lnTo>
                </a:path>
                <a:path w="201929" h="203835">
                  <a:moveTo>
                    <a:pt x="100693" y="35605"/>
                  </a:moveTo>
                  <a:lnTo>
                    <a:pt x="41350" y="203427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674921" y="3826104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688315" y="4085757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147389" y="3826104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160784" y="4085757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5776276" y="2307454"/>
            <a:ext cx="735858" cy="319989"/>
            <a:chOff x="9524800" y="3805163"/>
            <a:chExt cx="1213485" cy="527685"/>
          </a:xfrm>
        </p:grpSpPr>
        <p:sp>
          <p:nvSpPr>
            <p:cNvPr id="35" name="object 35"/>
            <p:cNvSpPr/>
            <p:nvPr/>
          </p:nvSpPr>
          <p:spPr>
            <a:xfrm>
              <a:off x="9545741" y="3826104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0559133" y="4085757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624239" y="2307454"/>
            <a:ext cx="735858" cy="319989"/>
            <a:chOff x="10923154" y="3805163"/>
            <a:chExt cx="1213485" cy="527685"/>
          </a:xfrm>
        </p:grpSpPr>
        <p:sp>
          <p:nvSpPr>
            <p:cNvPr id="38" name="object 38"/>
            <p:cNvSpPr/>
            <p:nvPr/>
          </p:nvSpPr>
          <p:spPr>
            <a:xfrm>
              <a:off x="10944095" y="3826104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1957489" y="4085757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517145" y="2307454"/>
            <a:ext cx="735858" cy="319989"/>
            <a:chOff x="12395622" y="3805163"/>
            <a:chExt cx="1213485" cy="527685"/>
          </a:xfrm>
        </p:grpSpPr>
        <p:sp>
          <p:nvSpPr>
            <p:cNvPr id="41" name="object 41"/>
            <p:cNvSpPr/>
            <p:nvPr/>
          </p:nvSpPr>
          <p:spPr>
            <a:xfrm>
              <a:off x="12416564" y="3826104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4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3429957" y="4085757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976352" y="4227371"/>
            <a:ext cx="336546" cy="674633"/>
            <a:chOff x="9854742" y="6971247"/>
            <a:chExt cx="554990" cy="1112520"/>
          </a:xfrm>
        </p:grpSpPr>
        <p:sp>
          <p:nvSpPr>
            <p:cNvPr id="44" name="object 44"/>
            <p:cNvSpPr/>
            <p:nvPr/>
          </p:nvSpPr>
          <p:spPr>
            <a:xfrm>
              <a:off x="10132221" y="6971247"/>
              <a:ext cx="0" cy="746125"/>
            </a:xfrm>
            <a:custGeom>
              <a:avLst/>
              <a:gdLst/>
              <a:ahLst/>
              <a:cxnLst/>
              <a:rect l="l" t="t" r="r" b="b"/>
              <a:pathLst>
                <a:path h="746125">
                  <a:moveTo>
                    <a:pt x="0" y="0"/>
                  </a:moveTo>
                  <a:lnTo>
                    <a:pt x="0" y="687956"/>
                  </a:lnTo>
                  <a:lnTo>
                    <a:pt x="0" y="745546"/>
                  </a:lnTo>
                </a:path>
              </a:pathLst>
            </a:custGeom>
            <a:ln w="115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912332" y="7659203"/>
              <a:ext cx="440055" cy="367030"/>
            </a:xfrm>
            <a:custGeom>
              <a:avLst/>
              <a:gdLst/>
              <a:ahLst/>
              <a:cxnLst/>
              <a:rect l="l" t="t" r="r" b="b"/>
              <a:pathLst>
                <a:path w="440054" h="367029">
                  <a:moveTo>
                    <a:pt x="0" y="0"/>
                  </a:moveTo>
                  <a:lnTo>
                    <a:pt x="219888" y="366480"/>
                  </a:lnTo>
                  <a:lnTo>
                    <a:pt x="439777" y="0"/>
                  </a:lnTo>
                </a:path>
              </a:pathLst>
            </a:custGeom>
            <a:ln w="1151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0074631" y="7659203"/>
              <a:ext cx="115570" cy="367030"/>
            </a:xfrm>
            <a:custGeom>
              <a:avLst/>
              <a:gdLst/>
              <a:ahLst/>
              <a:cxnLst/>
              <a:rect l="l" t="t" r="r" b="b"/>
              <a:pathLst>
                <a:path w="115570" h="367029">
                  <a:moveTo>
                    <a:pt x="0" y="0"/>
                  </a:moveTo>
                  <a:lnTo>
                    <a:pt x="115179" y="0"/>
                  </a:lnTo>
                  <a:lnTo>
                    <a:pt x="115179" y="366480"/>
                  </a:lnTo>
                  <a:lnTo>
                    <a:pt x="0" y="36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00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85" dirty="0"/>
              <a:t>Arrays</a:t>
            </a:r>
            <a:endParaRPr sz="4487"/>
          </a:p>
        </p:txBody>
      </p:sp>
      <p:grpSp>
        <p:nvGrpSpPr>
          <p:cNvPr id="4" name="object 4"/>
          <p:cNvGrpSpPr/>
          <p:nvPr/>
        </p:nvGrpSpPr>
        <p:grpSpPr>
          <a:xfrm>
            <a:off x="2593247" y="1189588"/>
            <a:ext cx="6259995" cy="4467133"/>
            <a:chOff x="4275750" y="1961719"/>
            <a:chExt cx="10323195" cy="736663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5750" y="1961719"/>
              <a:ext cx="4122911" cy="26504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9575" y="4038168"/>
              <a:ext cx="5442652" cy="30614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2397" y="5412025"/>
              <a:ext cx="3915931" cy="3915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7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948" y="3727188"/>
            <a:ext cx="830199" cy="674633"/>
          </a:xfrm>
          <a:custGeom>
            <a:avLst/>
            <a:gdLst/>
            <a:ahLst/>
            <a:cxnLst/>
            <a:rect l="l" t="t" r="r" b="b"/>
            <a:pathLst>
              <a:path w="1369060" h="1112520">
                <a:moveTo>
                  <a:pt x="0" y="1111907"/>
                </a:moveTo>
                <a:lnTo>
                  <a:pt x="1368802" y="1111907"/>
                </a:lnTo>
                <a:lnTo>
                  <a:pt x="1368802" y="0"/>
                </a:lnTo>
                <a:lnTo>
                  <a:pt x="0" y="0"/>
                </a:lnTo>
                <a:lnTo>
                  <a:pt x="0" y="1111907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3788" y="3727188"/>
            <a:ext cx="830199" cy="674633"/>
          </a:xfrm>
          <a:custGeom>
            <a:avLst/>
            <a:gdLst/>
            <a:ahLst/>
            <a:cxnLst/>
            <a:rect l="l" t="t" r="r" b="b"/>
            <a:pathLst>
              <a:path w="1369059" h="1112520">
                <a:moveTo>
                  <a:pt x="0" y="1111907"/>
                </a:moveTo>
                <a:lnTo>
                  <a:pt x="1368802" y="1111907"/>
                </a:lnTo>
                <a:lnTo>
                  <a:pt x="1368802" y="0"/>
                </a:lnTo>
                <a:lnTo>
                  <a:pt x="0" y="0"/>
                </a:lnTo>
                <a:lnTo>
                  <a:pt x="0" y="1111907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4627" y="3727188"/>
            <a:ext cx="830199" cy="674633"/>
          </a:xfrm>
          <a:custGeom>
            <a:avLst/>
            <a:gdLst/>
            <a:ahLst/>
            <a:cxnLst/>
            <a:rect l="l" t="t" r="r" b="b"/>
            <a:pathLst>
              <a:path w="1369059" h="1112520">
                <a:moveTo>
                  <a:pt x="0" y="1111907"/>
                </a:moveTo>
                <a:lnTo>
                  <a:pt x="1368801" y="1111907"/>
                </a:lnTo>
                <a:lnTo>
                  <a:pt x="1368801" y="0"/>
                </a:lnTo>
                <a:lnTo>
                  <a:pt x="0" y="0"/>
                </a:lnTo>
                <a:lnTo>
                  <a:pt x="0" y="1111907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5466" y="3727188"/>
            <a:ext cx="830199" cy="674633"/>
          </a:xfrm>
          <a:custGeom>
            <a:avLst/>
            <a:gdLst/>
            <a:ahLst/>
            <a:cxnLst/>
            <a:rect l="l" t="t" r="r" b="b"/>
            <a:pathLst>
              <a:path w="1369059" h="1112520">
                <a:moveTo>
                  <a:pt x="0" y="1111907"/>
                </a:moveTo>
                <a:lnTo>
                  <a:pt x="1368802" y="1111907"/>
                </a:lnTo>
                <a:lnTo>
                  <a:pt x="1368802" y="0"/>
                </a:lnTo>
                <a:lnTo>
                  <a:pt x="0" y="0"/>
                </a:lnTo>
                <a:lnTo>
                  <a:pt x="0" y="1111907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6305" y="3727188"/>
            <a:ext cx="830199" cy="674633"/>
          </a:xfrm>
          <a:custGeom>
            <a:avLst/>
            <a:gdLst/>
            <a:ahLst/>
            <a:cxnLst/>
            <a:rect l="l" t="t" r="r" b="b"/>
            <a:pathLst>
              <a:path w="1369059" h="1112520">
                <a:moveTo>
                  <a:pt x="0" y="1111907"/>
                </a:moveTo>
                <a:lnTo>
                  <a:pt x="1368802" y="1111907"/>
                </a:lnTo>
                <a:lnTo>
                  <a:pt x="1368802" y="0"/>
                </a:lnTo>
                <a:lnTo>
                  <a:pt x="0" y="0"/>
                </a:lnTo>
                <a:lnTo>
                  <a:pt x="0" y="1111907"/>
                </a:lnTo>
                <a:close/>
              </a:path>
            </a:pathLst>
          </a:custGeom>
          <a:solidFill>
            <a:srgbClr val="73FDEA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6738" y="3650977"/>
            <a:ext cx="5386668" cy="826734"/>
            <a:chOff x="4083618" y="6020732"/>
            <a:chExt cx="8883015" cy="1363345"/>
          </a:xfrm>
        </p:grpSpPr>
        <p:sp>
          <p:nvSpPr>
            <p:cNvPr id="8" name="object 8"/>
            <p:cNvSpPr/>
            <p:nvPr/>
          </p:nvSpPr>
          <p:spPr>
            <a:xfrm>
              <a:off x="11472141" y="6146409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2" y="1111907"/>
                  </a:lnTo>
                  <a:lnTo>
                    <a:pt x="1368802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125528" y="6062642"/>
              <a:ext cx="8799195" cy="1279525"/>
            </a:xfrm>
            <a:custGeom>
              <a:avLst/>
              <a:gdLst/>
              <a:ahLst/>
              <a:cxnLst/>
              <a:rect l="l" t="t" r="r" b="b"/>
              <a:pathLst>
                <a:path w="8799195" h="1279525">
                  <a:moveTo>
                    <a:pt x="7304729" y="0"/>
                  </a:moveTo>
                  <a:lnTo>
                    <a:pt x="7304729" y="1279441"/>
                  </a:lnTo>
                </a:path>
                <a:path w="8799195" h="1279525">
                  <a:moveTo>
                    <a:pt x="8757298" y="0"/>
                  </a:moveTo>
                  <a:lnTo>
                    <a:pt x="8757298" y="1279441"/>
                  </a:lnTo>
                </a:path>
                <a:path w="8799195" h="1279525">
                  <a:moveTo>
                    <a:pt x="1494452" y="0"/>
                  </a:moveTo>
                  <a:lnTo>
                    <a:pt x="1494452" y="1279441"/>
                  </a:lnTo>
                </a:path>
                <a:path w="8799195" h="1279525">
                  <a:moveTo>
                    <a:pt x="2947022" y="0"/>
                  </a:moveTo>
                  <a:lnTo>
                    <a:pt x="2947022" y="1279441"/>
                  </a:lnTo>
                </a:path>
                <a:path w="8799195" h="1279525">
                  <a:moveTo>
                    <a:pt x="4399590" y="0"/>
                  </a:moveTo>
                  <a:lnTo>
                    <a:pt x="4399590" y="1279441"/>
                  </a:lnTo>
                </a:path>
                <a:path w="8799195" h="1279525">
                  <a:moveTo>
                    <a:pt x="5852160" y="0"/>
                  </a:moveTo>
                  <a:lnTo>
                    <a:pt x="5852160" y="1279441"/>
                  </a:lnTo>
                </a:path>
                <a:path w="8799195" h="1279525">
                  <a:moveTo>
                    <a:pt x="41883" y="0"/>
                  </a:moveTo>
                  <a:lnTo>
                    <a:pt x="41883" y="1279441"/>
                  </a:lnTo>
                </a:path>
                <a:path w="8799195" h="1279525">
                  <a:moveTo>
                    <a:pt x="0" y="41883"/>
                  </a:moveTo>
                  <a:lnTo>
                    <a:pt x="8799182" y="41883"/>
                  </a:lnTo>
                </a:path>
                <a:path w="8799195" h="1279525">
                  <a:moveTo>
                    <a:pt x="0" y="1237558"/>
                  </a:moveTo>
                  <a:lnTo>
                    <a:pt x="8799182" y="1237558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22998" y="3849221"/>
            <a:ext cx="4899947" cy="1027418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  <a:tabLst>
                <a:tab pos="874480" algn="l"/>
                <a:tab pos="1774760" algn="l"/>
                <a:tab pos="2636148" algn="l"/>
                <a:tab pos="3525261" algn="l"/>
                <a:tab pos="4405902" algn="l"/>
              </a:tabLst>
            </a:pPr>
            <a:r>
              <a:rPr sz="2395" kern="0" spc="246" dirty="0">
                <a:solidFill>
                  <a:sysClr val="windowText" lastClr="000000"/>
                </a:solidFill>
                <a:latin typeface="Arial"/>
                <a:cs typeface="Arial"/>
              </a:rPr>
              <a:t>“a”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324" dirty="0">
                <a:solidFill>
                  <a:sysClr val="windowText" lastClr="000000"/>
                </a:solidFill>
                <a:latin typeface="Arial"/>
                <a:cs typeface="Arial"/>
              </a:rPr>
              <a:t>“b”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263" dirty="0">
                <a:solidFill>
                  <a:sysClr val="windowText" lastClr="000000"/>
                </a:solidFill>
                <a:latin typeface="Arial"/>
                <a:cs typeface="Arial"/>
              </a:rPr>
              <a:t>“c”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324" dirty="0">
                <a:solidFill>
                  <a:sysClr val="windowText" lastClr="000000"/>
                </a:solidFill>
                <a:latin typeface="Arial"/>
                <a:cs typeface="Arial"/>
              </a:rPr>
              <a:t>“d”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276" dirty="0">
                <a:solidFill>
                  <a:sysClr val="windowText" lastClr="000000"/>
                </a:solidFill>
                <a:latin typeface="Arial"/>
                <a:cs typeface="Arial"/>
              </a:rPr>
              <a:t>“e”</a:t>
            </a:r>
            <a:r>
              <a:rPr sz="2395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395" kern="0" spc="276" dirty="0">
                <a:solidFill>
                  <a:sysClr val="windowText" lastClr="000000"/>
                </a:solidFill>
                <a:latin typeface="Arial"/>
                <a:cs typeface="Arial"/>
              </a:rPr>
              <a:t>“h”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1214" defTabSz="554492">
              <a:spcBef>
                <a:spcPts val="2198"/>
              </a:spcBef>
              <a:tabLst>
                <a:tab pos="926079" algn="l"/>
                <a:tab pos="1804025" algn="l"/>
                <a:tab pos="2681971" algn="l"/>
                <a:tab pos="3560302" algn="l"/>
                <a:tab pos="4435167" algn="l"/>
              </a:tabLst>
            </a:pP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[0]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[1]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[2]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[3]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[4]</a:t>
            </a:r>
            <a:r>
              <a:rPr sz="2395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	</a:t>
            </a:r>
            <a:r>
              <a:rPr sz="2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[5]</a:t>
            </a:r>
            <a:endParaRPr sz="2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14852" y="3032866"/>
            <a:ext cx="5984288" cy="1887201"/>
            <a:chOff x="4146470" y="5001419"/>
            <a:chExt cx="9868535" cy="3112135"/>
          </a:xfrm>
        </p:grpSpPr>
        <p:sp>
          <p:nvSpPr>
            <p:cNvPr id="12" name="object 12"/>
            <p:cNvSpPr/>
            <p:nvPr/>
          </p:nvSpPr>
          <p:spPr>
            <a:xfrm>
              <a:off x="5615400" y="5936992"/>
              <a:ext cx="5792470" cy="2176780"/>
            </a:xfrm>
            <a:custGeom>
              <a:avLst/>
              <a:gdLst/>
              <a:ahLst/>
              <a:cxnLst/>
              <a:rect l="l" t="t" r="r" b="b"/>
              <a:pathLst>
                <a:path w="5792470" h="2176779">
                  <a:moveTo>
                    <a:pt x="0" y="0"/>
                  </a:moveTo>
                  <a:lnTo>
                    <a:pt x="0" y="2176313"/>
                  </a:lnTo>
                </a:path>
                <a:path w="5792470" h="2176779">
                  <a:moveTo>
                    <a:pt x="1447988" y="0"/>
                  </a:moveTo>
                  <a:lnTo>
                    <a:pt x="1447988" y="2176313"/>
                  </a:lnTo>
                </a:path>
                <a:path w="5792470" h="2176779">
                  <a:moveTo>
                    <a:pt x="2895975" y="0"/>
                  </a:moveTo>
                  <a:lnTo>
                    <a:pt x="2895975" y="2176313"/>
                  </a:lnTo>
                </a:path>
                <a:path w="5792470" h="2176779">
                  <a:moveTo>
                    <a:pt x="4343964" y="0"/>
                  </a:moveTo>
                  <a:lnTo>
                    <a:pt x="4343964" y="2176313"/>
                  </a:lnTo>
                </a:path>
                <a:path w="5792470" h="2176779">
                  <a:moveTo>
                    <a:pt x="5791952" y="0"/>
                  </a:moveTo>
                  <a:lnTo>
                    <a:pt x="5791952" y="2176313"/>
                  </a:lnTo>
                </a:path>
              </a:pathLst>
            </a:custGeom>
            <a:ln w="20941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146470" y="5936992"/>
              <a:ext cx="8729980" cy="2176780"/>
            </a:xfrm>
            <a:custGeom>
              <a:avLst/>
              <a:gdLst/>
              <a:ahLst/>
              <a:cxnLst/>
              <a:rect l="l" t="t" r="r" b="b"/>
              <a:pathLst>
                <a:path w="8729980" h="2176779">
                  <a:moveTo>
                    <a:pt x="20941" y="0"/>
                  </a:moveTo>
                  <a:lnTo>
                    <a:pt x="20941" y="2176313"/>
                  </a:lnTo>
                </a:path>
                <a:path w="8729980" h="2176779">
                  <a:moveTo>
                    <a:pt x="8708870" y="0"/>
                  </a:moveTo>
                  <a:lnTo>
                    <a:pt x="8708870" y="2176313"/>
                  </a:lnTo>
                </a:path>
                <a:path w="8729980" h="2176779">
                  <a:moveTo>
                    <a:pt x="0" y="20941"/>
                  </a:moveTo>
                  <a:lnTo>
                    <a:pt x="8729812" y="20941"/>
                  </a:lnTo>
                </a:path>
                <a:path w="8729980" h="2176779">
                  <a:moveTo>
                    <a:pt x="0" y="2155372"/>
                  </a:moveTo>
                  <a:lnTo>
                    <a:pt x="8729812" y="2155372"/>
                  </a:lnTo>
                </a:path>
              </a:pathLst>
            </a:custGeom>
            <a:ln w="4188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8675" y="5001419"/>
              <a:ext cx="2136060" cy="213606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1367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7" dirty="0"/>
              <a:t> </a:t>
            </a:r>
            <a:r>
              <a:rPr sz="4487" dirty="0"/>
              <a:t>in</a:t>
            </a:r>
            <a:r>
              <a:rPr sz="4487" spc="-194" dirty="0"/>
              <a:t> </a:t>
            </a:r>
            <a:r>
              <a:rPr sz="4487" spc="-73" dirty="0"/>
              <a:t>Array</a:t>
            </a:r>
            <a:endParaRPr sz="4487"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0573" y="1514673"/>
            <a:ext cx="533362" cy="53336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749493" y="2133843"/>
            <a:ext cx="926080" cy="752416"/>
            <a:chOff x="6182485" y="3518865"/>
            <a:chExt cx="1527175" cy="1240790"/>
          </a:xfrm>
        </p:grpSpPr>
        <p:sp>
          <p:nvSpPr>
            <p:cNvPr id="19" name="object 19"/>
            <p:cNvSpPr/>
            <p:nvPr/>
          </p:nvSpPr>
          <p:spPr>
            <a:xfrm>
              <a:off x="6224395" y="3560775"/>
              <a:ext cx="1443355" cy="1156970"/>
            </a:xfrm>
            <a:custGeom>
              <a:avLst/>
              <a:gdLst/>
              <a:ahLst/>
              <a:cxnLst/>
              <a:rect l="l" t="t" r="r" b="b"/>
              <a:pathLst>
                <a:path w="1443354" h="1156970">
                  <a:moveTo>
                    <a:pt x="1443018" y="0"/>
                  </a:moveTo>
                  <a:lnTo>
                    <a:pt x="0" y="0"/>
                  </a:lnTo>
                  <a:lnTo>
                    <a:pt x="0" y="1156577"/>
                  </a:lnTo>
                  <a:lnTo>
                    <a:pt x="1443018" y="1156577"/>
                  </a:lnTo>
                  <a:lnTo>
                    <a:pt x="144301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224395" y="3560775"/>
              <a:ext cx="1443355" cy="1156970"/>
            </a:xfrm>
            <a:custGeom>
              <a:avLst/>
              <a:gdLst/>
              <a:ahLst/>
              <a:cxnLst/>
              <a:rect l="l" t="t" r="r" b="b"/>
              <a:pathLst>
                <a:path w="1443354" h="1156970">
                  <a:moveTo>
                    <a:pt x="0" y="0"/>
                  </a:moveTo>
                  <a:lnTo>
                    <a:pt x="1443018" y="0"/>
                  </a:lnTo>
                  <a:lnTo>
                    <a:pt x="1443018" y="1156577"/>
                  </a:lnTo>
                  <a:lnTo>
                    <a:pt x="0" y="1156577"/>
                  </a:lnTo>
                  <a:lnTo>
                    <a:pt x="0" y="0"/>
                  </a:lnTo>
                  <a:close/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26744" y="1703808"/>
            <a:ext cx="5876855" cy="968368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Wait</a:t>
            </a:r>
            <a:r>
              <a:rPr sz="2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minute!</a:t>
            </a:r>
            <a:r>
              <a:rPr sz="2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Happens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36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Full?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82146" defTabSz="554492">
              <a:spcBef>
                <a:spcPts val="2116"/>
              </a:spcBef>
            </a:pPr>
            <a:r>
              <a:rPr sz="2395" kern="0" spc="291" dirty="0">
                <a:solidFill>
                  <a:sysClr val="windowText" lastClr="000000"/>
                </a:solidFill>
                <a:latin typeface="Arial"/>
                <a:cs typeface="Arial"/>
              </a:rPr>
              <a:t>“f”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01734" y="2525423"/>
            <a:ext cx="863700" cy="918379"/>
            <a:chOff x="4784468" y="4164609"/>
            <a:chExt cx="1424305" cy="1514475"/>
          </a:xfrm>
        </p:grpSpPr>
        <p:sp>
          <p:nvSpPr>
            <p:cNvPr id="23" name="object 23"/>
            <p:cNvSpPr/>
            <p:nvPr/>
          </p:nvSpPr>
          <p:spPr>
            <a:xfrm>
              <a:off x="4902611" y="4190786"/>
              <a:ext cx="1280160" cy="1318895"/>
            </a:xfrm>
            <a:custGeom>
              <a:avLst/>
              <a:gdLst/>
              <a:ahLst/>
              <a:cxnLst/>
              <a:rect l="l" t="t" r="r" b="b"/>
              <a:pathLst>
                <a:path w="1280160" h="1318895">
                  <a:moveTo>
                    <a:pt x="0" y="1318699"/>
                  </a:moveTo>
                  <a:lnTo>
                    <a:pt x="29983" y="1240057"/>
                  </a:lnTo>
                  <a:lnTo>
                    <a:pt x="51837" y="1187188"/>
                  </a:lnTo>
                  <a:lnTo>
                    <a:pt x="74287" y="1135413"/>
                  </a:lnTo>
                  <a:lnTo>
                    <a:pt x="97334" y="1084732"/>
                  </a:lnTo>
                  <a:lnTo>
                    <a:pt x="120978" y="1035145"/>
                  </a:lnTo>
                  <a:lnTo>
                    <a:pt x="145218" y="986651"/>
                  </a:lnTo>
                  <a:lnTo>
                    <a:pt x="170055" y="939252"/>
                  </a:lnTo>
                  <a:lnTo>
                    <a:pt x="195489" y="892946"/>
                  </a:lnTo>
                  <a:lnTo>
                    <a:pt x="221519" y="847734"/>
                  </a:lnTo>
                  <a:lnTo>
                    <a:pt x="248146" y="803616"/>
                  </a:lnTo>
                  <a:lnTo>
                    <a:pt x="275370" y="760592"/>
                  </a:lnTo>
                  <a:lnTo>
                    <a:pt x="303191" y="718662"/>
                  </a:lnTo>
                  <a:lnTo>
                    <a:pt x="331608" y="677826"/>
                  </a:lnTo>
                  <a:lnTo>
                    <a:pt x="360622" y="638083"/>
                  </a:lnTo>
                  <a:lnTo>
                    <a:pt x="390232" y="599434"/>
                  </a:lnTo>
                  <a:lnTo>
                    <a:pt x="420440" y="561879"/>
                  </a:lnTo>
                  <a:lnTo>
                    <a:pt x="451244" y="525418"/>
                  </a:lnTo>
                  <a:lnTo>
                    <a:pt x="482644" y="490051"/>
                  </a:lnTo>
                  <a:lnTo>
                    <a:pt x="514642" y="455777"/>
                  </a:lnTo>
                  <a:lnTo>
                    <a:pt x="547236" y="422598"/>
                  </a:lnTo>
                  <a:lnTo>
                    <a:pt x="580427" y="390512"/>
                  </a:lnTo>
                  <a:lnTo>
                    <a:pt x="614214" y="359519"/>
                  </a:lnTo>
                  <a:lnTo>
                    <a:pt x="648598" y="329621"/>
                  </a:lnTo>
                  <a:lnTo>
                    <a:pt x="683579" y="300817"/>
                  </a:lnTo>
                  <a:lnTo>
                    <a:pt x="719157" y="273106"/>
                  </a:lnTo>
                  <a:lnTo>
                    <a:pt x="755331" y="246489"/>
                  </a:lnTo>
                  <a:lnTo>
                    <a:pt x="792102" y="220966"/>
                  </a:lnTo>
                  <a:lnTo>
                    <a:pt x="829470" y="196536"/>
                  </a:lnTo>
                  <a:lnTo>
                    <a:pt x="867435" y="173200"/>
                  </a:lnTo>
                  <a:lnTo>
                    <a:pt x="905996" y="150959"/>
                  </a:lnTo>
                  <a:lnTo>
                    <a:pt x="945154" y="129810"/>
                  </a:lnTo>
                  <a:lnTo>
                    <a:pt x="984909" y="109756"/>
                  </a:lnTo>
                  <a:lnTo>
                    <a:pt x="1025260" y="90795"/>
                  </a:lnTo>
                  <a:lnTo>
                    <a:pt x="1066208" y="72928"/>
                  </a:lnTo>
                  <a:lnTo>
                    <a:pt x="1107753" y="56155"/>
                  </a:lnTo>
                  <a:lnTo>
                    <a:pt x="1149895" y="40476"/>
                  </a:lnTo>
                  <a:lnTo>
                    <a:pt x="1192633" y="25890"/>
                  </a:lnTo>
                  <a:lnTo>
                    <a:pt x="1235968" y="12398"/>
                  </a:lnTo>
                  <a:lnTo>
                    <a:pt x="1279900" y="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810645" y="5449200"/>
              <a:ext cx="201930" cy="203835"/>
            </a:xfrm>
            <a:custGeom>
              <a:avLst/>
              <a:gdLst/>
              <a:ahLst/>
              <a:cxnLst/>
              <a:rect l="l" t="t" r="r" b="b"/>
              <a:pathLst>
                <a:path w="201929" h="203835">
                  <a:moveTo>
                    <a:pt x="0" y="0"/>
                  </a:moveTo>
                  <a:lnTo>
                    <a:pt x="41350" y="203427"/>
                  </a:lnTo>
                  <a:lnTo>
                    <a:pt x="201386" y="71211"/>
                  </a:lnTo>
                </a:path>
                <a:path w="201929" h="203835">
                  <a:moveTo>
                    <a:pt x="100693" y="35605"/>
                  </a:moveTo>
                  <a:lnTo>
                    <a:pt x="41350" y="203427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537328" y="3582337"/>
            <a:ext cx="50482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3589" y="3615437"/>
            <a:ext cx="203186" cy="2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43435" y="4743117"/>
          <a:ext cx="7128696" cy="1302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3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3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1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9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67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59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2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5"/>
                        </a:spcBef>
                      </a:pPr>
                      <a:r>
                        <a:rPr sz="1900" spc="325" dirty="0">
                          <a:latin typeface="Arial"/>
                          <a:cs typeface="Arial"/>
                        </a:rPr>
                        <a:t>“a”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984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95"/>
                        </a:spcBef>
                      </a:pPr>
                      <a:r>
                        <a:rPr sz="1900" spc="425" dirty="0">
                          <a:latin typeface="Arial"/>
                          <a:cs typeface="Arial"/>
                        </a:rPr>
                        <a:t>“b”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984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95"/>
                        </a:spcBef>
                      </a:pPr>
                      <a:r>
                        <a:rPr sz="1900" spc="345" dirty="0">
                          <a:latin typeface="Arial"/>
                          <a:cs typeface="Arial"/>
                        </a:rPr>
                        <a:t>“c”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984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95"/>
                        </a:spcBef>
                      </a:pPr>
                      <a:r>
                        <a:rPr sz="1900" spc="425" dirty="0">
                          <a:latin typeface="Arial"/>
                          <a:cs typeface="Arial"/>
                        </a:rPr>
                        <a:t>“d”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984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95"/>
                        </a:spcBef>
                      </a:pPr>
                      <a:r>
                        <a:rPr sz="1900" spc="365" dirty="0">
                          <a:latin typeface="Arial"/>
                          <a:cs typeface="Arial"/>
                        </a:rPr>
                        <a:t>“e”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984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95"/>
                        </a:spcBef>
                      </a:pPr>
                      <a:r>
                        <a:rPr sz="1900" spc="365" dirty="0">
                          <a:latin typeface="Arial"/>
                          <a:cs typeface="Arial"/>
                        </a:rPr>
                        <a:t>“h”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9984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77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[6]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[7]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[8]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[9]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0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[10]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0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[11]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800" spc="-20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[12]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982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743435" y="2152499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435" y="2877557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3435" y="2050906"/>
          <a:ext cx="5269221" cy="1455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05" dirty="0">
                          <a:latin typeface="Arial"/>
                          <a:cs typeface="Arial"/>
                        </a:rPr>
                        <a:t>“a”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“b”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34" dirty="0">
                          <a:latin typeface="Arial"/>
                          <a:cs typeface="Arial"/>
                        </a:rPr>
                        <a:t>“c”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“d”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55" dirty="0">
                          <a:latin typeface="Arial"/>
                          <a:cs typeface="Arial"/>
                        </a:rPr>
                        <a:t>“e”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55" dirty="0">
                          <a:latin typeface="Arial"/>
                          <a:cs typeface="Arial"/>
                        </a:rPr>
                        <a:t>“h”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644E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41367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79" dirty="0"/>
              <a:t>Insertion</a:t>
            </a:r>
            <a:r>
              <a:rPr sz="4487" spc="-197" dirty="0"/>
              <a:t> </a:t>
            </a:r>
            <a:r>
              <a:rPr sz="4487" dirty="0"/>
              <a:t>in</a:t>
            </a:r>
            <a:r>
              <a:rPr sz="4487" spc="-194" dirty="0"/>
              <a:t> </a:t>
            </a:r>
            <a:r>
              <a:rPr sz="4487" spc="-73" dirty="0"/>
              <a:t>Array</a:t>
            </a:r>
            <a:endParaRPr sz="4487"/>
          </a:p>
        </p:txBody>
      </p:sp>
      <p:sp>
        <p:nvSpPr>
          <p:cNvPr id="8" name="object 8"/>
          <p:cNvSpPr txBox="1"/>
          <p:nvPr/>
        </p:nvSpPr>
        <p:spPr>
          <a:xfrm>
            <a:off x="2313237" y="1320963"/>
            <a:ext cx="3676211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Insertion</a:t>
            </a:r>
            <a:r>
              <a:rPr sz="2092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92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092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92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-15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2092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92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-6" dirty="0">
                <a:solidFill>
                  <a:srgbClr val="FFFFFF"/>
                </a:solidFill>
                <a:latin typeface="Arial"/>
                <a:cs typeface="Arial"/>
              </a:rPr>
              <a:t>full.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94613" y="3717684"/>
            <a:ext cx="249137" cy="601470"/>
            <a:chOff x="9555040" y="6130735"/>
            <a:chExt cx="410845" cy="991869"/>
          </a:xfrm>
        </p:grpSpPr>
        <p:sp>
          <p:nvSpPr>
            <p:cNvPr id="10" name="object 10"/>
            <p:cNvSpPr/>
            <p:nvPr/>
          </p:nvSpPr>
          <p:spPr>
            <a:xfrm>
              <a:off x="9760269" y="6130735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h="720090">
                  <a:moveTo>
                    <a:pt x="0" y="719630"/>
                  </a:moveTo>
                  <a:lnTo>
                    <a:pt x="0" y="677747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596923" y="6808482"/>
              <a:ext cx="327025" cy="272415"/>
            </a:xfrm>
            <a:custGeom>
              <a:avLst/>
              <a:gdLst/>
              <a:ahLst/>
              <a:cxnLst/>
              <a:rect l="l" t="t" r="r" b="b"/>
              <a:pathLst>
                <a:path w="327025" h="272415">
                  <a:moveTo>
                    <a:pt x="0" y="0"/>
                  </a:moveTo>
                  <a:lnTo>
                    <a:pt x="163345" y="272243"/>
                  </a:lnTo>
                  <a:lnTo>
                    <a:pt x="326691" y="0"/>
                  </a:lnTo>
                </a:path>
                <a:path w="327025" h="272415">
                  <a:moveTo>
                    <a:pt x="163345" y="0"/>
                  </a:moveTo>
                  <a:lnTo>
                    <a:pt x="163345" y="272243"/>
                  </a:lnTo>
                </a:path>
              </a:pathLst>
            </a:custGeom>
            <a:ln w="8376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35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2218" y="2228693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02218" y="2953751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2218" y="2133450"/>
          <a:ext cx="5269221" cy="1455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2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05" dirty="0">
                          <a:latin typeface="Arial"/>
                          <a:cs typeface="Arial"/>
                        </a:rPr>
                        <a:t>“a”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“b”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34" dirty="0">
                          <a:latin typeface="Arial"/>
                          <a:cs typeface="Arial"/>
                        </a:rPr>
                        <a:t>“c”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“d”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55" dirty="0">
                          <a:latin typeface="Arial"/>
                          <a:cs typeface="Arial"/>
                        </a:rPr>
                        <a:t>“e”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80" dirty="0">
                          <a:latin typeface="Arial"/>
                          <a:cs typeface="Arial"/>
                        </a:rPr>
                        <a:t>“f”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885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88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88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88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88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88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15" dirty="0"/>
              <a:t>Array</a:t>
            </a:r>
            <a:r>
              <a:rPr sz="4487" spc="-179" dirty="0"/>
              <a:t> </a:t>
            </a:r>
            <a:r>
              <a:rPr sz="4487" spc="-628" dirty="0"/>
              <a:t>T</a:t>
            </a:r>
            <a:r>
              <a:rPr sz="4487" spc="-185" dirty="0"/>
              <a:t>raversal</a:t>
            </a:r>
            <a:endParaRPr sz="4487"/>
          </a:p>
        </p:txBody>
      </p:sp>
      <p:grpSp>
        <p:nvGrpSpPr>
          <p:cNvPr id="7" name="object 7"/>
          <p:cNvGrpSpPr/>
          <p:nvPr/>
        </p:nvGrpSpPr>
        <p:grpSpPr>
          <a:xfrm>
            <a:off x="4254712" y="1744725"/>
            <a:ext cx="735858" cy="319989"/>
            <a:chOff x="7015629" y="2877180"/>
            <a:chExt cx="1213485" cy="527685"/>
          </a:xfrm>
        </p:grpSpPr>
        <p:sp>
          <p:nvSpPr>
            <p:cNvPr id="8" name="object 8"/>
            <p:cNvSpPr/>
            <p:nvPr/>
          </p:nvSpPr>
          <p:spPr>
            <a:xfrm>
              <a:off x="7036570" y="2898122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49965" y="3157774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147618" y="1744725"/>
            <a:ext cx="735858" cy="319989"/>
            <a:chOff x="8488097" y="2877180"/>
            <a:chExt cx="1213485" cy="527685"/>
          </a:xfrm>
        </p:grpSpPr>
        <p:sp>
          <p:nvSpPr>
            <p:cNvPr id="11" name="object 11"/>
            <p:cNvSpPr/>
            <p:nvPr/>
          </p:nvSpPr>
          <p:spPr>
            <a:xfrm>
              <a:off x="8509039" y="2898122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522433" y="3157774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995581" y="1744725"/>
            <a:ext cx="735858" cy="319989"/>
            <a:chOff x="9886450" y="2877180"/>
            <a:chExt cx="1213485" cy="527685"/>
          </a:xfrm>
        </p:grpSpPr>
        <p:sp>
          <p:nvSpPr>
            <p:cNvPr id="14" name="object 14"/>
            <p:cNvSpPr/>
            <p:nvPr/>
          </p:nvSpPr>
          <p:spPr>
            <a:xfrm>
              <a:off x="9907391" y="2898122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920788" y="3157774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843540" y="1744725"/>
            <a:ext cx="735858" cy="319989"/>
            <a:chOff x="11284798" y="2877180"/>
            <a:chExt cx="1213485" cy="527685"/>
          </a:xfrm>
        </p:grpSpPr>
        <p:sp>
          <p:nvSpPr>
            <p:cNvPr id="17" name="object 17"/>
            <p:cNvSpPr/>
            <p:nvPr/>
          </p:nvSpPr>
          <p:spPr>
            <a:xfrm>
              <a:off x="11305739" y="2898122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5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319143" y="3157774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736452" y="1744725"/>
            <a:ext cx="735858" cy="319989"/>
            <a:chOff x="12757276" y="2877180"/>
            <a:chExt cx="1213485" cy="527685"/>
          </a:xfrm>
        </p:grpSpPr>
        <p:sp>
          <p:nvSpPr>
            <p:cNvPr id="20" name="object 20"/>
            <p:cNvSpPr/>
            <p:nvPr/>
          </p:nvSpPr>
          <p:spPr>
            <a:xfrm>
              <a:off x="12778218" y="2898122"/>
              <a:ext cx="1096645" cy="485775"/>
            </a:xfrm>
            <a:custGeom>
              <a:avLst/>
              <a:gdLst/>
              <a:ahLst/>
              <a:cxnLst/>
              <a:rect l="l" t="t" r="r" b="b"/>
              <a:pathLst>
                <a:path w="1096644" h="485775">
                  <a:moveTo>
                    <a:pt x="0" y="485311"/>
                  </a:moveTo>
                  <a:lnTo>
                    <a:pt x="32225" y="432185"/>
                  </a:lnTo>
                  <a:lnTo>
                    <a:pt x="64557" y="382138"/>
                  </a:lnTo>
                  <a:lnTo>
                    <a:pt x="96996" y="335168"/>
                  </a:lnTo>
                  <a:lnTo>
                    <a:pt x="129541" y="291276"/>
                  </a:lnTo>
                  <a:lnTo>
                    <a:pt x="162193" y="250463"/>
                  </a:lnTo>
                  <a:lnTo>
                    <a:pt x="194951" y="212728"/>
                  </a:lnTo>
                  <a:lnTo>
                    <a:pt x="227815" y="178071"/>
                  </a:lnTo>
                  <a:lnTo>
                    <a:pt x="260786" y="146492"/>
                  </a:lnTo>
                  <a:lnTo>
                    <a:pt x="293863" y="117991"/>
                  </a:lnTo>
                  <a:lnTo>
                    <a:pt x="327047" y="92568"/>
                  </a:lnTo>
                  <a:lnTo>
                    <a:pt x="360337" y="70224"/>
                  </a:lnTo>
                  <a:lnTo>
                    <a:pt x="393734" y="50957"/>
                  </a:lnTo>
                  <a:lnTo>
                    <a:pt x="460847" y="21659"/>
                  </a:lnTo>
                  <a:lnTo>
                    <a:pt x="528385" y="4673"/>
                  </a:lnTo>
                  <a:lnTo>
                    <a:pt x="596349" y="0"/>
                  </a:lnTo>
                  <a:lnTo>
                    <a:pt x="630491" y="2280"/>
                  </a:lnTo>
                  <a:lnTo>
                    <a:pt x="699094" y="16075"/>
                  </a:lnTo>
                  <a:lnTo>
                    <a:pt x="768123" y="42183"/>
                  </a:lnTo>
                  <a:lnTo>
                    <a:pt x="802797" y="59855"/>
                  </a:lnTo>
                  <a:lnTo>
                    <a:pt x="837577" y="80604"/>
                  </a:lnTo>
                  <a:lnTo>
                    <a:pt x="872464" y="104431"/>
                  </a:lnTo>
                  <a:lnTo>
                    <a:pt x="907458" y="131337"/>
                  </a:lnTo>
                  <a:lnTo>
                    <a:pt x="942557" y="161321"/>
                  </a:lnTo>
                  <a:lnTo>
                    <a:pt x="977764" y="194383"/>
                  </a:lnTo>
                  <a:lnTo>
                    <a:pt x="1013076" y="230523"/>
                  </a:lnTo>
                  <a:lnTo>
                    <a:pt x="1048495" y="269741"/>
                  </a:lnTo>
                  <a:lnTo>
                    <a:pt x="1084021" y="312037"/>
                  </a:lnTo>
                  <a:lnTo>
                    <a:pt x="1096512" y="328874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3791611" y="3157774"/>
              <a:ext cx="158115" cy="170180"/>
            </a:xfrm>
            <a:custGeom>
              <a:avLst/>
              <a:gdLst/>
              <a:ahLst/>
              <a:cxnLst/>
              <a:rect l="l" t="t" r="r" b="b"/>
              <a:pathLst>
                <a:path w="158115" h="170179">
                  <a:moveTo>
                    <a:pt x="0" y="104806"/>
                  </a:moveTo>
                  <a:lnTo>
                    <a:pt x="157979" y="170137"/>
                  </a:lnTo>
                  <a:lnTo>
                    <a:pt x="141280" y="0"/>
                  </a:lnTo>
                </a:path>
                <a:path w="158115" h="170179">
                  <a:moveTo>
                    <a:pt x="70640" y="52403"/>
                  </a:moveTo>
                  <a:lnTo>
                    <a:pt x="157979" y="170137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32403" y="2371235"/>
            <a:ext cx="1249920" cy="330501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2092" kern="0" dirty="0">
                <a:solidFill>
                  <a:srgbClr val="FFFFFF"/>
                </a:solidFill>
                <a:latin typeface="Arial"/>
                <a:cs typeface="Arial"/>
              </a:rPr>
              <a:t>myArray</a:t>
            </a:r>
            <a:r>
              <a:rPr sz="2092" kern="0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92" kern="0" spc="139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2685" y="3891306"/>
            <a:ext cx="1780924" cy="232802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algn="just" defTabSz="554492">
              <a:lnSpc>
                <a:spcPct val="147600"/>
              </a:lnSpc>
              <a:spcBef>
                <a:spcPts val="61"/>
              </a:spcBef>
            </a:pP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myArray[0]</a:t>
            </a:r>
            <a:r>
              <a:rPr sz="1698" kern="0" spc="-3" dirty="0">
                <a:solidFill>
                  <a:srgbClr val="FF644E"/>
                </a:solidFill>
                <a:latin typeface="Lucida Sans Unicode"/>
                <a:cs typeface="Lucida Sans Unicode"/>
              </a:rPr>
              <a:t>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= </a:t>
            </a:r>
            <a:r>
              <a:rPr sz="1698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“a”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myArray[1]</a:t>
            </a:r>
            <a:r>
              <a:rPr sz="1698" kern="0" spc="-3" dirty="0">
                <a:solidFill>
                  <a:srgbClr val="FF644E"/>
                </a:solidFill>
                <a:latin typeface="Lucida Sans Unicode"/>
                <a:cs typeface="Lucida Sans Unicode"/>
              </a:rPr>
              <a:t>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= </a:t>
            </a:r>
            <a:r>
              <a:rPr sz="1698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“b”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myArray[2]</a:t>
            </a:r>
            <a:r>
              <a:rPr sz="1698" kern="0" spc="-3" dirty="0">
                <a:solidFill>
                  <a:srgbClr val="FF644E"/>
                </a:solidFill>
                <a:latin typeface="Lucida Sans Unicode"/>
                <a:cs typeface="Lucida Sans Unicode"/>
              </a:rPr>
              <a:t>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= </a:t>
            </a:r>
            <a:r>
              <a:rPr sz="1698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“c”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myArray[3]</a:t>
            </a:r>
            <a:r>
              <a:rPr sz="1698" kern="0" spc="-3" dirty="0">
                <a:solidFill>
                  <a:srgbClr val="FF644E"/>
                </a:solidFill>
                <a:latin typeface="Lucida Sans Unicode"/>
                <a:cs typeface="Lucida Sans Unicode"/>
              </a:rPr>
              <a:t>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= </a:t>
            </a:r>
            <a:r>
              <a:rPr sz="1698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“d”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myArray[4]</a:t>
            </a:r>
            <a:r>
              <a:rPr sz="1698" kern="0" spc="-3" dirty="0">
                <a:solidFill>
                  <a:srgbClr val="FF644E"/>
                </a:solidFill>
                <a:latin typeface="Lucida Sans Unicode"/>
                <a:cs typeface="Lucida Sans Unicode"/>
              </a:rPr>
              <a:t>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= </a:t>
            </a:r>
            <a:r>
              <a:rPr sz="1698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“e”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myArray[5]</a:t>
            </a:r>
            <a:r>
              <a:rPr sz="1698" kern="0" spc="-3" dirty="0">
                <a:solidFill>
                  <a:srgbClr val="FF644E"/>
                </a:solidFill>
                <a:latin typeface="Lucida Sans Unicode"/>
                <a:cs typeface="Lucida Sans Unicode"/>
              </a:rPr>
              <a:t> </a:t>
            </a:r>
            <a:r>
              <a:rPr sz="1698" kern="0" dirty="0">
                <a:solidFill>
                  <a:srgbClr val="FF644E"/>
                </a:solidFill>
                <a:latin typeface="Lucida Sans Unicode"/>
                <a:cs typeface="Lucida Sans Unicode"/>
              </a:rPr>
              <a:t>= </a:t>
            </a:r>
            <a:r>
              <a:rPr sz="1698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“f”</a:t>
            </a:r>
            <a:endParaRPr sz="1698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73920" y="1466134"/>
            <a:ext cx="132077" cy="591459"/>
            <a:chOff x="6717490" y="2417764"/>
            <a:chExt cx="217804" cy="975360"/>
          </a:xfrm>
        </p:grpSpPr>
        <p:sp>
          <p:nvSpPr>
            <p:cNvPr id="25" name="object 25"/>
            <p:cNvSpPr/>
            <p:nvPr/>
          </p:nvSpPr>
          <p:spPr>
            <a:xfrm>
              <a:off x="6824523" y="2438705"/>
              <a:ext cx="2540" cy="807720"/>
            </a:xfrm>
            <a:custGeom>
              <a:avLst/>
              <a:gdLst/>
              <a:ahLst/>
              <a:cxnLst/>
              <a:rect l="l" t="t" r="r" b="b"/>
              <a:pathLst>
                <a:path w="2540" h="807719">
                  <a:moveTo>
                    <a:pt x="0" y="0"/>
                  </a:moveTo>
                  <a:lnTo>
                    <a:pt x="1864" y="786739"/>
                  </a:lnTo>
                  <a:lnTo>
                    <a:pt x="1914" y="807681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738432" y="3225236"/>
              <a:ext cx="176530" cy="147320"/>
            </a:xfrm>
            <a:custGeom>
              <a:avLst/>
              <a:gdLst/>
              <a:ahLst/>
              <a:cxnLst/>
              <a:rect l="l" t="t" r="r" b="b"/>
              <a:pathLst>
                <a:path w="176529" h="147320">
                  <a:moveTo>
                    <a:pt x="0" y="416"/>
                  </a:moveTo>
                  <a:lnTo>
                    <a:pt x="88302" y="146800"/>
                  </a:lnTo>
                  <a:lnTo>
                    <a:pt x="175910" y="0"/>
                  </a:lnTo>
                </a:path>
                <a:path w="176529" h="147320">
                  <a:moveTo>
                    <a:pt x="87955" y="208"/>
                  </a:moveTo>
                  <a:lnTo>
                    <a:pt x="88302" y="14680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7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27" dirty="0"/>
              <a:t>Accessing</a:t>
            </a:r>
            <a:r>
              <a:rPr sz="4487" spc="-173" dirty="0"/>
              <a:t> </a:t>
            </a:r>
            <a:r>
              <a:rPr sz="4487" spc="-115" dirty="0"/>
              <a:t>Array</a:t>
            </a:r>
            <a:r>
              <a:rPr sz="4487" spc="-173" dirty="0"/>
              <a:t> </a:t>
            </a:r>
            <a:r>
              <a:rPr sz="4487" spc="-42" dirty="0"/>
              <a:t>Element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209252" y="1817689"/>
            <a:ext cx="756267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78263" y="2151100"/>
          <a:ext cx="7018953" cy="2910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2019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2019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2019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76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7363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2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105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35"/>
                        </a:lnSpc>
                      </a:pPr>
                      <a:r>
                        <a:rPr sz="8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966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arr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8483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13255" y="3305729"/>
            <a:ext cx="51214" cy="61225"/>
          </a:xfrm>
          <a:custGeom>
            <a:avLst/>
            <a:gdLst/>
            <a:ahLst/>
            <a:cxnLst/>
            <a:rect l="l" t="t" r="r" b="b"/>
            <a:pathLst>
              <a:path w="84454" h="100964">
                <a:moveTo>
                  <a:pt x="0" y="100514"/>
                </a:moveTo>
                <a:lnTo>
                  <a:pt x="84324" y="51195"/>
                </a:lnTo>
                <a:lnTo>
                  <a:pt x="1125" y="0"/>
                </a:lnTo>
              </a:path>
              <a:path w="84454" h="100964">
                <a:moveTo>
                  <a:pt x="562" y="50257"/>
                </a:moveTo>
                <a:lnTo>
                  <a:pt x="84324" y="5119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27" dirty="0"/>
              <a:t>Accessing</a:t>
            </a:r>
            <a:r>
              <a:rPr sz="4487" spc="-173" dirty="0"/>
              <a:t> </a:t>
            </a:r>
            <a:r>
              <a:rPr sz="4487" spc="-115" dirty="0"/>
              <a:t>Array</a:t>
            </a:r>
            <a:r>
              <a:rPr sz="4487" spc="-173" dirty="0"/>
              <a:t> </a:t>
            </a:r>
            <a:r>
              <a:rPr sz="4487" spc="-42" dirty="0"/>
              <a:t>Element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2064083" y="3396949"/>
            <a:ext cx="761658" cy="29942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880" b="1" kern="0" spc="-6" dirty="0">
                <a:solidFill>
                  <a:srgbClr val="FF644E"/>
                </a:solidFill>
                <a:latin typeface="Arial"/>
                <a:cs typeface="Arial"/>
              </a:rPr>
              <a:t>INDEX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5809" y="2539805"/>
            <a:ext cx="5386668" cy="826734"/>
            <a:chOff x="4774697" y="4188327"/>
            <a:chExt cx="8883015" cy="1363345"/>
          </a:xfrm>
        </p:grpSpPr>
        <p:sp>
          <p:nvSpPr>
            <p:cNvPr id="6" name="object 6"/>
            <p:cNvSpPr/>
            <p:nvPr/>
          </p:nvSpPr>
          <p:spPr>
            <a:xfrm>
              <a:off x="4900371" y="4314005"/>
              <a:ext cx="2821940" cy="1112520"/>
            </a:xfrm>
            <a:custGeom>
              <a:avLst/>
              <a:gdLst/>
              <a:ahLst/>
              <a:cxnLst/>
              <a:rect l="l" t="t" r="r" b="b"/>
              <a:pathLst>
                <a:path w="2821940" h="1112520">
                  <a:moveTo>
                    <a:pt x="1368793" y="0"/>
                  </a:moveTo>
                  <a:lnTo>
                    <a:pt x="0" y="0"/>
                  </a:lnTo>
                  <a:lnTo>
                    <a:pt x="0" y="1111910"/>
                  </a:lnTo>
                  <a:lnTo>
                    <a:pt x="1368793" y="1111910"/>
                  </a:lnTo>
                  <a:lnTo>
                    <a:pt x="1368793" y="0"/>
                  </a:lnTo>
                  <a:close/>
                </a:path>
                <a:path w="2821940" h="1112520">
                  <a:moveTo>
                    <a:pt x="2821368" y="0"/>
                  </a:moveTo>
                  <a:lnTo>
                    <a:pt x="1452562" y="0"/>
                  </a:lnTo>
                  <a:lnTo>
                    <a:pt x="1452562" y="1111910"/>
                  </a:lnTo>
                  <a:lnTo>
                    <a:pt x="2821368" y="1111910"/>
                  </a:lnTo>
                  <a:lnTo>
                    <a:pt x="2821368" y="0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311060" y="4230237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805513" y="4314004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1" y="1111907"/>
                  </a:lnTo>
                  <a:lnTo>
                    <a:pt x="1368801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763629" y="4230237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258081" y="4314004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2" y="1111907"/>
                  </a:lnTo>
                  <a:lnTo>
                    <a:pt x="1368802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216197" y="4230237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710650" y="4314004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2" y="1111907"/>
                  </a:lnTo>
                  <a:lnTo>
                    <a:pt x="1368802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8767" y="4230237"/>
              <a:ext cx="0" cy="1279525"/>
            </a:xfrm>
            <a:custGeom>
              <a:avLst/>
              <a:gdLst/>
              <a:ahLst/>
              <a:cxnLst/>
              <a:rect l="l" t="t" r="r" b="b"/>
              <a:pathLst>
                <a:path h="1279525">
                  <a:moveTo>
                    <a:pt x="0" y="0"/>
                  </a:moveTo>
                  <a:lnTo>
                    <a:pt x="0" y="1279441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163219" y="4314004"/>
              <a:ext cx="1369060" cy="1112520"/>
            </a:xfrm>
            <a:custGeom>
              <a:avLst/>
              <a:gdLst/>
              <a:ahLst/>
              <a:cxnLst/>
              <a:rect l="l" t="t" r="r" b="b"/>
              <a:pathLst>
                <a:path w="1369059" h="1112520">
                  <a:moveTo>
                    <a:pt x="0" y="1111907"/>
                  </a:moveTo>
                  <a:lnTo>
                    <a:pt x="1368802" y="1111907"/>
                  </a:lnTo>
                  <a:lnTo>
                    <a:pt x="1368802" y="0"/>
                  </a:lnTo>
                  <a:lnTo>
                    <a:pt x="0" y="0"/>
                  </a:lnTo>
                  <a:lnTo>
                    <a:pt x="0" y="1111907"/>
                  </a:lnTo>
                  <a:close/>
                </a:path>
              </a:pathLst>
            </a:custGeom>
            <a:solidFill>
              <a:srgbClr val="73FDEA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816607" y="4230237"/>
              <a:ext cx="8799195" cy="1279525"/>
            </a:xfrm>
            <a:custGeom>
              <a:avLst/>
              <a:gdLst/>
              <a:ahLst/>
              <a:cxnLst/>
              <a:rect l="l" t="t" r="r" b="b"/>
              <a:pathLst>
                <a:path w="8799194" h="1279525">
                  <a:moveTo>
                    <a:pt x="7304729" y="0"/>
                  </a:moveTo>
                  <a:lnTo>
                    <a:pt x="7304729" y="1279441"/>
                  </a:lnTo>
                </a:path>
                <a:path w="8799194" h="1279525">
                  <a:moveTo>
                    <a:pt x="41883" y="0"/>
                  </a:moveTo>
                  <a:lnTo>
                    <a:pt x="41883" y="1279441"/>
                  </a:lnTo>
                </a:path>
                <a:path w="8799194" h="1279525">
                  <a:moveTo>
                    <a:pt x="8757298" y="0"/>
                  </a:moveTo>
                  <a:lnTo>
                    <a:pt x="8757298" y="1279441"/>
                  </a:lnTo>
                </a:path>
                <a:path w="8799194" h="1279525">
                  <a:moveTo>
                    <a:pt x="0" y="41883"/>
                  </a:moveTo>
                  <a:lnTo>
                    <a:pt x="8799182" y="41883"/>
                  </a:lnTo>
                </a:path>
                <a:path w="8799194" h="1279525">
                  <a:moveTo>
                    <a:pt x="0" y="1237558"/>
                  </a:moveTo>
                  <a:lnTo>
                    <a:pt x="8799182" y="1237558"/>
                  </a:lnTo>
                </a:path>
              </a:pathLst>
            </a:custGeom>
            <a:ln w="83767">
              <a:solidFill>
                <a:srgbClr val="0171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972019" y="3315859"/>
            <a:ext cx="5230332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252601" defTabSz="554492">
              <a:spcBef>
                <a:spcPts val="64"/>
              </a:spcBef>
              <a:tabLst>
                <a:tab pos="1127467" algn="l"/>
                <a:tab pos="2005413" algn="l"/>
                <a:tab pos="2883744" algn="l"/>
                <a:tab pos="3761690" algn="l"/>
                <a:tab pos="4636555" algn="l"/>
              </a:tabLst>
            </a:pPr>
            <a:r>
              <a:rPr sz="2395" kern="0" spc="-15" dirty="0">
                <a:solidFill>
                  <a:srgbClr val="FFFFFF"/>
                </a:solidFill>
                <a:latin typeface="Arial"/>
                <a:cs typeface="Arial"/>
              </a:rPr>
              <a:t>[0]</a:t>
            </a:r>
            <a:r>
              <a:rPr sz="2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95" kern="0" spc="-15" dirty="0">
                <a:solidFill>
                  <a:srgbClr val="FFFFFF"/>
                </a:solidFill>
                <a:latin typeface="Arial"/>
                <a:cs typeface="Arial"/>
              </a:rPr>
              <a:t>[1]</a:t>
            </a:r>
            <a:r>
              <a:rPr sz="2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95" kern="0" spc="-15" dirty="0">
                <a:solidFill>
                  <a:srgbClr val="FFFFFF"/>
                </a:solidFill>
                <a:latin typeface="Arial"/>
                <a:cs typeface="Arial"/>
              </a:rPr>
              <a:t>[2]</a:t>
            </a:r>
            <a:r>
              <a:rPr sz="2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95" kern="0" spc="-15" dirty="0">
                <a:solidFill>
                  <a:srgbClr val="FFFFFF"/>
                </a:solidFill>
                <a:latin typeface="Arial"/>
                <a:cs typeface="Arial"/>
              </a:rPr>
              <a:t>[3]</a:t>
            </a:r>
            <a:r>
              <a:rPr sz="2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95" kern="0" spc="-15" dirty="0">
                <a:solidFill>
                  <a:srgbClr val="FFFFFF"/>
                </a:solidFill>
                <a:latin typeface="Arial"/>
                <a:cs typeface="Arial"/>
              </a:rPr>
              <a:t>[4]</a:t>
            </a:r>
            <a:r>
              <a:rPr sz="239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395" kern="0" spc="-15" dirty="0">
                <a:solidFill>
                  <a:srgbClr val="FFFFFF"/>
                </a:solidFill>
                <a:latin typeface="Arial"/>
                <a:cs typeface="Arial"/>
              </a:rPr>
              <a:t>[5]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33921" y="2469977"/>
            <a:ext cx="5293868" cy="1320001"/>
            <a:chOff x="4837548" y="4073174"/>
            <a:chExt cx="8729980" cy="2176780"/>
          </a:xfrm>
        </p:grpSpPr>
        <p:sp>
          <p:nvSpPr>
            <p:cNvPr id="18" name="object 18"/>
            <p:cNvSpPr/>
            <p:nvPr/>
          </p:nvSpPr>
          <p:spPr>
            <a:xfrm>
              <a:off x="6306479" y="4073174"/>
              <a:ext cx="5792470" cy="2176780"/>
            </a:xfrm>
            <a:custGeom>
              <a:avLst/>
              <a:gdLst/>
              <a:ahLst/>
              <a:cxnLst/>
              <a:rect l="l" t="t" r="r" b="b"/>
              <a:pathLst>
                <a:path w="5792470" h="2176779">
                  <a:moveTo>
                    <a:pt x="0" y="0"/>
                  </a:moveTo>
                  <a:lnTo>
                    <a:pt x="0" y="2176313"/>
                  </a:lnTo>
                </a:path>
                <a:path w="5792470" h="2176779">
                  <a:moveTo>
                    <a:pt x="1447988" y="0"/>
                  </a:moveTo>
                  <a:lnTo>
                    <a:pt x="1447988" y="2176313"/>
                  </a:lnTo>
                </a:path>
                <a:path w="5792470" h="2176779">
                  <a:moveTo>
                    <a:pt x="2895975" y="0"/>
                  </a:moveTo>
                  <a:lnTo>
                    <a:pt x="2895975" y="2176313"/>
                  </a:lnTo>
                </a:path>
                <a:path w="5792470" h="2176779">
                  <a:moveTo>
                    <a:pt x="4343964" y="0"/>
                  </a:moveTo>
                  <a:lnTo>
                    <a:pt x="4343964" y="2176313"/>
                  </a:lnTo>
                </a:path>
                <a:path w="5792470" h="2176779">
                  <a:moveTo>
                    <a:pt x="5791952" y="0"/>
                  </a:moveTo>
                  <a:lnTo>
                    <a:pt x="5791952" y="2176313"/>
                  </a:lnTo>
                </a:path>
              </a:pathLst>
            </a:custGeom>
            <a:ln w="20941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837548" y="4073174"/>
              <a:ext cx="8729980" cy="2176780"/>
            </a:xfrm>
            <a:custGeom>
              <a:avLst/>
              <a:gdLst/>
              <a:ahLst/>
              <a:cxnLst/>
              <a:rect l="l" t="t" r="r" b="b"/>
              <a:pathLst>
                <a:path w="8729980" h="2176779">
                  <a:moveTo>
                    <a:pt x="20941" y="0"/>
                  </a:moveTo>
                  <a:lnTo>
                    <a:pt x="20941" y="2176313"/>
                  </a:lnTo>
                </a:path>
                <a:path w="8729980" h="2176779">
                  <a:moveTo>
                    <a:pt x="8708870" y="0"/>
                  </a:moveTo>
                  <a:lnTo>
                    <a:pt x="8708870" y="2176313"/>
                  </a:lnTo>
                </a:path>
                <a:path w="8729980" h="2176779">
                  <a:moveTo>
                    <a:pt x="0" y="20941"/>
                  </a:moveTo>
                  <a:lnTo>
                    <a:pt x="8729812" y="20941"/>
                  </a:lnTo>
                </a:path>
                <a:path w="8729980" h="2176779">
                  <a:moveTo>
                    <a:pt x="0" y="2155372"/>
                  </a:moveTo>
                  <a:lnTo>
                    <a:pt x="8729812" y="2155372"/>
                  </a:lnTo>
                </a:path>
              </a:pathLst>
            </a:custGeom>
            <a:ln w="41883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653774" y="3941276"/>
            <a:ext cx="1375066" cy="249137"/>
            <a:chOff x="7673712" y="6499455"/>
            <a:chExt cx="2267585" cy="410845"/>
          </a:xfrm>
        </p:grpSpPr>
        <p:sp>
          <p:nvSpPr>
            <p:cNvPr id="21" name="object 21"/>
            <p:cNvSpPr/>
            <p:nvPr/>
          </p:nvSpPr>
          <p:spPr>
            <a:xfrm>
              <a:off x="7673712" y="6704684"/>
              <a:ext cx="1995170" cy="0"/>
            </a:xfrm>
            <a:custGeom>
              <a:avLst/>
              <a:gdLst/>
              <a:ahLst/>
              <a:cxnLst/>
              <a:rect l="l" t="t" r="r" b="b"/>
              <a:pathLst>
                <a:path w="1995170">
                  <a:moveTo>
                    <a:pt x="0" y="0"/>
                  </a:moveTo>
                  <a:lnTo>
                    <a:pt x="1952914" y="0"/>
                  </a:lnTo>
                  <a:lnTo>
                    <a:pt x="1994797" y="0"/>
                  </a:lnTo>
                </a:path>
              </a:pathLst>
            </a:custGeom>
            <a:ln w="83767">
              <a:solidFill>
                <a:srgbClr val="88FA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626626" y="6541339"/>
              <a:ext cx="272415" cy="327025"/>
            </a:xfrm>
            <a:custGeom>
              <a:avLst/>
              <a:gdLst/>
              <a:ahLst/>
              <a:cxnLst/>
              <a:rect l="l" t="t" r="r" b="b"/>
              <a:pathLst>
                <a:path w="272415" h="327025">
                  <a:moveTo>
                    <a:pt x="0" y="326691"/>
                  </a:moveTo>
                  <a:lnTo>
                    <a:pt x="272243" y="163345"/>
                  </a:lnTo>
                  <a:lnTo>
                    <a:pt x="0" y="0"/>
                  </a:lnTo>
                </a:path>
                <a:path w="272415" h="327025">
                  <a:moveTo>
                    <a:pt x="0" y="163345"/>
                  </a:moveTo>
                  <a:lnTo>
                    <a:pt x="272243" y="163345"/>
                  </a:lnTo>
                </a:path>
              </a:pathLst>
            </a:custGeom>
            <a:ln w="83767">
              <a:solidFill>
                <a:srgbClr val="88FA4E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09803" y="4699642"/>
            <a:ext cx="188219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&lt;arrayName&gt;[index]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749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27" dirty="0"/>
              <a:t>Accessing</a:t>
            </a:r>
            <a:r>
              <a:rPr sz="4487" spc="-173" dirty="0"/>
              <a:t> </a:t>
            </a:r>
            <a:r>
              <a:rPr sz="4487" spc="-115" dirty="0"/>
              <a:t>Array</a:t>
            </a:r>
            <a:r>
              <a:rPr sz="4487" spc="-173" dirty="0"/>
              <a:t> </a:t>
            </a:r>
            <a:r>
              <a:rPr sz="4487" spc="-42" dirty="0"/>
              <a:t>Element</a:t>
            </a:r>
            <a:endParaRPr sz="4487"/>
          </a:p>
        </p:txBody>
      </p:sp>
      <p:sp>
        <p:nvSpPr>
          <p:cNvPr id="4" name="object 4"/>
          <p:cNvSpPr/>
          <p:nvPr/>
        </p:nvSpPr>
        <p:spPr>
          <a:xfrm>
            <a:off x="3295846" y="2469976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5846" y="3195034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95846" y="2368384"/>
          <a:ext cx="5269221" cy="129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“a”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“b”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“c”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“d”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“e”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“f”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28750" y="1565972"/>
            <a:ext cx="1805953" cy="144710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031" kern="0" dirty="0">
                <a:solidFill>
                  <a:srgbClr val="FFF056"/>
                </a:solidFill>
                <a:latin typeface="Arial"/>
                <a:cs typeface="Arial"/>
              </a:rPr>
              <a:t>For</a:t>
            </a:r>
            <a:r>
              <a:rPr sz="2031" kern="0" spc="-30" dirty="0">
                <a:solidFill>
                  <a:srgbClr val="FFF056"/>
                </a:solidFill>
                <a:latin typeface="Arial"/>
                <a:cs typeface="Arial"/>
              </a:rPr>
              <a:t> </a:t>
            </a:r>
            <a:r>
              <a:rPr sz="2031" kern="0" spc="-6" dirty="0">
                <a:solidFill>
                  <a:srgbClr val="FFF056"/>
                </a:solidFill>
                <a:latin typeface="Arial"/>
                <a:cs typeface="Arial"/>
              </a:rPr>
              <a:t>example:</a:t>
            </a:r>
            <a:endParaRPr sz="203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2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5"/>
              </a:spcBef>
            </a:pPr>
            <a:endParaRPr sz="233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04819" defTabSz="554492"/>
            <a:r>
              <a:rPr sz="2183" kern="0" dirty="0">
                <a:solidFill>
                  <a:srgbClr val="FFFFFF"/>
                </a:solidFill>
                <a:latin typeface="Arial"/>
                <a:cs typeface="Arial"/>
              </a:rPr>
              <a:t>myArray</a:t>
            </a:r>
            <a:r>
              <a:rPr sz="2183" kern="0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83" kern="0" spc="14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77762" y="2988588"/>
            <a:ext cx="1318076" cy="1343105"/>
            <a:chOff x="3095863" y="4928402"/>
            <a:chExt cx="2173605" cy="2214880"/>
          </a:xfrm>
        </p:grpSpPr>
        <p:sp>
          <p:nvSpPr>
            <p:cNvPr id="9" name="object 9"/>
            <p:cNvSpPr/>
            <p:nvPr/>
          </p:nvSpPr>
          <p:spPr>
            <a:xfrm>
              <a:off x="3122041" y="5040073"/>
              <a:ext cx="1983739" cy="2077085"/>
            </a:xfrm>
            <a:custGeom>
              <a:avLst/>
              <a:gdLst/>
              <a:ahLst/>
              <a:cxnLst/>
              <a:rect l="l" t="t" r="r" b="b"/>
              <a:pathLst>
                <a:path w="1983739" h="2077084">
                  <a:moveTo>
                    <a:pt x="0" y="2076609"/>
                  </a:moveTo>
                  <a:lnTo>
                    <a:pt x="15987" y="2031746"/>
                  </a:lnTo>
                  <a:lnTo>
                    <a:pt x="32569" y="1987222"/>
                  </a:lnTo>
                  <a:lnTo>
                    <a:pt x="49744" y="1943039"/>
                  </a:lnTo>
                  <a:lnTo>
                    <a:pt x="67514" y="1899196"/>
                  </a:lnTo>
                  <a:lnTo>
                    <a:pt x="85877" y="1855692"/>
                  </a:lnTo>
                  <a:lnTo>
                    <a:pt x="104835" y="1812528"/>
                  </a:lnTo>
                  <a:lnTo>
                    <a:pt x="124386" y="1769704"/>
                  </a:lnTo>
                  <a:lnTo>
                    <a:pt x="144532" y="1727220"/>
                  </a:lnTo>
                  <a:lnTo>
                    <a:pt x="165271" y="1685076"/>
                  </a:lnTo>
                  <a:lnTo>
                    <a:pt x="186605" y="1643271"/>
                  </a:lnTo>
                  <a:lnTo>
                    <a:pt x="208532" y="1601807"/>
                  </a:lnTo>
                  <a:lnTo>
                    <a:pt x="231054" y="1560682"/>
                  </a:lnTo>
                  <a:lnTo>
                    <a:pt x="254169" y="1519897"/>
                  </a:lnTo>
                  <a:lnTo>
                    <a:pt x="277879" y="1479452"/>
                  </a:lnTo>
                  <a:lnTo>
                    <a:pt x="302182" y="1439347"/>
                  </a:lnTo>
                  <a:lnTo>
                    <a:pt x="327080" y="1399582"/>
                  </a:lnTo>
                  <a:lnTo>
                    <a:pt x="352571" y="1360156"/>
                  </a:lnTo>
                  <a:lnTo>
                    <a:pt x="378657" y="1321071"/>
                  </a:lnTo>
                  <a:lnTo>
                    <a:pt x="405336" y="1282325"/>
                  </a:lnTo>
                  <a:lnTo>
                    <a:pt x="432609" y="1243919"/>
                  </a:lnTo>
                  <a:lnTo>
                    <a:pt x="460477" y="1205853"/>
                  </a:lnTo>
                  <a:lnTo>
                    <a:pt x="488938" y="1168127"/>
                  </a:lnTo>
                  <a:lnTo>
                    <a:pt x="517993" y="1130740"/>
                  </a:lnTo>
                  <a:lnTo>
                    <a:pt x="547643" y="1093694"/>
                  </a:lnTo>
                  <a:lnTo>
                    <a:pt x="577886" y="1056987"/>
                  </a:lnTo>
                  <a:lnTo>
                    <a:pt x="608723" y="1020620"/>
                  </a:lnTo>
                  <a:lnTo>
                    <a:pt x="640155" y="984593"/>
                  </a:lnTo>
                  <a:lnTo>
                    <a:pt x="672180" y="948906"/>
                  </a:lnTo>
                  <a:lnTo>
                    <a:pt x="704799" y="913559"/>
                  </a:lnTo>
                  <a:lnTo>
                    <a:pt x="738013" y="878551"/>
                  </a:lnTo>
                  <a:lnTo>
                    <a:pt x="771820" y="843884"/>
                  </a:lnTo>
                  <a:lnTo>
                    <a:pt x="806221" y="809556"/>
                  </a:lnTo>
                  <a:lnTo>
                    <a:pt x="841216" y="775568"/>
                  </a:lnTo>
                  <a:lnTo>
                    <a:pt x="876806" y="741920"/>
                  </a:lnTo>
                  <a:lnTo>
                    <a:pt x="912989" y="708612"/>
                  </a:lnTo>
                  <a:lnTo>
                    <a:pt x="949766" y="675643"/>
                  </a:lnTo>
                  <a:lnTo>
                    <a:pt x="987137" y="643015"/>
                  </a:lnTo>
                  <a:lnTo>
                    <a:pt x="1025102" y="610726"/>
                  </a:lnTo>
                  <a:lnTo>
                    <a:pt x="1063662" y="578777"/>
                  </a:lnTo>
                  <a:lnTo>
                    <a:pt x="1102815" y="547169"/>
                  </a:lnTo>
                  <a:lnTo>
                    <a:pt x="1142562" y="515899"/>
                  </a:lnTo>
                  <a:lnTo>
                    <a:pt x="1182903" y="484970"/>
                  </a:lnTo>
                  <a:lnTo>
                    <a:pt x="1223838" y="454381"/>
                  </a:lnTo>
                  <a:lnTo>
                    <a:pt x="1265367" y="424131"/>
                  </a:lnTo>
                  <a:lnTo>
                    <a:pt x="1307490" y="394221"/>
                  </a:lnTo>
                  <a:lnTo>
                    <a:pt x="1350207" y="364651"/>
                  </a:lnTo>
                  <a:lnTo>
                    <a:pt x="1393519" y="335421"/>
                  </a:lnTo>
                  <a:lnTo>
                    <a:pt x="1437424" y="306531"/>
                  </a:lnTo>
                  <a:lnTo>
                    <a:pt x="1481923" y="277981"/>
                  </a:lnTo>
                  <a:lnTo>
                    <a:pt x="1527016" y="249770"/>
                  </a:lnTo>
                  <a:lnTo>
                    <a:pt x="1572703" y="221900"/>
                  </a:lnTo>
                  <a:lnTo>
                    <a:pt x="1618984" y="194369"/>
                  </a:lnTo>
                  <a:lnTo>
                    <a:pt x="1665859" y="167178"/>
                  </a:lnTo>
                  <a:lnTo>
                    <a:pt x="1713328" y="140327"/>
                  </a:lnTo>
                  <a:lnTo>
                    <a:pt x="1761391" y="113816"/>
                  </a:lnTo>
                  <a:lnTo>
                    <a:pt x="1810048" y="87644"/>
                  </a:lnTo>
                  <a:lnTo>
                    <a:pt x="1859299" y="61812"/>
                  </a:lnTo>
                  <a:lnTo>
                    <a:pt x="1909144" y="36321"/>
                  </a:lnTo>
                  <a:lnTo>
                    <a:pt x="1959583" y="11169"/>
                  </a:lnTo>
                  <a:lnTo>
                    <a:pt x="1983319" y="0"/>
                  </a:lnTo>
                </a:path>
              </a:pathLst>
            </a:custGeom>
            <a:ln w="52354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036200" y="4954579"/>
              <a:ext cx="207010" cy="193675"/>
            </a:xfrm>
            <a:custGeom>
              <a:avLst/>
              <a:gdLst/>
              <a:ahLst/>
              <a:cxnLst/>
              <a:rect l="l" t="t" r="r" b="b"/>
              <a:pathLst>
                <a:path w="207010" h="193675">
                  <a:moveTo>
                    <a:pt x="90948" y="193276"/>
                  </a:moveTo>
                  <a:lnTo>
                    <a:pt x="206538" y="20848"/>
                  </a:lnTo>
                  <a:lnTo>
                    <a:pt x="0" y="0"/>
                  </a:lnTo>
                </a:path>
                <a:path w="207010" h="193675">
                  <a:moveTo>
                    <a:pt x="45474" y="96638"/>
                  </a:moveTo>
                  <a:lnTo>
                    <a:pt x="206538" y="20848"/>
                  </a:lnTo>
                </a:path>
              </a:pathLst>
            </a:custGeom>
            <a:ln w="52354">
              <a:solidFill>
                <a:srgbClr val="FF968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74203" y="4269049"/>
            <a:ext cx="2147890" cy="95087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2183" kern="0" dirty="0">
                <a:solidFill>
                  <a:srgbClr val="FF968D"/>
                </a:solidFill>
                <a:latin typeface="Arial"/>
                <a:cs typeface="Arial"/>
              </a:rPr>
              <a:t>myArray[0]</a:t>
            </a:r>
            <a:r>
              <a:rPr sz="2183" kern="0" spc="-4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2183" kern="0" spc="176" dirty="0">
                <a:solidFill>
                  <a:srgbClr val="FF968D"/>
                </a:solidFill>
                <a:latin typeface="Arial"/>
                <a:cs typeface="Arial"/>
              </a:rPr>
              <a:t>=</a:t>
            </a:r>
            <a:r>
              <a:rPr sz="2183" kern="0" spc="-4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2183" kern="0" spc="233" dirty="0">
                <a:solidFill>
                  <a:srgbClr val="FF968D"/>
                </a:solidFill>
                <a:latin typeface="Arial"/>
                <a:cs typeface="Arial"/>
              </a:rPr>
              <a:t>“a”</a:t>
            </a: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2092"/>
              </a:spcBef>
            </a:pPr>
            <a:r>
              <a:rPr sz="2183" kern="0" dirty="0">
                <a:solidFill>
                  <a:srgbClr val="FF968D"/>
                </a:solidFill>
                <a:latin typeface="Arial"/>
                <a:cs typeface="Arial"/>
              </a:rPr>
              <a:t>myArray[3]</a:t>
            </a:r>
            <a:r>
              <a:rPr sz="2183" kern="0" spc="-4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2183" kern="0" spc="176" dirty="0">
                <a:solidFill>
                  <a:srgbClr val="FF968D"/>
                </a:solidFill>
                <a:latin typeface="Arial"/>
                <a:cs typeface="Arial"/>
              </a:rPr>
              <a:t>=</a:t>
            </a:r>
            <a:r>
              <a:rPr sz="2183" kern="0" spc="-49" dirty="0">
                <a:solidFill>
                  <a:srgbClr val="FF968D"/>
                </a:solidFill>
                <a:latin typeface="Arial"/>
                <a:cs typeface="Arial"/>
              </a:rPr>
              <a:t> </a:t>
            </a:r>
            <a:r>
              <a:rPr sz="2183" kern="0" spc="293" dirty="0">
                <a:solidFill>
                  <a:srgbClr val="FF968D"/>
                </a:solidFill>
                <a:latin typeface="Arial"/>
                <a:cs typeface="Arial"/>
              </a:rPr>
              <a:t>“d”</a:t>
            </a: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284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dirty="0"/>
              <a:t>Finding</a:t>
            </a:r>
            <a:r>
              <a:rPr sz="4487" spc="-263" dirty="0"/>
              <a:t> </a:t>
            </a:r>
            <a:r>
              <a:rPr sz="4487" spc="-115" dirty="0"/>
              <a:t>Array</a:t>
            </a:r>
            <a:r>
              <a:rPr sz="4487" spc="-197" dirty="0"/>
              <a:t> </a:t>
            </a:r>
            <a:r>
              <a:rPr sz="4487" spc="-52" dirty="0"/>
              <a:t>Element</a:t>
            </a:r>
            <a:endParaRPr sz="4487"/>
          </a:p>
        </p:txBody>
      </p:sp>
      <p:sp>
        <p:nvSpPr>
          <p:cNvPr id="4" name="object 4"/>
          <p:cNvSpPr/>
          <p:nvPr/>
        </p:nvSpPr>
        <p:spPr>
          <a:xfrm>
            <a:off x="3206953" y="2031857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6953" y="2756915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4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0279" y="2185437"/>
            <a:ext cx="1308834" cy="34564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2183" kern="0" dirty="0">
                <a:solidFill>
                  <a:srgbClr val="FFFFFF"/>
                </a:solidFill>
                <a:latin typeface="Arial"/>
                <a:cs typeface="Arial"/>
              </a:rPr>
              <a:t>myArray</a:t>
            </a:r>
            <a:r>
              <a:rPr sz="2183" kern="0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83" kern="0" spc="14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2283" y="4927997"/>
            <a:ext cx="1464015" cy="345647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2183" kern="0" dirty="0">
                <a:solidFill>
                  <a:srgbClr val="FFFFFF"/>
                </a:solidFill>
                <a:latin typeface="Arial"/>
                <a:cs typeface="Arial"/>
              </a:rPr>
              <a:t>myArray2</a:t>
            </a:r>
            <a:r>
              <a:rPr sz="2183" kern="0" spc="-9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83" kern="0" spc="14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18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9538" y="4213825"/>
            <a:ext cx="501353" cy="1181862"/>
          </a:xfrm>
          <a:prstGeom prst="rect">
            <a:avLst/>
          </a:prstGeom>
          <a:solidFill>
            <a:srgbClr val="B51700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110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4590" y="4302933"/>
            <a:ext cx="501353" cy="1087414"/>
          </a:xfrm>
          <a:prstGeom prst="rect">
            <a:avLst/>
          </a:prstGeom>
          <a:solidFill>
            <a:srgbClr val="99195E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9"/>
              </a:spcBef>
            </a:pPr>
            <a:endParaRPr sz="2062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9642" y="4426986"/>
            <a:ext cx="501353" cy="949619"/>
          </a:xfrm>
          <a:prstGeom prst="rect">
            <a:avLst/>
          </a:prstGeom>
          <a:solidFill>
            <a:srgbClr val="00A89D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431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4691" y="4534485"/>
            <a:ext cx="501353" cy="844718"/>
          </a:xfrm>
          <a:prstGeom prst="rect">
            <a:avLst/>
          </a:prstGeom>
          <a:solidFill>
            <a:srgbClr val="00A2FF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21"/>
              </a:spcBef>
            </a:pPr>
            <a:endParaRPr sz="2244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3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9741" y="4640972"/>
            <a:ext cx="501353" cy="732636"/>
          </a:xfrm>
          <a:prstGeom prst="rect">
            <a:avLst/>
          </a:prstGeom>
          <a:solidFill>
            <a:srgbClr val="017100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554492">
              <a:spcBef>
                <a:spcPts val="9"/>
              </a:spcBef>
            </a:pPr>
            <a:endParaRPr sz="1516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4790" y="4714169"/>
            <a:ext cx="501353" cy="640432"/>
          </a:xfrm>
          <a:prstGeom prst="rect">
            <a:avLst/>
          </a:prstGeom>
          <a:solidFill>
            <a:srgbClr val="F8BA00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defTabSz="554492"/>
            <a:endParaRPr sz="1759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>
              <a:spcBef>
                <a:spcPts val="110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840" y="4819145"/>
            <a:ext cx="501353" cy="533107"/>
          </a:xfrm>
          <a:prstGeom prst="rect">
            <a:avLst/>
          </a:prstGeom>
          <a:solidFill>
            <a:srgbClr val="017B76"/>
          </a:solidFill>
          <a:ln w="10470">
            <a:solidFill>
              <a:srgbClr val="FFFFFF"/>
            </a:solidFill>
          </a:ln>
        </p:spPr>
        <p:txBody>
          <a:bodyPr vert="horz" wrap="square" lIns="0" tIns="1155" rIns="0" bIns="0" rtlCol="0">
            <a:spAutoFit/>
          </a:bodyPr>
          <a:lstStyle/>
          <a:p>
            <a:pPr defTabSz="554492">
              <a:spcBef>
                <a:spcPts val="9"/>
              </a:spcBef>
            </a:pPr>
            <a:endParaRPr sz="1971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554492"/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4890" y="4953811"/>
            <a:ext cx="501353" cy="385738"/>
          </a:xfrm>
          <a:prstGeom prst="rect">
            <a:avLst/>
          </a:prstGeom>
          <a:solidFill>
            <a:srgbClr val="FF9300"/>
          </a:solidFill>
          <a:ln w="10470">
            <a:solidFill>
              <a:srgbClr val="FFFFFF"/>
            </a:solidFill>
          </a:ln>
        </p:spPr>
        <p:txBody>
          <a:bodyPr vert="horz" wrap="square" lIns="0" tIns="155566" rIns="0" bIns="0" rtlCol="0">
            <a:spAutoFit/>
          </a:bodyPr>
          <a:lstStyle/>
          <a:p>
            <a:pPr algn="ctr" defTabSz="554492">
              <a:spcBef>
                <a:spcPts val="1225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9940" y="5058208"/>
            <a:ext cx="501353" cy="283088"/>
          </a:xfrm>
          <a:prstGeom prst="rect">
            <a:avLst/>
          </a:prstGeom>
          <a:solidFill>
            <a:srgbClr val="0076BA"/>
          </a:solidFill>
          <a:ln w="10470">
            <a:solidFill>
              <a:srgbClr val="FFFFFF"/>
            </a:solidFill>
          </a:ln>
        </p:spPr>
        <p:txBody>
          <a:bodyPr vert="horz" wrap="square" lIns="0" tIns="53909" rIns="0" bIns="0" rtlCol="0">
            <a:spAutoFit/>
          </a:bodyPr>
          <a:lstStyle/>
          <a:p>
            <a:pPr algn="ctr" defTabSz="554492">
              <a:spcBef>
                <a:spcPts val="424"/>
              </a:spcBef>
            </a:pPr>
            <a:r>
              <a:rPr sz="1486" kern="0" spc="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206953" y="1930265"/>
          <a:ext cx="5269221" cy="1455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05" dirty="0">
                          <a:latin typeface="Arial"/>
                          <a:cs typeface="Arial"/>
                        </a:rPr>
                        <a:t>“a”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“b”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34" dirty="0">
                          <a:latin typeface="Arial"/>
                          <a:cs typeface="Arial"/>
                        </a:rPr>
                        <a:t>“c”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535" dirty="0">
                          <a:latin typeface="Arial"/>
                          <a:cs typeface="Arial"/>
                        </a:rPr>
                        <a:t>“d”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55" dirty="0">
                          <a:latin typeface="Arial"/>
                          <a:cs typeface="Arial"/>
                        </a:rPr>
                        <a:t>“e”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r>
                        <a:rPr sz="2400" spc="455" dirty="0">
                          <a:latin typeface="Arial"/>
                          <a:cs typeface="Arial"/>
                        </a:rPr>
                        <a:t>“h”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55566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34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842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dirty="0"/>
              <a:t>Finding</a:t>
            </a:r>
            <a:r>
              <a:rPr sz="4487" spc="-263" dirty="0"/>
              <a:t> </a:t>
            </a:r>
            <a:r>
              <a:rPr sz="4487" spc="-115" dirty="0"/>
              <a:t>Array</a:t>
            </a:r>
            <a:r>
              <a:rPr sz="4487" spc="-197" dirty="0"/>
              <a:t> </a:t>
            </a:r>
            <a:r>
              <a:rPr sz="4487" spc="-52" dirty="0"/>
              <a:t>Element</a:t>
            </a:r>
            <a:endParaRPr sz="4487"/>
          </a:p>
        </p:txBody>
      </p:sp>
      <p:sp>
        <p:nvSpPr>
          <p:cNvPr id="4" name="object 4"/>
          <p:cNvSpPr/>
          <p:nvPr/>
        </p:nvSpPr>
        <p:spPr>
          <a:xfrm>
            <a:off x="2311666" y="2590618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1666" y="3315676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11666" y="2489025"/>
          <a:ext cx="5269221" cy="129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8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“a”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“b”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“c”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“d”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“e”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“h”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17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007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00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00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00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00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200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668127" y="2004775"/>
            <a:ext cx="198308" cy="473244"/>
            <a:chOff x="4399233" y="3306021"/>
            <a:chExt cx="327025" cy="780415"/>
          </a:xfrm>
        </p:grpSpPr>
        <p:sp>
          <p:nvSpPr>
            <p:cNvPr id="8" name="object 8"/>
            <p:cNvSpPr/>
            <p:nvPr/>
          </p:nvSpPr>
          <p:spPr>
            <a:xfrm>
              <a:off x="4562579" y="3306021"/>
              <a:ext cx="0" cy="495934"/>
            </a:xfrm>
            <a:custGeom>
              <a:avLst/>
              <a:gdLst/>
              <a:ahLst/>
              <a:cxnLst/>
              <a:rect l="l" t="t" r="r" b="b"/>
              <a:pathLst>
                <a:path h="495935">
                  <a:moveTo>
                    <a:pt x="0" y="495600"/>
                  </a:moveTo>
                  <a:lnTo>
                    <a:pt x="0" y="453716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99233" y="3759738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36727" y="2107286"/>
            <a:ext cx="190761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Is</a:t>
            </a:r>
            <a:r>
              <a:rPr sz="1577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this</a:t>
            </a:r>
            <a:r>
              <a:rPr sz="1577" b="1" kern="0" spc="18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the</a:t>
            </a:r>
            <a:r>
              <a:rPr sz="1577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644E"/>
                </a:solidFill>
                <a:latin typeface="Arial"/>
                <a:cs typeface="Arial"/>
              </a:rPr>
              <a:t>element?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07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6475" y="2650252"/>
            <a:ext cx="33924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2820"/>
              </a:lnSpc>
            </a:pPr>
            <a:r>
              <a:rPr sz="2395"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30</a:t>
            </a:r>
            <a:endParaRPr sz="2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8436" y="2469976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436" y="3195034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dirty="0"/>
              <a:t>Deleting</a:t>
            </a:r>
            <a:r>
              <a:rPr sz="4487" spc="-167" dirty="0"/>
              <a:t> </a:t>
            </a:r>
            <a:r>
              <a:rPr sz="4487" spc="-115" dirty="0"/>
              <a:t>Array</a:t>
            </a:r>
            <a:r>
              <a:rPr sz="4487" spc="-167" dirty="0"/>
              <a:t> </a:t>
            </a:r>
            <a:r>
              <a:rPr sz="4487" spc="-33" dirty="0"/>
              <a:t>Element</a:t>
            </a:r>
            <a:endParaRPr sz="4487"/>
          </a:p>
        </p:txBody>
      </p:sp>
      <p:sp>
        <p:nvSpPr>
          <p:cNvPr id="7" name="object 7"/>
          <p:cNvSpPr txBox="1"/>
          <p:nvPr/>
        </p:nvSpPr>
        <p:spPr>
          <a:xfrm>
            <a:off x="5112507" y="1920777"/>
            <a:ext cx="134926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Integer.MIN_VALUE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08436" y="2374733"/>
          <a:ext cx="5269221" cy="129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2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3400" spc="104" baseline="-13513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3400" spc="-37" baseline="-1351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8215" marB="0">
                    <a:lnR w="28575">
                      <a:solidFill>
                        <a:srgbClr val="017100"/>
                      </a:solidFill>
                      <a:prstDash val="solid"/>
                    </a:lnR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3400" spc="104" baseline="-13513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3400" spc="-37" baseline="-1351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8215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3400" spc="104" baseline="-13513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3400" spc="-37" baseline="-1351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8215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337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168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16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16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 cap="flat" cmpd="sng" algn="ctr">
                      <a:solidFill>
                        <a:srgbClr val="0171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16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16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816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65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606900"/>
            <a:ext cx="7646227" cy="53230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396" spc="-45" dirty="0"/>
              <a:t>Time</a:t>
            </a:r>
            <a:r>
              <a:rPr sz="3396" spc="-191" dirty="0"/>
              <a:t> </a:t>
            </a:r>
            <a:r>
              <a:rPr sz="3396" dirty="0"/>
              <a:t>and</a:t>
            </a:r>
            <a:r>
              <a:rPr sz="3396" spc="-176" dirty="0"/>
              <a:t> </a:t>
            </a:r>
            <a:r>
              <a:rPr sz="3396" spc="-139" dirty="0"/>
              <a:t>Space</a:t>
            </a:r>
            <a:r>
              <a:rPr sz="3396" spc="-133" dirty="0"/>
              <a:t> </a:t>
            </a:r>
            <a:r>
              <a:rPr sz="3396" spc="-6" dirty="0"/>
              <a:t>Complexity</a:t>
            </a:r>
            <a:r>
              <a:rPr sz="3396" spc="-167" dirty="0"/>
              <a:t> </a:t>
            </a:r>
            <a:r>
              <a:rPr sz="3396" spc="64" dirty="0"/>
              <a:t>of</a:t>
            </a:r>
            <a:r>
              <a:rPr sz="3396" spc="-167" dirty="0"/>
              <a:t> </a:t>
            </a:r>
            <a:r>
              <a:rPr sz="3396" dirty="0"/>
              <a:t>1D</a:t>
            </a:r>
            <a:r>
              <a:rPr sz="3396" spc="-164" dirty="0"/>
              <a:t> </a:t>
            </a:r>
            <a:r>
              <a:rPr sz="3396" spc="-64" dirty="0"/>
              <a:t>Arrays</a:t>
            </a:r>
            <a:endParaRPr sz="3396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394" y="1876293"/>
          <a:ext cx="9230382" cy="2830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Operation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Creating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Inserting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Traversing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cell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Searching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Deleting</a:t>
                      </a:r>
                      <a:r>
                        <a:rPr sz="14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03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185" dirty="0"/>
              <a:t>Arrays</a:t>
            </a:r>
            <a:endParaRPr sz="4487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1413" y="1608919"/>
            <a:ext cx="3059213" cy="822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8485" y="926742"/>
            <a:ext cx="811723" cy="82231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51532" y="857018"/>
            <a:ext cx="2092441" cy="660771"/>
            <a:chOff x="8329645" y="1413287"/>
            <a:chExt cx="3450590" cy="1089660"/>
          </a:xfrm>
        </p:grpSpPr>
        <p:sp>
          <p:nvSpPr>
            <p:cNvPr id="7" name="object 7"/>
            <p:cNvSpPr/>
            <p:nvPr/>
          </p:nvSpPr>
          <p:spPr>
            <a:xfrm>
              <a:off x="8370828" y="1602425"/>
              <a:ext cx="3398520" cy="850265"/>
            </a:xfrm>
            <a:custGeom>
              <a:avLst/>
              <a:gdLst/>
              <a:ahLst/>
              <a:cxnLst/>
              <a:rect l="l" t="t" r="r" b="b"/>
              <a:pathLst>
                <a:path w="3398520" h="850264">
                  <a:moveTo>
                    <a:pt x="0" y="849999"/>
                  </a:moveTo>
                  <a:lnTo>
                    <a:pt x="37470" y="805867"/>
                  </a:lnTo>
                  <a:lnTo>
                    <a:pt x="68626" y="770617"/>
                  </a:lnTo>
                  <a:lnTo>
                    <a:pt x="100112" y="736156"/>
                  </a:lnTo>
                  <a:lnTo>
                    <a:pt x="131926" y="702483"/>
                  </a:lnTo>
                  <a:lnTo>
                    <a:pt x="164069" y="669598"/>
                  </a:lnTo>
                  <a:lnTo>
                    <a:pt x="196540" y="637502"/>
                  </a:lnTo>
                  <a:lnTo>
                    <a:pt x="229341" y="606193"/>
                  </a:lnTo>
                  <a:lnTo>
                    <a:pt x="262470" y="575673"/>
                  </a:lnTo>
                  <a:lnTo>
                    <a:pt x="295928" y="545942"/>
                  </a:lnTo>
                  <a:lnTo>
                    <a:pt x="329714" y="516998"/>
                  </a:lnTo>
                  <a:lnTo>
                    <a:pt x="363830" y="488843"/>
                  </a:lnTo>
                  <a:lnTo>
                    <a:pt x="398274" y="461476"/>
                  </a:lnTo>
                  <a:lnTo>
                    <a:pt x="433047" y="434897"/>
                  </a:lnTo>
                  <a:lnTo>
                    <a:pt x="468149" y="409106"/>
                  </a:lnTo>
                  <a:lnTo>
                    <a:pt x="503579" y="384104"/>
                  </a:lnTo>
                  <a:lnTo>
                    <a:pt x="539338" y="359890"/>
                  </a:lnTo>
                  <a:lnTo>
                    <a:pt x="575426" y="336464"/>
                  </a:lnTo>
                  <a:lnTo>
                    <a:pt x="611843" y="313826"/>
                  </a:lnTo>
                  <a:lnTo>
                    <a:pt x="648588" y="291977"/>
                  </a:lnTo>
                  <a:lnTo>
                    <a:pt x="685662" y="270916"/>
                  </a:lnTo>
                  <a:lnTo>
                    <a:pt x="723065" y="250643"/>
                  </a:lnTo>
                  <a:lnTo>
                    <a:pt x="760797" y="231158"/>
                  </a:lnTo>
                  <a:lnTo>
                    <a:pt x="798858" y="212462"/>
                  </a:lnTo>
                  <a:lnTo>
                    <a:pt x="837247" y="194554"/>
                  </a:lnTo>
                  <a:lnTo>
                    <a:pt x="875965" y="177434"/>
                  </a:lnTo>
                  <a:lnTo>
                    <a:pt x="915012" y="161102"/>
                  </a:lnTo>
                  <a:lnTo>
                    <a:pt x="954387" y="145559"/>
                  </a:lnTo>
                  <a:lnTo>
                    <a:pt x="994091" y="130803"/>
                  </a:lnTo>
                  <a:lnTo>
                    <a:pt x="1034124" y="116837"/>
                  </a:lnTo>
                  <a:lnTo>
                    <a:pt x="1074486" y="103658"/>
                  </a:lnTo>
                  <a:lnTo>
                    <a:pt x="1115177" y="91267"/>
                  </a:lnTo>
                  <a:lnTo>
                    <a:pt x="1156196" y="79665"/>
                  </a:lnTo>
                  <a:lnTo>
                    <a:pt x="1197544" y="68851"/>
                  </a:lnTo>
                  <a:lnTo>
                    <a:pt x="1239221" y="58825"/>
                  </a:lnTo>
                  <a:lnTo>
                    <a:pt x="1281226" y="49588"/>
                  </a:lnTo>
                  <a:lnTo>
                    <a:pt x="1323561" y="41139"/>
                  </a:lnTo>
                  <a:lnTo>
                    <a:pt x="1366224" y="33478"/>
                  </a:lnTo>
                  <a:lnTo>
                    <a:pt x="1409216" y="26605"/>
                  </a:lnTo>
                  <a:lnTo>
                    <a:pt x="1452536" y="20520"/>
                  </a:lnTo>
                  <a:lnTo>
                    <a:pt x="1496185" y="15224"/>
                  </a:lnTo>
                  <a:lnTo>
                    <a:pt x="1540164" y="10716"/>
                  </a:lnTo>
                  <a:lnTo>
                    <a:pt x="1584470" y="6996"/>
                  </a:lnTo>
                  <a:lnTo>
                    <a:pt x="1629106" y="4065"/>
                  </a:lnTo>
                  <a:lnTo>
                    <a:pt x="1674070" y="1921"/>
                  </a:lnTo>
                  <a:lnTo>
                    <a:pt x="1719363" y="566"/>
                  </a:lnTo>
                  <a:lnTo>
                    <a:pt x="1764985" y="0"/>
                  </a:lnTo>
                  <a:lnTo>
                    <a:pt x="1810936" y="221"/>
                  </a:lnTo>
                  <a:lnTo>
                    <a:pt x="1857215" y="1231"/>
                  </a:lnTo>
                  <a:lnTo>
                    <a:pt x="1903823" y="3028"/>
                  </a:lnTo>
                  <a:lnTo>
                    <a:pt x="1950760" y="5615"/>
                  </a:lnTo>
                  <a:lnTo>
                    <a:pt x="1998026" y="8989"/>
                  </a:lnTo>
                  <a:lnTo>
                    <a:pt x="2045620" y="13152"/>
                  </a:lnTo>
                  <a:lnTo>
                    <a:pt x="2093544" y="18102"/>
                  </a:lnTo>
                  <a:lnTo>
                    <a:pt x="2141795" y="23842"/>
                  </a:lnTo>
                  <a:lnTo>
                    <a:pt x="2190376" y="30369"/>
                  </a:lnTo>
                  <a:lnTo>
                    <a:pt x="2239286" y="37684"/>
                  </a:lnTo>
                  <a:lnTo>
                    <a:pt x="2288524" y="45788"/>
                  </a:lnTo>
                  <a:lnTo>
                    <a:pt x="2338091" y="54680"/>
                  </a:lnTo>
                  <a:lnTo>
                    <a:pt x="2387986" y="64361"/>
                  </a:lnTo>
                  <a:lnTo>
                    <a:pt x="2438211" y="74829"/>
                  </a:lnTo>
                  <a:lnTo>
                    <a:pt x="2488764" y="86086"/>
                  </a:lnTo>
                  <a:lnTo>
                    <a:pt x="2539646" y="98131"/>
                  </a:lnTo>
                  <a:lnTo>
                    <a:pt x="2590857" y="110964"/>
                  </a:lnTo>
                  <a:lnTo>
                    <a:pt x="2642396" y="124586"/>
                  </a:lnTo>
                  <a:lnTo>
                    <a:pt x="2694265" y="138995"/>
                  </a:lnTo>
                  <a:lnTo>
                    <a:pt x="2746462" y="154193"/>
                  </a:lnTo>
                  <a:lnTo>
                    <a:pt x="2798987" y="170180"/>
                  </a:lnTo>
                  <a:lnTo>
                    <a:pt x="2851842" y="186954"/>
                  </a:lnTo>
                  <a:lnTo>
                    <a:pt x="2905025" y="204517"/>
                  </a:lnTo>
                  <a:lnTo>
                    <a:pt x="2958537" y="222868"/>
                  </a:lnTo>
                  <a:lnTo>
                    <a:pt x="3012378" y="242007"/>
                  </a:lnTo>
                  <a:lnTo>
                    <a:pt x="3066547" y="261934"/>
                  </a:lnTo>
                  <a:lnTo>
                    <a:pt x="3121046" y="282650"/>
                  </a:lnTo>
                  <a:lnTo>
                    <a:pt x="3175873" y="304154"/>
                  </a:lnTo>
                  <a:lnTo>
                    <a:pt x="3231029" y="326446"/>
                  </a:lnTo>
                  <a:lnTo>
                    <a:pt x="3286513" y="349526"/>
                  </a:lnTo>
                  <a:lnTo>
                    <a:pt x="3342326" y="373395"/>
                  </a:lnTo>
                  <a:lnTo>
                    <a:pt x="3398469" y="398052"/>
                  </a:lnTo>
                </a:path>
              </a:pathLst>
            </a:custGeom>
            <a:ln w="20941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329645" y="2393020"/>
              <a:ext cx="102870" cy="109855"/>
            </a:xfrm>
            <a:custGeom>
              <a:avLst/>
              <a:gdLst/>
              <a:ahLst/>
              <a:cxnLst/>
              <a:rect l="l" t="t" r="r" b="b"/>
              <a:pathLst>
                <a:path w="102870" h="109855">
                  <a:moveTo>
                    <a:pt x="24912" y="0"/>
                  </a:moveTo>
                  <a:lnTo>
                    <a:pt x="0" y="109589"/>
                  </a:lnTo>
                  <a:lnTo>
                    <a:pt x="102618" y="63766"/>
                  </a:lnTo>
                  <a:lnTo>
                    <a:pt x="47824" y="51310"/>
                  </a:lnTo>
                  <a:lnTo>
                    <a:pt x="24912" y="0"/>
                  </a:lnTo>
                  <a:close/>
                </a:path>
              </a:pathLst>
            </a:custGeom>
            <a:solidFill>
              <a:srgbClr val="16E7C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602640" y="1413287"/>
              <a:ext cx="407034" cy="482600"/>
            </a:xfrm>
            <a:custGeom>
              <a:avLst/>
              <a:gdLst/>
              <a:ahLst/>
              <a:cxnLst/>
              <a:rect l="l" t="t" r="r" b="b"/>
              <a:pathLst>
                <a:path w="407034" h="482600">
                  <a:moveTo>
                    <a:pt x="86918" y="452207"/>
                  </a:moveTo>
                  <a:lnTo>
                    <a:pt x="43665" y="452207"/>
                  </a:lnTo>
                  <a:lnTo>
                    <a:pt x="47467" y="454986"/>
                  </a:lnTo>
                  <a:lnTo>
                    <a:pt x="43021" y="468000"/>
                  </a:lnTo>
                  <a:lnTo>
                    <a:pt x="49355" y="472408"/>
                  </a:lnTo>
                  <a:lnTo>
                    <a:pt x="57339" y="482037"/>
                  </a:lnTo>
                  <a:lnTo>
                    <a:pt x="63172" y="481965"/>
                  </a:lnTo>
                  <a:lnTo>
                    <a:pt x="68649" y="476542"/>
                  </a:lnTo>
                  <a:lnTo>
                    <a:pt x="69675" y="474725"/>
                  </a:lnTo>
                  <a:lnTo>
                    <a:pt x="86918" y="452207"/>
                  </a:lnTo>
                  <a:close/>
                </a:path>
                <a:path w="407034" h="482600">
                  <a:moveTo>
                    <a:pt x="61001" y="42570"/>
                  </a:moveTo>
                  <a:lnTo>
                    <a:pt x="55318" y="48674"/>
                  </a:lnTo>
                  <a:lnTo>
                    <a:pt x="50392" y="54256"/>
                  </a:lnTo>
                  <a:lnTo>
                    <a:pt x="40443" y="64276"/>
                  </a:lnTo>
                  <a:lnTo>
                    <a:pt x="56678" y="116853"/>
                  </a:lnTo>
                  <a:lnTo>
                    <a:pt x="72997" y="157552"/>
                  </a:lnTo>
                  <a:lnTo>
                    <a:pt x="91228" y="197428"/>
                  </a:lnTo>
                  <a:lnTo>
                    <a:pt x="111373" y="236491"/>
                  </a:lnTo>
                  <a:lnTo>
                    <a:pt x="112816" y="239138"/>
                  </a:lnTo>
                  <a:lnTo>
                    <a:pt x="114102" y="241879"/>
                  </a:lnTo>
                  <a:lnTo>
                    <a:pt x="115425" y="244473"/>
                  </a:lnTo>
                  <a:lnTo>
                    <a:pt x="0" y="379998"/>
                  </a:lnTo>
                  <a:lnTo>
                    <a:pt x="3151" y="387483"/>
                  </a:lnTo>
                  <a:lnTo>
                    <a:pt x="5643" y="393888"/>
                  </a:lnTo>
                  <a:lnTo>
                    <a:pt x="10580" y="404409"/>
                  </a:lnTo>
                  <a:lnTo>
                    <a:pt x="10804" y="408465"/>
                  </a:lnTo>
                  <a:lnTo>
                    <a:pt x="6722" y="415729"/>
                  </a:lnTo>
                  <a:lnTo>
                    <a:pt x="5253" y="418823"/>
                  </a:lnTo>
                  <a:lnTo>
                    <a:pt x="3384" y="423795"/>
                  </a:lnTo>
                  <a:lnTo>
                    <a:pt x="2635" y="426244"/>
                  </a:lnTo>
                  <a:lnTo>
                    <a:pt x="3308" y="427766"/>
                  </a:lnTo>
                  <a:lnTo>
                    <a:pt x="7840" y="436658"/>
                  </a:lnTo>
                  <a:lnTo>
                    <a:pt x="13251" y="444810"/>
                  </a:lnTo>
                  <a:lnTo>
                    <a:pt x="19558" y="452207"/>
                  </a:lnTo>
                  <a:lnTo>
                    <a:pt x="26633" y="458700"/>
                  </a:lnTo>
                  <a:lnTo>
                    <a:pt x="31591" y="456609"/>
                  </a:lnTo>
                  <a:lnTo>
                    <a:pt x="35261" y="454678"/>
                  </a:lnTo>
                  <a:lnTo>
                    <a:pt x="43665" y="452207"/>
                  </a:lnTo>
                  <a:lnTo>
                    <a:pt x="86918" y="452207"/>
                  </a:lnTo>
                  <a:lnTo>
                    <a:pt x="167628" y="346842"/>
                  </a:lnTo>
                  <a:lnTo>
                    <a:pt x="170123" y="344141"/>
                  </a:lnTo>
                  <a:lnTo>
                    <a:pt x="173325" y="340379"/>
                  </a:lnTo>
                  <a:lnTo>
                    <a:pt x="329097" y="340379"/>
                  </a:lnTo>
                  <a:lnTo>
                    <a:pt x="252068" y="242736"/>
                  </a:lnTo>
                  <a:lnTo>
                    <a:pt x="255592" y="238100"/>
                  </a:lnTo>
                  <a:lnTo>
                    <a:pt x="257827" y="235075"/>
                  </a:lnTo>
                  <a:lnTo>
                    <a:pt x="260132" y="232107"/>
                  </a:lnTo>
                  <a:lnTo>
                    <a:pt x="290123" y="194797"/>
                  </a:lnTo>
                  <a:lnTo>
                    <a:pt x="321232" y="158474"/>
                  </a:lnTo>
                  <a:lnTo>
                    <a:pt x="322796" y="156755"/>
                  </a:lnTo>
                  <a:lnTo>
                    <a:pt x="194293" y="156755"/>
                  </a:lnTo>
                  <a:lnTo>
                    <a:pt x="191341" y="152567"/>
                  </a:lnTo>
                  <a:lnTo>
                    <a:pt x="188926" y="149273"/>
                  </a:lnTo>
                  <a:lnTo>
                    <a:pt x="146346" y="84700"/>
                  </a:lnTo>
                  <a:lnTo>
                    <a:pt x="132661" y="64276"/>
                  </a:lnTo>
                  <a:lnTo>
                    <a:pt x="127104" y="56452"/>
                  </a:lnTo>
                  <a:lnTo>
                    <a:pt x="124787" y="53405"/>
                  </a:lnTo>
                  <a:lnTo>
                    <a:pt x="75557" y="53405"/>
                  </a:lnTo>
                  <a:lnTo>
                    <a:pt x="61001" y="42570"/>
                  </a:lnTo>
                  <a:close/>
                </a:path>
                <a:path w="407034" h="482600">
                  <a:moveTo>
                    <a:pt x="329097" y="340379"/>
                  </a:moveTo>
                  <a:lnTo>
                    <a:pt x="173325" y="340379"/>
                  </a:lnTo>
                  <a:lnTo>
                    <a:pt x="176379" y="345027"/>
                  </a:lnTo>
                  <a:lnTo>
                    <a:pt x="178834" y="348619"/>
                  </a:lnTo>
                  <a:lnTo>
                    <a:pt x="181182" y="352289"/>
                  </a:lnTo>
                  <a:lnTo>
                    <a:pt x="210457" y="395192"/>
                  </a:lnTo>
                  <a:lnTo>
                    <a:pt x="242432" y="436119"/>
                  </a:lnTo>
                  <a:lnTo>
                    <a:pt x="253102" y="444472"/>
                  </a:lnTo>
                  <a:lnTo>
                    <a:pt x="266521" y="433681"/>
                  </a:lnTo>
                  <a:lnTo>
                    <a:pt x="271624" y="428132"/>
                  </a:lnTo>
                  <a:lnTo>
                    <a:pt x="277254" y="422802"/>
                  </a:lnTo>
                  <a:lnTo>
                    <a:pt x="311390" y="422802"/>
                  </a:lnTo>
                  <a:lnTo>
                    <a:pt x="314160" y="420016"/>
                  </a:lnTo>
                  <a:lnTo>
                    <a:pt x="315623" y="407254"/>
                  </a:lnTo>
                  <a:lnTo>
                    <a:pt x="319114" y="401338"/>
                  </a:lnTo>
                  <a:lnTo>
                    <a:pt x="347370" y="371585"/>
                  </a:lnTo>
                  <a:lnTo>
                    <a:pt x="348966" y="365564"/>
                  </a:lnTo>
                  <a:lnTo>
                    <a:pt x="329097" y="340379"/>
                  </a:lnTo>
                  <a:close/>
                </a:path>
                <a:path w="407034" h="482600">
                  <a:moveTo>
                    <a:pt x="311390" y="422802"/>
                  </a:moveTo>
                  <a:lnTo>
                    <a:pt x="277254" y="422802"/>
                  </a:lnTo>
                  <a:lnTo>
                    <a:pt x="296816" y="434796"/>
                  </a:lnTo>
                  <a:lnTo>
                    <a:pt x="300676" y="431597"/>
                  </a:lnTo>
                  <a:lnTo>
                    <a:pt x="303520" y="429184"/>
                  </a:lnTo>
                  <a:lnTo>
                    <a:pt x="310775" y="423420"/>
                  </a:lnTo>
                  <a:lnTo>
                    <a:pt x="311390" y="422802"/>
                  </a:lnTo>
                  <a:close/>
                </a:path>
                <a:path w="407034" h="482600">
                  <a:moveTo>
                    <a:pt x="356404" y="0"/>
                  </a:moveTo>
                  <a:lnTo>
                    <a:pt x="305592" y="40956"/>
                  </a:lnTo>
                  <a:lnTo>
                    <a:pt x="270515" y="75324"/>
                  </a:lnTo>
                  <a:lnTo>
                    <a:pt x="236387" y="110765"/>
                  </a:lnTo>
                  <a:lnTo>
                    <a:pt x="203184" y="147368"/>
                  </a:lnTo>
                  <a:lnTo>
                    <a:pt x="200521" y="150393"/>
                  </a:lnTo>
                  <a:lnTo>
                    <a:pt x="197626" y="153235"/>
                  </a:lnTo>
                  <a:lnTo>
                    <a:pt x="194293" y="156755"/>
                  </a:lnTo>
                  <a:lnTo>
                    <a:pt x="322796" y="156755"/>
                  </a:lnTo>
                  <a:lnTo>
                    <a:pt x="353418" y="123101"/>
                  </a:lnTo>
                  <a:lnTo>
                    <a:pt x="386642" y="88641"/>
                  </a:lnTo>
                  <a:lnTo>
                    <a:pt x="406936" y="57290"/>
                  </a:lnTo>
                  <a:lnTo>
                    <a:pt x="405203" y="52394"/>
                  </a:lnTo>
                  <a:lnTo>
                    <a:pt x="400207" y="45299"/>
                  </a:lnTo>
                  <a:lnTo>
                    <a:pt x="396913" y="40857"/>
                  </a:lnTo>
                  <a:lnTo>
                    <a:pt x="393264" y="39723"/>
                  </a:lnTo>
                  <a:lnTo>
                    <a:pt x="378080" y="39462"/>
                  </a:lnTo>
                  <a:lnTo>
                    <a:pt x="373514" y="33247"/>
                  </a:lnTo>
                  <a:lnTo>
                    <a:pt x="375506" y="21752"/>
                  </a:lnTo>
                  <a:lnTo>
                    <a:pt x="375118" y="18989"/>
                  </a:lnTo>
                  <a:lnTo>
                    <a:pt x="371186" y="13464"/>
                  </a:lnTo>
                  <a:lnTo>
                    <a:pt x="368096" y="9662"/>
                  </a:lnTo>
                  <a:lnTo>
                    <a:pt x="359460" y="2149"/>
                  </a:lnTo>
                  <a:lnTo>
                    <a:pt x="356404" y="0"/>
                  </a:lnTo>
                  <a:close/>
                </a:path>
                <a:path w="407034" h="482600">
                  <a:moveTo>
                    <a:pt x="100892" y="28072"/>
                  </a:moveTo>
                  <a:lnTo>
                    <a:pt x="90140" y="30773"/>
                  </a:lnTo>
                  <a:lnTo>
                    <a:pt x="87003" y="34454"/>
                  </a:lnTo>
                  <a:lnTo>
                    <a:pt x="86816" y="47598"/>
                  </a:lnTo>
                  <a:lnTo>
                    <a:pt x="82372" y="51205"/>
                  </a:lnTo>
                  <a:lnTo>
                    <a:pt x="75557" y="53405"/>
                  </a:lnTo>
                  <a:lnTo>
                    <a:pt x="124787" y="53405"/>
                  </a:lnTo>
                  <a:lnTo>
                    <a:pt x="121171" y="48650"/>
                  </a:lnTo>
                  <a:lnTo>
                    <a:pt x="115109" y="40857"/>
                  </a:lnTo>
                  <a:lnTo>
                    <a:pt x="109263" y="33182"/>
                  </a:lnTo>
                  <a:lnTo>
                    <a:pt x="105563" y="28199"/>
                  </a:lnTo>
                  <a:lnTo>
                    <a:pt x="100892" y="28072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23796" y="2546731"/>
            <a:ext cx="4665827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711" indent="-190992" defTabSz="554492">
              <a:lnSpc>
                <a:spcPts val="1528"/>
              </a:lnSpc>
              <a:buSzPct val="146153"/>
              <a:buFontTx/>
              <a:buChar char="-"/>
              <a:tabLst>
                <a:tab pos="213711" algn="l"/>
                <a:tab pos="214096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box</a:t>
            </a:r>
            <a:r>
              <a:rPr sz="1182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macaroons.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13711" indent="-190992" defTabSz="554492">
              <a:lnSpc>
                <a:spcPts val="1919"/>
              </a:lnSpc>
              <a:buSzPct val="146153"/>
              <a:buFontTx/>
              <a:buChar char="-"/>
              <a:tabLst>
                <a:tab pos="213711" algn="l"/>
                <a:tab pos="214096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macaroons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box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58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0210" indent="-157491" defTabSz="554492">
              <a:lnSpc>
                <a:spcPts val="1928"/>
              </a:lnSpc>
              <a:buSzPct val="146153"/>
              <a:buFontTx/>
              <a:buChar char="-"/>
              <a:tabLst>
                <a:tab pos="180595" algn="l"/>
              </a:tabLst>
            </a:pPr>
            <a:r>
              <a:rPr sz="1182" kern="0" spc="-18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macaroon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identified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location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9066" indent="-157491" defTabSz="554492">
              <a:lnSpc>
                <a:spcPts val="2004"/>
              </a:lnSpc>
              <a:buSzPct val="146153"/>
              <a:buFontTx/>
              <a:buChar char="-"/>
              <a:tabLst>
                <a:tab pos="189451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6" dirty="0">
                <a:solidFill>
                  <a:srgbClr val="FFFFFF"/>
                </a:solidFill>
                <a:latin typeface="Arial"/>
                <a:cs typeface="Arial"/>
              </a:rPr>
              <a:t>box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 cannot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changed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40227" y="3739887"/>
          <a:ext cx="3534894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spc="9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120559" y="4215991"/>
            <a:ext cx="4147916" cy="141547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212170" defTabSz="554492">
              <a:spcBef>
                <a:spcPts val="64"/>
              </a:spcBef>
              <a:tabLst>
                <a:tab pos="825962" algn="l"/>
                <a:tab pos="1370443" algn="l"/>
                <a:tab pos="1968062" algn="l"/>
                <a:tab pos="2564526" algn="l"/>
                <a:tab pos="3162146" algn="l"/>
              </a:tabLst>
            </a:pPr>
            <a:r>
              <a:rPr sz="1395" b="1" kern="0" spc="-15" dirty="0">
                <a:solidFill>
                  <a:srgbClr val="D5D5D5"/>
                </a:solidFill>
                <a:latin typeface="Arial"/>
                <a:cs typeface="Arial"/>
              </a:rPr>
              <a:t>[0]</a:t>
            </a:r>
            <a:r>
              <a:rPr sz="1395" b="1" kern="0" dirty="0">
                <a:solidFill>
                  <a:srgbClr val="D5D5D5"/>
                </a:solidFill>
                <a:latin typeface="Arial"/>
                <a:cs typeface="Arial"/>
              </a:rPr>
              <a:t>	</a:t>
            </a:r>
            <a:r>
              <a:rPr sz="1395" b="1" kern="0" spc="-15" dirty="0">
                <a:solidFill>
                  <a:srgbClr val="D5D5D5"/>
                </a:solidFill>
                <a:latin typeface="Arial"/>
                <a:cs typeface="Arial"/>
              </a:rPr>
              <a:t>[1]</a:t>
            </a:r>
            <a:r>
              <a:rPr sz="1395" b="1" kern="0" dirty="0">
                <a:solidFill>
                  <a:srgbClr val="D5D5D5"/>
                </a:solidFill>
                <a:latin typeface="Arial"/>
                <a:cs typeface="Arial"/>
              </a:rPr>
              <a:t>	</a:t>
            </a:r>
            <a:r>
              <a:rPr sz="1395" b="1" kern="0" spc="-15" dirty="0">
                <a:solidFill>
                  <a:srgbClr val="D5D5D5"/>
                </a:solidFill>
                <a:latin typeface="Arial"/>
                <a:cs typeface="Arial"/>
              </a:rPr>
              <a:t>[2]</a:t>
            </a:r>
            <a:r>
              <a:rPr sz="1395" b="1" kern="0" dirty="0">
                <a:solidFill>
                  <a:srgbClr val="D5D5D5"/>
                </a:solidFill>
                <a:latin typeface="Arial"/>
                <a:cs typeface="Arial"/>
              </a:rPr>
              <a:t>	</a:t>
            </a:r>
            <a:r>
              <a:rPr sz="1395" b="1" kern="0" spc="-15" dirty="0">
                <a:solidFill>
                  <a:srgbClr val="D5D5D5"/>
                </a:solidFill>
                <a:latin typeface="Arial"/>
                <a:cs typeface="Arial"/>
              </a:rPr>
              <a:t>[3]</a:t>
            </a:r>
            <a:r>
              <a:rPr sz="1395" b="1" kern="0" dirty="0">
                <a:solidFill>
                  <a:srgbClr val="D5D5D5"/>
                </a:solidFill>
                <a:latin typeface="Arial"/>
                <a:cs typeface="Arial"/>
              </a:rPr>
              <a:t>	</a:t>
            </a:r>
            <a:r>
              <a:rPr sz="1395" b="1" kern="0" spc="-15" dirty="0">
                <a:solidFill>
                  <a:srgbClr val="D5D5D5"/>
                </a:solidFill>
                <a:latin typeface="Arial"/>
                <a:cs typeface="Arial"/>
              </a:rPr>
              <a:t>[4]</a:t>
            </a:r>
            <a:r>
              <a:rPr sz="1395" b="1" kern="0" dirty="0">
                <a:solidFill>
                  <a:srgbClr val="D5D5D5"/>
                </a:solidFill>
                <a:latin typeface="Arial"/>
                <a:cs typeface="Arial"/>
              </a:rPr>
              <a:t>	</a:t>
            </a:r>
            <a:r>
              <a:rPr sz="1395" b="1" kern="0" spc="-15" dirty="0">
                <a:solidFill>
                  <a:srgbClr val="D5D5D5"/>
                </a:solidFill>
                <a:latin typeface="Arial"/>
                <a:cs typeface="Arial"/>
              </a:rPr>
              <a:t>[5]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21412" indent="-190992" defTabSz="554492">
              <a:lnSpc>
                <a:spcPts val="1995"/>
              </a:lnSpc>
              <a:spcBef>
                <a:spcPts val="1483"/>
              </a:spcBef>
              <a:buSzPct val="146153"/>
              <a:buFontTx/>
              <a:buChar char="-"/>
              <a:tabLst>
                <a:tab pos="221412" algn="l"/>
                <a:tab pos="221797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82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1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21412" indent="-190992" defTabSz="554492">
              <a:lnSpc>
                <a:spcPts val="1919"/>
              </a:lnSpc>
              <a:buSzPct val="146153"/>
              <a:buFontTx/>
              <a:buChar char="-"/>
              <a:tabLst>
                <a:tab pos="221412" algn="l"/>
                <a:tab pos="221797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Elements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 an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array are located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in a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contiguous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96768" indent="-157491" defTabSz="554492">
              <a:lnSpc>
                <a:spcPts val="1928"/>
              </a:lnSpc>
              <a:buSzPct val="146153"/>
              <a:buFontTx/>
              <a:buChar char="-"/>
              <a:tabLst>
                <a:tab pos="197153" algn="l"/>
              </a:tabLst>
            </a:pPr>
            <a:r>
              <a:rPr sz="1182" kern="0" spc="-18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 element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96768" indent="-157491" defTabSz="554492">
              <a:lnSpc>
                <a:spcPts val="2004"/>
              </a:lnSpc>
              <a:buSzPct val="146153"/>
              <a:buFontTx/>
              <a:buChar char="-"/>
              <a:tabLst>
                <a:tab pos="197153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18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predefined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8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1182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82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modified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92644" y="3279106"/>
            <a:ext cx="2092441" cy="660771"/>
            <a:chOff x="9551793" y="5407489"/>
            <a:chExt cx="3450590" cy="1089660"/>
          </a:xfrm>
        </p:grpSpPr>
        <p:sp>
          <p:nvSpPr>
            <p:cNvPr id="14" name="object 14"/>
            <p:cNvSpPr/>
            <p:nvPr/>
          </p:nvSpPr>
          <p:spPr>
            <a:xfrm>
              <a:off x="9592976" y="5596627"/>
              <a:ext cx="3398520" cy="850265"/>
            </a:xfrm>
            <a:custGeom>
              <a:avLst/>
              <a:gdLst/>
              <a:ahLst/>
              <a:cxnLst/>
              <a:rect l="l" t="t" r="r" b="b"/>
              <a:pathLst>
                <a:path w="3398520" h="850264">
                  <a:moveTo>
                    <a:pt x="0" y="849999"/>
                  </a:moveTo>
                  <a:lnTo>
                    <a:pt x="37470" y="805867"/>
                  </a:lnTo>
                  <a:lnTo>
                    <a:pt x="68626" y="770617"/>
                  </a:lnTo>
                  <a:lnTo>
                    <a:pt x="100112" y="736156"/>
                  </a:lnTo>
                  <a:lnTo>
                    <a:pt x="131926" y="702483"/>
                  </a:lnTo>
                  <a:lnTo>
                    <a:pt x="164069" y="669598"/>
                  </a:lnTo>
                  <a:lnTo>
                    <a:pt x="196540" y="637502"/>
                  </a:lnTo>
                  <a:lnTo>
                    <a:pt x="229341" y="606193"/>
                  </a:lnTo>
                  <a:lnTo>
                    <a:pt x="262470" y="575673"/>
                  </a:lnTo>
                  <a:lnTo>
                    <a:pt x="295928" y="545942"/>
                  </a:lnTo>
                  <a:lnTo>
                    <a:pt x="329714" y="516998"/>
                  </a:lnTo>
                  <a:lnTo>
                    <a:pt x="363830" y="488843"/>
                  </a:lnTo>
                  <a:lnTo>
                    <a:pt x="398274" y="461476"/>
                  </a:lnTo>
                  <a:lnTo>
                    <a:pt x="433047" y="434897"/>
                  </a:lnTo>
                  <a:lnTo>
                    <a:pt x="468149" y="409106"/>
                  </a:lnTo>
                  <a:lnTo>
                    <a:pt x="503579" y="384104"/>
                  </a:lnTo>
                  <a:lnTo>
                    <a:pt x="539338" y="359890"/>
                  </a:lnTo>
                  <a:lnTo>
                    <a:pt x="575426" y="336464"/>
                  </a:lnTo>
                  <a:lnTo>
                    <a:pt x="611843" y="313826"/>
                  </a:lnTo>
                  <a:lnTo>
                    <a:pt x="648588" y="291977"/>
                  </a:lnTo>
                  <a:lnTo>
                    <a:pt x="685662" y="270916"/>
                  </a:lnTo>
                  <a:lnTo>
                    <a:pt x="723065" y="250643"/>
                  </a:lnTo>
                  <a:lnTo>
                    <a:pt x="760797" y="231158"/>
                  </a:lnTo>
                  <a:lnTo>
                    <a:pt x="798858" y="212462"/>
                  </a:lnTo>
                  <a:lnTo>
                    <a:pt x="837247" y="194554"/>
                  </a:lnTo>
                  <a:lnTo>
                    <a:pt x="875965" y="177434"/>
                  </a:lnTo>
                  <a:lnTo>
                    <a:pt x="915012" y="161102"/>
                  </a:lnTo>
                  <a:lnTo>
                    <a:pt x="954387" y="145559"/>
                  </a:lnTo>
                  <a:lnTo>
                    <a:pt x="994091" y="130803"/>
                  </a:lnTo>
                  <a:lnTo>
                    <a:pt x="1034124" y="116837"/>
                  </a:lnTo>
                  <a:lnTo>
                    <a:pt x="1074486" y="103658"/>
                  </a:lnTo>
                  <a:lnTo>
                    <a:pt x="1115177" y="91267"/>
                  </a:lnTo>
                  <a:lnTo>
                    <a:pt x="1156196" y="79665"/>
                  </a:lnTo>
                  <a:lnTo>
                    <a:pt x="1197544" y="68851"/>
                  </a:lnTo>
                  <a:lnTo>
                    <a:pt x="1239221" y="58825"/>
                  </a:lnTo>
                  <a:lnTo>
                    <a:pt x="1281226" y="49588"/>
                  </a:lnTo>
                  <a:lnTo>
                    <a:pt x="1323561" y="41139"/>
                  </a:lnTo>
                  <a:lnTo>
                    <a:pt x="1366224" y="33478"/>
                  </a:lnTo>
                  <a:lnTo>
                    <a:pt x="1409216" y="26605"/>
                  </a:lnTo>
                  <a:lnTo>
                    <a:pt x="1452536" y="20520"/>
                  </a:lnTo>
                  <a:lnTo>
                    <a:pt x="1496185" y="15224"/>
                  </a:lnTo>
                  <a:lnTo>
                    <a:pt x="1540164" y="10716"/>
                  </a:lnTo>
                  <a:lnTo>
                    <a:pt x="1584470" y="6996"/>
                  </a:lnTo>
                  <a:lnTo>
                    <a:pt x="1629106" y="4065"/>
                  </a:lnTo>
                  <a:lnTo>
                    <a:pt x="1674070" y="1921"/>
                  </a:lnTo>
                  <a:lnTo>
                    <a:pt x="1719363" y="566"/>
                  </a:lnTo>
                  <a:lnTo>
                    <a:pt x="1764985" y="0"/>
                  </a:lnTo>
                  <a:lnTo>
                    <a:pt x="1810936" y="221"/>
                  </a:lnTo>
                  <a:lnTo>
                    <a:pt x="1857215" y="1231"/>
                  </a:lnTo>
                  <a:lnTo>
                    <a:pt x="1903823" y="3028"/>
                  </a:lnTo>
                  <a:lnTo>
                    <a:pt x="1950760" y="5615"/>
                  </a:lnTo>
                  <a:lnTo>
                    <a:pt x="1998026" y="8989"/>
                  </a:lnTo>
                  <a:lnTo>
                    <a:pt x="2045620" y="13152"/>
                  </a:lnTo>
                  <a:lnTo>
                    <a:pt x="2093544" y="18102"/>
                  </a:lnTo>
                  <a:lnTo>
                    <a:pt x="2141795" y="23842"/>
                  </a:lnTo>
                  <a:lnTo>
                    <a:pt x="2190376" y="30369"/>
                  </a:lnTo>
                  <a:lnTo>
                    <a:pt x="2239286" y="37684"/>
                  </a:lnTo>
                  <a:lnTo>
                    <a:pt x="2288524" y="45788"/>
                  </a:lnTo>
                  <a:lnTo>
                    <a:pt x="2338091" y="54680"/>
                  </a:lnTo>
                  <a:lnTo>
                    <a:pt x="2387986" y="64361"/>
                  </a:lnTo>
                  <a:lnTo>
                    <a:pt x="2438211" y="74829"/>
                  </a:lnTo>
                  <a:lnTo>
                    <a:pt x="2488764" y="86086"/>
                  </a:lnTo>
                  <a:lnTo>
                    <a:pt x="2539646" y="98131"/>
                  </a:lnTo>
                  <a:lnTo>
                    <a:pt x="2590857" y="110964"/>
                  </a:lnTo>
                  <a:lnTo>
                    <a:pt x="2642396" y="124586"/>
                  </a:lnTo>
                  <a:lnTo>
                    <a:pt x="2694265" y="138995"/>
                  </a:lnTo>
                  <a:lnTo>
                    <a:pt x="2746462" y="154193"/>
                  </a:lnTo>
                  <a:lnTo>
                    <a:pt x="2798987" y="170180"/>
                  </a:lnTo>
                  <a:lnTo>
                    <a:pt x="2851842" y="186954"/>
                  </a:lnTo>
                  <a:lnTo>
                    <a:pt x="2905025" y="204517"/>
                  </a:lnTo>
                  <a:lnTo>
                    <a:pt x="2958537" y="222868"/>
                  </a:lnTo>
                  <a:lnTo>
                    <a:pt x="3012378" y="242007"/>
                  </a:lnTo>
                  <a:lnTo>
                    <a:pt x="3066547" y="261934"/>
                  </a:lnTo>
                  <a:lnTo>
                    <a:pt x="3121046" y="282650"/>
                  </a:lnTo>
                  <a:lnTo>
                    <a:pt x="3175873" y="304154"/>
                  </a:lnTo>
                  <a:lnTo>
                    <a:pt x="3231029" y="326446"/>
                  </a:lnTo>
                  <a:lnTo>
                    <a:pt x="3286513" y="349526"/>
                  </a:lnTo>
                  <a:lnTo>
                    <a:pt x="3342326" y="373395"/>
                  </a:lnTo>
                  <a:lnTo>
                    <a:pt x="3398469" y="398052"/>
                  </a:lnTo>
                </a:path>
              </a:pathLst>
            </a:custGeom>
            <a:ln w="20941">
              <a:solidFill>
                <a:srgbClr val="16E7C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551793" y="6387223"/>
              <a:ext cx="102870" cy="109855"/>
            </a:xfrm>
            <a:custGeom>
              <a:avLst/>
              <a:gdLst/>
              <a:ahLst/>
              <a:cxnLst/>
              <a:rect l="l" t="t" r="r" b="b"/>
              <a:pathLst>
                <a:path w="102870" h="109854">
                  <a:moveTo>
                    <a:pt x="24913" y="0"/>
                  </a:moveTo>
                  <a:lnTo>
                    <a:pt x="0" y="109589"/>
                  </a:lnTo>
                  <a:lnTo>
                    <a:pt x="102619" y="63765"/>
                  </a:lnTo>
                  <a:lnTo>
                    <a:pt x="47824" y="51309"/>
                  </a:lnTo>
                  <a:lnTo>
                    <a:pt x="24913" y="0"/>
                  </a:lnTo>
                  <a:close/>
                </a:path>
              </a:pathLst>
            </a:custGeom>
            <a:solidFill>
              <a:srgbClr val="16E7C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824790" y="5407489"/>
              <a:ext cx="407034" cy="482600"/>
            </a:xfrm>
            <a:custGeom>
              <a:avLst/>
              <a:gdLst/>
              <a:ahLst/>
              <a:cxnLst/>
              <a:rect l="l" t="t" r="r" b="b"/>
              <a:pathLst>
                <a:path w="407034" h="482600">
                  <a:moveTo>
                    <a:pt x="86916" y="452207"/>
                  </a:moveTo>
                  <a:lnTo>
                    <a:pt x="43663" y="452207"/>
                  </a:lnTo>
                  <a:lnTo>
                    <a:pt x="47464" y="454986"/>
                  </a:lnTo>
                  <a:lnTo>
                    <a:pt x="43024" y="468000"/>
                  </a:lnTo>
                  <a:lnTo>
                    <a:pt x="49349" y="472407"/>
                  </a:lnTo>
                  <a:lnTo>
                    <a:pt x="57338" y="482037"/>
                  </a:lnTo>
                  <a:lnTo>
                    <a:pt x="63170" y="481965"/>
                  </a:lnTo>
                  <a:lnTo>
                    <a:pt x="68647" y="476541"/>
                  </a:lnTo>
                  <a:lnTo>
                    <a:pt x="69673" y="474725"/>
                  </a:lnTo>
                  <a:lnTo>
                    <a:pt x="86916" y="452207"/>
                  </a:lnTo>
                  <a:close/>
                </a:path>
                <a:path w="407034" h="482600">
                  <a:moveTo>
                    <a:pt x="61003" y="42570"/>
                  </a:moveTo>
                  <a:lnTo>
                    <a:pt x="55317" y="48674"/>
                  </a:lnTo>
                  <a:lnTo>
                    <a:pt x="50385" y="54256"/>
                  </a:lnTo>
                  <a:lnTo>
                    <a:pt x="40438" y="64276"/>
                  </a:lnTo>
                  <a:lnTo>
                    <a:pt x="56673" y="116853"/>
                  </a:lnTo>
                  <a:lnTo>
                    <a:pt x="72993" y="157552"/>
                  </a:lnTo>
                  <a:lnTo>
                    <a:pt x="91224" y="197428"/>
                  </a:lnTo>
                  <a:lnTo>
                    <a:pt x="111368" y="236491"/>
                  </a:lnTo>
                  <a:lnTo>
                    <a:pt x="112813" y="239138"/>
                  </a:lnTo>
                  <a:lnTo>
                    <a:pt x="114101" y="241879"/>
                  </a:lnTo>
                  <a:lnTo>
                    <a:pt x="115420" y="244473"/>
                  </a:lnTo>
                  <a:lnTo>
                    <a:pt x="0" y="379998"/>
                  </a:lnTo>
                  <a:lnTo>
                    <a:pt x="3151" y="387483"/>
                  </a:lnTo>
                  <a:lnTo>
                    <a:pt x="5646" y="393888"/>
                  </a:lnTo>
                  <a:lnTo>
                    <a:pt x="10575" y="404408"/>
                  </a:lnTo>
                  <a:lnTo>
                    <a:pt x="10805" y="408465"/>
                  </a:lnTo>
                  <a:lnTo>
                    <a:pt x="6722" y="415729"/>
                  </a:lnTo>
                  <a:lnTo>
                    <a:pt x="5256" y="418823"/>
                  </a:lnTo>
                  <a:lnTo>
                    <a:pt x="3382" y="423795"/>
                  </a:lnTo>
                  <a:lnTo>
                    <a:pt x="2638" y="426244"/>
                  </a:lnTo>
                  <a:lnTo>
                    <a:pt x="3308" y="427764"/>
                  </a:lnTo>
                  <a:lnTo>
                    <a:pt x="7838" y="436658"/>
                  </a:lnTo>
                  <a:lnTo>
                    <a:pt x="13248" y="444810"/>
                  </a:lnTo>
                  <a:lnTo>
                    <a:pt x="19554" y="452207"/>
                  </a:lnTo>
                  <a:lnTo>
                    <a:pt x="26627" y="458700"/>
                  </a:lnTo>
                  <a:lnTo>
                    <a:pt x="31590" y="456609"/>
                  </a:lnTo>
                  <a:lnTo>
                    <a:pt x="35255" y="454678"/>
                  </a:lnTo>
                  <a:lnTo>
                    <a:pt x="43663" y="452207"/>
                  </a:lnTo>
                  <a:lnTo>
                    <a:pt x="86916" y="452207"/>
                  </a:lnTo>
                  <a:lnTo>
                    <a:pt x="131612" y="393837"/>
                  </a:lnTo>
                  <a:lnTo>
                    <a:pt x="167628" y="346841"/>
                  </a:lnTo>
                  <a:lnTo>
                    <a:pt x="170120" y="344141"/>
                  </a:lnTo>
                  <a:lnTo>
                    <a:pt x="173324" y="340379"/>
                  </a:lnTo>
                  <a:lnTo>
                    <a:pt x="329094" y="340379"/>
                  </a:lnTo>
                  <a:lnTo>
                    <a:pt x="252065" y="242736"/>
                  </a:lnTo>
                  <a:lnTo>
                    <a:pt x="255594" y="238100"/>
                  </a:lnTo>
                  <a:lnTo>
                    <a:pt x="257824" y="235075"/>
                  </a:lnTo>
                  <a:lnTo>
                    <a:pt x="260128" y="232107"/>
                  </a:lnTo>
                  <a:lnTo>
                    <a:pt x="290118" y="194797"/>
                  </a:lnTo>
                  <a:lnTo>
                    <a:pt x="321227" y="158474"/>
                  </a:lnTo>
                  <a:lnTo>
                    <a:pt x="322791" y="156755"/>
                  </a:lnTo>
                  <a:lnTo>
                    <a:pt x="194287" y="156755"/>
                  </a:lnTo>
                  <a:lnTo>
                    <a:pt x="191344" y="152567"/>
                  </a:lnTo>
                  <a:lnTo>
                    <a:pt x="188926" y="149272"/>
                  </a:lnTo>
                  <a:lnTo>
                    <a:pt x="146342" y="84700"/>
                  </a:lnTo>
                  <a:lnTo>
                    <a:pt x="132657" y="64276"/>
                  </a:lnTo>
                  <a:lnTo>
                    <a:pt x="127101" y="56452"/>
                  </a:lnTo>
                  <a:lnTo>
                    <a:pt x="124784" y="53405"/>
                  </a:lnTo>
                  <a:lnTo>
                    <a:pt x="75557" y="53405"/>
                  </a:lnTo>
                  <a:lnTo>
                    <a:pt x="61003" y="42570"/>
                  </a:lnTo>
                  <a:close/>
                </a:path>
                <a:path w="407034" h="482600">
                  <a:moveTo>
                    <a:pt x="329094" y="340379"/>
                  </a:moveTo>
                  <a:lnTo>
                    <a:pt x="173324" y="340379"/>
                  </a:lnTo>
                  <a:lnTo>
                    <a:pt x="176382" y="345026"/>
                  </a:lnTo>
                  <a:lnTo>
                    <a:pt x="178832" y="348619"/>
                  </a:lnTo>
                  <a:lnTo>
                    <a:pt x="181177" y="352289"/>
                  </a:lnTo>
                  <a:lnTo>
                    <a:pt x="210458" y="395192"/>
                  </a:lnTo>
                  <a:lnTo>
                    <a:pt x="242432" y="436119"/>
                  </a:lnTo>
                  <a:lnTo>
                    <a:pt x="253102" y="444472"/>
                  </a:lnTo>
                  <a:lnTo>
                    <a:pt x="266515" y="433681"/>
                  </a:lnTo>
                  <a:lnTo>
                    <a:pt x="271625" y="428132"/>
                  </a:lnTo>
                  <a:lnTo>
                    <a:pt x="277248" y="422802"/>
                  </a:lnTo>
                  <a:lnTo>
                    <a:pt x="311388" y="422802"/>
                  </a:lnTo>
                  <a:lnTo>
                    <a:pt x="314157" y="420016"/>
                  </a:lnTo>
                  <a:lnTo>
                    <a:pt x="315623" y="407254"/>
                  </a:lnTo>
                  <a:lnTo>
                    <a:pt x="319110" y="401338"/>
                  </a:lnTo>
                  <a:lnTo>
                    <a:pt x="347367" y="371585"/>
                  </a:lnTo>
                  <a:lnTo>
                    <a:pt x="348963" y="365564"/>
                  </a:lnTo>
                  <a:lnTo>
                    <a:pt x="329094" y="340379"/>
                  </a:lnTo>
                  <a:close/>
                </a:path>
                <a:path w="407034" h="482600">
                  <a:moveTo>
                    <a:pt x="311388" y="422802"/>
                  </a:moveTo>
                  <a:lnTo>
                    <a:pt x="277248" y="422802"/>
                  </a:lnTo>
                  <a:lnTo>
                    <a:pt x="296818" y="434796"/>
                  </a:lnTo>
                  <a:lnTo>
                    <a:pt x="300671" y="431597"/>
                  </a:lnTo>
                  <a:lnTo>
                    <a:pt x="303519" y="429184"/>
                  </a:lnTo>
                  <a:lnTo>
                    <a:pt x="310775" y="423419"/>
                  </a:lnTo>
                  <a:lnTo>
                    <a:pt x="311388" y="422802"/>
                  </a:lnTo>
                  <a:close/>
                </a:path>
                <a:path w="407034" h="482600">
                  <a:moveTo>
                    <a:pt x="356407" y="0"/>
                  </a:moveTo>
                  <a:lnTo>
                    <a:pt x="305590" y="40956"/>
                  </a:lnTo>
                  <a:lnTo>
                    <a:pt x="270514" y="75324"/>
                  </a:lnTo>
                  <a:lnTo>
                    <a:pt x="236388" y="110764"/>
                  </a:lnTo>
                  <a:lnTo>
                    <a:pt x="203187" y="147367"/>
                  </a:lnTo>
                  <a:lnTo>
                    <a:pt x="200517" y="150393"/>
                  </a:lnTo>
                  <a:lnTo>
                    <a:pt x="197627" y="153235"/>
                  </a:lnTo>
                  <a:lnTo>
                    <a:pt x="194287" y="156755"/>
                  </a:lnTo>
                  <a:lnTo>
                    <a:pt x="322791" y="156755"/>
                  </a:lnTo>
                  <a:lnTo>
                    <a:pt x="353413" y="123101"/>
                  </a:lnTo>
                  <a:lnTo>
                    <a:pt x="386637" y="88641"/>
                  </a:lnTo>
                  <a:lnTo>
                    <a:pt x="406936" y="57290"/>
                  </a:lnTo>
                  <a:lnTo>
                    <a:pt x="405204" y="52394"/>
                  </a:lnTo>
                  <a:lnTo>
                    <a:pt x="400207" y="45299"/>
                  </a:lnTo>
                  <a:lnTo>
                    <a:pt x="396909" y="40856"/>
                  </a:lnTo>
                  <a:lnTo>
                    <a:pt x="393265" y="39723"/>
                  </a:lnTo>
                  <a:lnTo>
                    <a:pt x="378082" y="39462"/>
                  </a:lnTo>
                  <a:lnTo>
                    <a:pt x="373517" y="33247"/>
                  </a:lnTo>
                  <a:lnTo>
                    <a:pt x="375506" y="21752"/>
                  </a:lnTo>
                  <a:lnTo>
                    <a:pt x="375119" y="18989"/>
                  </a:lnTo>
                  <a:lnTo>
                    <a:pt x="371182" y="13464"/>
                  </a:lnTo>
                  <a:lnTo>
                    <a:pt x="368093" y="9662"/>
                  </a:lnTo>
                  <a:lnTo>
                    <a:pt x="359455" y="2149"/>
                  </a:lnTo>
                  <a:lnTo>
                    <a:pt x="356407" y="0"/>
                  </a:lnTo>
                  <a:close/>
                </a:path>
                <a:path w="407034" h="482600">
                  <a:moveTo>
                    <a:pt x="100886" y="28072"/>
                  </a:moveTo>
                  <a:lnTo>
                    <a:pt x="90143" y="30773"/>
                  </a:lnTo>
                  <a:lnTo>
                    <a:pt x="87002" y="34454"/>
                  </a:lnTo>
                  <a:lnTo>
                    <a:pt x="86814" y="47598"/>
                  </a:lnTo>
                  <a:lnTo>
                    <a:pt x="82374" y="51205"/>
                  </a:lnTo>
                  <a:lnTo>
                    <a:pt x="75557" y="53405"/>
                  </a:lnTo>
                  <a:lnTo>
                    <a:pt x="124784" y="53405"/>
                  </a:lnTo>
                  <a:lnTo>
                    <a:pt x="121168" y="48650"/>
                  </a:lnTo>
                  <a:lnTo>
                    <a:pt x="115106" y="40856"/>
                  </a:lnTo>
                  <a:lnTo>
                    <a:pt x="109263" y="33182"/>
                  </a:lnTo>
                  <a:lnTo>
                    <a:pt x="105556" y="28199"/>
                  </a:lnTo>
                  <a:lnTo>
                    <a:pt x="100886" y="28072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29574" y="3482403"/>
            <a:ext cx="395461" cy="299420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1880" b="1" kern="0" spc="-15" dirty="0">
                <a:solidFill>
                  <a:srgbClr val="FFFFFF"/>
                </a:solidFill>
                <a:latin typeface="Arial"/>
                <a:cs typeface="Arial"/>
              </a:rPr>
              <a:t>“a”</a:t>
            </a:r>
            <a:endParaRPr sz="188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649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717400"/>
            <a:ext cx="7696671" cy="43432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2759" spc="-12" dirty="0"/>
              <a:t>Find</a:t>
            </a:r>
            <a:r>
              <a:rPr sz="2759" spc="-100" dirty="0"/>
              <a:t> </a:t>
            </a:r>
            <a:r>
              <a:rPr sz="2759" dirty="0"/>
              <a:t>Number</a:t>
            </a:r>
            <a:r>
              <a:rPr sz="2759" spc="-100" dirty="0"/>
              <a:t> </a:t>
            </a:r>
            <a:r>
              <a:rPr sz="2759" spc="52" dirty="0"/>
              <a:t>of</a:t>
            </a:r>
            <a:r>
              <a:rPr sz="2759" spc="-100" dirty="0"/>
              <a:t> </a:t>
            </a:r>
            <a:r>
              <a:rPr sz="2759" spc="-127" dirty="0"/>
              <a:t>Days</a:t>
            </a:r>
            <a:r>
              <a:rPr sz="2759" spc="-100" dirty="0"/>
              <a:t> </a:t>
            </a:r>
            <a:r>
              <a:rPr sz="2759" dirty="0"/>
              <a:t>Above</a:t>
            </a:r>
            <a:r>
              <a:rPr sz="2759" spc="-97" dirty="0"/>
              <a:t> </a:t>
            </a:r>
            <a:r>
              <a:rPr sz="2759" spc="-45" dirty="0"/>
              <a:t>Average</a:t>
            </a:r>
            <a:r>
              <a:rPr sz="2759" spc="-100" dirty="0"/>
              <a:t> </a:t>
            </a:r>
            <a:r>
              <a:rPr sz="2759" spc="-340" dirty="0"/>
              <a:t>T</a:t>
            </a:r>
            <a:r>
              <a:rPr sz="2759" spc="-9" dirty="0"/>
              <a:t>emperatu</a:t>
            </a:r>
            <a:r>
              <a:rPr sz="2759" spc="-58" dirty="0"/>
              <a:t>r</a:t>
            </a:r>
            <a:r>
              <a:rPr sz="2759" spc="49" dirty="0"/>
              <a:t>e</a:t>
            </a:r>
            <a:endParaRPr sz="2759"/>
          </a:p>
        </p:txBody>
      </p:sp>
      <p:sp>
        <p:nvSpPr>
          <p:cNvPr id="4" name="object 4"/>
          <p:cNvSpPr txBox="1"/>
          <p:nvPr/>
        </p:nvSpPr>
        <p:spPr>
          <a:xfrm>
            <a:off x="931282" y="1587047"/>
            <a:ext cx="3347751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1092" kern="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1092" kern="0" spc="33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day's</a:t>
            </a:r>
            <a:r>
              <a:rPr sz="1092" kern="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temperature?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282" y="1999768"/>
            <a:ext cx="1580690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Day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temp: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82" y="2412489"/>
            <a:ext cx="1580690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Day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temp: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2586" y="1587047"/>
            <a:ext cx="175975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9157" y="1999768"/>
            <a:ext cx="175975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9157" y="2412489"/>
            <a:ext cx="175975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233" y="3422068"/>
            <a:ext cx="2893375" cy="4788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8600" rIns="0" bIns="0" rtlCol="0">
            <a:spAutoFit/>
          </a:bodyPr>
          <a:lstStyle/>
          <a:p>
            <a:pPr marL="25029" defTabSz="554492">
              <a:lnSpc>
                <a:spcPts val="1410"/>
              </a:lnSpc>
              <a:spcBef>
                <a:spcPts val="934"/>
              </a:spcBef>
            </a:pP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Average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FFFFFF"/>
                </a:solidFill>
                <a:latin typeface="Courier New"/>
                <a:cs typeface="Courier New"/>
              </a:rPr>
              <a:t>1.5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5029" defTabSz="554492">
              <a:lnSpc>
                <a:spcPts val="1410"/>
              </a:lnSpc>
            </a:pP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day(s)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above</a:t>
            </a:r>
            <a:r>
              <a:rPr sz="1182" kern="0" spc="4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average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737" y="3161368"/>
            <a:ext cx="532159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6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838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90980" y="2825551"/>
          <a:ext cx="5181048" cy="80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91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74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93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562386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06" dirty="0"/>
              <a:t>T</a:t>
            </a:r>
            <a:r>
              <a:rPr sz="4487" spc="-88" dirty="0"/>
              <a:t>w</a:t>
            </a:r>
            <a:r>
              <a:rPr sz="4487" spc="6" dirty="0"/>
              <a:t>o</a:t>
            </a:r>
            <a:r>
              <a:rPr sz="4487" spc="-176" dirty="0"/>
              <a:t> </a:t>
            </a:r>
            <a:r>
              <a:rPr sz="4487" spc="-76" dirty="0"/>
              <a:t>Dimensional</a:t>
            </a:r>
            <a:r>
              <a:rPr sz="4487" spc="-209" dirty="0"/>
              <a:t> </a:t>
            </a:r>
            <a:r>
              <a:rPr sz="4487" spc="-61" dirty="0"/>
              <a:t>Array</a:t>
            </a:r>
            <a:endParaRPr sz="4487"/>
          </a:p>
        </p:txBody>
      </p:sp>
      <p:sp>
        <p:nvSpPr>
          <p:cNvPr id="5" name="object 5"/>
          <p:cNvSpPr txBox="1"/>
          <p:nvPr/>
        </p:nvSpPr>
        <p:spPr>
          <a:xfrm>
            <a:off x="1131849" y="1461078"/>
            <a:ext cx="5575735" cy="58584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bunch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declared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334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39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1334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34" kern="0" spc="-6" dirty="0">
                <a:solidFill>
                  <a:srgbClr val="FFFFFF"/>
                </a:solidFill>
                <a:latin typeface="Arial"/>
                <a:cs typeface="Arial"/>
              </a:rPr>
              <a:t>index.</a:t>
            </a:r>
            <a:endParaRPr sz="1334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0035" defTabSz="554492">
              <a:spcBef>
                <a:spcPts val="1386"/>
              </a:spcBef>
              <a:tabLst>
                <a:tab pos="468238" algn="l"/>
              </a:tabLst>
            </a:pPr>
            <a:r>
              <a:rPr sz="1243" b="1" kern="0" spc="-6" dirty="0">
                <a:solidFill>
                  <a:srgbClr val="FFFFFF"/>
                </a:solidFill>
                <a:latin typeface="Arial"/>
                <a:cs typeface="Arial"/>
              </a:rPr>
              <a:t>a[i][j]</a:t>
            </a:r>
            <a:r>
              <a:rPr sz="1243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43" b="1" kern="0" spc="61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243" b="1" kern="0" spc="33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243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b="1" kern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43" b="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b="1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43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b="1" kern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43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b="1" kern="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243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b="1" kern="0" spc="4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43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b="1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43" b="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b="1" kern="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8174" y="3905879"/>
          <a:ext cx="1815194" cy="1342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091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7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11,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15,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10,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656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50">
                <a:tc>
                  <a:txBody>
                    <a:bodyPr/>
                    <a:lstStyle/>
                    <a:p>
                      <a:pPr marL="58419">
                        <a:lnSpc>
                          <a:spcPts val="276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7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10,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14,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11,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50">
                <a:tc>
                  <a:txBody>
                    <a:bodyPr/>
                    <a:lstStyle/>
                    <a:p>
                      <a:pPr marL="58419">
                        <a:lnSpc>
                          <a:spcPts val="276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7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12,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17,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12,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31">
                <a:tc>
                  <a:txBody>
                    <a:bodyPr/>
                    <a:lstStyle/>
                    <a:p>
                      <a:pPr marL="58419">
                        <a:lnSpc>
                          <a:spcPts val="276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7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15,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18,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14,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42902" y="2578121"/>
            <a:ext cx="264539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7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[0]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881" y="2760183"/>
            <a:ext cx="264539" cy="1274710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7701" defTabSz="554492">
              <a:spcBef>
                <a:spcPts val="570"/>
              </a:spcBef>
            </a:pPr>
            <a:r>
              <a:rPr sz="1395" b="1" kern="0" spc="7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[0]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512"/>
              </a:spcBef>
            </a:pPr>
            <a:r>
              <a:rPr sz="1395" b="1" kern="0" spc="191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[1]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515"/>
              </a:spcBef>
            </a:pPr>
            <a:r>
              <a:rPr sz="1395" b="1" kern="0" spc="10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[2]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59930" y="2539758"/>
            <a:ext cx="1037363" cy="1253770"/>
            <a:chOff x="6199697" y="4188249"/>
            <a:chExt cx="1710689" cy="20675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1204" y="5535091"/>
              <a:ext cx="718965" cy="7200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9697" y="4188249"/>
              <a:ext cx="1161379" cy="111483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56447" y="2276982"/>
            <a:ext cx="2601111" cy="527722"/>
          </a:xfrm>
          <a:prstGeom prst="rect">
            <a:avLst/>
          </a:prstGeom>
        </p:spPr>
        <p:txBody>
          <a:bodyPr vert="horz" wrap="square" lIns="0" tIns="67386" rIns="0" bIns="0" rtlCol="0">
            <a:spAutoFit/>
          </a:bodyPr>
          <a:lstStyle/>
          <a:p>
            <a:pPr marR="66616" algn="r" defTabSz="554492">
              <a:spcBef>
                <a:spcPts val="531"/>
              </a:spcBef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a[0][4]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94"/>
              </a:spcBef>
              <a:tabLst>
                <a:tab pos="552182" algn="l"/>
                <a:tab pos="1149801" algn="l"/>
                <a:tab pos="1746265" algn="l"/>
                <a:tab pos="2343885" algn="l"/>
              </a:tabLst>
            </a:pPr>
            <a:r>
              <a:rPr sz="1395" b="1" kern="0" spc="191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[1]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[2]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[3]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97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[4]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6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[5]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4785" y="2313498"/>
            <a:ext cx="1422814" cy="485744"/>
          </a:xfrm>
          <a:prstGeom prst="rect">
            <a:avLst/>
          </a:prstGeom>
        </p:spPr>
        <p:txBody>
          <a:bodyPr vert="horz" wrap="square" lIns="0" tIns="51214" rIns="0" bIns="0" rtlCol="0">
            <a:spAutoFit/>
          </a:bodyPr>
          <a:lstStyle/>
          <a:p>
            <a:pPr marL="890653" defTabSz="554492">
              <a:spcBef>
                <a:spcPts val="403"/>
              </a:spcBef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a[2][5]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437"/>
              </a:spcBef>
              <a:tabLst>
                <a:tab pos="586452" algn="l"/>
                <a:tab pos="1165589" algn="l"/>
              </a:tabLst>
            </a:pPr>
            <a:r>
              <a:rPr sz="1395" b="1" kern="0" spc="82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[6]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18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[7]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82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[8]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2944" y="2576827"/>
            <a:ext cx="1290351" cy="862930"/>
          </a:xfrm>
          <a:custGeom>
            <a:avLst/>
            <a:gdLst/>
            <a:ahLst/>
            <a:cxnLst/>
            <a:rect l="l" t="t" r="r" b="b"/>
            <a:pathLst>
              <a:path w="2127884" h="1423035">
                <a:moveTo>
                  <a:pt x="0" y="1422787"/>
                </a:moveTo>
                <a:lnTo>
                  <a:pt x="2118599" y="5821"/>
                </a:lnTo>
                <a:lnTo>
                  <a:pt x="212730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10720" y="2546469"/>
            <a:ext cx="67771" cy="59300"/>
          </a:xfrm>
          <a:custGeom>
            <a:avLst/>
            <a:gdLst/>
            <a:ahLst/>
            <a:cxnLst/>
            <a:rect l="l" t="t" r="r" b="b"/>
            <a:pathLst>
              <a:path w="111759" h="97789">
                <a:moveTo>
                  <a:pt x="111497" y="0"/>
                </a:moveTo>
                <a:lnTo>
                  <a:pt x="0" y="14105"/>
                </a:lnTo>
                <a:lnTo>
                  <a:pt x="55884" y="97660"/>
                </a:lnTo>
                <a:lnTo>
                  <a:pt x="1114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5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3696" y="4224933"/>
            <a:ext cx="843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240"/>
              </a:lnSpc>
            </a:pPr>
            <a:r>
              <a:rPr sz="1092" b="1" kern="0" spc="6" dirty="0">
                <a:solidFill>
                  <a:sysClr val="windowText" lastClr="000000"/>
                </a:solidFill>
                <a:latin typeface="Courier New"/>
                <a:cs typeface="Courier New"/>
              </a:rPr>
              <a:t>0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7566" y="4224933"/>
            <a:ext cx="843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240"/>
              </a:lnSpc>
            </a:pPr>
            <a:r>
              <a:rPr sz="1092" b="1" kern="0" spc="6" dirty="0">
                <a:solidFill>
                  <a:sysClr val="windowText" lastClr="000000"/>
                </a:solidFill>
                <a:latin typeface="Courier New"/>
                <a:cs typeface="Courier New"/>
              </a:rPr>
              <a:t>0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1436" y="4224933"/>
            <a:ext cx="843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240"/>
              </a:lnSpc>
            </a:pPr>
            <a:r>
              <a:rPr sz="1092" b="1" kern="0" spc="6" dirty="0">
                <a:solidFill>
                  <a:sysClr val="windowText" lastClr="000000"/>
                </a:solidFill>
                <a:latin typeface="Courier New"/>
                <a:cs typeface="Courier New"/>
              </a:rPr>
              <a:t>0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5307" y="4224933"/>
            <a:ext cx="843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240"/>
              </a:lnSpc>
            </a:pPr>
            <a:r>
              <a:rPr sz="1092" b="1" kern="0" spc="6" dirty="0">
                <a:solidFill>
                  <a:sysClr val="windowText" lastClr="000000"/>
                </a:solidFill>
                <a:latin typeface="Courier New"/>
                <a:cs typeface="Courier New"/>
              </a:rPr>
              <a:t>0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9177" y="4224933"/>
            <a:ext cx="843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240"/>
              </a:lnSpc>
            </a:pPr>
            <a:r>
              <a:rPr sz="1092" b="1" kern="0" spc="6" dirty="0">
                <a:solidFill>
                  <a:sysClr val="windowText" lastClr="000000"/>
                </a:solidFill>
                <a:latin typeface="Courier New"/>
                <a:cs typeface="Courier New"/>
              </a:rPr>
              <a:t>0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3046" y="4224933"/>
            <a:ext cx="843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>
              <a:lnSpc>
                <a:spcPts val="1240"/>
              </a:lnSpc>
            </a:pPr>
            <a:r>
              <a:rPr sz="1092" b="1" kern="0" spc="6" dirty="0">
                <a:solidFill>
                  <a:sysClr val="windowText" lastClr="000000"/>
                </a:solidFill>
                <a:latin typeface="Courier New"/>
                <a:cs typeface="Courier New"/>
              </a:rPr>
              <a:t>0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5623868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606" dirty="0"/>
              <a:t>T</a:t>
            </a:r>
            <a:r>
              <a:rPr sz="4487" spc="-88" dirty="0"/>
              <a:t>w</a:t>
            </a:r>
            <a:r>
              <a:rPr sz="4487" spc="6" dirty="0"/>
              <a:t>o</a:t>
            </a:r>
            <a:r>
              <a:rPr sz="4487" spc="-176" dirty="0"/>
              <a:t> </a:t>
            </a:r>
            <a:r>
              <a:rPr sz="4487" spc="-76" dirty="0"/>
              <a:t>Dimensional</a:t>
            </a:r>
            <a:r>
              <a:rPr sz="4487" spc="-209" dirty="0"/>
              <a:t> </a:t>
            </a:r>
            <a:r>
              <a:rPr sz="4487" spc="-61" dirty="0"/>
              <a:t>Array</a:t>
            </a:r>
            <a:endParaRPr sz="4487"/>
          </a:p>
        </p:txBody>
      </p:sp>
      <p:sp>
        <p:nvSpPr>
          <p:cNvPr id="10" name="object 10"/>
          <p:cNvSpPr txBox="1"/>
          <p:nvPr/>
        </p:nvSpPr>
        <p:spPr>
          <a:xfrm>
            <a:off x="1691341" y="1320002"/>
            <a:ext cx="4117881" cy="1720836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7701" defTabSz="554492">
              <a:spcBef>
                <a:spcPts val="364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9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577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577" b="1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15" dirty="0">
                <a:solidFill>
                  <a:srgbClr val="FFFFFF"/>
                </a:solidFill>
                <a:latin typeface="Arial"/>
                <a:cs typeface="Arial"/>
              </a:rPr>
              <a:t>we: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Declare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577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9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Instantiation</a:t>
            </a:r>
            <a:r>
              <a:rPr sz="1577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of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</a:t>
            </a:r>
            <a:r>
              <a:rPr sz="1577" u="sng" kern="0" spc="-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array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1577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66348" indent="-159031" defTabSz="554492">
              <a:spcBef>
                <a:spcPts val="306"/>
              </a:spcBef>
              <a:buFontTx/>
              <a:buChar char="-"/>
              <a:tabLst>
                <a:tab pos="166348" algn="l"/>
                <a:tab pos="166733" algn="l"/>
              </a:tabLst>
            </a:pPr>
            <a:r>
              <a:rPr sz="1577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Initialization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- 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assigns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cells in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233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0560" defTabSz="554492"/>
            <a:r>
              <a:rPr sz="1486" b="1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00526" y="3108107"/>
          <a:ext cx="7018953" cy="290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2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135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xx11+0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800" b="1" spc="-10" dirty="0">
                          <a:solidFill>
                            <a:srgbClr val="EE220C"/>
                          </a:solidFill>
                          <a:latin typeface="Courier New"/>
                          <a:cs typeface="Courier New"/>
                        </a:rPr>
                        <a:t>xx11+2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83174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9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9288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4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450"/>
                        </a:lnSpc>
                      </a:pPr>
                      <a:r>
                        <a:rPr sz="8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20" dirty="0">
                          <a:latin typeface="Courier New"/>
                          <a:cs typeface="Courier New"/>
                        </a:rPr>
                        <a:t>xx11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081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arr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19638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6AAA9"/>
                      </a:solidFill>
                      <a:prstDash val="solid"/>
                    </a:lnL>
                    <a:lnR w="12700">
                      <a:solidFill>
                        <a:srgbClr val="A6AAA9"/>
                      </a:solidFill>
                      <a:prstDash val="solid"/>
                    </a:lnR>
                    <a:lnT w="12700">
                      <a:solidFill>
                        <a:srgbClr val="A6AAA9"/>
                      </a:solidFill>
                      <a:prstDash val="solid"/>
                    </a:lnT>
                    <a:lnB w="12700">
                      <a:solidFill>
                        <a:srgbClr val="A6AAA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38240" y="4264019"/>
            <a:ext cx="51214" cy="61225"/>
          </a:xfrm>
          <a:custGeom>
            <a:avLst/>
            <a:gdLst/>
            <a:ahLst/>
            <a:cxnLst/>
            <a:rect l="l" t="t" r="r" b="b"/>
            <a:pathLst>
              <a:path w="84454" h="100965">
                <a:moveTo>
                  <a:pt x="0" y="100514"/>
                </a:moveTo>
                <a:lnTo>
                  <a:pt x="84324" y="51195"/>
                </a:lnTo>
                <a:lnTo>
                  <a:pt x="1125" y="0"/>
                </a:lnTo>
              </a:path>
              <a:path w="84454" h="100965">
                <a:moveTo>
                  <a:pt x="562" y="50257"/>
                </a:moveTo>
                <a:lnTo>
                  <a:pt x="84324" y="51195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30956" y="1828671"/>
          <a:ext cx="1720083" cy="53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30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40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100" b="1" spc="-25" dirty="0">
                          <a:latin typeface="Courier New"/>
                          <a:cs typeface="Courier New"/>
                        </a:rPr>
                        <a:t>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428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27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64829"/>
            <a:ext cx="7696286" cy="65823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214" spc="-73" dirty="0"/>
              <a:t>Insertion</a:t>
            </a:r>
            <a:r>
              <a:rPr sz="4214" spc="-179" dirty="0"/>
              <a:t> </a:t>
            </a:r>
            <a:r>
              <a:rPr sz="4214" dirty="0"/>
              <a:t>-</a:t>
            </a:r>
            <a:r>
              <a:rPr sz="4214" spc="-173" dirty="0"/>
              <a:t> </a:t>
            </a:r>
            <a:r>
              <a:rPr sz="4214" spc="-582" dirty="0"/>
              <a:t>T</a:t>
            </a:r>
            <a:r>
              <a:rPr sz="4214" spc="-76" dirty="0"/>
              <a:t>w</a:t>
            </a:r>
            <a:r>
              <a:rPr sz="4214" spc="9" dirty="0"/>
              <a:t>o</a:t>
            </a:r>
            <a:r>
              <a:rPr sz="4214" spc="-167" dirty="0"/>
              <a:t> </a:t>
            </a:r>
            <a:r>
              <a:rPr sz="4214" spc="-76" dirty="0"/>
              <a:t>Dimensional</a:t>
            </a:r>
            <a:r>
              <a:rPr sz="4214" spc="-173" dirty="0"/>
              <a:t> </a:t>
            </a:r>
            <a:r>
              <a:rPr sz="4214" spc="-30" dirty="0"/>
              <a:t>Array</a:t>
            </a:r>
            <a:endParaRPr sz="4214"/>
          </a:p>
        </p:txBody>
      </p:sp>
      <p:sp>
        <p:nvSpPr>
          <p:cNvPr id="4" name="object 4"/>
          <p:cNvSpPr txBox="1"/>
          <p:nvPr/>
        </p:nvSpPr>
        <p:spPr>
          <a:xfrm>
            <a:off x="808524" y="1640171"/>
            <a:ext cx="8252703" cy="1750273"/>
          </a:xfrm>
          <a:prstGeom prst="rect">
            <a:avLst/>
          </a:prstGeom>
        </p:spPr>
        <p:txBody>
          <a:bodyPr vert="horz" wrap="square" lIns="0" tIns="88950" rIns="0" bIns="0" rtlCol="0">
            <a:spAutoFit/>
          </a:bodyPr>
          <a:lstStyle/>
          <a:p>
            <a:pPr marL="715834" defTabSz="554492">
              <a:spcBef>
                <a:spcPts val="700"/>
              </a:spcBef>
              <a:tabLst>
                <a:tab pos="1596090" algn="l"/>
                <a:tab pos="2501761" algn="l"/>
                <a:tab pos="3407046" algn="l"/>
                <a:tab pos="4244946" algn="l"/>
                <a:tab pos="5171410" algn="l"/>
                <a:tab pos="6097874" algn="l"/>
                <a:tab pos="6936158" algn="l"/>
                <a:tab pos="7774442" algn="l"/>
              </a:tabLst>
            </a:pP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[0]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[1]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[2]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[3]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[4]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[5]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[6]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[7]</a:t>
            </a:r>
            <a:r>
              <a:rPr sz="2031" kern="0" dirty="0">
                <a:solidFill>
                  <a:srgbClr val="FF644E"/>
                </a:solidFill>
                <a:latin typeface="Courier New"/>
                <a:cs typeface="Courier New"/>
              </a:rPr>
              <a:t>	</a:t>
            </a: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[8]</a:t>
            </a:r>
            <a:endParaRPr sz="2031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701" defTabSz="554492">
              <a:spcBef>
                <a:spcPts val="646"/>
              </a:spcBef>
            </a:pP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[0]</a:t>
            </a:r>
            <a:endParaRPr sz="2031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701" defTabSz="554492">
              <a:spcBef>
                <a:spcPts val="1310"/>
              </a:spcBef>
            </a:pP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[1]</a:t>
            </a:r>
            <a:endParaRPr sz="2031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701" defTabSz="554492">
              <a:spcBef>
                <a:spcPts val="1310"/>
              </a:spcBef>
            </a:pPr>
            <a:r>
              <a:rPr sz="2031" kern="0" spc="-15" dirty="0">
                <a:solidFill>
                  <a:srgbClr val="FF644E"/>
                </a:solidFill>
                <a:latin typeface="Courier New"/>
                <a:cs typeface="Courier New"/>
              </a:rPr>
              <a:t>[2]</a:t>
            </a:r>
            <a:endParaRPr sz="2031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2086" y="2025507"/>
          <a:ext cx="8005491" cy="1464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826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50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818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30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35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85203" y="3912183"/>
            <a:ext cx="2158672" cy="1450706"/>
          </a:xfrm>
          <a:prstGeom prst="rect">
            <a:avLst/>
          </a:prstGeom>
        </p:spPr>
        <p:txBody>
          <a:bodyPr vert="horz" wrap="square" lIns="0" tIns="161342" rIns="0" bIns="0" rtlCol="0">
            <a:spAutoFit/>
          </a:bodyPr>
          <a:lstStyle/>
          <a:p>
            <a:pPr marL="7701" defTabSz="554492">
              <a:spcBef>
                <a:spcPts val="1270"/>
              </a:spcBef>
            </a:pP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arrayName[2][5]</a:t>
            </a:r>
            <a:r>
              <a:rPr sz="1789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14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789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213"/>
              </a:spcBef>
            </a:pPr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arrayName[0][0]</a:t>
            </a:r>
            <a:r>
              <a:rPr sz="1789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14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789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2001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789" kern="0" spc="-12" dirty="0">
                <a:solidFill>
                  <a:srgbClr val="FFFFFF"/>
                </a:solidFill>
                <a:latin typeface="Arial"/>
                <a:cs typeface="Arial"/>
              </a:rPr>
              <a:t>arrayName[0][0]</a:t>
            </a:r>
            <a:r>
              <a:rPr sz="1789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14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789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78391" y="5179187"/>
            <a:ext cx="1080876" cy="83944"/>
            <a:chOff x="5570511" y="8540863"/>
            <a:chExt cx="1782445" cy="138430"/>
          </a:xfrm>
        </p:grpSpPr>
        <p:sp>
          <p:nvSpPr>
            <p:cNvPr id="8" name="object 8"/>
            <p:cNvSpPr/>
            <p:nvPr/>
          </p:nvSpPr>
          <p:spPr>
            <a:xfrm>
              <a:off x="5570511" y="8609970"/>
              <a:ext cx="1659889" cy="0"/>
            </a:xfrm>
            <a:custGeom>
              <a:avLst/>
              <a:gdLst/>
              <a:ahLst/>
              <a:cxnLst/>
              <a:rect l="l" t="t" r="r" b="b"/>
              <a:pathLst>
                <a:path w="1659890">
                  <a:moveTo>
                    <a:pt x="0" y="0"/>
                  </a:moveTo>
                  <a:lnTo>
                    <a:pt x="1643924" y="0"/>
                  </a:lnTo>
                  <a:lnTo>
                    <a:pt x="1659631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14435" y="854086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82237" y="5056711"/>
            <a:ext cx="1015030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</a:pPr>
            <a:r>
              <a:rPr sz="1789" kern="0" spc="30" dirty="0">
                <a:solidFill>
                  <a:srgbClr val="FFFFFF"/>
                </a:solidFill>
                <a:latin typeface="Arial"/>
                <a:cs typeface="Arial"/>
              </a:rPr>
              <a:t>Occupied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062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654258"/>
            <a:ext cx="7649308" cy="490302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123" spc="-143" dirty="0"/>
              <a:t>Access</a:t>
            </a:r>
            <a:r>
              <a:rPr sz="3123" spc="-121" dirty="0"/>
              <a:t> </a:t>
            </a:r>
            <a:r>
              <a:rPr sz="3123" spc="-73" dirty="0"/>
              <a:t>an</a:t>
            </a:r>
            <a:r>
              <a:rPr sz="3123" spc="-146" dirty="0"/>
              <a:t> </a:t>
            </a:r>
            <a:r>
              <a:rPr sz="3123" dirty="0"/>
              <a:t>element</a:t>
            </a:r>
            <a:r>
              <a:rPr sz="3123" spc="-143" dirty="0"/>
              <a:t> </a:t>
            </a:r>
            <a:r>
              <a:rPr sz="3123" spc="58" dirty="0"/>
              <a:t>of</a:t>
            </a:r>
            <a:r>
              <a:rPr sz="3123" spc="-130" dirty="0"/>
              <a:t> </a:t>
            </a:r>
            <a:r>
              <a:rPr sz="3123" spc="-431" dirty="0"/>
              <a:t>T</a:t>
            </a:r>
            <a:r>
              <a:rPr sz="3123" spc="-55" dirty="0"/>
              <a:t>w</a:t>
            </a:r>
            <a:r>
              <a:rPr sz="3123" spc="9" dirty="0"/>
              <a:t>o</a:t>
            </a:r>
            <a:r>
              <a:rPr sz="3123" spc="-121" dirty="0"/>
              <a:t> </a:t>
            </a:r>
            <a:r>
              <a:rPr sz="3123" spc="-55" dirty="0"/>
              <a:t>Dimensional</a:t>
            </a:r>
            <a:r>
              <a:rPr sz="3123" spc="-133" dirty="0"/>
              <a:t> </a:t>
            </a:r>
            <a:r>
              <a:rPr sz="3123" spc="-27" dirty="0"/>
              <a:t>Array</a:t>
            </a:r>
            <a:endParaRPr sz="3123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7485" y="2673162"/>
          <a:ext cx="6452910" cy="1006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69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5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55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91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51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62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74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48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59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81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40830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93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0047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329273" y="2397687"/>
            <a:ext cx="1151728" cy="1336174"/>
            <a:chOff x="7138585" y="3953963"/>
            <a:chExt cx="1899285" cy="22034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68" y="5436926"/>
              <a:ext cx="718965" cy="7200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8585" y="3953963"/>
              <a:ext cx="1161379" cy="11148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53317" y="1444662"/>
            <a:ext cx="6496424" cy="2169697"/>
          </a:xfrm>
          <a:prstGeom prst="rect">
            <a:avLst/>
          </a:prstGeom>
        </p:spPr>
        <p:txBody>
          <a:bodyPr vert="horz" wrap="square" lIns="0" tIns="96266" rIns="0" bIns="0" rtlCol="0">
            <a:spAutoFit/>
          </a:bodyPr>
          <a:lstStyle/>
          <a:p>
            <a:pPr marL="56219" defTabSz="554492">
              <a:spcBef>
                <a:spcPts val="758"/>
              </a:spcBef>
              <a:tabLst>
                <a:tab pos="534083" algn="l"/>
              </a:tabLst>
            </a:pP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a[i][j]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55" kern="0" spc="58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55" kern="0" spc="33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455" kern="0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455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5" kern="0" spc="-6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455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507955" defTabSz="554492">
              <a:spcBef>
                <a:spcPts val="612"/>
              </a:spcBef>
            </a:pP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a[2][5]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40256" algn="ctr" defTabSz="554492">
              <a:spcBef>
                <a:spcPts val="1249"/>
              </a:spcBef>
            </a:pP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a[0][4]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45251" defTabSz="554492">
              <a:spcBef>
                <a:spcPts val="330"/>
              </a:spcBef>
              <a:tabLst>
                <a:tab pos="1252998" algn="l"/>
                <a:tab pos="1960746" algn="l"/>
                <a:tab pos="2687362" algn="l"/>
                <a:tab pos="3413977" algn="l"/>
                <a:tab pos="4104397" algn="l"/>
                <a:tab pos="4843335" algn="l"/>
                <a:tab pos="5509496" algn="l"/>
                <a:tab pos="6283089" algn="l"/>
              </a:tabLst>
            </a:pP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[0]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[1]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[2]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[3]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[4]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[5]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[6]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[7]</a:t>
            </a:r>
            <a:r>
              <a:rPr sz="1486" kern="0" dirty="0">
                <a:solidFill>
                  <a:srgbClr val="FF644E"/>
                </a:solidFill>
                <a:latin typeface="Arial"/>
                <a:cs typeface="Arial"/>
              </a:rPr>
              <a:t>	</a:t>
            </a: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[8]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655"/>
              </a:spcBef>
            </a:pP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[0]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800"/>
              </a:spcBef>
            </a:pP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[1]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703"/>
              </a:spcBef>
            </a:pPr>
            <a:r>
              <a:rPr sz="1486" kern="0" spc="-15" dirty="0">
                <a:solidFill>
                  <a:srgbClr val="FF644E"/>
                </a:solidFill>
                <a:latin typeface="Arial"/>
                <a:cs typeface="Arial"/>
              </a:rPr>
              <a:t>[2]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26578" y="2075358"/>
            <a:ext cx="1304984" cy="1304984"/>
          </a:xfrm>
          <a:custGeom>
            <a:avLst/>
            <a:gdLst/>
            <a:ahLst/>
            <a:cxnLst/>
            <a:rect l="l" t="t" r="r" b="b"/>
            <a:pathLst>
              <a:path w="2152015" h="2152015">
                <a:moveTo>
                  <a:pt x="0" y="2151581"/>
                </a:moveTo>
                <a:lnTo>
                  <a:pt x="2144177" y="7404"/>
                </a:lnTo>
                <a:lnTo>
                  <a:pt x="2151581" y="0"/>
                </a:lnTo>
              </a:path>
            </a:pathLst>
          </a:custGeom>
          <a:ln w="20941">
            <a:solidFill>
              <a:srgbClr val="FFF056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259" y="2036745"/>
            <a:ext cx="64691" cy="64691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614" y="0"/>
                </a:moveTo>
                <a:lnTo>
                  <a:pt x="0" y="35539"/>
                </a:lnTo>
                <a:lnTo>
                  <a:pt x="71076" y="106617"/>
                </a:lnTo>
                <a:lnTo>
                  <a:pt x="106614" y="0"/>
                </a:lnTo>
                <a:close/>
              </a:path>
            </a:pathLst>
          </a:custGeom>
          <a:solidFill>
            <a:srgbClr val="FFF056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513660"/>
            <a:ext cx="7237674" cy="6151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3942" spc="-503" dirty="0"/>
              <a:t>T</a:t>
            </a:r>
            <a:r>
              <a:rPr sz="3942" spc="-127" dirty="0"/>
              <a:t>r</a:t>
            </a:r>
            <a:r>
              <a:rPr sz="3942" spc="-130" dirty="0"/>
              <a:t>a</a:t>
            </a:r>
            <a:r>
              <a:rPr sz="3942" spc="-127" dirty="0"/>
              <a:t>v</a:t>
            </a:r>
            <a:r>
              <a:rPr sz="3942" spc="-121" dirty="0"/>
              <a:t>e</a:t>
            </a:r>
            <a:r>
              <a:rPr sz="3942" spc="-124" dirty="0"/>
              <a:t>r</a:t>
            </a:r>
            <a:r>
              <a:rPr sz="3942" spc="-136" dirty="0"/>
              <a:t>s</a:t>
            </a:r>
            <a:r>
              <a:rPr sz="3942" spc="-115" dirty="0"/>
              <a:t>i</a:t>
            </a:r>
            <a:r>
              <a:rPr sz="3942" spc="-121" dirty="0"/>
              <a:t>n</a:t>
            </a:r>
            <a:r>
              <a:rPr sz="3942" spc="-39" dirty="0"/>
              <a:t>g</a:t>
            </a:r>
            <a:r>
              <a:rPr sz="3942" spc="-143" dirty="0"/>
              <a:t> </a:t>
            </a:r>
            <a:r>
              <a:rPr sz="3942" spc="-546" dirty="0"/>
              <a:t>T</a:t>
            </a:r>
            <a:r>
              <a:rPr sz="3942" spc="-76" dirty="0"/>
              <a:t>w</a:t>
            </a:r>
            <a:r>
              <a:rPr sz="3942" spc="6" dirty="0"/>
              <a:t>o</a:t>
            </a:r>
            <a:r>
              <a:rPr sz="3942" spc="-143" dirty="0"/>
              <a:t> </a:t>
            </a:r>
            <a:r>
              <a:rPr sz="3942" spc="-73" dirty="0"/>
              <a:t>Dimensional</a:t>
            </a:r>
            <a:r>
              <a:rPr sz="3942" spc="-143" dirty="0"/>
              <a:t> </a:t>
            </a:r>
            <a:r>
              <a:rPr sz="3942" spc="-39" dirty="0"/>
              <a:t>Array</a:t>
            </a:r>
            <a:endParaRPr sz="3942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1290" y="1835021"/>
          <a:ext cx="5215316" cy="1346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83767">
                      <a:solidFill>
                        <a:srgbClr val="EE220C"/>
                      </a:solidFill>
                      <a:prstDash val="solid"/>
                    </a:lnL>
                    <a:lnR w="83767">
                      <a:solidFill>
                        <a:srgbClr val="EE220C"/>
                      </a:solidFill>
                      <a:prstDash val="solid"/>
                    </a:lnR>
                    <a:lnT w="83767">
                      <a:solidFill>
                        <a:srgbClr val="EE220C"/>
                      </a:solidFill>
                      <a:prstDash val="solid"/>
                    </a:lnT>
                    <a:lnB w="83767">
                      <a:solidFill>
                        <a:srgbClr val="EE220C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83767">
                      <a:solidFill>
                        <a:srgbClr val="EE220C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91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83767">
                      <a:solidFill>
                        <a:srgbClr val="EE220C"/>
                      </a:solidFill>
                      <a:prstDash val="solid"/>
                    </a:lnL>
                    <a:lnR w="83767">
                      <a:solidFill>
                        <a:srgbClr val="EE220C"/>
                      </a:solidFill>
                      <a:prstDash val="solid"/>
                    </a:lnR>
                    <a:lnT w="83767">
                      <a:solidFill>
                        <a:srgbClr val="EE220C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83767">
                      <a:solidFill>
                        <a:srgbClr val="EE220C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82297" y="3614065"/>
            <a:ext cx="4579573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  <a:tabLst>
                <a:tab pos="335006" algn="l"/>
                <a:tab pos="758576" algn="l"/>
                <a:tab pos="1182146" algn="l"/>
                <a:tab pos="1605717" algn="l"/>
                <a:tab pos="1902216" algn="l"/>
                <a:tab pos="2199101" algn="l"/>
                <a:tab pos="2622671" algn="l"/>
                <a:tab pos="3046241" algn="l"/>
                <a:tab pos="3469812" algn="l"/>
                <a:tab pos="3893382" algn="l"/>
                <a:tab pos="4317338" algn="l"/>
              </a:tabLst>
            </a:pP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91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55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513660"/>
            <a:ext cx="7166822" cy="6151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3942" spc="-136" dirty="0"/>
              <a:t>Searching</a:t>
            </a:r>
            <a:r>
              <a:rPr sz="3942" spc="-133" dirty="0"/>
              <a:t> </a:t>
            </a:r>
            <a:r>
              <a:rPr sz="3942" spc="-542" dirty="0"/>
              <a:t>T</a:t>
            </a:r>
            <a:r>
              <a:rPr sz="3942" spc="-73" dirty="0"/>
              <a:t>w</a:t>
            </a:r>
            <a:r>
              <a:rPr sz="3942" spc="9" dirty="0"/>
              <a:t>o</a:t>
            </a:r>
            <a:r>
              <a:rPr sz="3942" spc="-133" dirty="0"/>
              <a:t> </a:t>
            </a:r>
            <a:r>
              <a:rPr sz="3942" spc="-76" dirty="0"/>
              <a:t>Dimensional</a:t>
            </a:r>
            <a:r>
              <a:rPr sz="3942" spc="-133" dirty="0"/>
              <a:t> </a:t>
            </a:r>
            <a:r>
              <a:rPr sz="3942" spc="-39" dirty="0"/>
              <a:t>Array</a:t>
            </a:r>
            <a:endParaRPr sz="3942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2064" y="2057255"/>
          <a:ext cx="5215316" cy="1346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892175" algn="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55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91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892175" algn="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44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R="892175" algn="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9703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468921" y="1545887"/>
            <a:ext cx="198308" cy="473244"/>
            <a:chOff x="2421653" y="2549281"/>
            <a:chExt cx="327025" cy="780415"/>
          </a:xfrm>
        </p:grpSpPr>
        <p:sp>
          <p:nvSpPr>
            <p:cNvPr id="6" name="object 6"/>
            <p:cNvSpPr/>
            <p:nvPr/>
          </p:nvSpPr>
          <p:spPr>
            <a:xfrm>
              <a:off x="2584999" y="2549281"/>
              <a:ext cx="0" cy="495934"/>
            </a:xfrm>
            <a:custGeom>
              <a:avLst/>
              <a:gdLst/>
              <a:ahLst/>
              <a:cxnLst/>
              <a:rect l="l" t="t" r="r" b="b"/>
              <a:pathLst>
                <a:path h="495935">
                  <a:moveTo>
                    <a:pt x="0" y="495600"/>
                  </a:moveTo>
                  <a:lnTo>
                    <a:pt x="0" y="453716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421653" y="3002997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5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37521" y="1648398"/>
            <a:ext cx="190761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Is</a:t>
            </a:r>
            <a:r>
              <a:rPr sz="1577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this</a:t>
            </a:r>
            <a:r>
              <a:rPr sz="1577" b="1" kern="0" spc="18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the</a:t>
            </a:r>
            <a:r>
              <a:rPr sz="1577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644E"/>
                </a:solidFill>
                <a:latin typeface="Arial"/>
                <a:cs typeface="Arial"/>
              </a:rPr>
              <a:t>element?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6119" y="3818854"/>
            <a:ext cx="2658101" cy="713896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Searching</a:t>
            </a:r>
            <a:r>
              <a:rPr sz="1577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6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577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677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element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577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 [1][2]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11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0980" y="3201565"/>
            <a:ext cx="130922" cy="284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/>
            <a:r>
              <a:rPr sz="1850" kern="0" spc="-3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sz="1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94" y="3650865"/>
            <a:ext cx="261459" cy="2846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554492"/>
            <a:r>
              <a:rPr sz="185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40</a:t>
            </a:r>
            <a:endParaRPr sz="185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2652" y="504293"/>
            <a:ext cx="7656239" cy="62365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4002" dirty="0"/>
              <a:t>Deleting</a:t>
            </a:r>
            <a:r>
              <a:rPr sz="4002" spc="-173" dirty="0"/>
              <a:t> </a:t>
            </a:r>
            <a:r>
              <a:rPr sz="4002" spc="-106" dirty="0"/>
              <a:t>Array</a:t>
            </a:r>
            <a:r>
              <a:rPr sz="4002" spc="-170" dirty="0"/>
              <a:t> </a:t>
            </a:r>
            <a:r>
              <a:rPr sz="4002" spc="-67" dirty="0"/>
              <a:t>Element</a:t>
            </a:r>
            <a:r>
              <a:rPr sz="4002" spc="-170" dirty="0"/>
              <a:t> </a:t>
            </a:r>
            <a:r>
              <a:rPr sz="4002" dirty="0"/>
              <a:t>in</a:t>
            </a:r>
            <a:r>
              <a:rPr sz="4002" spc="-170" dirty="0"/>
              <a:t> </a:t>
            </a:r>
            <a:r>
              <a:rPr sz="4002" dirty="0"/>
              <a:t>2D</a:t>
            </a:r>
            <a:r>
              <a:rPr sz="4002" spc="-170" dirty="0"/>
              <a:t> </a:t>
            </a:r>
            <a:r>
              <a:rPr sz="4002" spc="-52" dirty="0"/>
              <a:t>Array</a:t>
            </a:r>
            <a:endParaRPr sz="4002"/>
          </a:p>
        </p:txBody>
      </p:sp>
      <p:sp>
        <p:nvSpPr>
          <p:cNvPr id="6" name="object 6"/>
          <p:cNvSpPr txBox="1"/>
          <p:nvPr/>
        </p:nvSpPr>
        <p:spPr>
          <a:xfrm>
            <a:off x="1671930" y="2417266"/>
            <a:ext cx="24374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[0]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2762" y="2417266"/>
            <a:ext cx="24374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[1]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3593" y="2417266"/>
            <a:ext cx="24374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[2]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4425" y="2417266"/>
            <a:ext cx="24374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[3]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674" y="2799090"/>
            <a:ext cx="243746" cy="103479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[0]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6"/>
              </a:spcBef>
            </a:pPr>
            <a:endParaRPr sz="1182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7701" defTabSz="554492">
              <a:spcBef>
                <a:spcPts val="3"/>
              </a:spcBef>
            </a:pPr>
            <a:r>
              <a:rPr sz="1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[1]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defTabSz="554492">
              <a:spcBef>
                <a:spcPts val="15"/>
              </a:spcBef>
            </a:pPr>
            <a:endParaRPr sz="1304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  <a:p>
            <a:pPr marL="7701" defTabSz="554492"/>
            <a:r>
              <a:rPr sz="1395" kern="0" spc="-15" dirty="0">
                <a:solidFill>
                  <a:srgbClr val="FF644E"/>
                </a:solidFill>
                <a:latin typeface="Lucida Sans Unicode"/>
                <a:cs typeface="Lucida Sans Unicode"/>
              </a:rPr>
              <a:t>[2]</a:t>
            </a:r>
            <a:endParaRPr sz="1395" kern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3611" y="4615931"/>
            <a:ext cx="2597646" cy="5508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arrayName[2][3]</a:t>
            </a:r>
            <a:r>
              <a:rPr sz="118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Integer.MIN_VALUE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24"/>
              </a:spcBef>
            </a:pPr>
            <a:endParaRPr sz="115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/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arrayName[1][1]</a:t>
            </a:r>
            <a:r>
              <a:rPr sz="1182" kern="0" spc="-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-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12" dirty="0">
                <a:solidFill>
                  <a:srgbClr val="FFFFFF"/>
                </a:solidFill>
                <a:latin typeface="Arial"/>
                <a:cs typeface="Arial"/>
              </a:rPr>
              <a:t>Integer.MIN_VALUE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24299" y="2679512"/>
          <a:ext cx="5215316" cy="1541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3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91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80"/>
                        </a:lnSpc>
                      </a:pPr>
                      <a:r>
                        <a:rPr sz="3400" spc="104" baseline="-13513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3400" spc="-37" baseline="-1351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6231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4435"/>
                        </a:lnSpc>
                      </a:pPr>
                      <a:r>
                        <a:rPr sz="3400" spc="104" baseline="-13513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3400" spc="-37" baseline="-13513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500" spc="-25" dirty="0">
                          <a:latin typeface="Arial"/>
                          <a:cs typeface="Arial"/>
                        </a:rPr>
                        <a:t>31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78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591114"/>
            <a:ext cx="7668946" cy="546343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3487" spc="-49" dirty="0"/>
              <a:t>Time</a:t>
            </a:r>
            <a:r>
              <a:rPr sz="3487" spc="-185" dirty="0"/>
              <a:t> </a:t>
            </a:r>
            <a:r>
              <a:rPr sz="3487" dirty="0"/>
              <a:t>and</a:t>
            </a:r>
            <a:r>
              <a:rPr sz="3487" spc="-161" dirty="0"/>
              <a:t> </a:t>
            </a:r>
            <a:r>
              <a:rPr sz="3487" spc="-146" dirty="0"/>
              <a:t>Space</a:t>
            </a:r>
            <a:r>
              <a:rPr sz="3487" spc="-136" dirty="0"/>
              <a:t> </a:t>
            </a:r>
            <a:r>
              <a:rPr sz="3487" spc="-12" dirty="0"/>
              <a:t>Complexity</a:t>
            </a:r>
            <a:r>
              <a:rPr sz="3487" spc="-161" dirty="0"/>
              <a:t> </a:t>
            </a:r>
            <a:r>
              <a:rPr sz="3487" spc="64" dirty="0"/>
              <a:t>of</a:t>
            </a:r>
            <a:r>
              <a:rPr sz="3487" spc="-161" dirty="0"/>
              <a:t> </a:t>
            </a:r>
            <a:r>
              <a:rPr sz="3487" dirty="0"/>
              <a:t>2D</a:t>
            </a:r>
            <a:r>
              <a:rPr sz="3487" spc="-161" dirty="0"/>
              <a:t> </a:t>
            </a:r>
            <a:r>
              <a:rPr sz="3487" spc="-12" dirty="0"/>
              <a:t>Array</a:t>
            </a:r>
            <a:endParaRPr sz="3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394" y="2009634"/>
          <a:ext cx="9230382" cy="2830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Operation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b="1" spc="-35" dirty="0">
                          <a:latin typeface="Arial"/>
                          <a:cs typeface="Arial"/>
                        </a:rPr>
                        <a:t>Space</a:t>
                      </a:r>
                      <a:r>
                        <a:rPr sz="1400" b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complexity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Creating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empty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O(mn)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Inserting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Traversing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array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O(mn)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Accessing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cell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Searching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O(mn)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318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Deleting</a:t>
                      </a:r>
                      <a:r>
                        <a:rPr sz="140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4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value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O(1)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47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7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49" dirty="0"/>
              <a:t>When</a:t>
            </a:r>
            <a:r>
              <a:rPr sz="4487" spc="-233" dirty="0"/>
              <a:t> </a:t>
            </a:r>
            <a:r>
              <a:rPr sz="4487" spc="158" dirty="0"/>
              <a:t>to</a:t>
            </a:r>
            <a:r>
              <a:rPr sz="4487" spc="-233" dirty="0"/>
              <a:t> </a:t>
            </a:r>
            <a:r>
              <a:rPr sz="4487" spc="-27" dirty="0"/>
              <a:t>use/avoid</a:t>
            </a:r>
            <a:r>
              <a:rPr sz="4487" spc="-233" dirty="0"/>
              <a:t> </a:t>
            </a:r>
            <a:r>
              <a:rPr sz="4487" spc="-185" dirty="0"/>
              <a:t>Arrays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866094" y="1589717"/>
            <a:ext cx="3430155" cy="96326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When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use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7363" indent="-93571" defTabSz="554492">
              <a:spcBef>
                <a:spcPts val="1537"/>
              </a:spcBef>
              <a:buFontTx/>
              <a:buChar char="-"/>
              <a:tabLst>
                <a:tab pos="377748" algn="l"/>
              </a:tabLst>
            </a:pPr>
            <a:r>
              <a:rPr sz="1182" kern="0" spc="-33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8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same</a:t>
            </a:r>
            <a:r>
              <a:rPr sz="118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1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7363" indent="-93571" defTabSz="554492">
              <a:spcBef>
                <a:spcPts val="1186"/>
              </a:spcBef>
              <a:buFontTx/>
              <a:buChar char="-"/>
              <a:tabLst>
                <a:tab pos="377748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182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7165" y="3617607"/>
            <a:ext cx="2124401" cy="115344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When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avoid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2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6219" indent="-93185" defTabSz="554492">
              <a:spcBef>
                <a:spcPts val="3"/>
              </a:spcBef>
              <a:buFontTx/>
              <a:buChar char="-"/>
              <a:tabLst>
                <a:tab pos="386604" algn="l"/>
              </a:tabLst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6219" indent="-93185" defTabSz="554492">
              <a:spcBef>
                <a:spcPts val="1182"/>
              </a:spcBef>
              <a:buFontTx/>
              <a:buChar char="-"/>
              <a:tabLst>
                <a:tab pos="386604" algn="l"/>
              </a:tabLst>
            </a:pPr>
            <a:r>
              <a:rPr sz="1182" kern="0" spc="-24" dirty="0">
                <a:solidFill>
                  <a:srgbClr val="FFFFFF"/>
                </a:solidFill>
                <a:latin typeface="Arial"/>
                <a:cs typeface="Arial"/>
              </a:rPr>
              <a:t>Reserve</a:t>
            </a:r>
            <a:r>
              <a:rPr sz="1182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8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167348" y="4144696"/>
            <a:ext cx="3348136" cy="570521"/>
          </a:xfrm>
          <a:prstGeom prst="rect">
            <a:avLst/>
          </a:prstGeom>
        </p:spPr>
        <p:txBody>
          <a:bodyPr vert="horz" wrap="square" lIns="0" tIns="46208" rIns="0" bIns="0" rtlCol="0">
            <a:spAutoFit/>
          </a:bodyPr>
          <a:lstStyle/>
          <a:p>
            <a:pPr marL="159802" indent="-152485" defTabSz="554492">
              <a:spcBef>
                <a:spcPts val="364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3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577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integer?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9802" indent="-152485" defTabSz="554492">
              <a:spcBef>
                <a:spcPts val="306"/>
              </a:spcBef>
              <a:buFontTx/>
              <a:buChar char="-"/>
              <a:tabLst>
                <a:tab pos="159802" algn="l"/>
                <a:tab pos="160187" algn="l"/>
              </a:tabLst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Are we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61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79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 use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577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variables?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1617" y="5025554"/>
            <a:ext cx="231038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577" b="1" kern="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1577" b="1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5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577" b="1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77" b="1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64" dirty="0">
                <a:solidFill>
                  <a:srgbClr val="EE220C"/>
                </a:solidFill>
                <a:latin typeface="Arial"/>
                <a:cs typeface="Arial"/>
              </a:rPr>
              <a:t>ARRAY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0978" y="4085539"/>
            <a:ext cx="1039289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6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577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-21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807" y="4608743"/>
            <a:ext cx="869476" cy="85165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 algn="just" defTabSz="554492">
              <a:lnSpc>
                <a:spcPct val="116300"/>
              </a:lnSpc>
              <a:spcBef>
                <a:spcPts val="55"/>
              </a:spcBef>
            </a:pPr>
            <a:r>
              <a:rPr sz="1577" b="1" kern="0" spc="-6" dirty="0">
                <a:solidFill>
                  <a:srgbClr val="FFFFFF"/>
                </a:solidFill>
                <a:latin typeface="Arial"/>
                <a:cs typeface="Arial"/>
              </a:rPr>
              <a:t>number1 number2 number3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652" y="417472"/>
            <a:ext cx="8301607" cy="149532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12" dirty="0"/>
              <a:t>What</a:t>
            </a:r>
            <a:r>
              <a:rPr sz="4487" spc="-293" dirty="0"/>
              <a:t> </a:t>
            </a:r>
            <a:r>
              <a:rPr sz="4487" spc="-176" dirty="0"/>
              <a:t>is </a:t>
            </a:r>
            <a:r>
              <a:rPr sz="4487" spc="-106" dirty="0"/>
              <a:t>an</a:t>
            </a:r>
            <a:r>
              <a:rPr sz="4487" spc="-206" dirty="0"/>
              <a:t> </a:t>
            </a:r>
            <a:r>
              <a:rPr sz="4487" spc="-188" dirty="0"/>
              <a:t>Array?</a:t>
            </a:r>
            <a:endParaRPr sz="4487"/>
          </a:p>
          <a:p>
            <a:pPr marL="319603" marR="3081">
              <a:lnSpc>
                <a:spcPct val="114999"/>
              </a:lnSpc>
              <a:spcBef>
                <a:spcPts val="794"/>
              </a:spcBef>
              <a:tabLst>
                <a:tab pos="2570687" algn="l"/>
              </a:tabLst>
            </a:pPr>
            <a:r>
              <a:rPr sz="1304" dirty="0">
                <a:solidFill>
                  <a:srgbClr val="FFFFFF"/>
                </a:solidFill>
              </a:rPr>
              <a:t>In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computer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spc="-12" dirty="0">
                <a:solidFill>
                  <a:srgbClr val="FFFFFF"/>
                </a:solidFill>
              </a:rPr>
              <a:t>science,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an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spc="-6" dirty="0">
                <a:solidFill>
                  <a:srgbClr val="FFFFFF"/>
                </a:solidFill>
              </a:rPr>
              <a:t>array</a:t>
            </a:r>
            <a:r>
              <a:rPr sz="1304" dirty="0">
                <a:solidFill>
                  <a:srgbClr val="FFFFFF"/>
                </a:solidFill>
              </a:rPr>
              <a:t>	is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a</a:t>
            </a:r>
            <a:r>
              <a:rPr sz="1304" spc="9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data</a:t>
            </a:r>
            <a:r>
              <a:rPr sz="1304" spc="12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structure</a:t>
            </a:r>
            <a:r>
              <a:rPr sz="1304" spc="9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consisting</a:t>
            </a:r>
            <a:r>
              <a:rPr sz="1304" spc="9" dirty="0">
                <a:solidFill>
                  <a:srgbClr val="FFFFFF"/>
                </a:solidFill>
              </a:rPr>
              <a:t> </a:t>
            </a:r>
            <a:r>
              <a:rPr sz="1304" spc="30" dirty="0">
                <a:solidFill>
                  <a:srgbClr val="FFFFFF"/>
                </a:solidFill>
              </a:rPr>
              <a:t>of</a:t>
            </a:r>
            <a:r>
              <a:rPr sz="1304" spc="12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a</a:t>
            </a:r>
            <a:r>
              <a:rPr sz="1304" spc="12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collection</a:t>
            </a:r>
            <a:r>
              <a:rPr sz="1304" spc="9" dirty="0">
                <a:solidFill>
                  <a:srgbClr val="FFFFFF"/>
                </a:solidFill>
              </a:rPr>
              <a:t> </a:t>
            </a:r>
            <a:r>
              <a:rPr sz="1304" spc="30" dirty="0">
                <a:solidFill>
                  <a:srgbClr val="FFFFFF"/>
                </a:solidFill>
              </a:rPr>
              <a:t>of</a:t>
            </a:r>
            <a:r>
              <a:rPr sz="1304" spc="12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elements</a:t>
            </a:r>
            <a:r>
              <a:rPr sz="1304" spc="12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,</a:t>
            </a:r>
            <a:r>
              <a:rPr sz="1304" spc="9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each</a:t>
            </a:r>
            <a:r>
              <a:rPr sz="1304" spc="12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identified</a:t>
            </a:r>
            <a:r>
              <a:rPr sz="1304" spc="9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by</a:t>
            </a:r>
            <a:r>
              <a:rPr sz="1304" spc="12" dirty="0">
                <a:solidFill>
                  <a:srgbClr val="FFFFFF"/>
                </a:solidFill>
              </a:rPr>
              <a:t> </a:t>
            </a:r>
            <a:r>
              <a:rPr sz="1304" spc="-15" dirty="0">
                <a:solidFill>
                  <a:srgbClr val="FFFFFF"/>
                </a:solidFill>
              </a:rPr>
              <a:t>at </a:t>
            </a:r>
            <a:r>
              <a:rPr sz="1304" dirty="0">
                <a:solidFill>
                  <a:srgbClr val="FFFFFF"/>
                </a:solidFill>
              </a:rPr>
              <a:t>least</a:t>
            </a:r>
            <a:r>
              <a:rPr sz="1304" spc="-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one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spc="-18" dirty="0">
                <a:solidFill>
                  <a:srgbClr val="FFFFFF"/>
                </a:solidFill>
              </a:rPr>
              <a:t>array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index</a:t>
            </a:r>
            <a:r>
              <a:rPr sz="1304" spc="-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or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spc="-36" dirty="0">
                <a:solidFill>
                  <a:srgbClr val="FFFFFF"/>
                </a:solidFill>
              </a:rPr>
              <a:t>key.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An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spc="-18" dirty="0">
                <a:solidFill>
                  <a:srgbClr val="FFFFFF"/>
                </a:solidFill>
              </a:rPr>
              <a:t>array</a:t>
            </a:r>
            <a:r>
              <a:rPr sz="1304" spc="-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is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stored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spc="-18" dirty="0">
                <a:solidFill>
                  <a:srgbClr val="FFFFFF"/>
                </a:solidFill>
              </a:rPr>
              <a:t>such</a:t>
            </a:r>
            <a:r>
              <a:rPr sz="1304" spc="-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that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the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position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spc="30" dirty="0">
                <a:solidFill>
                  <a:srgbClr val="FFFFFF"/>
                </a:solidFill>
              </a:rPr>
              <a:t>of</a:t>
            </a:r>
            <a:r>
              <a:rPr sz="1304" spc="-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each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element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can</a:t>
            </a:r>
            <a:r>
              <a:rPr sz="1304" spc="-3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be</a:t>
            </a:r>
            <a:r>
              <a:rPr sz="1304" spc="-6" dirty="0">
                <a:solidFill>
                  <a:srgbClr val="FFFFFF"/>
                </a:solidFill>
              </a:rPr>
              <a:t> computed</a:t>
            </a:r>
            <a:r>
              <a:rPr sz="1304" spc="324" dirty="0">
                <a:solidFill>
                  <a:srgbClr val="FFFFFF"/>
                </a:solidFill>
              </a:rPr>
              <a:t>  </a:t>
            </a:r>
            <a:r>
              <a:rPr sz="1304" dirty="0">
                <a:solidFill>
                  <a:srgbClr val="FFFFFF"/>
                </a:solidFill>
              </a:rPr>
              <a:t>from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its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index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by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a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dirty="0">
                <a:solidFill>
                  <a:srgbClr val="FFFFFF"/>
                </a:solidFill>
              </a:rPr>
              <a:t>mathematical</a:t>
            </a:r>
            <a:r>
              <a:rPr sz="1304" spc="6" dirty="0">
                <a:solidFill>
                  <a:srgbClr val="FFFFFF"/>
                </a:solidFill>
              </a:rPr>
              <a:t> </a:t>
            </a:r>
            <a:r>
              <a:rPr sz="1304" spc="-6" dirty="0">
                <a:solidFill>
                  <a:srgbClr val="FFFFFF"/>
                </a:solidFill>
              </a:rPr>
              <a:t>formula.</a:t>
            </a:r>
            <a:endParaRPr sz="1304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21135" y="2412831"/>
          <a:ext cx="3534894" cy="48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1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86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1600" b="1" spc="9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243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83767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502603" y="2888433"/>
            <a:ext cx="219872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27" dirty="0">
                <a:solidFill>
                  <a:srgbClr val="D5D5D5"/>
                </a:solidFill>
                <a:latin typeface="Arial"/>
                <a:cs typeface="Arial"/>
              </a:rPr>
              <a:t>[0]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6149" y="2888433"/>
            <a:ext cx="764353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  <a:tabLst>
                <a:tab pos="552182" algn="l"/>
              </a:tabLst>
            </a:pPr>
            <a:r>
              <a:rPr sz="1395" b="1" kern="0" spc="-15" dirty="0">
                <a:solidFill>
                  <a:srgbClr val="D5D5D5"/>
                </a:solidFill>
                <a:latin typeface="Arial"/>
                <a:cs typeface="Arial"/>
              </a:rPr>
              <a:t>[1]</a:t>
            </a:r>
            <a:r>
              <a:rPr sz="1395" b="1" kern="0" dirty="0">
                <a:solidFill>
                  <a:srgbClr val="D5D5D5"/>
                </a:solidFill>
                <a:latin typeface="Arial"/>
                <a:cs typeface="Arial"/>
              </a:rPr>
              <a:t>	</a:t>
            </a:r>
            <a:r>
              <a:rPr sz="1395" b="1" kern="0" spc="-27" dirty="0">
                <a:solidFill>
                  <a:srgbClr val="D5D5D5"/>
                </a:solidFill>
                <a:latin typeface="Arial"/>
                <a:cs typeface="Arial"/>
              </a:rPr>
              <a:t>[2]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8546" y="2888433"/>
            <a:ext cx="219872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27" dirty="0">
                <a:solidFill>
                  <a:srgbClr val="D5D5D5"/>
                </a:solidFill>
                <a:latin typeface="Arial"/>
                <a:cs typeface="Arial"/>
              </a:rPr>
              <a:t>[3]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4896" y="2888433"/>
            <a:ext cx="219872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27" dirty="0">
                <a:solidFill>
                  <a:srgbClr val="D5D5D5"/>
                </a:solidFill>
                <a:latin typeface="Arial"/>
                <a:cs typeface="Arial"/>
              </a:rPr>
              <a:t>[4]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2550" y="2888433"/>
            <a:ext cx="219872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27" dirty="0">
                <a:solidFill>
                  <a:srgbClr val="D5D5D5"/>
                </a:solidFill>
                <a:latin typeface="Arial"/>
                <a:cs typeface="Arial"/>
              </a:rPr>
              <a:t>[5]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2770" y="3560689"/>
            <a:ext cx="2919175" cy="284274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 defTabSz="554492">
              <a:spcBef>
                <a:spcPts val="69"/>
              </a:spcBef>
            </a:pPr>
            <a:r>
              <a:rPr sz="1789" b="1" kern="0" dirty="0">
                <a:solidFill>
                  <a:srgbClr val="FF644E"/>
                </a:solidFill>
                <a:latin typeface="Arial"/>
                <a:cs typeface="Arial"/>
              </a:rPr>
              <a:t>Why</a:t>
            </a:r>
            <a:r>
              <a:rPr sz="1789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89" b="1" kern="0" dirty="0">
                <a:solidFill>
                  <a:srgbClr val="FF644E"/>
                </a:solidFill>
                <a:latin typeface="Arial"/>
                <a:cs typeface="Arial"/>
              </a:rPr>
              <a:t>do</a:t>
            </a:r>
            <a:r>
              <a:rPr sz="1789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89" b="1" kern="0" spc="33" dirty="0">
                <a:solidFill>
                  <a:srgbClr val="FF644E"/>
                </a:solidFill>
                <a:latin typeface="Arial"/>
                <a:cs typeface="Arial"/>
              </a:rPr>
              <a:t>we</a:t>
            </a:r>
            <a:r>
              <a:rPr sz="1789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89" b="1" kern="0" dirty="0">
                <a:solidFill>
                  <a:srgbClr val="FF644E"/>
                </a:solidFill>
                <a:latin typeface="Arial"/>
                <a:cs typeface="Arial"/>
              </a:rPr>
              <a:t>need</a:t>
            </a:r>
            <a:r>
              <a:rPr sz="1789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89" b="1" kern="0" dirty="0">
                <a:solidFill>
                  <a:srgbClr val="FF644E"/>
                </a:solidFill>
                <a:latin typeface="Arial"/>
                <a:cs typeface="Arial"/>
              </a:rPr>
              <a:t>an</a:t>
            </a:r>
            <a:r>
              <a:rPr sz="1789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89" b="1" kern="0" spc="-24" dirty="0">
                <a:solidFill>
                  <a:srgbClr val="FF644E"/>
                </a:solidFill>
                <a:latin typeface="Arial"/>
                <a:cs typeface="Arial"/>
              </a:rPr>
              <a:t>Array?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0909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49" dirty="0"/>
              <a:t>When</a:t>
            </a:r>
            <a:r>
              <a:rPr sz="4487" spc="-233" dirty="0"/>
              <a:t> </a:t>
            </a:r>
            <a:r>
              <a:rPr sz="4487" spc="158" dirty="0"/>
              <a:t>to</a:t>
            </a:r>
            <a:r>
              <a:rPr sz="4487" spc="-233" dirty="0"/>
              <a:t> </a:t>
            </a:r>
            <a:r>
              <a:rPr sz="4487" spc="-27" dirty="0"/>
              <a:t>use/avoid</a:t>
            </a:r>
            <a:r>
              <a:rPr sz="4487" spc="-233" dirty="0"/>
              <a:t> </a:t>
            </a:r>
            <a:r>
              <a:rPr sz="4487" spc="-185" dirty="0"/>
              <a:t>Arrays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866094" y="1589717"/>
            <a:ext cx="3430155" cy="96326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When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use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7363" indent="-93571" defTabSz="554492">
              <a:spcBef>
                <a:spcPts val="1537"/>
              </a:spcBef>
              <a:buFontTx/>
              <a:buChar char="-"/>
              <a:tabLst>
                <a:tab pos="377748" algn="l"/>
              </a:tabLst>
            </a:pPr>
            <a:r>
              <a:rPr sz="1182" kern="0" spc="-33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8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0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9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same</a:t>
            </a:r>
            <a:r>
              <a:rPr sz="1182" kern="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1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7363" indent="-93571" defTabSz="554492">
              <a:spcBef>
                <a:spcPts val="1186"/>
              </a:spcBef>
              <a:buFontTx/>
              <a:buChar char="-"/>
              <a:tabLst>
                <a:tab pos="377748" algn="l"/>
              </a:tabLst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182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7165" y="3617607"/>
            <a:ext cx="2124401" cy="115344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u="sng" kern="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When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</a:t>
            </a:r>
            <a:r>
              <a:rPr sz="1577" b="1" u="sng" kern="0" spc="4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577" b="1" u="sng" kern="0" spc="-6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avoid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6"/>
              </a:spcBef>
            </a:pPr>
            <a:endParaRPr sz="2486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6219" indent="-93185" defTabSz="554492">
              <a:spcBef>
                <a:spcPts val="3"/>
              </a:spcBef>
              <a:buFontTx/>
              <a:buChar char="-"/>
              <a:tabLst>
                <a:tab pos="386604" algn="l"/>
              </a:tabLst>
            </a:pPr>
            <a:r>
              <a:rPr sz="1182" kern="0" spc="-15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118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6219" indent="-93185" defTabSz="554492">
              <a:spcBef>
                <a:spcPts val="1182"/>
              </a:spcBef>
              <a:buFontTx/>
              <a:buChar char="-"/>
              <a:tabLst>
                <a:tab pos="386604" algn="l"/>
              </a:tabLst>
            </a:pPr>
            <a:r>
              <a:rPr sz="1182" kern="0" spc="-24" dirty="0">
                <a:solidFill>
                  <a:srgbClr val="FFFFFF"/>
                </a:solidFill>
                <a:latin typeface="Arial"/>
                <a:cs typeface="Arial"/>
              </a:rPr>
              <a:t>Reserve</a:t>
            </a:r>
            <a:r>
              <a:rPr sz="1182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020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095" y="2752413"/>
            <a:ext cx="3174472" cy="70764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4548" spc="-115" dirty="0"/>
              <a:t>Array</a:t>
            </a:r>
            <a:r>
              <a:rPr sz="4548" spc="-200" dirty="0"/>
              <a:t> </a:t>
            </a:r>
            <a:r>
              <a:rPr sz="4548" spc="-91" dirty="0"/>
              <a:t>Project</a:t>
            </a:r>
            <a:endParaRPr sz="4548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0504" y="1533351"/>
            <a:ext cx="3250972" cy="3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39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868" y="482296"/>
            <a:ext cx="3174472" cy="70764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4548" spc="-115" dirty="0"/>
              <a:t>Array</a:t>
            </a:r>
            <a:r>
              <a:rPr sz="4548" spc="-200" dirty="0"/>
              <a:t> </a:t>
            </a:r>
            <a:r>
              <a:rPr sz="4548" spc="-91" dirty="0"/>
              <a:t>Project</a:t>
            </a:r>
            <a:endParaRPr sz="4548"/>
          </a:p>
        </p:txBody>
      </p:sp>
      <p:sp>
        <p:nvSpPr>
          <p:cNvPr id="4" name="object 4"/>
          <p:cNvSpPr txBox="1"/>
          <p:nvPr/>
        </p:nvSpPr>
        <p:spPr>
          <a:xfrm>
            <a:off x="1298822" y="1547008"/>
            <a:ext cx="4334286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 defTabSz="554492">
              <a:spcBef>
                <a:spcPts val="73"/>
              </a:spcBef>
            </a:pP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486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86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12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sz="1486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33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1486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rgbClr val="FFFFFF"/>
                </a:solidFill>
                <a:latin typeface="Arial"/>
                <a:cs typeface="Arial"/>
              </a:rPr>
              <a:t>Temperature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572" y="2332062"/>
            <a:ext cx="3347751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How</a:t>
            </a:r>
            <a:r>
              <a:rPr sz="1092" kern="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many</a:t>
            </a:r>
            <a:r>
              <a:rPr sz="1092" kern="0" spc="33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day's</a:t>
            </a:r>
            <a:r>
              <a:rPr sz="1092" kern="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temperature?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4572" y="2744782"/>
            <a:ext cx="1580690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Day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1’s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temp: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4572" y="3157503"/>
            <a:ext cx="1580690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Day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2’s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Courier New"/>
                <a:cs typeface="Courier New"/>
              </a:rPr>
              <a:t>high</a:t>
            </a:r>
            <a:r>
              <a:rPr sz="1092" kern="0" spc="2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Courier New"/>
                <a:cs typeface="Courier New"/>
              </a:rPr>
              <a:t>temp: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5875" y="2332062"/>
            <a:ext cx="175975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52447" y="2744782"/>
            <a:ext cx="175975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447" y="3157503"/>
            <a:ext cx="175975" cy="2061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7736" rIns="0" bIns="0" rtlCol="0">
            <a:spAutoFit/>
          </a:bodyPr>
          <a:lstStyle/>
          <a:p>
            <a:pPr marL="25029" defTabSz="554492">
              <a:spcBef>
                <a:spcPts val="297"/>
              </a:spcBef>
            </a:pPr>
            <a:r>
              <a:rPr sz="1092" kern="0" spc="6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109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5523" y="4167083"/>
            <a:ext cx="2893375" cy="4788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8600" rIns="0" bIns="0" rtlCol="0">
            <a:spAutoFit/>
          </a:bodyPr>
          <a:lstStyle/>
          <a:p>
            <a:pPr marL="25029" defTabSz="554492">
              <a:lnSpc>
                <a:spcPts val="1410"/>
              </a:lnSpc>
              <a:spcBef>
                <a:spcPts val="934"/>
              </a:spcBef>
            </a:pP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Average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spc="-15" dirty="0">
                <a:solidFill>
                  <a:srgbClr val="FFFFFF"/>
                </a:solidFill>
                <a:latin typeface="Courier New"/>
                <a:cs typeface="Courier New"/>
              </a:rPr>
              <a:t>1.5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25029" defTabSz="554492">
              <a:lnSpc>
                <a:spcPts val="1410"/>
              </a:lnSpc>
            </a:pP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day(s)</a:t>
            </a:r>
            <a:r>
              <a:rPr sz="1182" kern="0" spc="3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Courier New"/>
                <a:cs typeface="Courier New"/>
              </a:rPr>
              <a:t>above</a:t>
            </a:r>
            <a:r>
              <a:rPr sz="1182" kern="0" spc="4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Courier New"/>
                <a:cs typeface="Courier New"/>
              </a:rPr>
              <a:t>average</a:t>
            </a:r>
            <a:endParaRPr sz="1182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6409" y="3914180"/>
            <a:ext cx="515216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Output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7685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480" y="2123807"/>
            <a:ext cx="3699700" cy="1361722"/>
          </a:xfrm>
          <a:prstGeom prst="rect">
            <a:avLst/>
          </a:prstGeom>
        </p:spPr>
        <p:txBody>
          <a:bodyPr vert="horz" wrap="square" lIns="0" tIns="78553" rIns="0" bIns="0" rtlCol="0">
            <a:spAutoFit/>
          </a:bodyPr>
          <a:lstStyle/>
          <a:p>
            <a:pPr marL="594154" marR="6931" indent="-586838">
              <a:lnSpc>
                <a:spcPts val="4960"/>
              </a:lnSpc>
              <a:spcBef>
                <a:spcPts val="618"/>
              </a:spcBef>
            </a:pPr>
            <a:r>
              <a:rPr sz="4548" spc="-115" dirty="0"/>
              <a:t>Array</a:t>
            </a:r>
            <a:r>
              <a:rPr sz="4548" spc="-200" dirty="0"/>
              <a:t> </a:t>
            </a:r>
            <a:r>
              <a:rPr sz="4548" spc="-69" dirty="0"/>
              <a:t>Interview </a:t>
            </a:r>
            <a:r>
              <a:rPr sz="4548" spc="-24" dirty="0"/>
              <a:t>Questions</a:t>
            </a:r>
            <a:endParaRPr sz="4548"/>
          </a:p>
        </p:txBody>
      </p:sp>
      <p:grpSp>
        <p:nvGrpSpPr>
          <p:cNvPr id="4" name="object 4"/>
          <p:cNvGrpSpPr/>
          <p:nvPr/>
        </p:nvGrpSpPr>
        <p:grpSpPr>
          <a:xfrm>
            <a:off x="7192689" y="1099573"/>
            <a:ext cx="3251100" cy="3251100"/>
            <a:chOff x="11860570" y="1813276"/>
            <a:chExt cx="5361305" cy="5361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60570" y="1813276"/>
              <a:ext cx="5361093" cy="53610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9645" y="2316515"/>
              <a:ext cx="1100344" cy="1100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825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73" dirty="0"/>
              <a:t>Missing</a:t>
            </a:r>
            <a:r>
              <a:rPr sz="4487" spc="-212" dirty="0"/>
              <a:t> </a:t>
            </a:r>
            <a:r>
              <a:rPr sz="4487" spc="-6" dirty="0"/>
              <a:t>Number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261502" y="1379756"/>
            <a:ext cx="5316587" cy="852303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698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missing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sz="1698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24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3"/>
              </a:spcBef>
            </a:pPr>
            <a:endParaRPr sz="221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3909" defTabSz="554492"/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1,2,3,4,5,6…50,51,52..100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066" y="2801755"/>
            <a:ext cx="2336571" cy="73954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  <a:tabLst>
                <a:tab pos="1910688" algn="l"/>
              </a:tabLst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1,2,3,4,5,6,7,8,9,10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901"/>
              </a:spcBef>
              <a:tabLst>
                <a:tab pos="1910688" algn="l"/>
              </a:tabLst>
            </a:pPr>
            <a:r>
              <a:rPr sz="1577" kern="0" spc="-6" dirty="0">
                <a:solidFill>
                  <a:srgbClr val="FFFFFF"/>
                </a:solidFill>
                <a:latin typeface="Arial"/>
                <a:cs typeface="Arial"/>
              </a:rPr>
              <a:t>1,2,3,4,5,6,8,9,10</a:t>
            </a: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577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77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-1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55676" y="3112975"/>
            <a:ext cx="750491" cy="132077"/>
            <a:chOff x="6687405" y="5133526"/>
            <a:chExt cx="1237615" cy="217804"/>
          </a:xfrm>
        </p:grpSpPr>
        <p:sp>
          <p:nvSpPr>
            <p:cNvPr id="7" name="object 7"/>
            <p:cNvSpPr/>
            <p:nvPr/>
          </p:nvSpPr>
          <p:spPr>
            <a:xfrm>
              <a:off x="6687405" y="5242423"/>
              <a:ext cx="1090930" cy="0"/>
            </a:xfrm>
            <a:custGeom>
              <a:avLst/>
              <a:gdLst/>
              <a:ahLst/>
              <a:cxnLst/>
              <a:rect l="l" t="t" r="r" b="b"/>
              <a:pathLst>
                <a:path w="1090929">
                  <a:moveTo>
                    <a:pt x="0" y="0"/>
                  </a:moveTo>
                  <a:lnTo>
                    <a:pt x="1069949" y="0"/>
                  </a:lnTo>
                  <a:lnTo>
                    <a:pt x="1090891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757355" y="5154468"/>
              <a:ext cx="146685" cy="176530"/>
            </a:xfrm>
            <a:custGeom>
              <a:avLst/>
              <a:gdLst/>
              <a:ahLst/>
              <a:cxnLst/>
              <a:rect l="l" t="t" r="r" b="b"/>
              <a:pathLst>
                <a:path w="146684" h="176529">
                  <a:moveTo>
                    <a:pt x="0" y="175910"/>
                  </a:moveTo>
                  <a:lnTo>
                    <a:pt x="146592" y="87955"/>
                  </a:lnTo>
                  <a:lnTo>
                    <a:pt x="0" y="0"/>
                  </a:lnTo>
                </a:path>
                <a:path w="146684" h="176529">
                  <a:moveTo>
                    <a:pt x="0" y="87955"/>
                  </a:moveTo>
                  <a:lnTo>
                    <a:pt x="146592" y="87955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54193" y="3033447"/>
            <a:ext cx="12861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spc="12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4537" y="4206408"/>
            <a:ext cx="234889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kern="0" dirty="0">
                <a:solidFill>
                  <a:srgbClr val="FFFFFF"/>
                </a:solidFill>
                <a:latin typeface="Arial"/>
                <a:cs typeface="Arial"/>
              </a:rPr>
              <a:t>1,2,3,4,5,6…n</a:t>
            </a:r>
            <a:r>
              <a:rPr sz="1577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77" kern="0" spc="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77" b="1" kern="0" spc="24" dirty="0">
                <a:solidFill>
                  <a:srgbClr val="FFFFFF"/>
                </a:solidFill>
                <a:latin typeface="Arial"/>
                <a:cs typeface="Arial"/>
              </a:rPr>
              <a:t>n(n+1)/2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82799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36" dirty="0"/>
              <a:t>Pairs</a:t>
            </a:r>
            <a:r>
              <a:rPr sz="4487" spc="-176" dirty="0"/>
              <a:t> </a:t>
            </a:r>
            <a:r>
              <a:rPr sz="4487" spc="409" dirty="0"/>
              <a:t>/</a:t>
            </a:r>
            <a:r>
              <a:rPr sz="4487" spc="-176" dirty="0"/>
              <a:t> </a:t>
            </a:r>
            <a:r>
              <a:rPr sz="4487" spc="-615" dirty="0"/>
              <a:t>T</a:t>
            </a:r>
            <a:r>
              <a:rPr sz="4487" spc="-76" dirty="0"/>
              <a:t>w</a:t>
            </a:r>
            <a:r>
              <a:rPr sz="4487" spc="15" dirty="0"/>
              <a:t>o</a:t>
            </a:r>
            <a:r>
              <a:rPr sz="4487" spc="-173" dirty="0"/>
              <a:t> </a:t>
            </a:r>
            <a:r>
              <a:rPr sz="4487" spc="-261" dirty="0"/>
              <a:t>Sum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261502" y="1379755"/>
            <a:ext cx="7962365" cy="97361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33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pairs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number.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2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3547" defTabSz="554492">
              <a:tabLst>
                <a:tab pos="1837140" algn="l"/>
                <a:tab pos="2872192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[2,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6,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3, 9,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11]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[6,3]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1242" y="2170220"/>
            <a:ext cx="421261" cy="103197"/>
            <a:chOff x="5789593" y="3578853"/>
            <a:chExt cx="694690" cy="170180"/>
          </a:xfrm>
        </p:grpSpPr>
        <p:sp>
          <p:nvSpPr>
            <p:cNvPr id="6" name="object 6"/>
            <p:cNvSpPr/>
            <p:nvPr/>
          </p:nvSpPr>
          <p:spPr>
            <a:xfrm>
              <a:off x="5789593" y="3663667"/>
              <a:ext cx="579755" cy="0"/>
            </a:xfrm>
            <a:custGeom>
              <a:avLst/>
              <a:gdLst/>
              <a:ahLst/>
              <a:cxnLst/>
              <a:rect l="l" t="t" r="r" b="b"/>
              <a:pathLst>
                <a:path w="579754">
                  <a:moveTo>
                    <a:pt x="0" y="0"/>
                  </a:moveTo>
                  <a:lnTo>
                    <a:pt x="563573" y="0"/>
                  </a:lnTo>
                  <a:lnTo>
                    <a:pt x="57928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353167" y="3594559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108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36" dirty="0"/>
              <a:t>Pairs</a:t>
            </a:r>
            <a:r>
              <a:rPr sz="4487" spc="-176" dirty="0"/>
              <a:t> </a:t>
            </a:r>
            <a:r>
              <a:rPr sz="4487" spc="409" dirty="0"/>
              <a:t>/</a:t>
            </a:r>
            <a:r>
              <a:rPr sz="4487" spc="-176" dirty="0"/>
              <a:t> </a:t>
            </a:r>
            <a:r>
              <a:rPr sz="4487" spc="-615" dirty="0"/>
              <a:t>T</a:t>
            </a:r>
            <a:r>
              <a:rPr sz="4487" spc="-76" dirty="0"/>
              <a:t>w</a:t>
            </a:r>
            <a:r>
              <a:rPr sz="4487" spc="15" dirty="0"/>
              <a:t>o</a:t>
            </a:r>
            <a:r>
              <a:rPr sz="4487" spc="-173" dirty="0"/>
              <a:t> </a:t>
            </a:r>
            <a:r>
              <a:rPr sz="4487" spc="-261" dirty="0"/>
              <a:t>Sum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261502" y="1379755"/>
            <a:ext cx="7962365" cy="97361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33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pairs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 number.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/>
            <a:endParaRPr sz="2789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3547" defTabSz="554492">
              <a:tabLst>
                <a:tab pos="1837140" algn="l"/>
                <a:tab pos="2872192" algn="l"/>
              </a:tabLst>
            </a:pP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[2,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6,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3, 9,</a:t>
            </a:r>
            <a:r>
              <a:rPr sz="1789" kern="0" spc="-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89" kern="0" spc="-15" dirty="0">
                <a:solidFill>
                  <a:srgbClr val="FFFFFF"/>
                </a:solidFill>
                <a:latin typeface="Arial"/>
                <a:cs typeface="Arial"/>
              </a:rPr>
              <a:t>11]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3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789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89" kern="0" spc="-6" dirty="0">
                <a:solidFill>
                  <a:srgbClr val="FFFFFF"/>
                </a:solidFill>
                <a:latin typeface="Arial"/>
                <a:cs typeface="Arial"/>
              </a:rPr>
              <a:t>[6,3]</a:t>
            </a:r>
            <a:endParaRPr sz="178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1242" y="2170220"/>
            <a:ext cx="421261" cy="103197"/>
            <a:chOff x="5789593" y="3578853"/>
            <a:chExt cx="694690" cy="170180"/>
          </a:xfrm>
        </p:grpSpPr>
        <p:sp>
          <p:nvSpPr>
            <p:cNvPr id="6" name="object 6"/>
            <p:cNvSpPr/>
            <p:nvPr/>
          </p:nvSpPr>
          <p:spPr>
            <a:xfrm>
              <a:off x="5789593" y="3663667"/>
              <a:ext cx="579755" cy="0"/>
            </a:xfrm>
            <a:custGeom>
              <a:avLst/>
              <a:gdLst/>
              <a:ahLst/>
              <a:cxnLst/>
              <a:rect l="l" t="t" r="r" b="b"/>
              <a:pathLst>
                <a:path w="579754">
                  <a:moveTo>
                    <a:pt x="0" y="0"/>
                  </a:moveTo>
                  <a:lnTo>
                    <a:pt x="563573" y="0"/>
                  </a:lnTo>
                  <a:lnTo>
                    <a:pt x="579280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353167" y="3594559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47252" y="2796156"/>
            <a:ext cx="6882644" cy="1414964"/>
          </a:xfrm>
          <a:prstGeom prst="rect">
            <a:avLst/>
          </a:prstGeom>
        </p:spPr>
        <p:txBody>
          <a:bodyPr vert="horz" wrap="square" lIns="0" tIns="98577" rIns="0" bIns="0" rtlCol="0">
            <a:spAutoFit/>
          </a:bodyPr>
          <a:lstStyle/>
          <a:p>
            <a:pPr marL="102812" indent="-95496" defTabSz="554492">
              <a:spcBef>
                <a:spcPts val="776"/>
              </a:spcBef>
              <a:buFont typeface="Trebuchet MS"/>
              <a:buChar char="-"/>
              <a:tabLst>
                <a:tab pos="103197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43" kern="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243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1243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43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43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43" kern="0" spc="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negative</a:t>
            </a:r>
            <a:r>
              <a:rPr sz="1243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numbers?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812" indent="-95496" defTabSz="554492">
              <a:spcBef>
                <a:spcPts val="719"/>
              </a:spcBef>
              <a:buFont typeface="Trebuchet MS"/>
              <a:buChar char="-"/>
              <a:tabLst>
                <a:tab pos="103197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repeats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twice,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4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1243" kern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time?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812" indent="-95496" defTabSz="554492">
              <a:spcBef>
                <a:spcPts val="719"/>
              </a:spcBef>
              <a:buFont typeface="Trebuchet MS"/>
              <a:buChar char="-"/>
              <a:tabLst>
                <a:tab pos="103197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If the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reverse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acceptable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45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(4,1)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24" dirty="0">
                <a:solidFill>
                  <a:srgbClr val="FFFFFF"/>
                </a:solidFill>
                <a:latin typeface="Arial"/>
                <a:cs typeface="Arial"/>
              </a:rPr>
              <a:t>(1,4)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43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812" indent="-95496" defTabSz="554492">
              <a:spcBef>
                <a:spcPts val="719"/>
              </a:spcBef>
              <a:buFont typeface="Trebuchet MS"/>
              <a:buChar char="-"/>
              <a:tabLst>
                <a:tab pos="103197" algn="l"/>
              </a:tabLst>
            </a:pPr>
            <a:r>
              <a:rPr sz="1243" kern="0" spc="3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2" dirty="0">
                <a:solidFill>
                  <a:srgbClr val="FFFFFF"/>
                </a:solidFill>
                <a:latin typeface="Arial"/>
                <a:cs typeface="Arial"/>
              </a:rPr>
              <a:t>pairs?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(3,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3)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forgiven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sum</a:t>
            </a:r>
            <a:r>
              <a:rPr sz="1243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33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43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15" dirty="0">
                <a:solidFill>
                  <a:srgbClr val="FFFFFF"/>
                </a:solidFill>
                <a:latin typeface="Arial"/>
                <a:cs typeface="Arial"/>
              </a:rPr>
              <a:t>6?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812" indent="-95496" defTabSz="554492">
              <a:spcBef>
                <a:spcPts val="716"/>
              </a:spcBef>
              <a:buFont typeface="Trebuchet MS"/>
              <a:buChar char="-"/>
              <a:tabLst>
                <a:tab pos="103197" algn="l"/>
              </a:tabLst>
            </a:pP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55" dirty="0">
                <a:solidFill>
                  <a:srgbClr val="FFFFFF"/>
                </a:solidFill>
                <a:latin typeface="Arial"/>
                <a:cs typeface="Arial"/>
              </a:rPr>
              <a:t>big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43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43" kern="0" spc="-6" dirty="0">
                <a:solidFill>
                  <a:srgbClr val="FFFFFF"/>
                </a:solidFill>
                <a:latin typeface="Arial"/>
                <a:cs typeface="Arial"/>
              </a:rPr>
              <a:t>array?</a:t>
            </a:r>
            <a:endParaRPr sz="1243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002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588" y="3788585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4588" y="4513643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4588" y="3688893"/>
          <a:ext cx="5269221" cy="129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01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12" dirty="0"/>
              <a:t>Search</a:t>
            </a:r>
            <a:r>
              <a:rPr sz="4487" spc="-149" dirty="0"/>
              <a:t> </a:t>
            </a:r>
            <a:r>
              <a:rPr sz="4487" dirty="0"/>
              <a:t>for</a:t>
            </a:r>
            <a:r>
              <a:rPr sz="4487" spc="-149" dirty="0"/>
              <a:t> </a:t>
            </a:r>
            <a:r>
              <a:rPr sz="4487" spc="-176" dirty="0"/>
              <a:t>a</a:t>
            </a:r>
            <a:r>
              <a:rPr sz="4487" spc="-149" dirty="0"/>
              <a:t> </a:t>
            </a:r>
            <a:r>
              <a:rPr sz="4487" spc="-224" dirty="0"/>
              <a:t>Value</a:t>
            </a:r>
            <a:endParaRPr sz="4487"/>
          </a:p>
        </p:txBody>
      </p:sp>
      <p:sp>
        <p:nvSpPr>
          <p:cNvPr id="7" name="object 7"/>
          <p:cNvSpPr txBox="1"/>
          <p:nvPr/>
        </p:nvSpPr>
        <p:spPr>
          <a:xfrm>
            <a:off x="1261502" y="1328959"/>
            <a:ext cx="6284639" cy="530355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Write a program</a:t>
            </a:r>
            <a:r>
              <a:rPr sz="1698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 check</a:t>
            </a:r>
            <a:r>
              <a:rPr sz="1698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if an</a:t>
            </a:r>
            <a:r>
              <a:rPr sz="1698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24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 contains a</a:t>
            </a:r>
            <a:r>
              <a:rPr sz="1698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number in</a:t>
            </a:r>
            <a:r>
              <a:rPr sz="1698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2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18334" y="3202723"/>
            <a:ext cx="198308" cy="473244"/>
            <a:chOff x="2668047" y="5281527"/>
            <a:chExt cx="327025" cy="780415"/>
          </a:xfrm>
        </p:grpSpPr>
        <p:sp>
          <p:nvSpPr>
            <p:cNvPr id="9" name="object 9"/>
            <p:cNvSpPr/>
            <p:nvPr/>
          </p:nvSpPr>
          <p:spPr>
            <a:xfrm>
              <a:off x="2831392" y="5281527"/>
              <a:ext cx="0" cy="495934"/>
            </a:xfrm>
            <a:custGeom>
              <a:avLst/>
              <a:gdLst/>
              <a:ahLst/>
              <a:cxnLst/>
              <a:rect l="l" t="t" r="r" b="b"/>
              <a:pathLst>
                <a:path h="495935">
                  <a:moveTo>
                    <a:pt x="0" y="495600"/>
                  </a:moveTo>
                  <a:lnTo>
                    <a:pt x="0" y="453716"/>
                  </a:lnTo>
                  <a:lnTo>
                    <a:pt x="0" y="0"/>
                  </a:lnTo>
                </a:path>
              </a:pathLst>
            </a:custGeom>
            <a:ln w="837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668047" y="5735244"/>
              <a:ext cx="327025" cy="327025"/>
            </a:xfrm>
            <a:custGeom>
              <a:avLst/>
              <a:gdLst/>
              <a:ahLst/>
              <a:cxnLst/>
              <a:rect l="l" t="t" r="r" b="b"/>
              <a:pathLst>
                <a:path w="327025" h="327025">
                  <a:moveTo>
                    <a:pt x="326691" y="0"/>
                  </a:moveTo>
                  <a:lnTo>
                    <a:pt x="0" y="0"/>
                  </a:lnTo>
                  <a:lnTo>
                    <a:pt x="163344" y="326691"/>
                  </a:lnTo>
                  <a:lnTo>
                    <a:pt x="326691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86934" y="3305235"/>
            <a:ext cx="190761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Is</a:t>
            </a:r>
            <a:r>
              <a:rPr sz="1577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this</a:t>
            </a:r>
            <a:r>
              <a:rPr sz="1577" b="1" kern="0" spc="18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dirty="0">
                <a:solidFill>
                  <a:srgbClr val="FF644E"/>
                </a:solidFill>
                <a:latin typeface="Arial"/>
                <a:cs typeface="Arial"/>
              </a:rPr>
              <a:t>the</a:t>
            </a:r>
            <a:r>
              <a:rPr sz="1577" b="1" kern="0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577" b="1" kern="0" spc="-6" dirty="0">
                <a:solidFill>
                  <a:srgbClr val="FF644E"/>
                </a:solidFill>
                <a:latin typeface="Arial"/>
                <a:cs typeface="Arial"/>
              </a:rPr>
              <a:t>element?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0764" y="2193714"/>
            <a:ext cx="1586851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Searching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31281" y="2312492"/>
            <a:ext cx="809406" cy="103197"/>
            <a:chOff x="4998102" y="3813470"/>
            <a:chExt cx="1334770" cy="170180"/>
          </a:xfrm>
        </p:grpSpPr>
        <p:sp>
          <p:nvSpPr>
            <p:cNvPr id="14" name="object 14"/>
            <p:cNvSpPr/>
            <p:nvPr/>
          </p:nvSpPr>
          <p:spPr>
            <a:xfrm>
              <a:off x="4998102" y="3898284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>
                  <a:moveTo>
                    <a:pt x="0" y="0"/>
                  </a:moveTo>
                  <a:lnTo>
                    <a:pt x="1203256" y="0"/>
                  </a:lnTo>
                  <a:lnTo>
                    <a:pt x="1218962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201358" y="3829176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00210" y="2193729"/>
            <a:ext cx="2271110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sz="1698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698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98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1698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98" kern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3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356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588" y="3217125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4588" y="3942183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4588" y="3117433"/>
          <a:ext cx="5269221" cy="129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01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7012411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27" dirty="0"/>
              <a:t>Max</a:t>
            </a:r>
            <a:r>
              <a:rPr sz="4487" spc="-252" dirty="0"/>
              <a:t> </a:t>
            </a:r>
            <a:r>
              <a:rPr sz="4487" spc="-64" dirty="0"/>
              <a:t>Product</a:t>
            </a:r>
            <a:r>
              <a:rPr sz="4487" spc="-215" dirty="0"/>
              <a:t> </a:t>
            </a:r>
            <a:r>
              <a:rPr sz="4487" spc="67" dirty="0"/>
              <a:t>of</a:t>
            </a:r>
            <a:r>
              <a:rPr sz="4487" spc="-212" dirty="0"/>
              <a:t> </a:t>
            </a:r>
            <a:r>
              <a:rPr sz="4487" spc="-615" dirty="0"/>
              <a:t>T</a:t>
            </a:r>
            <a:r>
              <a:rPr sz="4487" spc="-76" dirty="0"/>
              <a:t>w</a:t>
            </a:r>
            <a:r>
              <a:rPr sz="4487" spc="15" dirty="0"/>
              <a:t>o</a:t>
            </a:r>
            <a:r>
              <a:rPr sz="4487" spc="-176" dirty="0"/>
              <a:t> </a:t>
            </a:r>
            <a:r>
              <a:rPr sz="4487" spc="-42" dirty="0"/>
              <a:t>Integers</a:t>
            </a:r>
            <a:endParaRPr sz="4487"/>
          </a:p>
        </p:txBody>
      </p:sp>
      <p:sp>
        <p:nvSpPr>
          <p:cNvPr id="7" name="object 7"/>
          <p:cNvSpPr txBox="1"/>
          <p:nvPr/>
        </p:nvSpPr>
        <p:spPr>
          <a:xfrm>
            <a:off x="1232065" y="1363362"/>
            <a:ext cx="7378222" cy="125118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12900"/>
              </a:lnSpc>
              <a:spcBef>
                <a:spcPts val="58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33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36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integers</a:t>
            </a:r>
            <a:r>
              <a:rPr sz="1698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24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698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r>
              <a:rPr sz="1698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98" kern="0" spc="-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554492">
              <a:spcBef>
                <a:spcPts val="12"/>
              </a:spcBef>
            </a:pPr>
            <a:endParaRPr sz="2547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6266" defTabSz="554492"/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maxProduct</a:t>
            </a:r>
            <a:r>
              <a:rPr sz="1698" kern="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98" kern="0" spc="-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3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182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4588" y="3217125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4588" y="3942183"/>
            <a:ext cx="5335840" cy="0"/>
          </a:xfrm>
          <a:custGeom>
            <a:avLst/>
            <a:gdLst/>
            <a:ahLst/>
            <a:cxnLst/>
            <a:rect l="l" t="t" r="r" b="b"/>
            <a:pathLst>
              <a:path w="8799195">
                <a:moveTo>
                  <a:pt x="0" y="0"/>
                </a:moveTo>
                <a:lnTo>
                  <a:pt x="8799182" y="0"/>
                </a:lnTo>
              </a:path>
            </a:pathLst>
          </a:custGeom>
          <a:ln w="83767">
            <a:solidFill>
              <a:srgbClr val="0171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4588" y="3117433"/>
          <a:ext cx="5269221" cy="129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7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57150">
                      <a:solidFill>
                        <a:srgbClr val="00A2FF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92">
                <a:tc>
                  <a:txBody>
                    <a:bodyPr/>
                    <a:lstStyle/>
                    <a:p>
                      <a:pPr marR="434340" algn="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40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17100"/>
                      </a:solidFill>
                      <a:prstDash val="solid"/>
                    </a:lnL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2250"/>
                        </a:spcBef>
                      </a:pPr>
                      <a:r>
                        <a:rPr sz="2400" b="1" spc="-25" dirty="0">
                          <a:latin typeface="Arial"/>
                          <a:cs typeface="Arial"/>
                        </a:rPr>
                        <a:t>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73279" marB="0"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83767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101">
                <a:tc>
                  <a:txBody>
                    <a:bodyPr/>
                    <a:lstStyle/>
                    <a:p>
                      <a:pPr marR="440690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[0]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83767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[1]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[2]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[3]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2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[5]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932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57150">
                      <a:solidFill>
                        <a:srgbClr val="017100"/>
                      </a:solidFill>
                      <a:prstDash val="solid"/>
                    </a:lnR>
                    <a:lnT w="83767">
                      <a:solidFill>
                        <a:srgbClr val="017100"/>
                      </a:solidFill>
                      <a:prstDash val="solid"/>
                    </a:lnT>
                    <a:lnB w="57150">
                      <a:solidFill>
                        <a:srgbClr val="00A2FF"/>
                      </a:solidFill>
                      <a:prstDash val="solid"/>
                    </a:lnB>
                    <a:solidFill>
                      <a:srgbClr val="4360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240" dirty="0"/>
              <a:t>Is</a:t>
            </a:r>
            <a:r>
              <a:rPr sz="4487" spc="-173" dirty="0"/>
              <a:t> </a:t>
            </a:r>
            <a:r>
              <a:rPr sz="4487" spc="-49" dirty="0"/>
              <a:t>Unique</a:t>
            </a:r>
            <a:endParaRPr sz="4487"/>
          </a:p>
        </p:txBody>
      </p:sp>
      <p:sp>
        <p:nvSpPr>
          <p:cNvPr id="7" name="object 7"/>
          <p:cNvSpPr txBox="1"/>
          <p:nvPr/>
        </p:nvSpPr>
        <p:spPr>
          <a:xfrm>
            <a:off x="1232066" y="1542419"/>
            <a:ext cx="5088628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698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24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1698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98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21" dirty="0">
                <a:solidFill>
                  <a:srgbClr val="FFFFFF"/>
                </a:solidFill>
                <a:latin typeface="Arial"/>
                <a:cs typeface="Arial"/>
              </a:rPr>
              <a:t>not.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561" y="2388434"/>
            <a:ext cx="851378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isUnique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39179" y="2493562"/>
            <a:ext cx="790923" cy="103197"/>
            <a:chOff x="3856775" y="4112069"/>
            <a:chExt cx="1304290" cy="170180"/>
          </a:xfrm>
        </p:grpSpPr>
        <p:sp>
          <p:nvSpPr>
            <p:cNvPr id="10" name="object 10"/>
            <p:cNvSpPr/>
            <p:nvPr/>
          </p:nvSpPr>
          <p:spPr>
            <a:xfrm>
              <a:off x="3856775" y="4196883"/>
              <a:ext cx="1189355" cy="0"/>
            </a:xfrm>
            <a:custGeom>
              <a:avLst/>
              <a:gdLst/>
              <a:ahLst/>
              <a:cxnLst/>
              <a:rect l="l" t="t" r="r" b="b"/>
              <a:pathLst>
                <a:path w="1189354">
                  <a:moveTo>
                    <a:pt x="0" y="0"/>
                  </a:moveTo>
                  <a:lnTo>
                    <a:pt x="1173272" y="0"/>
                  </a:lnTo>
                  <a:lnTo>
                    <a:pt x="118897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030048" y="4127775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80660" y="2388434"/>
            <a:ext cx="431272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55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4149" y="2714710"/>
            <a:ext cx="4829480" cy="90795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5852" spc="-904" dirty="0"/>
              <a:t>T</a:t>
            </a:r>
            <a:r>
              <a:rPr sz="5852" spc="-221" dirty="0"/>
              <a:t>y</a:t>
            </a:r>
            <a:r>
              <a:rPr sz="5852" spc="-203" dirty="0"/>
              <a:t>p</a:t>
            </a:r>
            <a:r>
              <a:rPr sz="5852" spc="-215" dirty="0"/>
              <a:t>e</a:t>
            </a:r>
            <a:r>
              <a:rPr sz="5852" spc="-94" dirty="0"/>
              <a:t>s</a:t>
            </a:r>
            <a:r>
              <a:rPr sz="5852" spc="-230" dirty="0"/>
              <a:t> </a:t>
            </a:r>
            <a:r>
              <a:rPr sz="5852" spc="85" dirty="0"/>
              <a:t>of</a:t>
            </a:r>
            <a:r>
              <a:rPr sz="5852" spc="-227" dirty="0"/>
              <a:t> </a:t>
            </a:r>
            <a:r>
              <a:rPr sz="5852" spc="-230" dirty="0"/>
              <a:t>Arrays</a:t>
            </a:r>
            <a:endParaRPr sz="5852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6437" y="1581300"/>
            <a:ext cx="3250972" cy="3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2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79863" y="3209700"/>
          <a:ext cx="5286165" cy="42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52" dirty="0"/>
              <a:t>Permutation</a:t>
            </a:r>
            <a:endParaRPr sz="4487"/>
          </a:p>
        </p:txBody>
      </p:sp>
      <p:sp>
        <p:nvSpPr>
          <p:cNvPr id="5" name="object 5"/>
          <p:cNvSpPr txBox="1"/>
          <p:nvPr/>
        </p:nvSpPr>
        <p:spPr>
          <a:xfrm>
            <a:off x="1232065" y="1363362"/>
            <a:ext cx="8765995" cy="59793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12900"/>
              </a:lnSpc>
              <a:spcBef>
                <a:spcPts val="58"/>
              </a:spcBef>
            </a:pP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integer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33" dirty="0">
                <a:solidFill>
                  <a:srgbClr val="FFFFFF"/>
                </a:solidFill>
                <a:latin typeface="Arial"/>
                <a:cs typeface="Arial"/>
              </a:rPr>
              <a:t>arrays.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program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permutation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98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2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other.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560" y="2388434"/>
            <a:ext cx="1194470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Permutation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20153" y="2493562"/>
            <a:ext cx="790923" cy="103197"/>
            <a:chOff x="4485028" y="4112069"/>
            <a:chExt cx="1304290" cy="170180"/>
          </a:xfrm>
        </p:grpSpPr>
        <p:sp>
          <p:nvSpPr>
            <p:cNvPr id="8" name="object 8"/>
            <p:cNvSpPr/>
            <p:nvPr/>
          </p:nvSpPr>
          <p:spPr>
            <a:xfrm>
              <a:off x="4485028" y="4196883"/>
              <a:ext cx="1189355" cy="0"/>
            </a:xfrm>
            <a:custGeom>
              <a:avLst/>
              <a:gdLst/>
              <a:ahLst/>
              <a:cxnLst/>
              <a:rect l="l" t="t" r="r" b="b"/>
              <a:pathLst>
                <a:path w="1189354">
                  <a:moveTo>
                    <a:pt x="0" y="0"/>
                  </a:moveTo>
                  <a:lnTo>
                    <a:pt x="1173272" y="0"/>
                  </a:lnTo>
                  <a:lnTo>
                    <a:pt x="1188978" y="0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658302" y="4127775"/>
              <a:ext cx="115570" cy="138430"/>
            </a:xfrm>
            <a:custGeom>
              <a:avLst/>
              <a:gdLst/>
              <a:ahLst/>
              <a:cxnLst/>
              <a:rect l="l" t="t" r="r" b="b"/>
              <a:pathLst>
                <a:path w="115570" h="138429">
                  <a:moveTo>
                    <a:pt x="0" y="138215"/>
                  </a:moveTo>
                  <a:lnTo>
                    <a:pt x="115179" y="69107"/>
                  </a:lnTo>
                  <a:lnTo>
                    <a:pt x="0" y="0"/>
                  </a:lnTo>
                </a:path>
                <a:path w="115570" h="138429">
                  <a:moveTo>
                    <a:pt x="0" y="69107"/>
                  </a:moveTo>
                  <a:lnTo>
                    <a:pt x="115179" y="69107"/>
                  </a:lnTo>
                </a:path>
              </a:pathLst>
            </a:custGeom>
            <a:ln w="314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61633" y="2388434"/>
            <a:ext cx="431272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79863" y="3851004"/>
          <a:ext cx="5286165" cy="42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21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71560" y="4659563"/>
            <a:ext cx="1035438" cy="653577"/>
          </a:xfrm>
          <a:prstGeom prst="rect">
            <a:avLst/>
          </a:prstGeom>
        </p:spPr>
        <p:txBody>
          <a:bodyPr vert="horz" wrap="square" lIns="0" tIns="66231" rIns="0" bIns="0" rtlCol="0">
            <a:spAutoFit/>
          </a:bodyPr>
          <a:lstStyle/>
          <a:p>
            <a:pPr marL="7701" defTabSz="554492">
              <a:spcBef>
                <a:spcPts val="522"/>
              </a:spcBef>
            </a:pP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sum1</a:t>
            </a: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98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464"/>
              </a:spcBef>
            </a:pP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sum2</a:t>
            </a:r>
            <a:r>
              <a:rPr sz="1698" kern="0" spc="-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98" kern="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6530" y="4655330"/>
            <a:ext cx="1115147" cy="653577"/>
          </a:xfrm>
          <a:prstGeom prst="rect">
            <a:avLst/>
          </a:prstGeom>
        </p:spPr>
        <p:txBody>
          <a:bodyPr vert="horz" wrap="square" lIns="0" tIns="66231" rIns="0" bIns="0" rtlCol="0">
            <a:spAutoFit/>
          </a:bodyPr>
          <a:lstStyle/>
          <a:p>
            <a:pPr marL="7701" defTabSz="554492">
              <a:spcBef>
                <a:spcPts val="522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mul1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720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464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mul2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136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698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720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21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652" y="417471"/>
            <a:ext cx="3301544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4487" spc="-91" dirty="0"/>
              <a:t>Rotate</a:t>
            </a:r>
            <a:r>
              <a:rPr sz="4487" spc="-218" dirty="0"/>
              <a:t> </a:t>
            </a:r>
            <a:r>
              <a:rPr sz="4487" spc="-6" dirty="0"/>
              <a:t>Matrix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1232065" y="1363362"/>
            <a:ext cx="8534956" cy="59793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 defTabSz="554492">
              <a:lnSpc>
                <a:spcPct val="112900"/>
              </a:lnSpc>
              <a:spcBef>
                <a:spcPts val="58"/>
              </a:spcBef>
            </a:pP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represented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2" dirty="0">
                <a:solidFill>
                  <a:srgbClr val="FFFFFF"/>
                </a:solidFill>
                <a:latin typeface="Arial"/>
                <a:cs typeface="Arial"/>
              </a:rPr>
              <a:t>NxN</a:t>
            </a:r>
            <a:r>
              <a:rPr sz="169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45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7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rotate</a:t>
            </a:r>
            <a:r>
              <a:rPr sz="1698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698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98" kern="0" spc="-15" dirty="0">
                <a:solidFill>
                  <a:srgbClr val="FFFFFF"/>
                </a:solidFill>
                <a:latin typeface="Arial"/>
                <a:cs typeface="Arial"/>
              </a:rPr>
              <a:t>90 </a:t>
            </a:r>
            <a:r>
              <a:rPr sz="1698" kern="0" spc="-6" dirty="0">
                <a:solidFill>
                  <a:srgbClr val="FFFFFF"/>
                </a:solidFill>
                <a:latin typeface="Arial"/>
                <a:cs typeface="Arial"/>
              </a:rPr>
              <a:t>degrees.</a:t>
            </a:r>
            <a:endParaRPr sz="169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46555" y="2927144"/>
          <a:ext cx="1435905" cy="100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R w="12700">
                      <a:solidFill>
                        <a:srgbClr val="000000"/>
                      </a:solidFill>
                      <a:prstDash val="dash"/>
                    </a:lnR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dash"/>
                    </a:lnL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T w="12700">
                      <a:solidFill>
                        <a:srgbClr val="000000"/>
                      </a:solidFill>
                      <a:prstDash val="dash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016571" y="2927149"/>
            <a:ext cx="1435521" cy="1005404"/>
          </a:xfrm>
          <a:custGeom>
            <a:avLst/>
            <a:gdLst/>
            <a:ahLst/>
            <a:cxnLst/>
            <a:rect l="l" t="t" r="r" b="b"/>
            <a:pathLst>
              <a:path w="2367279" h="1657985">
                <a:moveTo>
                  <a:pt x="2367115" y="0"/>
                </a:moveTo>
                <a:lnTo>
                  <a:pt x="1578076" y="0"/>
                </a:lnTo>
                <a:lnTo>
                  <a:pt x="789038" y="0"/>
                </a:lnTo>
                <a:lnTo>
                  <a:pt x="0" y="0"/>
                </a:lnTo>
                <a:lnTo>
                  <a:pt x="0" y="552488"/>
                </a:lnTo>
                <a:lnTo>
                  <a:pt x="0" y="1104988"/>
                </a:lnTo>
                <a:lnTo>
                  <a:pt x="0" y="1657477"/>
                </a:lnTo>
                <a:lnTo>
                  <a:pt x="789038" y="1657477"/>
                </a:lnTo>
                <a:lnTo>
                  <a:pt x="1578076" y="1657477"/>
                </a:lnTo>
                <a:lnTo>
                  <a:pt x="2367115" y="1657477"/>
                </a:lnTo>
                <a:lnTo>
                  <a:pt x="2367115" y="1104988"/>
                </a:lnTo>
                <a:lnTo>
                  <a:pt x="2367115" y="552488"/>
                </a:lnTo>
                <a:lnTo>
                  <a:pt x="2367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016576" y="2927144"/>
          <a:ext cx="1435905" cy="100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R w="12700">
                      <a:solidFill>
                        <a:srgbClr val="000000"/>
                      </a:solidFill>
                      <a:prstDash val="dash"/>
                    </a:lnR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dash"/>
                    </a:lnL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477498" y="3085030"/>
            <a:ext cx="257993" cy="728927"/>
            <a:chOff x="2435798" y="5087442"/>
            <a:chExt cx="425450" cy="1202055"/>
          </a:xfrm>
        </p:grpSpPr>
        <p:sp>
          <p:nvSpPr>
            <p:cNvPr id="9" name="object 9"/>
            <p:cNvSpPr/>
            <p:nvPr/>
          </p:nvSpPr>
          <p:spPr>
            <a:xfrm>
              <a:off x="2451504" y="5135395"/>
              <a:ext cx="358140" cy="1137920"/>
            </a:xfrm>
            <a:custGeom>
              <a:avLst/>
              <a:gdLst/>
              <a:ahLst/>
              <a:cxnLst/>
              <a:rect l="l" t="t" r="r" b="b"/>
              <a:pathLst>
                <a:path w="358139" h="1137920">
                  <a:moveTo>
                    <a:pt x="357884" y="1137870"/>
                  </a:moveTo>
                  <a:lnTo>
                    <a:pt x="314286" y="1095176"/>
                  </a:lnTo>
                  <a:lnTo>
                    <a:pt x="273519" y="1052900"/>
                  </a:lnTo>
                  <a:lnTo>
                    <a:pt x="235582" y="1011042"/>
                  </a:lnTo>
                  <a:lnTo>
                    <a:pt x="200476" y="969601"/>
                  </a:lnTo>
                  <a:lnTo>
                    <a:pt x="168201" y="928578"/>
                  </a:lnTo>
                  <a:lnTo>
                    <a:pt x="138756" y="887972"/>
                  </a:lnTo>
                  <a:lnTo>
                    <a:pt x="112142" y="847785"/>
                  </a:lnTo>
                  <a:lnTo>
                    <a:pt x="88359" y="808015"/>
                  </a:lnTo>
                  <a:lnTo>
                    <a:pt x="67407" y="768662"/>
                  </a:lnTo>
                  <a:lnTo>
                    <a:pt x="49285" y="729728"/>
                  </a:lnTo>
                  <a:lnTo>
                    <a:pt x="33994" y="691211"/>
                  </a:lnTo>
                  <a:lnTo>
                    <a:pt x="21534" y="653111"/>
                  </a:lnTo>
                  <a:lnTo>
                    <a:pt x="11904" y="615430"/>
                  </a:lnTo>
                  <a:lnTo>
                    <a:pt x="1137" y="541319"/>
                  </a:lnTo>
                  <a:lnTo>
                    <a:pt x="0" y="504891"/>
                  </a:lnTo>
                  <a:lnTo>
                    <a:pt x="1693" y="468880"/>
                  </a:lnTo>
                  <a:lnTo>
                    <a:pt x="13571" y="398111"/>
                  </a:lnTo>
                  <a:lnTo>
                    <a:pt x="36773" y="329012"/>
                  </a:lnTo>
                  <a:lnTo>
                    <a:pt x="71297" y="261585"/>
                  </a:lnTo>
                  <a:lnTo>
                    <a:pt x="92806" y="228497"/>
                  </a:lnTo>
                  <a:lnTo>
                    <a:pt x="117145" y="195828"/>
                  </a:lnTo>
                  <a:lnTo>
                    <a:pt x="144314" y="163576"/>
                  </a:lnTo>
                  <a:lnTo>
                    <a:pt x="174315" y="131741"/>
                  </a:lnTo>
                  <a:lnTo>
                    <a:pt x="207146" y="100325"/>
                  </a:lnTo>
                  <a:lnTo>
                    <a:pt x="242808" y="69326"/>
                  </a:lnTo>
                  <a:lnTo>
                    <a:pt x="281300" y="38745"/>
                  </a:lnTo>
                  <a:lnTo>
                    <a:pt x="322623" y="8581"/>
                  </a:lnTo>
                  <a:lnTo>
                    <a:pt x="335819" y="0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707512" y="5087442"/>
              <a:ext cx="153670" cy="133350"/>
            </a:xfrm>
            <a:custGeom>
              <a:avLst/>
              <a:gdLst/>
              <a:ahLst/>
              <a:cxnLst/>
              <a:rect l="l" t="t" r="r" b="b"/>
              <a:pathLst>
                <a:path w="153669" h="133350">
                  <a:moveTo>
                    <a:pt x="153545" y="0"/>
                  </a:moveTo>
                  <a:lnTo>
                    <a:pt x="0" y="17419"/>
                  </a:lnTo>
                  <a:lnTo>
                    <a:pt x="66644" y="56514"/>
                  </a:lnTo>
                  <a:lnTo>
                    <a:pt x="75353" y="133287"/>
                  </a:lnTo>
                  <a:lnTo>
                    <a:pt x="153545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05427" y="4005020"/>
            <a:ext cx="886804" cy="249522"/>
            <a:chOff x="3306392" y="6604575"/>
            <a:chExt cx="1462405" cy="411480"/>
          </a:xfrm>
        </p:grpSpPr>
        <p:sp>
          <p:nvSpPr>
            <p:cNvPr id="12" name="object 12"/>
            <p:cNvSpPr/>
            <p:nvPr/>
          </p:nvSpPr>
          <p:spPr>
            <a:xfrm>
              <a:off x="3362983" y="6625458"/>
              <a:ext cx="1390015" cy="374650"/>
            </a:xfrm>
            <a:custGeom>
              <a:avLst/>
              <a:gdLst/>
              <a:ahLst/>
              <a:cxnLst/>
              <a:rect l="l" t="t" r="r" b="b"/>
              <a:pathLst>
                <a:path w="1390014" h="374650">
                  <a:moveTo>
                    <a:pt x="1389533" y="0"/>
                  </a:moveTo>
                  <a:lnTo>
                    <a:pt x="1344745" y="39915"/>
                  </a:lnTo>
                  <a:lnTo>
                    <a:pt x="1300274" y="77581"/>
                  </a:lnTo>
                  <a:lnTo>
                    <a:pt x="1256119" y="112997"/>
                  </a:lnTo>
                  <a:lnTo>
                    <a:pt x="1212280" y="146164"/>
                  </a:lnTo>
                  <a:lnTo>
                    <a:pt x="1168757" y="177081"/>
                  </a:lnTo>
                  <a:lnTo>
                    <a:pt x="1125550" y="205748"/>
                  </a:lnTo>
                  <a:lnTo>
                    <a:pt x="1082660" y="232166"/>
                  </a:lnTo>
                  <a:lnTo>
                    <a:pt x="1040086" y="256334"/>
                  </a:lnTo>
                  <a:lnTo>
                    <a:pt x="997828" y="278252"/>
                  </a:lnTo>
                  <a:lnTo>
                    <a:pt x="955887" y="297920"/>
                  </a:lnTo>
                  <a:lnTo>
                    <a:pt x="914261" y="315339"/>
                  </a:lnTo>
                  <a:lnTo>
                    <a:pt x="872952" y="330508"/>
                  </a:lnTo>
                  <a:lnTo>
                    <a:pt x="831959" y="343427"/>
                  </a:lnTo>
                  <a:lnTo>
                    <a:pt x="791282" y="354097"/>
                  </a:lnTo>
                  <a:lnTo>
                    <a:pt x="750921" y="362517"/>
                  </a:lnTo>
                  <a:lnTo>
                    <a:pt x="710877" y="368687"/>
                  </a:lnTo>
                  <a:lnTo>
                    <a:pt x="671149" y="372608"/>
                  </a:lnTo>
                  <a:lnTo>
                    <a:pt x="631737" y="374279"/>
                  </a:lnTo>
                  <a:lnTo>
                    <a:pt x="592641" y="373700"/>
                  </a:lnTo>
                  <a:lnTo>
                    <a:pt x="553861" y="370872"/>
                  </a:lnTo>
                  <a:lnTo>
                    <a:pt x="515398" y="365793"/>
                  </a:lnTo>
                  <a:lnTo>
                    <a:pt x="477251" y="358465"/>
                  </a:lnTo>
                  <a:lnTo>
                    <a:pt x="439420" y="348888"/>
                  </a:lnTo>
                  <a:lnTo>
                    <a:pt x="401905" y="337061"/>
                  </a:lnTo>
                  <a:lnTo>
                    <a:pt x="364707" y="322984"/>
                  </a:lnTo>
                  <a:lnTo>
                    <a:pt x="327824" y="306657"/>
                  </a:lnTo>
                  <a:lnTo>
                    <a:pt x="291258" y="288081"/>
                  </a:lnTo>
                  <a:lnTo>
                    <a:pt x="255008" y="267255"/>
                  </a:lnTo>
                  <a:lnTo>
                    <a:pt x="219074" y="244179"/>
                  </a:lnTo>
                  <a:lnTo>
                    <a:pt x="183457" y="218854"/>
                  </a:lnTo>
                  <a:lnTo>
                    <a:pt x="148156" y="191278"/>
                  </a:lnTo>
                  <a:lnTo>
                    <a:pt x="113171" y="161454"/>
                  </a:lnTo>
                  <a:lnTo>
                    <a:pt x="78502" y="129379"/>
                  </a:lnTo>
                  <a:lnTo>
                    <a:pt x="44149" y="95055"/>
                  </a:lnTo>
                  <a:lnTo>
                    <a:pt x="10113" y="58481"/>
                  </a:lnTo>
                  <a:lnTo>
                    <a:pt x="0" y="46448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306392" y="6604575"/>
              <a:ext cx="142240" cy="150495"/>
            </a:xfrm>
            <a:custGeom>
              <a:avLst/>
              <a:gdLst/>
              <a:ahLst/>
              <a:cxnLst/>
              <a:rect l="l" t="t" r="r" b="b"/>
              <a:pathLst>
                <a:path w="142239" h="150495">
                  <a:moveTo>
                    <a:pt x="0" y="0"/>
                  </a:moveTo>
                  <a:lnTo>
                    <a:pt x="36026" y="150271"/>
                  </a:lnTo>
                  <a:lnTo>
                    <a:pt x="66697" y="79355"/>
                  </a:lnTo>
                  <a:lnTo>
                    <a:pt x="141833" y="61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18046" y="3049930"/>
            <a:ext cx="255298" cy="753571"/>
            <a:chOff x="5306090" y="5029560"/>
            <a:chExt cx="421005" cy="1242695"/>
          </a:xfrm>
        </p:grpSpPr>
        <p:sp>
          <p:nvSpPr>
            <p:cNvPr id="15" name="object 15"/>
            <p:cNvSpPr/>
            <p:nvPr/>
          </p:nvSpPr>
          <p:spPr>
            <a:xfrm>
              <a:off x="5321797" y="5045267"/>
              <a:ext cx="389890" cy="1174115"/>
            </a:xfrm>
            <a:custGeom>
              <a:avLst/>
              <a:gdLst/>
              <a:ahLst/>
              <a:cxnLst/>
              <a:rect l="l" t="t" r="r" b="b"/>
              <a:pathLst>
                <a:path w="389889" h="1174114">
                  <a:moveTo>
                    <a:pt x="0" y="0"/>
                  </a:moveTo>
                  <a:lnTo>
                    <a:pt x="45724" y="41842"/>
                  </a:lnTo>
                  <a:lnTo>
                    <a:pt x="88597" y="83399"/>
                  </a:lnTo>
                  <a:lnTo>
                    <a:pt x="128617" y="124671"/>
                  </a:lnTo>
                  <a:lnTo>
                    <a:pt x="165785" y="165657"/>
                  </a:lnTo>
                  <a:lnTo>
                    <a:pt x="200101" y="206358"/>
                  </a:lnTo>
                  <a:lnTo>
                    <a:pt x="231564" y="246773"/>
                  </a:lnTo>
                  <a:lnTo>
                    <a:pt x="260176" y="286903"/>
                  </a:lnTo>
                  <a:lnTo>
                    <a:pt x="285934" y="326747"/>
                  </a:lnTo>
                  <a:lnTo>
                    <a:pt x="308841" y="366306"/>
                  </a:lnTo>
                  <a:lnTo>
                    <a:pt x="328895" y="405580"/>
                  </a:lnTo>
                  <a:lnTo>
                    <a:pt x="346097" y="444568"/>
                  </a:lnTo>
                  <a:lnTo>
                    <a:pt x="360447" y="483271"/>
                  </a:lnTo>
                  <a:lnTo>
                    <a:pt x="371944" y="521688"/>
                  </a:lnTo>
                  <a:lnTo>
                    <a:pt x="380589" y="559820"/>
                  </a:lnTo>
                  <a:lnTo>
                    <a:pt x="386382" y="597666"/>
                  </a:lnTo>
                  <a:lnTo>
                    <a:pt x="389410" y="672503"/>
                  </a:lnTo>
                  <a:lnTo>
                    <a:pt x="386646" y="709493"/>
                  </a:lnTo>
                  <a:lnTo>
                    <a:pt x="372561" y="782616"/>
                  </a:lnTo>
                  <a:lnTo>
                    <a:pt x="347066" y="854598"/>
                  </a:lnTo>
                  <a:lnTo>
                    <a:pt x="330041" y="890161"/>
                  </a:lnTo>
                  <a:lnTo>
                    <a:pt x="310163" y="925439"/>
                  </a:lnTo>
                  <a:lnTo>
                    <a:pt x="287432" y="960431"/>
                  </a:lnTo>
                  <a:lnTo>
                    <a:pt x="261850" y="995137"/>
                  </a:lnTo>
                  <a:lnTo>
                    <a:pt x="233415" y="1029558"/>
                  </a:lnTo>
                  <a:lnTo>
                    <a:pt x="202128" y="1063694"/>
                  </a:lnTo>
                  <a:lnTo>
                    <a:pt x="167988" y="1097544"/>
                  </a:lnTo>
                  <a:lnTo>
                    <a:pt x="130996" y="1131109"/>
                  </a:lnTo>
                  <a:lnTo>
                    <a:pt x="91152" y="1164388"/>
                  </a:lnTo>
                  <a:lnTo>
                    <a:pt x="78554" y="1173806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29905" y="6133629"/>
              <a:ext cx="152400" cy="138430"/>
            </a:xfrm>
            <a:custGeom>
              <a:avLst/>
              <a:gdLst/>
              <a:ahLst/>
              <a:cxnLst/>
              <a:rect l="l" t="t" r="r" b="b"/>
              <a:pathLst>
                <a:path w="152400" h="138429">
                  <a:moveTo>
                    <a:pt x="69321" y="0"/>
                  </a:moveTo>
                  <a:lnTo>
                    <a:pt x="0" y="138108"/>
                  </a:lnTo>
                  <a:lnTo>
                    <a:pt x="152080" y="110700"/>
                  </a:lnTo>
                  <a:lnTo>
                    <a:pt x="83025" y="76039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40549" y="2555732"/>
            <a:ext cx="886804" cy="249522"/>
            <a:chOff x="3364310" y="4214591"/>
            <a:chExt cx="1462405" cy="411480"/>
          </a:xfrm>
        </p:grpSpPr>
        <p:sp>
          <p:nvSpPr>
            <p:cNvPr id="18" name="object 18"/>
            <p:cNvSpPr/>
            <p:nvPr/>
          </p:nvSpPr>
          <p:spPr>
            <a:xfrm>
              <a:off x="3380016" y="4230297"/>
              <a:ext cx="1390015" cy="374650"/>
            </a:xfrm>
            <a:custGeom>
              <a:avLst/>
              <a:gdLst/>
              <a:ahLst/>
              <a:cxnLst/>
              <a:rect l="l" t="t" r="r" b="b"/>
              <a:pathLst>
                <a:path w="1390014" h="374650">
                  <a:moveTo>
                    <a:pt x="0" y="374279"/>
                  </a:moveTo>
                  <a:lnTo>
                    <a:pt x="44787" y="334363"/>
                  </a:lnTo>
                  <a:lnTo>
                    <a:pt x="89258" y="296697"/>
                  </a:lnTo>
                  <a:lnTo>
                    <a:pt x="133414" y="261281"/>
                  </a:lnTo>
                  <a:lnTo>
                    <a:pt x="177253" y="228114"/>
                  </a:lnTo>
                  <a:lnTo>
                    <a:pt x="220775" y="197197"/>
                  </a:lnTo>
                  <a:lnTo>
                    <a:pt x="263982" y="168530"/>
                  </a:lnTo>
                  <a:lnTo>
                    <a:pt x="306872" y="142113"/>
                  </a:lnTo>
                  <a:lnTo>
                    <a:pt x="349446" y="117945"/>
                  </a:lnTo>
                  <a:lnTo>
                    <a:pt x="391704" y="96027"/>
                  </a:lnTo>
                  <a:lnTo>
                    <a:pt x="433646" y="76358"/>
                  </a:lnTo>
                  <a:lnTo>
                    <a:pt x="475271" y="58939"/>
                  </a:lnTo>
                  <a:lnTo>
                    <a:pt x="516581" y="43770"/>
                  </a:lnTo>
                  <a:lnTo>
                    <a:pt x="557574" y="30851"/>
                  </a:lnTo>
                  <a:lnTo>
                    <a:pt x="598251" y="20181"/>
                  </a:lnTo>
                  <a:lnTo>
                    <a:pt x="638611" y="11761"/>
                  </a:lnTo>
                  <a:lnTo>
                    <a:pt x="678656" y="5591"/>
                  </a:lnTo>
                  <a:lnTo>
                    <a:pt x="718384" y="1670"/>
                  </a:lnTo>
                  <a:lnTo>
                    <a:pt x="757796" y="0"/>
                  </a:lnTo>
                  <a:lnTo>
                    <a:pt x="796892" y="578"/>
                  </a:lnTo>
                  <a:lnTo>
                    <a:pt x="835671" y="3407"/>
                  </a:lnTo>
                  <a:lnTo>
                    <a:pt x="874135" y="8485"/>
                  </a:lnTo>
                  <a:lnTo>
                    <a:pt x="912282" y="15813"/>
                  </a:lnTo>
                  <a:lnTo>
                    <a:pt x="950113" y="25390"/>
                  </a:lnTo>
                  <a:lnTo>
                    <a:pt x="987628" y="37218"/>
                  </a:lnTo>
                  <a:lnTo>
                    <a:pt x="1024826" y="51295"/>
                  </a:lnTo>
                  <a:lnTo>
                    <a:pt x="1061709" y="67621"/>
                  </a:lnTo>
                  <a:lnTo>
                    <a:pt x="1098275" y="86198"/>
                  </a:lnTo>
                  <a:lnTo>
                    <a:pt x="1134525" y="107024"/>
                  </a:lnTo>
                  <a:lnTo>
                    <a:pt x="1170458" y="130099"/>
                  </a:lnTo>
                  <a:lnTo>
                    <a:pt x="1206076" y="155425"/>
                  </a:lnTo>
                  <a:lnTo>
                    <a:pt x="1241377" y="183000"/>
                  </a:lnTo>
                  <a:lnTo>
                    <a:pt x="1276362" y="212825"/>
                  </a:lnTo>
                  <a:lnTo>
                    <a:pt x="1311031" y="244899"/>
                  </a:lnTo>
                  <a:lnTo>
                    <a:pt x="1345384" y="279223"/>
                  </a:lnTo>
                  <a:lnTo>
                    <a:pt x="1379420" y="315797"/>
                  </a:lnTo>
                  <a:lnTo>
                    <a:pt x="1389533" y="327830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684308" y="4475188"/>
              <a:ext cx="142240" cy="150495"/>
            </a:xfrm>
            <a:custGeom>
              <a:avLst/>
              <a:gdLst/>
              <a:ahLst/>
              <a:cxnLst/>
              <a:rect l="l" t="t" r="r" b="b"/>
              <a:pathLst>
                <a:path w="142239" h="150495">
                  <a:moveTo>
                    <a:pt x="105807" y="0"/>
                  </a:moveTo>
                  <a:lnTo>
                    <a:pt x="75135" y="70916"/>
                  </a:lnTo>
                  <a:lnTo>
                    <a:pt x="0" y="88929"/>
                  </a:lnTo>
                  <a:lnTo>
                    <a:pt x="141832" y="150271"/>
                  </a:lnTo>
                  <a:lnTo>
                    <a:pt x="105807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634774" y="3404181"/>
            <a:ext cx="1248379" cy="83944"/>
            <a:chOff x="5993305" y="5613747"/>
            <a:chExt cx="2058670" cy="138430"/>
          </a:xfrm>
        </p:grpSpPr>
        <p:sp>
          <p:nvSpPr>
            <p:cNvPr id="21" name="object 21"/>
            <p:cNvSpPr/>
            <p:nvPr/>
          </p:nvSpPr>
          <p:spPr>
            <a:xfrm>
              <a:off x="5993305" y="5682855"/>
              <a:ext cx="1971039" cy="0"/>
            </a:xfrm>
            <a:custGeom>
              <a:avLst/>
              <a:gdLst/>
              <a:ahLst/>
              <a:cxnLst/>
              <a:rect l="l" t="t" r="r" b="b"/>
              <a:pathLst>
                <a:path w="1971040">
                  <a:moveTo>
                    <a:pt x="0" y="0"/>
                  </a:moveTo>
                  <a:lnTo>
                    <a:pt x="1954994" y="0"/>
                  </a:lnTo>
                  <a:lnTo>
                    <a:pt x="1970701" y="0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913746" y="561374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988167" y="2927144"/>
          <a:ext cx="1435905" cy="1005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R w="12700">
                      <a:solidFill>
                        <a:srgbClr val="000000"/>
                      </a:solidFill>
                      <a:prstDash val="dash"/>
                    </a:lnR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4667" marB="0">
                    <a:lnL w="12700">
                      <a:solidFill>
                        <a:srgbClr val="000000"/>
                      </a:solidFill>
                      <a:prstDash val="dash"/>
                    </a:lnL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0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R w="12700">
                      <a:solidFill>
                        <a:srgbClr val="000000"/>
                      </a:solidFill>
                      <a:prstDash val="dash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7748" marB="0">
                    <a:lnL w="12700">
                      <a:solidFill>
                        <a:srgbClr val="000000"/>
                      </a:solidFill>
                      <a:prstDash val="dash"/>
                    </a:lnL>
                    <a:lnT w="12700">
                      <a:solidFill>
                        <a:srgbClr val="000000"/>
                      </a:solidFill>
                      <a:prstDash val="dash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292875" y="3010245"/>
            <a:ext cx="871786" cy="871786"/>
          </a:xfrm>
          <a:custGeom>
            <a:avLst/>
            <a:gdLst/>
            <a:ahLst/>
            <a:cxnLst/>
            <a:rect l="l" t="t" r="r" b="b"/>
            <a:pathLst>
              <a:path w="1437640" h="1437639">
                <a:moveTo>
                  <a:pt x="0" y="724591"/>
                </a:moveTo>
                <a:lnTo>
                  <a:pt x="724591" y="0"/>
                </a:lnTo>
                <a:lnTo>
                  <a:pt x="1437473" y="712881"/>
                </a:lnTo>
                <a:lnTo>
                  <a:pt x="712881" y="1437473"/>
                </a:lnTo>
                <a:lnTo>
                  <a:pt x="0" y="724591"/>
                </a:lnTo>
                <a:close/>
              </a:path>
            </a:pathLst>
          </a:custGeom>
          <a:ln w="4188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91157" y="3404181"/>
            <a:ext cx="1248379" cy="83944"/>
            <a:chOff x="10868600" y="5613747"/>
            <a:chExt cx="2058670" cy="138430"/>
          </a:xfrm>
        </p:grpSpPr>
        <p:sp>
          <p:nvSpPr>
            <p:cNvPr id="26" name="object 26"/>
            <p:cNvSpPr/>
            <p:nvPr/>
          </p:nvSpPr>
          <p:spPr>
            <a:xfrm>
              <a:off x="10868600" y="5682855"/>
              <a:ext cx="1971039" cy="0"/>
            </a:xfrm>
            <a:custGeom>
              <a:avLst/>
              <a:gdLst/>
              <a:ahLst/>
              <a:cxnLst/>
              <a:rect l="l" t="t" r="r" b="b"/>
              <a:pathLst>
                <a:path w="1971040">
                  <a:moveTo>
                    <a:pt x="0" y="0"/>
                  </a:moveTo>
                  <a:lnTo>
                    <a:pt x="1954994" y="0"/>
                  </a:lnTo>
                  <a:lnTo>
                    <a:pt x="1970701" y="0"/>
                  </a:lnTo>
                </a:path>
              </a:pathLst>
            </a:custGeom>
            <a:ln w="31412">
              <a:solidFill>
                <a:srgbClr val="FF644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2789044" y="5613747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0" y="0"/>
                  </a:moveTo>
                  <a:lnTo>
                    <a:pt x="34553" y="69107"/>
                  </a:ln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41691" y="4671196"/>
            <a:ext cx="1465556" cy="127311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19486" marR="346943" indent="-212170" defTabSz="554492">
              <a:lnSpc>
                <a:spcPct val="116300"/>
              </a:lnSpc>
              <a:spcBef>
                <a:spcPts val="55"/>
              </a:spcBef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82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10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82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58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3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182" kern="0" spc="45" dirty="0">
                <a:solidFill>
                  <a:srgbClr val="FFFFFF"/>
                </a:solidFill>
                <a:latin typeface="Arial"/>
                <a:cs typeface="Arial"/>
              </a:rPr>
              <a:t>temp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10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top[i]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top[i]</a:t>
            </a:r>
            <a:r>
              <a:rPr sz="1182" kern="0" spc="9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10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left[i]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19486" marR="3081" defTabSz="554492">
              <a:lnSpc>
                <a:spcPct val="116300"/>
              </a:lnSpc>
            </a:pP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left[i]</a:t>
            </a:r>
            <a:r>
              <a:rPr sz="1182" kern="0" spc="5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10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27" dirty="0">
                <a:solidFill>
                  <a:srgbClr val="FFFFFF"/>
                </a:solidFill>
                <a:latin typeface="Arial"/>
                <a:cs typeface="Arial"/>
              </a:rPr>
              <a:t>bottom[i]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bottom[i]</a:t>
            </a:r>
            <a:r>
              <a:rPr sz="118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10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-6" dirty="0">
                <a:solidFill>
                  <a:srgbClr val="FFFFFF"/>
                </a:solidFill>
                <a:latin typeface="Arial"/>
                <a:cs typeface="Arial"/>
              </a:rPr>
              <a:t>right[i] </a:t>
            </a:r>
            <a:r>
              <a:rPr sz="1182" kern="0" dirty="0">
                <a:solidFill>
                  <a:srgbClr val="FFFFFF"/>
                </a:solidFill>
                <a:latin typeface="Arial"/>
                <a:cs typeface="Arial"/>
              </a:rPr>
              <a:t>right[i]</a:t>
            </a:r>
            <a:r>
              <a:rPr sz="1182" kern="0" spc="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103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82" kern="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2" kern="0" spc="33" dirty="0">
                <a:solidFill>
                  <a:srgbClr val="FFFFFF"/>
                </a:solidFill>
                <a:latin typeface="Arial"/>
                <a:cs typeface="Arial"/>
              </a:rPr>
              <a:t>temp</a:t>
            </a:r>
            <a:endParaRPr sz="118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514" y="2837052"/>
            <a:ext cx="459891" cy="46284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165" y="3512684"/>
            <a:ext cx="459891" cy="46284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0216" y="3519034"/>
            <a:ext cx="459891" cy="46284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4818" y="2837052"/>
            <a:ext cx="459891" cy="4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3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76" dirty="0"/>
              <a:t> </a:t>
            </a:r>
            <a:r>
              <a:rPr sz="4487" spc="-170" dirty="0"/>
              <a:t>Arrays</a:t>
            </a:r>
            <a:endParaRPr sz="4487"/>
          </a:p>
        </p:txBody>
      </p:sp>
      <p:sp>
        <p:nvSpPr>
          <p:cNvPr id="4" name="object 4"/>
          <p:cNvSpPr txBox="1"/>
          <p:nvPr/>
        </p:nvSpPr>
        <p:spPr>
          <a:xfrm>
            <a:off x="5587081" y="1577746"/>
            <a:ext cx="624960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b="1" kern="0" spc="-33" dirty="0">
                <a:solidFill>
                  <a:srgbClr val="FFFFFF"/>
                </a:solidFill>
                <a:latin typeface="Arial"/>
                <a:cs typeface="Arial"/>
              </a:rPr>
              <a:t>Arrays</a:t>
            </a:r>
            <a:endParaRPr sz="1577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5155" y="1946609"/>
            <a:ext cx="5348932" cy="288028"/>
          </a:xfrm>
          <a:custGeom>
            <a:avLst/>
            <a:gdLst/>
            <a:ahLst/>
            <a:cxnLst/>
            <a:rect l="l" t="t" r="r" b="b"/>
            <a:pathLst>
              <a:path w="8820785" h="474979">
                <a:moveTo>
                  <a:pt x="0" y="474756"/>
                </a:moveTo>
                <a:lnTo>
                  <a:pt x="15012" y="0"/>
                </a:lnTo>
                <a:lnTo>
                  <a:pt x="8820364" y="5469"/>
                </a:lnTo>
                <a:lnTo>
                  <a:pt x="8816569" y="470451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8110" y="2241194"/>
            <a:ext cx="1821355" cy="272978"/>
          </a:xfrm>
          <a:prstGeom prst="rect">
            <a:avLst/>
          </a:prstGeom>
          <a:solidFill>
            <a:srgbClr val="FBE892"/>
          </a:solidFill>
          <a:ln w="10470">
            <a:solidFill>
              <a:srgbClr val="000000"/>
            </a:solidFill>
          </a:ln>
        </p:spPr>
        <p:txBody>
          <a:bodyPr vert="horz" wrap="square" lIns="0" tIns="43897" rIns="0" bIns="0" rtlCol="0">
            <a:spAutoFit/>
          </a:bodyPr>
          <a:lstStyle/>
          <a:p>
            <a:pPr marL="172894" defTabSz="554492">
              <a:spcBef>
                <a:spcPts val="346"/>
              </a:spcBef>
            </a:pPr>
            <a:r>
              <a:rPr sz="1486" kern="0" dirty="0">
                <a:solidFill>
                  <a:sysClr val="windowText" lastClr="000000"/>
                </a:solidFill>
                <a:latin typeface="Arial"/>
                <a:cs typeface="Arial"/>
              </a:rPr>
              <a:t>One</a:t>
            </a:r>
            <a:r>
              <a:rPr sz="1486" kern="0" spc="8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Dimensional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3402" y="2241194"/>
            <a:ext cx="1821355" cy="272978"/>
          </a:xfrm>
          <a:prstGeom prst="rect">
            <a:avLst/>
          </a:prstGeom>
          <a:solidFill>
            <a:srgbClr val="FBE892"/>
          </a:solidFill>
          <a:ln w="10470">
            <a:solidFill>
              <a:srgbClr val="000000"/>
            </a:solidFill>
          </a:ln>
        </p:spPr>
        <p:txBody>
          <a:bodyPr vert="horz" wrap="square" lIns="0" tIns="43897" rIns="0" bIns="0" rtlCol="0">
            <a:spAutoFit/>
          </a:bodyPr>
          <a:lstStyle/>
          <a:p>
            <a:pPr marL="155566" defTabSz="554492">
              <a:spcBef>
                <a:spcPts val="346"/>
              </a:spcBef>
            </a:pPr>
            <a:r>
              <a:rPr sz="1486" kern="0" spc="42" dirty="0">
                <a:solidFill>
                  <a:sysClr val="windowText" lastClr="000000"/>
                </a:solidFill>
                <a:latin typeface="Arial"/>
                <a:cs typeface="Arial"/>
              </a:rPr>
              <a:t>Multi</a:t>
            </a:r>
            <a:r>
              <a:rPr sz="1486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486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dimensional</a:t>
            </a:r>
            <a:endParaRPr sz="148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15596" y="2563480"/>
            <a:ext cx="232194" cy="1730865"/>
            <a:chOff x="13877235" y="4227367"/>
            <a:chExt cx="382905" cy="2854325"/>
          </a:xfrm>
        </p:grpSpPr>
        <p:sp>
          <p:nvSpPr>
            <p:cNvPr id="9" name="object 9"/>
            <p:cNvSpPr/>
            <p:nvPr/>
          </p:nvSpPr>
          <p:spPr>
            <a:xfrm>
              <a:off x="13887712" y="4237844"/>
              <a:ext cx="0" cy="2833370"/>
            </a:xfrm>
            <a:custGeom>
              <a:avLst/>
              <a:gdLst/>
              <a:ahLst/>
              <a:cxnLst/>
              <a:rect l="l" t="t" r="r" b="b"/>
              <a:pathLst>
                <a:path h="2833370">
                  <a:moveTo>
                    <a:pt x="0" y="283286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3897105" y="4723233"/>
              <a:ext cx="352425" cy="1222375"/>
            </a:xfrm>
            <a:custGeom>
              <a:avLst/>
              <a:gdLst/>
              <a:ahLst/>
              <a:cxnLst/>
              <a:rect l="l" t="t" r="r" b="b"/>
              <a:pathLst>
                <a:path w="352425" h="1222375">
                  <a:moveTo>
                    <a:pt x="0" y="0"/>
                  </a:moveTo>
                  <a:lnTo>
                    <a:pt x="352167" y="0"/>
                  </a:lnTo>
                </a:path>
                <a:path w="352425" h="1222375">
                  <a:moveTo>
                    <a:pt x="0" y="612839"/>
                  </a:moveTo>
                  <a:lnTo>
                    <a:pt x="352167" y="612839"/>
                  </a:lnTo>
                </a:path>
                <a:path w="352425" h="1222375">
                  <a:moveTo>
                    <a:pt x="0" y="1222095"/>
                  </a:moveTo>
                  <a:lnTo>
                    <a:pt x="352167" y="1222095"/>
                  </a:lnTo>
                </a:path>
              </a:pathLst>
            </a:custGeom>
            <a:ln w="209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41200" y="2701537"/>
            <a:ext cx="1170981" cy="221223"/>
          </a:xfrm>
          <a:prstGeom prst="rect">
            <a:avLst/>
          </a:prstGeom>
          <a:solidFill>
            <a:srgbClr val="6FDC73"/>
          </a:solidFill>
          <a:ln w="10470">
            <a:solidFill>
              <a:srgbClr val="000000"/>
            </a:solidFill>
          </a:ln>
        </p:spPr>
        <p:txBody>
          <a:bodyPr vert="horz" wrap="square" lIns="0" tIns="85099" rIns="0" bIns="0" rtlCol="0">
            <a:spAutoFit/>
          </a:bodyPr>
          <a:lstStyle/>
          <a:p>
            <a:pPr marL="159802" defTabSz="554492">
              <a:spcBef>
                <a:spcPts val="670"/>
              </a:spcBef>
            </a:pPr>
            <a:r>
              <a:rPr sz="879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Two</a:t>
            </a:r>
            <a:r>
              <a:rPr sz="879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dimensional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41200" y="3082650"/>
            <a:ext cx="1170981" cy="221223"/>
          </a:xfrm>
          <a:prstGeom prst="rect">
            <a:avLst/>
          </a:prstGeom>
          <a:solidFill>
            <a:srgbClr val="6FDC73"/>
          </a:solidFill>
          <a:ln w="10470">
            <a:solidFill>
              <a:srgbClr val="000000"/>
            </a:solidFill>
          </a:ln>
        </p:spPr>
        <p:txBody>
          <a:bodyPr vert="horz" wrap="square" lIns="0" tIns="85099" rIns="0" bIns="0" rtlCol="0">
            <a:spAutoFit/>
          </a:bodyPr>
          <a:lstStyle/>
          <a:p>
            <a:pPr marL="115134" defTabSz="554492">
              <a:spcBef>
                <a:spcPts val="670"/>
              </a:spcBef>
            </a:pPr>
            <a:r>
              <a:rPr sz="879" kern="0" dirty="0">
                <a:solidFill>
                  <a:sysClr val="windowText" lastClr="000000"/>
                </a:solidFill>
                <a:latin typeface="Arial"/>
                <a:cs typeface="Arial"/>
              </a:rPr>
              <a:t>Three</a:t>
            </a:r>
            <a:r>
              <a:rPr sz="879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dimensional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41200" y="3448023"/>
            <a:ext cx="1170981" cy="221223"/>
          </a:xfrm>
          <a:prstGeom prst="rect">
            <a:avLst/>
          </a:prstGeom>
          <a:solidFill>
            <a:srgbClr val="6FDC73"/>
          </a:solidFill>
          <a:ln w="10470">
            <a:solidFill>
              <a:srgbClr val="000000"/>
            </a:solidFill>
          </a:ln>
        </p:spPr>
        <p:txBody>
          <a:bodyPr vert="horz" wrap="square" lIns="0" tIns="85099" rIns="0" bIns="0" rtlCol="0">
            <a:spAutoFit/>
          </a:bodyPr>
          <a:lstStyle/>
          <a:p>
            <a:pPr marL="144784" defTabSz="554492">
              <a:spcBef>
                <a:spcPts val="670"/>
              </a:spcBef>
            </a:pPr>
            <a:r>
              <a:rPr sz="879" kern="0" dirty="0">
                <a:solidFill>
                  <a:sysClr val="windowText" lastClr="000000"/>
                </a:solidFill>
                <a:latin typeface="Arial"/>
                <a:cs typeface="Arial"/>
              </a:rPr>
              <a:t>Four</a:t>
            </a:r>
            <a:r>
              <a:rPr sz="879" kern="0" spc="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dimensional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27645" y="4271059"/>
            <a:ext cx="213711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167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1200" y="4108980"/>
            <a:ext cx="1170981" cy="221223"/>
          </a:xfrm>
          <a:prstGeom prst="rect">
            <a:avLst/>
          </a:prstGeom>
          <a:solidFill>
            <a:srgbClr val="6FDC73"/>
          </a:solidFill>
          <a:ln w="10470">
            <a:solidFill>
              <a:srgbClr val="000000"/>
            </a:solidFill>
          </a:ln>
        </p:spPr>
        <p:txBody>
          <a:bodyPr vert="horz" wrap="square" lIns="0" tIns="85099" rIns="0" bIns="0" rtlCol="0">
            <a:spAutoFit/>
          </a:bodyPr>
          <a:lstStyle/>
          <a:p>
            <a:pPr marL="216791" defTabSz="554492">
              <a:spcBef>
                <a:spcPts val="670"/>
              </a:spcBef>
            </a:pPr>
            <a:r>
              <a:rPr sz="879" kern="0" spc="61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879" kern="0" spc="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879" kern="0" spc="-6" dirty="0">
                <a:solidFill>
                  <a:sysClr val="windowText" lastClr="000000"/>
                </a:solidFill>
                <a:latin typeface="Arial"/>
                <a:cs typeface="Arial"/>
              </a:rPr>
              <a:t>dimensional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14140" y="3862284"/>
            <a:ext cx="473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3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4140" y="3922688"/>
            <a:ext cx="47363" cy="14579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879" kern="0" spc="3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879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9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76" dirty="0"/>
              <a:t> </a:t>
            </a:r>
            <a:r>
              <a:rPr sz="4487" spc="-170" dirty="0"/>
              <a:t>Arrays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64011" y="1917565"/>
          <a:ext cx="5181048" cy="35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64011" y="3530352"/>
          <a:ext cx="5181048" cy="80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91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74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93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724320" y="4964327"/>
            <a:ext cx="1940725" cy="1528321"/>
            <a:chOff x="2842826" y="8186542"/>
            <a:chExt cx="3200400" cy="25203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2826" y="8186542"/>
              <a:ext cx="2519818" cy="25198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51984" y="8927884"/>
              <a:ext cx="793115" cy="396240"/>
            </a:xfrm>
            <a:custGeom>
              <a:avLst/>
              <a:gdLst/>
              <a:ahLst/>
              <a:cxnLst/>
              <a:rect l="l" t="t" r="r" b="b"/>
              <a:pathLst>
                <a:path w="793114" h="396240">
                  <a:moveTo>
                    <a:pt x="0" y="395732"/>
                  </a:moveTo>
                  <a:lnTo>
                    <a:pt x="769592" y="11688"/>
                  </a:lnTo>
                  <a:lnTo>
                    <a:pt x="793014" y="0"/>
                  </a:lnTo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973888" y="8844007"/>
              <a:ext cx="239395" cy="191135"/>
            </a:xfrm>
            <a:custGeom>
              <a:avLst/>
              <a:gdLst/>
              <a:ahLst/>
              <a:cxnLst/>
              <a:rect l="l" t="t" r="r" b="b"/>
              <a:pathLst>
                <a:path w="239395" h="191134">
                  <a:moveTo>
                    <a:pt x="0" y="0"/>
                  </a:moveTo>
                  <a:lnTo>
                    <a:pt x="95378" y="191130"/>
                  </a:lnTo>
                  <a:lnTo>
                    <a:pt x="238818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9251" y="8899493"/>
              <a:ext cx="533482" cy="533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17094" y="8908865"/>
              <a:ext cx="2050414" cy="147955"/>
            </a:xfrm>
            <a:custGeom>
              <a:avLst/>
              <a:gdLst/>
              <a:ahLst/>
              <a:cxnLst/>
              <a:rect l="l" t="t" r="r" b="b"/>
              <a:pathLst>
                <a:path w="2050414" h="147954">
                  <a:moveTo>
                    <a:pt x="0" y="147738"/>
                  </a:moveTo>
                  <a:lnTo>
                    <a:pt x="2039642" y="752"/>
                  </a:lnTo>
                  <a:lnTo>
                    <a:pt x="205008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853124" y="8859488"/>
              <a:ext cx="104139" cy="100330"/>
            </a:xfrm>
            <a:custGeom>
              <a:avLst/>
              <a:gdLst/>
              <a:ahLst/>
              <a:cxnLst/>
              <a:rect l="l" t="t" r="r" b="b"/>
              <a:pathLst>
                <a:path w="104139" h="100329">
                  <a:moveTo>
                    <a:pt x="0" y="0"/>
                  </a:moveTo>
                  <a:lnTo>
                    <a:pt x="7224" y="100259"/>
                  </a:lnTo>
                  <a:lnTo>
                    <a:pt x="103873" y="42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5022" y="8376105"/>
              <a:ext cx="1438094" cy="5334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59723" y="2277181"/>
            <a:ext cx="6100578" cy="666230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142089" defTabSz="554492">
              <a:spcBef>
                <a:spcPts val="64"/>
              </a:spcBef>
              <a:tabLst>
                <a:tab pos="755881" algn="l"/>
                <a:tab pos="1300361" algn="l"/>
                <a:tab pos="1898366" algn="l"/>
                <a:tab pos="2494444" algn="l"/>
                <a:tab pos="3092064" algn="l"/>
                <a:tab pos="3654257" algn="l"/>
                <a:tab pos="4233394" algn="l"/>
                <a:tab pos="4812530" algn="l"/>
              </a:tabLst>
            </a:pPr>
            <a:r>
              <a:rPr sz="1395" b="1" kern="0" spc="7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[0]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91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[1]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[2]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[3]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97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[4]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6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[5]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82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[6]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18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[7]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82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[8]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defTabSz="554492">
              <a:spcBef>
                <a:spcPts val="15"/>
              </a:spcBef>
            </a:pPr>
            <a:endParaRPr sz="1789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3"/>
              </a:spcBef>
            </a:pPr>
            <a:r>
              <a:rPr sz="1092" b="1" kern="0" spc="-24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092" b="1" kern="0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21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092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092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 with a bunch </a:t>
            </a:r>
            <a:r>
              <a:rPr sz="1092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 having been declared with </a:t>
            </a:r>
            <a:r>
              <a:rPr sz="1092" kern="0" spc="30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index.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0608" y="3004702"/>
            <a:ext cx="2219512" cy="505566"/>
          </a:xfrm>
          <a:prstGeom prst="rect">
            <a:avLst/>
          </a:prstGeom>
        </p:spPr>
        <p:txBody>
          <a:bodyPr vert="horz" wrap="square" lIns="0" tIns="58145" rIns="0" bIns="0" rtlCol="0">
            <a:spAutoFit/>
          </a:bodyPr>
          <a:lstStyle/>
          <a:p>
            <a:pPr marL="7701" defTabSz="554492">
              <a:spcBef>
                <a:spcPts val="458"/>
              </a:spcBef>
              <a:tabLst>
                <a:tab pos="393150" algn="l"/>
              </a:tabLst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a[i][j]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b="1" kern="0" spc="5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092" b="1" kern="0" spc="3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092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8611" defTabSz="554492">
              <a:spcBef>
                <a:spcPts val="503"/>
              </a:spcBef>
              <a:tabLst>
                <a:tab pos="742018" algn="l"/>
                <a:tab pos="1286884" algn="l"/>
                <a:tab pos="1884503" algn="l"/>
              </a:tabLst>
            </a:pPr>
            <a:r>
              <a:rPr sz="1395" b="1" kern="0" spc="7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[0]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91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[1]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[2]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[3]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91231" y="1767022"/>
            <a:ext cx="785575" cy="53829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9978" y="1767656"/>
            <a:ext cx="839987" cy="52263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59722" y="1292635"/>
            <a:ext cx="6152562" cy="498560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 defTabSz="554492">
              <a:spcBef>
                <a:spcPts val="67"/>
              </a:spcBef>
            </a:pP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21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092" b="1" kern="0" spc="2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092" b="1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bunch</a:t>
            </a:r>
            <a:r>
              <a:rPr sz="1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1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declared</a:t>
            </a: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92" kern="0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092" kern="0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index.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506" defTabSz="554492">
              <a:spcBef>
                <a:spcPts val="1216"/>
              </a:spcBef>
              <a:tabLst>
                <a:tab pos="309977" algn="l"/>
                <a:tab pos="2029672" algn="l"/>
                <a:tab pos="3822530" algn="l"/>
              </a:tabLst>
            </a:pPr>
            <a:r>
              <a:rPr sz="1092" b="1" kern="0" spc="-12" dirty="0">
                <a:solidFill>
                  <a:srgbClr val="FFFFFF"/>
                </a:solidFill>
                <a:latin typeface="Arial"/>
                <a:cs typeface="Arial"/>
              </a:rPr>
              <a:t>a[i]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b="1" kern="0" spc="5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092" b="1" kern="0" spc="3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092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92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092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92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92" b="1" kern="0" spc="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b="1" kern="0" spc="-12" dirty="0">
                <a:solidFill>
                  <a:srgbClr val="FFFFFF"/>
                </a:solidFill>
                <a:latin typeface="Arial"/>
                <a:cs typeface="Arial"/>
              </a:rPr>
              <a:t>a[2]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b="1" kern="0" spc="-12" dirty="0">
                <a:solidFill>
                  <a:srgbClr val="FFFFFF"/>
                </a:solidFill>
                <a:latin typeface="Arial"/>
                <a:cs typeface="Arial"/>
              </a:rPr>
              <a:t>a[5]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8728" y="3246675"/>
            <a:ext cx="1037363" cy="1253770"/>
            <a:chOff x="6642964" y="5354007"/>
            <a:chExt cx="1710689" cy="206756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4471" y="6700849"/>
              <a:ext cx="718965" cy="7200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2964" y="5354007"/>
              <a:ext cx="1161379" cy="111484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63991" y="2983900"/>
            <a:ext cx="862160" cy="527722"/>
          </a:xfrm>
          <a:prstGeom prst="rect">
            <a:avLst/>
          </a:prstGeom>
        </p:spPr>
        <p:txBody>
          <a:bodyPr vert="horz" wrap="square" lIns="0" tIns="67386" rIns="0" bIns="0" rtlCol="0">
            <a:spAutoFit/>
          </a:bodyPr>
          <a:lstStyle/>
          <a:p>
            <a:pPr marL="395076" defTabSz="554492">
              <a:spcBef>
                <a:spcPts val="531"/>
              </a:spcBef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a[0][4]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94"/>
              </a:spcBef>
              <a:tabLst>
                <a:tab pos="604936" algn="l"/>
              </a:tabLst>
            </a:pPr>
            <a:r>
              <a:rPr sz="1395" b="1" kern="0" spc="97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[4]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06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[5]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3583" y="3020414"/>
            <a:ext cx="1422814" cy="485744"/>
          </a:xfrm>
          <a:prstGeom prst="rect">
            <a:avLst/>
          </a:prstGeom>
        </p:spPr>
        <p:txBody>
          <a:bodyPr vert="horz" wrap="square" lIns="0" tIns="51214" rIns="0" bIns="0" rtlCol="0">
            <a:spAutoFit/>
          </a:bodyPr>
          <a:lstStyle/>
          <a:p>
            <a:pPr marL="890653" defTabSz="554492">
              <a:spcBef>
                <a:spcPts val="403"/>
              </a:spcBef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a[2][5]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437"/>
              </a:spcBef>
              <a:tabLst>
                <a:tab pos="586452" algn="l"/>
                <a:tab pos="1165589" algn="l"/>
              </a:tabLst>
            </a:pPr>
            <a:r>
              <a:rPr sz="1395" b="1" kern="0" spc="82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[6]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118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[7]</a:t>
            </a:r>
            <a:r>
              <a:rPr sz="1395" b="1" kern="0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	</a:t>
            </a:r>
            <a:r>
              <a:rPr sz="1395" b="1" kern="0" spc="82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[8]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11741" y="3283743"/>
            <a:ext cx="1290351" cy="862930"/>
          </a:xfrm>
          <a:custGeom>
            <a:avLst/>
            <a:gdLst/>
            <a:ahLst/>
            <a:cxnLst/>
            <a:rect l="l" t="t" r="r" b="b"/>
            <a:pathLst>
              <a:path w="2127884" h="1423034">
                <a:moveTo>
                  <a:pt x="0" y="1422787"/>
                </a:moveTo>
                <a:lnTo>
                  <a:pt x="2118599" y="5821"/>
                </a:lnTo>
                <a:lnTo>
                  <a:pt x="2127303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79518" y="3253386"/>
            <a:ext cx="67771" cy="59300"/>
          </a:xfrm>
          <a:custGeom>
            <a:avLst/>
            <a:gdLst/>
            <a:ahLst/>
            <a:cxnLst/>
            <a:rect l="l" t="t" r="r" b="b"/>
            <a:pathLst>
              <a:path w="111759" h="97789">
                <a:moveTo>
                  <a:pt x="111496" y="0"/>
                </a:moveTo>
                <a:lnTo>
                  <a:pt x="0" y="14106"/>
                </a:lnTo>
                <a:lnTo>
                  <a:pt x="55883" y="97660"/>
                </a:lnTo>
                <a:lnTo>
                  <a:pt x="111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554492"/>
            <a:endParaRPr sz="1092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65678" y="3467099"/>
            <a:ext cx="6356261" cy="2021261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7701" defTabSz="554492">
              <a:spcBef>
                <a:spcPts val="570"/>
              </a:spcBef>
            </a:pPr>
            <a:r>
              <a:rPr sz="1395" b="1" kern="0" spc="7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[0]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512"/>
              </a:spcBef>
            </a:pPr>
            <a:r>
              <a:rPr sz="1395" b="1" kern="0" spc="191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[1]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7701" defTabSz="554492">
              <a:spcBef>
                <a:spcPts val="515"/>
              </a:spcBef>
            </a:pPr>
            <a:r>
              <a:rPr sz="1395" b="1" kern="0" spc="109" dirty="0">
                <a:solidFill>
                  <a:srgbClr val="FF644E"/>
                </a:solidFill>
                <a:latin typeface="Adobe Clean SemiCondensed"/>
                <a:cs typeface="Adobe Clean SemiCondensed"/>
              </a:rPr>
              <a:t>[2]</a:t>
            </a:r>
            <a:endParaRPr sz="1395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defTabSz="554492">
              <a:spcBef>
                <a:spcPts val="6"/>
              </a:spcBef>
            </a:pPr>
            <a:endParaRPr sz="1273" kern="0">
              <a:solidFill>
                <a:sysClr val="windowText" lastClr="000000"/>
              </a:solidFill>
              <a:latin typeface="Adobe Clean SemiCondensed"/>
              <a:cs typeface="Adobe Clean SemiCondensed"/>
            </a:endParaRPr>
          </a:p>
          <a:p>
            <a:pPr marL="271085" defTabSz="554492"/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092" b="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21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092" b="1" kern="0" spc="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092" b="1" kern="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092" b="1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09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9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9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bunch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9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12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09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declared</a:t>
            </a:r>
            <a:r>
              <a:rPr sz="109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92" kern="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dirty="0">
                <a:solidFill>
                  <a:srgbClr val="FFFFFF"/>
                </a:solidFill>
                <a:latin typeface="Arial"/>
                <a:cs typeface="Arial"/>
              </a:rPr>
              <a:t>triple</a:t>
            </a:r>
            <a:r>
              <a:rPr sz="1092" kern="0" spc="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kern="0" spc="-6" dirty="0">
                <a:solidFill>
                  <a:srgbClr val="FFFFFF"/>
                </a:solidFill>
                <a:latin typeface="Arial"/>
                <a:cs typeface="Arial"/>
              </a:rPr>
              <a:t>index.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69929" defTabSz="554492">
              <a:spcBef>
                <a:spcPts val="594"/>
              </a:spcBef>
              <a:tabLst>
                <a:tab pos="808249" algn="l"/>
              </a:tabLst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a[i][j][k]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92" b="1" kern="0" spc="55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092" b="1" kern="0" spc="3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092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92" b="1" kern="0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4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92" b="1" kern="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92" b="1" kern="0" spc="-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1138249" algn="ctr" defTabSz="554492">
              <a:spcBef>
                <a:spcPts val="858"/>
              </a:spcBef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a[2][0][2]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1147491" algn="ctr" defTabSz="554492">
              <a:spcBef>
                <a:spcPts val="925"/>
              </a:spcBef>
            </a:pPr>
            <a:r>
              <a:rPr sz="1092" b="1" kern="0" spc="-6" dirty="0">
                <a:solidFill>
                  <a:srgbClr val="FFFFFF"/>
                </a:solidFill>
                <a:latin typeface="Arial"/>
                <a:cs typeface="Arial"/>
              </a:rPr>
              <a:t>a[0][0][1]</a:t>
            </a:r>
            <a:endParaRPr sz="1092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89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73" y="253155"/>
            <a:ext cx="6999949" cy="70023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515601">
              <a:spcBef>
                <a:spcPts val="76"/>
              </a:spcBef>
            </a:pPr>
            <a:r>
              <a:rPr sz="4487" spc="-685" dirty="0"/>
              <a:t>T</a:t>
            </a:r>
            <a:r>
              <a:rPr sz="4487" spc="-158" dirty="0"/>
              <a:t>y</a:t>
            </a:r>
            <a:r>
              <a:rPr sz="4487" spc="-146" dirty="0"/>
              <a:t>p</a:t>
            </a:r>
            <a:r>
              <a:rPr sz="4487" spc="-152" dirty="0"/>
              <a:t>e</a:t>
            </a:r>
            <a:r>
              <a:rPr sz="4487" spc="-61" dirty="0"/>
              <a:t>s</a:t>
            </a:r>
            <a:r>
              <a:rPr sz="4487" spc="-176" dirty="0"/>
              <a:t> </a:t>
            </a:r>
            <a:r>
              <a:rPr sz="4487" spc="79" dirty="0"/>
              <a:t>of</a:t>
            </a:r>
            <a:r>
              <a:rPr sz="4487" spc="-176" dirty="0"/>
              <a:t> </a:t>
            </a:r>
            <a:r>
              <a:rPr sz="4487" spc="-170" dirty="0"/>
              <a:t>Arrays</a:t>
            </a:r>
            <a:endParaRPr sz="4487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62418" y="1930264"/>
          <a:ext cx="5181048" cy="35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2766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62362" y="1371818"/>
            <a:ext cx="1994249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395" b="1" kern="0" spc="-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24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395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395" b="1" kern="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36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2362" y="2667309"/>
            <a:ext cx="1974611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spc="-39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395" b="1" kern="0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24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395" b="1" kern="0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395" b="1" kern="0" spc="-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36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62418" y="3193826"/>
          <a:ext cx="5181048" cy="80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91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74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dirty="0">
                          <a:latin typeface="Arial"/>
                          <a:cs typeface="Arial"/>
                        </a:rPr>
                        <a:t>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24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48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59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81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00" b="1" spc="-25" dirty="0">
                          <a:latin typeface="Arial"/>
                          <a:cs typeface="Arial"/>
                        </a:rPr>
                        <a:t>93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190" marB="0">
                    <a:lnL w="28575">
                      <a:solidFill>
                        <a:srgbClr val="017100"/>
                      </a:solidFill>
                      <a:prstDash val="solid"/>
                    </a:lnL>
                    <a:lnR w="28575">
                      <a:solidFill>
                        <a:srgbClr val="017100"/>
                      </a:solidFill>
                      <a:prstDash val="solid"/>
                    </a:lnR>
                    <a:lnT w="28575">
                      <a:solidFill>
                        <a:srgbClr val="017100"/>
                      </a:solidFill>
                      <a:prstDash val="solid"/>
                    </a:lnT>
                    <a:lnB w="28575">
                      <a:solidFill>
                        <a:srgbClr val="017100"/>
                      </a:solidFill>
                      <a:prstDash val="solid"/>
                    </a:lnB>
                    <a:solidFill>
                      <a:srgbClr val="73F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960" y="4712990"/>
            <a:ext cx="1528020" cy="15280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31861" y="4307141"/>
            <a:ext cx="2116315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395" b="1" kern="0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24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395" b="1" kern="0" spc="-6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dirty="0">
                <a:solidFill>
                  <a:srgbClr val="FFFFFF"/>
                </a:solidFill>
                <a:latin typeface="Arial"/>
                <a:cs typeface="Arial"/>
              </a:rPr>
              <a:t>array</a:t>
            </a:r>
            <a:r>
              <a:rPr sz="1395" b="1" kern="0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kern="0" spc="-3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395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00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627" y="2724857"/>
            <a:ext cx="5548780" cy="898918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5791" spc="-212" dirty="0"/>
              <a:t>Arrays</a:t>
            </a:r>
            <a:r>
              <a:rPr sz="5791" spc="-233" dirty="0"/>
              <a:t> </a:t>
            </a:r>
            <a:r>
              <a:rPr sz="5791" dirty="0"/>
              <a:t>in</a:t>
            </a:r>
            <a:r>
              <a:rPr sz="5791" spc="-248" dirty="0"/>
              <a:t> </a:t>
            </a:r>
            <a:r>
              <a:rPr sz="5791" spc="-6" dirty="0"/>
              <a:t>Memory</a:t>
            </a:r>
            <a:endParaRPr sz="5791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6721" y="1581300"/>
            <a:ext cx="3250972" cy="3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10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2696</Words>
  <Application>Microsoft Office PowerPoint</Application>
  <PresentationFormat>Widescreen</PresentationFormat>
  <Paragraphs>875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Adobe Clean SemiCondensed</vt:lpstr>
      <vt:lpstr>Arial</vt:lpstr>
      <vt:lpstr>Calibri</vt:lpstr>
      <vt:lpstr>Courier New</vt:lpstr>
      <vt:lpstr>Lucida Sans Unicode</vt:lpstr>
      <vt:lpstr>Times New Roman</vt:lpstr>
      <vt:lpstr>Trebuchet MS</vt:lpstr>
      <vt:lpstr>1_Office Theme</vt:lpstr>
      <vt:lpstr>Arrays</vt:lpstr>
      <vt:lpstr>Arrays</vt:lpstr>
      <vt:lpstr>Arrays</vt:lpstr>
      <vt:lpstr>What is an Array? In computer science, an array is a data structure consisting of a collection of elements , each identified by at least one array index or key. An array is stored such that the position of each element can be computed  from its index by a mathematical formula.</vt:lpstr>
      <vt:lpstr>Types of Arrays</vt:lpstr>
      <vt:lpstr>Types of Arrays</vt:lpstr>
      <vt:lpstr>Types of Arrays</vt:lpstr>
      <vt:lpstr>Types of Arrays</vt:lpstr>
      <vt:lpstr>Arrays in Memory</vt:lpstr>
      <vt:lpstr>Arrays in Memory</vt:lpstr>
      <vt:lpstr>Arrays in Memory</vt:lpstr>
      <vt:lpstr>Arrays in Memory</vt:lpstr>
      <vt:lpstr>Creating an Array</vt:lpstr>
      <vt:lpstr>Creating an Array</vt:lpstr>
      <vt:lpstr>Creating an Array</vt:lpstr>
      <vt:lpstr>Creating an Array</vt:lpstr>
      <vt:lpstr>Insertion in Array</vt:lpstr>
      <vt:lpstr>Insertion in Array</vt:lpstr>
      <vt:lpstr>Insertion in Array</vt:lpstr>
      <vt:lpstr>Insertion in Array</vt:lpstr>
      <vt:lpstr>Insertion in Array</vt:lpstr>
      <vt:lpstr>Array Traversal</vt:lpstr>
      <vt:lpstr>Accessing Array Element</vt:lpstr>
      <vt:lpstr>Accessing Array Element</vt:lpstr>
      <vt:lpstr>Accessing Array Element</vt:lpstr>
      <vt:lpstr>Finding Array Element</vt:lpstr>
      <vt:lpstr>Finding Array Element</vt:lpstr>
      <vt:lpstr>Deleting Array Element</vt:lpstr>
      <vt:lpstr>Time and Space Complexity of 1D Arrays</vt:lpstr>
      <vt:lpstr>Find Number of Days Above Average Temperature</vt:lpstr>
      <vt:lpstr>Two Dimensional Array</vt:lpstr>
      <vt:lpstr>Two Dimensional Array</vt:lpstr>
      <vt:lpstr>Insertion - Two Dimensional Array</vt:lpstr>
      <vt:lpstr>Access an element of Two Dimensional Array</vt:lpstr>
      <vt:lpstr>Traversing Two Dimensional Array</vt:lpstr>
      <vt:lpstr>Searching Two Dimensional Array</vt:lpstr>
      <vt:lpstr>Deleting Array Element in 2D Array</vt:lpstr>
      <vt:lpstr>Time and Space Complexity of 2D Array</vt:lpstr>
      <vt:lpstr>When to use/avoid Arrays</vt:lpstr>
      <vt:lpstr>When to use/avoid Arrays</vt:lpstr>
      <vt:lpstr>Array Project</vt:lpstr>
      <vt:lpstr>Array Project</vt:lpstr>
      <vt:lpstr>Array Interview Questions</vt:lpstr>
      <vt:lpstr>Missing Number</vt:lpstr>
      <vt:lpstr>Pairs / Two Sum</vt:lpstr>
      <vt:lpstr>Pairs / Two Sum</vt:lpstr>
      <vt:lpstr>Search for a Value</vt:lpstr>
      <vt:lpstr>Max Product of Two Integers</vt:lpstr>
      <vt:lpstr>Is Unique</vt:lpstr>
      <vt:lpstr>Permutation</vt:lpstr>
      <vt:lpstr>Rotate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Pankaj Mahto</dc:creator>
  <cp:lastModifiedBy>Pankaj Mahto</cp:lastModifiedBy>
  <cp:revision>1</cp:revision>
  <dcterms:created xsi:type="dcterms:W3CDTF">2022-10-30T14:18:48Z</dcterms:created>
  <dcterms:modified xsi:type="dcterms:W3CDTF">2022-10-30T14:20:13Z</dcterms:modified>
</cp:coreProperties>
</file>