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21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8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0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72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09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01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093" y="2683026"/>
            <a:ext cx="1509838" cy="76908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548" dirty="0"/>
              <a:t>Big</a:t>
            </a:r>
            <a:r>
              <a:rPr sz="4548" spc="-240" dirty="0"/>
              <a:t> </a:t>
            </a:r>
            <a:r>
              <a:rPr sz="4942" spc="236" dirty="0"/>
              <a:t>O</a:t>
            </a:r>
            <a:endParaRPr sz="4942"/>
          </a:p>
        </p:txBody>
      </p:sp>
      <p:grpSp>
        <p:nvGrpSpPr>
          <p:cNvPr id="4" name="object 4"/>
          <p:cNvGrpSpPr/>
          <p:nvPr/>
        </p:nvGrpSpPr>
        <p:grpSpPr>
          <a:xfrm>
            <a:off x="7201191" y="1499035"/>
            <a:ext cx="2948824" cy="2941123"/>
            <a:chOff x="11874591" y="2472020"/>
            <a:chExt cx="4862830" cy="4850130"/>
          </a:xfrm>
        </p:grpSpPr>
        <p:sp>
          <p:nvSpPr>
            <p:cNvPr id="5" name="object 5"/>
            <p:cNvSpPr/>
            <p:nvPr/>
          </p:nvSpPr>
          <p:spPr>
            <a:xfrm>
              <a:off x="11885062" y="2482490"/>
              <a:ext cx="4841875" cy="4829175"/>
            </a:xfrm>
            <a:custGeom>
              <a:avLst/>
              <a:gdLst/>
              <a:ahLst/>
              <a:cxnLst/>
              <a:rect l="l" t="t" r="r" b="b"/>
              <a:pathLst>
                <a:path w="4841875" h="4829175">
                  <a:moveTo>
                    <a:pt x="173942" y="0"/>
                  </a:moveTo>
                  <a:lnTo>
                    <a:pt x="43391" y="0"/>
                  </a:lnTo>
                  <a:lnTo>
                    <a:pt x="26526" y="3417"/>
                  </a:lnTo>
                  <a:lnTo>
                    <a:pt x="12731" y="12730"/>
                  </a:lnTo>
                  <a:lnTo>
                    <a:pt x="3418" y="26525"/>
                  </a:lnTo>
                  <a:lnTo>
                    <a:pt x="0" y="43391"/>
                  </a:lnTo>
                  <a:lnTo>
                    <a:pt x="0" y="4785101"/>
                  </a:lnTo>
                  <a:lnTo>
                    <a:pt x="3418" y="4802025"/>
                  </a:lnTo>
                  <a:lnTo>
                    <a:pt x="12731" y="4815950"/>
                  </a:lnTo>
                  <a:lnTo>
                    <a:pt x="26528" y="4825393"/>
                  </a:lnTo>
                  <a:lnTo>
                    <a:pt x="43391" y="4828869"/>
                  </a:lnTo>
                  <a:lnTo>
                    <a:pt x="4798304" y="4828869"/>
                  </a:lnTo>
                  <a:lnTo>
                    <a:pt x="4815169" y="4825392"/>
                  </a:lnTo>
                  <a:lnTo>
                    <a:pt x="4828964" y="4815950"/>
                  </a:lnTo>
                  <a:lnTo>
                    <a:pt x="4838277" y="4802025"/>
                  </a:lnTo>
                  <a:lnTo>
                    <a:pt x="4841695" y="4785101"/>
                  </a:lnTo>
                  <a:lnTo>
                    <a:pt x="4841695" y="4654927"/>
                  </a:lnTo>
                  <a:lnTo>
                    <a:pt x="4815168" y="4614954"/>
                  </a:lnTo>
                  <a:lnTo>
                    <a:pt x="260725" y="4611537"/>
                  </a:lnTo>
                  <a:lnTo>
                    <a:pt x="243855" y="4608060"/>
                  </a:lnTo>
                  <a:lnTo>
                    <a:pt x="230061" y="4598617"/>
                  </a:lnTo>
                  <a:lnTo>
                    <a:pt x="220750" y="4584692"/>
                  </a:lnTo>
                  <a:lnTo>
                    <a:pt x="217333" y="4567767"/>
                  </a:lnTo>
                  <a:lnTo>
                    <a:pt x="217333" y="43391"/>
                  </a:lnTo>
                  <a:lnTo>
                    <a:pt x="213915" y="26525"/>
                  </a:lnTo>
                  <a:lnTo>
                    <a:pt x="204602" y="12730"/>
                  </a:lnTo>
                  <a:lnTo>
                    <a:pt x="190807" y="3417"/>
                  </a:lnTo>
                  <a:lnTo>
                    <a:pt x="173942" y="0"/>
                  </a:lnTo>
                  <a:close/>
                </a:path>
                <a:path w="4841875" h="4829175">
                  <a:moveTo>
                    <a:pt x="2246151" y="2311805"/>
                  </a:moveTo>
                  <a:lnTo>
                    <a:pt x="657278" y="4013115"/>
                  </a:lnTo>
                  <a:lnTo>
                    <a:pt x="851597" y="4194604"/>
                  </a:lnTo>
                  <a:lnTo>
                    <a:pt x="2250674" y="2696288"/>
                  </a:lnTo>
                  <a:lnTo>
                    <a:pt x="2622300" y="2696288"/>
                  </a:lnTo>
                  <a:lnTo>
                    <a:pt x="2246151" y="2311805"/>
                  </a:lnTo>
                  <a:close/>
                </a:path>
                <a:path w="4841875" h="4829175">
                  <a:moveTo>
                    <a:pt x="2622300" y="2696288"/>
                  </a:moveTo>
                  <a:lnTo>
                    <a:pt x="2250674" y="2696288"/>
                  </a:lnTo>
                  <a:lnTo>
                    <a:pt x="2987197" y="3449408"/>
                  </a:lnTo>
                  <a:lnTo>
                    <a:pt x="3085675" y="3334704"/>
                  </a:lnTo>
                  <a:lnTo>
                    <a:pt x="3341895" y="3060396"/>
                  </a:lnTo>
                  <a:lnTo>
                    <a:pt x="2978516" y="3060396"/>
                  </a:lnTo>
                  <a:lnTo>
                    <a:pt x="2622300" y="2696288"/>
                  </a:lnTo>
                  <a:close/>
                </a:path>
                <a:path w="4841875" h="4829175">
                  <a:moveTo>
                    <a:pt x="4480983" y="1646223"/>
                  </a:moveTo>
                  <a:lnTo>
                    <a:pt x="3847474" y="1839407"/>
                  </a:lnTo>
                  <a:lnTo>
                    <a:pt x="3992360" y="1974486"/>
                  </a:lnTo>
                  <a:lnTo>
                    <a:pt x="2978516" y="3060396"/>
                  </a:lnTo>
                  <a:lnTo>
                    <a:pt x="3341895" y="3060396"/>
                  </a:lnTo>
                  <a:lnTo>
                    <a:pt x="4186678" y="2155974"/>
                  </a:lnTo>
                  <a:lnTo>
                    <a:pt x="4362933" y="2155974"/>
                  </a:lnTo>
                  <a:lnTo>
                    <a:pt x="4480983" y="1646223"/>
                  </a:lnTo>
                  <a:close/>
                </a:path>
                <a:path w="4841875" h="4829175">
                  <a:moveTo>
                    <a:pt x="4362933" y="2155974"/>
                  </a:moveTo>
                  <a:lnTo>
                    <a:pt x="4186678" y="2155974"/>
                  </a:lnTo>
                  <a:lnTo>
                    <a:pt x="4331564" y="2291430"/>
                  </a:lnTo>
                  <a:lnTo>
                    <a:pt x="4362933" y="2155974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885062" y="2482490"/>
              <a:ext cx="4841875" cy="4829175"/>
            </a:xfrm>
            <a:custGeom>
              <a:avLst/>
              <a:gdLst/>
              <a:ahLst/>
              <a:cxnLst/>
              <a:rect l="l" t="t" r="r" b="b"/>
              <a:pathLst>
                <a:path w="4841875" h="4829175">
                  <a:moveTo>
                    <a:pt x="43391" y="0"/>
                  </a:moveTo>
                  <a:lnTo>
                    <a:pt x="26525" y="3417"/>
                  </a:lnTo>
                  <a:lnTo>
                    <a:pt x="12730" y="12730"/>
                  </a:lnTo>
                  <a:lnTo>
                    <a:pt x="3417" y="26525"/>
                  </a:lnTo>
                  <a:lnTo>
                    <a:pt x="0" y="43391"/>
                  </a:lnTo>
                  <a:lnTo>
                    <a:pt x="0" y="4785101"/>
                  </a:lnTo>
                  <a:lnTo>
                    <a:pt x="3418" y="4802025"/>
                  </a:lnTo>
                  <a:lnTo>
                    <a:pt x="12730" y="4815950"/>
                  </a:lnTo>
                  <a:lnTo>
                    <a:pt x="26525" y="4825392"/>
                  </a:lnTo>
                  <a:lnTo>
                    <a:pt x="43391" y="4828869"/>
                  </a:lnTo>
                  <a:lnTo>
                    <a:pt x="4798307" y="4828869"/>
                  </a:lnTo>
                  <a:lnTo>
                    <a:pt x="4815173" y="4825393"/>
                  </a:lnTo>
                  <a:lnTo>
                    <a:pt x="4828968" y="4815950"/>
                  </a:lnTo>
                  <a:lnTo>
                    <a:pt x="4838280" y="4802025"/>
                  </a:lnTo>
                  <a:lnTo>
                    <a:pt x="4841698" y="4785101"/>
                  </a:lnTo>
                  <a:lnTo>
                    <a:pt x="4841698" y="4654927"/>
                  </a:lnTo>
                  <a:lnTo>
                    <a:pt x="4815173" y="4614953"/>
                  </a:lnTo>
                  <a:lnTo>
                    <a:pt x="260724" y="4611536"/>
                  </a:lnTo>
                  <a:lnTo>
                    <a:pt x="243858" y="4608059"/>
                  </a:lnTo>
                  <a:lnTo>
                    <a:pt x="230063" y="4598617"/>
                  </a:lnTo>
                  <a:lnTo>
                    <a:pt x="220751" y="4584692"/>
                  </a:lnTo>
                  <a:lnTo>
                    <a:pt x="217333" y="4567767"/>
                  </a:lnTo>
                  <a:lnTo>
                    <a:pt x="217333" y="43391"/>
                  </a:lnTo>
                  <a:lnTo>
                    <a:pt x="213914" y="26525"/>
                  </a:lnTo>
                  <a:lnTo>
                    <a:pt x="204602" y="12730"/>
                  </a:lnTo>
                  <a:lnTo>
                    <a:pt x="190807" y="3418"/>
                  </a:lnTo>
                  <a:lnTo>
                    <a:pt x="173941" y="0"/>
                  </a:lnTo>
                  <a:lnTo>
                    <a:pt x="43391" y="0"/>
                  </a:lnTo>
                  <a:close/>
                </a:path>
                <a:path w="4841875" h="4829175">
                  <a:moveTo>
                    <a:pt x="4480986" y="1646223"/>
                  </a:moveTo>
                  <a:lnTo>
                    <a:pt x="3847475" y="1839407"/>
                  </a:lnTo>
                  <a:lnTo>
                    <a:pt x="3992364" y="1974486"/>
                  </a:lnTo>
                  <a:lnTo>
                    <a:pt x="2978519" y="3060396"/>
                  </a:lnTo>
                  <a:lnTo>
                    <a:pt x="2246152" y="2311805"/>
                  </a:lnTo>
                  <a:lnTo>
                    <a:pt x="657281" y="4013115"/>
                  </a:lnTo>
                  <a:lnTo>
                    <a:pt x="851598" y="4194604"/>
                  </a:lnTo>
                  <a:lnTo>
                    <a:pt x="2250680" y="2696288"/>
                  </a:lnTo>
                  <a:lnTo>
                    <a:pt x="2987198" y="3449408"/>
                  </a:lnTo>
                  <a:lnTo>
                    <a:pt x="3085677" y="3334704"/>
                  </a:lnTo>
                  <a:lnTo>
                    <a:pt x="4186680" y="2155974"/>
                  </a:lnTo>
                  <a:lnTo>
                    <a:pt x="4331569" y="2291430"/>
                  </a:lnTo>
                  <a:lnTo>
                    <a:pt x="4480986" y="1646223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79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363154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dirty="0"/>
              <a:t>Big</a:t>
            </a:r>
            <a:r>
              <a:rPr sz="4093" spc="-191" dirty="0"/>
              <a:t> </a:t>
            </a:r>
            <a:r>
              <a:rPr sz="4093" spc="221" dirty="0"/>
              <a:t>O</a:t>
            </a:r>
            <a:r>
              <a:rPr sz="4093" spc="-188" dirty="0"/>
              <a:t> </a:t>
            </a:r>
            <a:r>
              <a:rPr sz="4093" spc="-6" dirty="0"/>
              <a:t>Notations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969" y="1724059"/>
            <a:ext cx="4223176" cy="34518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8666" y="2101584"/>
            <a:ext cx="197615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577" b="1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577" b="1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315" y="2735293"/>
            <a:ext cx="3625792" cy="15268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93229" y="3416682"/>
            <a:ext cx="44436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O(N)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6474" y="1952316"/>
            <a:ext cx="5506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 defTabSz="554492">
              <a:spcBef>
                <a:spcPts val="82"/>
              </a:spcBef>
            </a:pPr>
            <a:r>
              <a:rPr sz="1577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O(N</a:t>
            </a:r>
            <a:r>
              <a:rPr sz="1592" b="1" kern="0" spc="-9" baseline="20634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sz="1577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2164" y="2113039"/>
            <a:ext cx="100886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O(N</a:t>
            </a:r>
            <a:r>
              <a:rPr sz="1577" b="1" kern="0" spc="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log</a:t>
            </a:r>
            <a:r>
              <a:rPr sz="1577" b="1" kern="0" spc="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N)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56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363154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dirty="0"/>
              <a:t>Big</a:t>
            </a:r>
            <a:r>
              <a:rPr sz="4093" spc="-191" dirty="0"/>
              <a:t> </a:t>
            </a:r>
            <a:r>
              <a:rPr sz="4093" spc="221" dirty="0"/>
              <a:t>O</a:t>
            </a:r>
            <a:r>
              <a:rPr sz="4093" spc="-188" dirty="0"/>
              <a:t> </a:t>
            </a:r>
            <a:r>
              <a:rPr sz="4093" spc="-6" dirty="0"/>
              <a:t>Notations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1433" y="3247797"/>
          <a:ext cx="7797555" cy="352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98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2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…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…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90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77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206703" y="3622755"/>
            <a:ext cx="442439" cy="213326"/>
            <a:chOff x="1989237" y="5974191"/>
            <a:chExt cx="729615" cy="351790"/>
          </a:xfrm>
        </p:grpSpPr>
        <p:sp>
          <p:nvSpPr>
            <p:cNvPr id="6" name="object 6"/>
            <p:cNvSpPr/>
            <p:nvPr/>
          </p:nvSpPr>
          <p:spPr>
            <a:xfrm>
              <a:off x="2004944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5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569278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5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5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24589" y="3622755"/>
            <a:ext cx="442439" cy="213326"/>
            <a:chOff x="2843269" y="5974191"/>
            <a:chExt cx="729615" cy="351790"/>
          </a:xfrm>
        </p:grpSpPr>
        <p:sp>
          <p:nvSpPr>
            <p:cNvPr id="9" name="object 9"/>
            <p:cNvSpPr/>
            <p:nvPr/>
          </p:nvSpPr>
          <p:spPr>
            <a:xfrm>
              <a:off x="2858975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5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23309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5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5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42475" y="3622755"/>
            <a:ext cx="442439" cy="213326"/>
            <a:chOff x="3697301" y="5974191"/>
            <a:chExt cx="729615" cy="351790"/>
          </a:xfrm>
        </p:grpSpPr>
        <p:sp>
          <p:nvSpPr>
            <p:cNvPr id="12" name="object 12"/>
            <p:cNvSpPr/>
            <p:nvPr/>
          </p:nvSpPr>
          <p:spPr>
            <a:xfrm>
              <a:off x="3713007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5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277341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5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5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831793" y="3622755"/>
            <a:ext cx="442439" cy="213326"/>
            <a:chOff x="4669130" y="5974191"/>
            <a:chExt cx="729615" cy="351790"/>
          </a:xfrm>
        </p:grpSpPr>
        <p:sp>
          <p:nvSpPr>
            <p:cNvPr id="15" name="object 15"/>
            <p:cNvSpPr/>
            <p:nvPr/>
          </p:nvSpPr>
          <p:spPr>
            <a:xfrm>
              <a:off x="4684836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5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249170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5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5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421111" y="3622755"/>
            <a:ext cx="442439" cy="213326"/>
            <a:chOff x="5640959" y="5974191"/>
            <a:chExt cx="729615" cy="351790"/>
          </a:xfrm>
        </p:grpSpPr>
        <p:sp>
          <p:nvSpPr>
            <p:cNvPr id="18" name="object 18"/>
            <p:cNvSpPr/>
            <p:nvPr/>
          </p:nvSpPr>
          <p:spPr>
            <a:xfrm>
              <a:off x="5656665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5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20999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5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5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010428" y="3622755"/>
            <a:ext cx="442439" cy="213326"/>
            <a:chOff x="6612787" y="5974191"/>
            <a:chExt cx="729615" cy="351790"/>
          </a:xfrm>
        </p:grpSpPr>
        <p:sp>
          <p:nvSpPr>
            <p:cNvPr id="21" name="object 21"/>
            <p:cNvSpPr/>
            <p:nvPr/>
          </p:nvSpPr>
          <p:spPr>
            <a:xfrm>
              <a:off x="6628494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4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192828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4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4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519385" y="3622755"/>
            <a:ext cx="442439" cy="213326"/>
            <a:chOff x="7452095" y="5974191"/>
            <a:chExt cx="729615" cy="351790"/>
          </a:xfrm>
        </p:grpSpPr>
        <p:sp>
          <p:nvSpPr>
            <p:cNvPr id="24" name="object 24"/>
            <p:cNvSpPr/>
            <p:nvPr/>
          </p:nvSpPr>
          <p:spPr>
            <a:xfrm>
              <a:off x="7467801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4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032135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4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4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028341" y="3622755"/>
            <a:ext cx="442439" cy="213326"/>
            <a:chOff x="8291401" y="5974191"/>
            <a:chExt cx="729615" cy="351790"/>
          </a:xfrm>
        </p:grpSpPr>
        <p:sp>
          <p:nvSpPr>
            <p:cNvPr id="27" name="object 27"/>
            <p:cNvSpPr/>
            <p:nvPr/>
          </p:nvSpPr>
          <p:spPr>
            <a:xfrm>
              <a:off x="8307107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4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871442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4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4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537298" y="3622755"/>
            <a:ext cx="442439" cy="213326"/>
            <a:chOff x="9130709" y="5974191"/>
            <a:chExt cx="729615" cy="351790"/>
          </a:xfrm>
        </p:grpSpPr>
        <p:sp>
          <p:nvSpPr>
            <p:cNvPr id="30" name="object 30"/>
            <p:cNvSpPr/>
            <p:nvPr/>
          </p:nvSpPr>
          <p:spPr>
            <a:xfrm>
              <a:off x="9146415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4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710749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4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4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046256" y="3622755"/>
            <a:ext cx="442439" cy="213326"/>
            <a:chOff x="9970017" y="5974191"/>
            <a:chExt cx="729615" cy="351790"/>
          </a:xfrm>
        </p:grpSpPr>
        <p:sp>
          <p:nvSpPr>
            <p:cNvPr id="33" name="object 33"/>
            <p:cNvSpPr/>
            <p:nvPr/>
          </p:nvSpPr>
          <p:spPr>
            <a:xfrm>
              <a:off x="9985723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4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550055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4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4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555211" y="3622755"/>
            <a:ext cx="442439" cy="213326"/>
            <a:chOff x="10809323" y="5974191"/>
            <a:chExt cx="729615" cy="351790"/>
          </a:xfrm>
        </p:grpSpPr>
        <p:sp>
          <p:nvSpPr>
            <p:cNvPr id="36" name="object 36"/>
            <p:cNvSpPr/>
            <p:nvPr/>
          </p:nvSpPr>
          <p:spPr>
            <a:xfrm>
              <a:off x="10825030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4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389359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4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4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064167" y="3622755"/>
            <a:ext cx="442439" cy="213326"/>
            <a:chOff x="11648628" y="5974191"/>
            <a:chExt cx="729615" cy="351790"/>
          </a:xfrm>
        </p:grpSpPr>
        <p:sp>
          <p:nvSpPr>
            <p:cNvPr id="39" name="object 39"/>
            <p:cNvSpPr/>
            <p:nvPr/>
          </p:nvSpPr>
          <p:spPr>
            <a:xfrm>
              <a:off x="11664334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4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2228674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4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4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573122" y="3622755"/>
            <a:ext cx="442439" cy="213326"/>
            <a:chOff x="12487933" y="5974191"/>
            <a:chExt cx="729615" cy="351790"/>
          </a:xfrm>
        </p:grpSpPr>
        <p:sp>
          <p:nvSpPr>
            <p:cNvPr id="42" name="object 42"/>
            <p:cNvSpPr/>
            <p:nvPr/>
          </p:nvSpPr>
          <p:spPr>
            <a:xfrm>
              <a:off x="12503639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4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3067978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4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4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082082" y="3622755"/>
            <a:ext cx="442439" cy="213326"/>
            <a:chOff x="13327246" y="5974191"/>
            <a:chExt cx="729615" cy="351790"/>
          </a:xfrm>
        </p:grpSpPr>
        <p:sp>
          <p:nvSpPr>
            <p:cNvPr id="45" name="object 45"/>
            <p:cNvSpPr/>
            <p:nvPr/>
          </p:nvSpPr>
          <p:spPr>
            <a:xfrm>
              <a:off x="13342953" y="5989897"/>
              <a:ext cx="635635" cy="320675"/>
            </a:xfrm>
            <a:custGeom>
              <a:avLst/>
              <a:gdLst/>
              <a:ahLst/>
              <a:cxnLst/>
              <a:rect l="l" t="t" r="r" b="b"/>
              <a:pathLst>
                <a:path w="635634" h="320675">
                  <a:moveTo>
                    <a:pt x="0" y="0"/>
                  </a:moveTo>
                  <a:lnTo>
                    <a:pt x="2508" y="46999"/>
                  </a:lnTo>
                  <a:lnTo>
                    <a:pt x="11877" y="92314"/>
                  </a:lnTo>
                  <a:lnTo>
                    <a:pt x="27689" y="135300"/>
                  </a:lnTo>
                  <a:lnTo>
                    <a:pt x="49529" y="175312"/>
                  </a:lnTo>
                  <a:lnTo>
                    <a:pt x="76981" y="211704"/>
                  </a:lnTo>
                  <a:lnTo>
                    <a:pt x="109626" y="243830"/>
                  </a:lnTo>
                  <a:lnTo>
                    <a:pt x="147051" y="271045"/>
                  </a:lnTo>
                  <a:lnTo>
                    <a:pt x="188837" y="292704"/>
                  </a:lnTo>
                  <a:lnTo>
                    <a:pt x="236762" y="309158"/>
                  </a:lnTo>
                  <a:lnTo>
                    <a:pt x="284930" y="318216"/>
                  </a:lnTo>
                  <a:lnTo>
                    <a:pt x="332746" y="320243"/>
                  </a:lnTo>
                  <a:lnTo>
                    <a:pt x="379615" y="315609"/>
                  </a:lnTo>
                  <a:lnTo>
                    <a:pt x="424941" y="304679"/>
                  </a:lnTo>
                  <a:lnTo>
                    <a:pt x="468131" y="287821"/>
                  </a:lnTo>
                  <a:lnTo>
                    <a:pt x="508588" y="265401"/>
                  </a:lnTo>
                  <a:lnTo>
                    <a:pt x="545719" y="237786"/>
                  </a:lnTo>
                  <a:lnTo>
                    <a:pt x="578926" y="205344"/>
                  </a:lnTo>
                  <a:lnTo>
                    <a:pt x="607616" y="168442"/>
                  </a:lnTo>
                  <a:lnTo>
                    <a:pt x="631194" y="127447"/>
                  </a:lnTo>
                  <a:lnTo>
                    <a:pt x="635168" y="112223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907282" y="6005872"/>
              <a:ext cx="133985" cy="128905"/>
            </a:xfrm>
            <a:custGeom>
              <a:avLst/>
              <a:gdLst/>
              <a:ahLst/>
              <a:cxnLst/>
              <a:rect l="l" t="t" r="r" b="b"/>
              <a:pathLst>
                <a:path w="133984" h="128904">
                  <a:moveTo>
                    <a:pt x="133734" y="128899"/>
                  </a:moveTo>
                  <a:lnTo>
                    <a:pt x="95957" y="0"/>
                  </a:lnTo>
                  <a:lnTo>
                    <a:pt x="0" y="93991"/>
                  </a:lnTo>
                </a:path>
                <a:path w="133984" h="128904">
                  <a:moveTo>
                    <a:pt x="66867" y="111445"/>
                  </a:moveTo>
                  <a:lnTo>
                    <a:pt x="9595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97750" y="1691328"/>
            <a:ext cx="8149892" cy="1511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964" indent="-210245" defTabSz="554492">
              <a:lnSpc>
                <a:spcPts val="1725"/>
              </a:lnSpc>
              <a:buSzPct val="144897"/>
              <a:buFontTx/>
              <a:buChar char="-"/>
              <a:tabLst>
                <a:tab pos="232964" algn="l"/>
                <a:tab pos="233349" algn="l"/>
              </a:tabLst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486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9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86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486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9" dirty="0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9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30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worst</a:t>
            </a:r>
            <a:r>
              <a:rPr sz="1486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case.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2964" indent="-210245" defTabSz="554492">
              <a:lnSpc>
                <a:spcPts val="2049"/>
              </a:lnSpc>
              <a:buSzPct val="144897"/>
              <a:buFontTx/>
              <a:buChar char="-"/>
              <a:tabLst>
                <a:tab pos="232964" algn="l"/>
                <a:tab pos="233349" algn="l"/>
              </a:tabLst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486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86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179" dirty="0">
                <a:solidFill>
                  <a:srgbClr val="FFFFFF"/>
                </a:solidFill>
                <a:latin typeface="Trebuchet MS"/>
                <a:cs typeface="Trebuchet MS"/>
              </a:rPr>
              <a:t>Ω</a:t>
            </a:r>
            <a:r>
              <a:rPr sz="1486" b="1" kern="0" spc="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86" b="1" kern="0" spc="-12" dirty="0">
                <a:solidFill>
                  <a:srgbClr val="FFFFFF"/>
                </a:solidFill>
                <a:latin typeface="Arial"/>
                <a:cs typeface="Arial"/>
              </a:rPr>
              <a:t>(Big-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Omega)</a:t>
            </a:r>
            <a:r>
              <a:rPr sz="1486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9" dirty="0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9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case.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2964" indent="-210245" defTabSz="554492">
              <a:lnSpc>
                <a:spcPts val="2316"/>
              </a:lnSpc>
              <a:buSzPct val="144897"/>
              <a:buFontTx/>
              <a:buChar char="-"/>
              <a:tabLst>
                <a:tab pos="232964" algn="l"/>
                <a:tab pos="233349" algn="l"/>
              </a:tabLst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486" b="1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Theta</a:t>
            </a:r>
            <a:r>
              <a:rPr sz="1486" b="1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(Big</a:t>
            </a:r>
            <a:r>
              <a:rPr sz="1486" b="1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86" b="1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73" dirty="0">
                <a:solidFill>
                  <a:srgbClr val="FFFFFF"/>
                </a:solidFill>
                <a:latin typeface="Trebuchet MS"/>
                <a:cs typeface="Trebuchet MS"/>
              </a:rPr>
              <a:t>Θ</a:t>
            </a:r>
            <a:r>
              <a:rPr sz="1486" b="1" kern="0" spc="73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86" b="1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86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486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86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bounds</a:t>
            </a:r>
            <a:r>
              <a:rPr sz="1486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86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worst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86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486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cases.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324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10782" algn="r" defTabSz="554492"/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5698" y="4452904"/>
            <a:ext cx="1276489" cy="128001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9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4"/>
              </a:spcBef>
            </a:pPr>
            <a:endParaRPr sz="175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24" dirty="0">
                <a:solidFill>
                  <a:srgbClr val="FFFFFF"/>
                </a:solidFill>
                <a:latin typeface="Trebuchet MS"/>
                <a:cs typeface="Trebuchet MS"/>
              </a:rPr>
              <a:t>Ω</a:t>
            </a:r>
            <a:r>
              <a:rPr sz="1577" kern="0" spc="-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Trebuchet MS"/>
                <a:cs typeface="Trebuchet MS"/>
              </a:rPr>
              <a:t>Ω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1"/>
              </a:spcBef>
            </a:pPr>
            <a:endParaRPr sz="175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3"/>
              </a:spcBef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Θ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Θ(n/2)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23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269" y="2830474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494" y="1783021"/>
            <a:ext cx="3837115" cy="27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1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58852" y="4081794"/>
            <a:ext cx="194919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O(1) - Constant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669" y="4690267"/>
            <a:ext cx="7591933" cy="5001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5425" defTabSz="554492">
              <a:lnSpc>
                <a:spcPts val="1940"/>
              </a:lnSpc>
            </a:pP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int[]</a:t>
            </a:r>
            <a:r>
              <a:rPr sz="1698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array</a:t>
            </a:r>
            <a:r>
              <a:rPr sz="1698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=</a:t>
            </a:r>
            <a:r>
              <a:rPr sz="1698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{1,</a:t>
            </a:r>
            <a:r>
              <a:rPr sz="1698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2,</a:t>
            </a:r>
            <a:r>
              <a:rPr sz="1698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3,</a:t>
            </a:r>
            <a:r>
              <a:rPr sz="1698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4,</a:t>
            </a:r>
            <a:r>
              <a:rPr sz="1698" kern="0" spc="-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spc="-15" dirty="0">
                <a:solidFill>
                  <a:sysClr val="windowText" lastClr="000000"/>
                </a:solidFill>
                <a:latin typeface="Courier New"/>
                <a:cs typeface="Courier New"/>
              </a:rPr>
              <a:t>5}</a:t>
            </a:r>
            <a:endParaRPr sz="1698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lnSpc>
                <a:spcPts val="1968"/>
              </a:lnSpc>
            </a:pP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array[0]</a:t>
            </a:r>
            <a:r>
              <a:rPr sz="1698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</a:t>
            </a:r>
            <a:r>
              <a:rPr sz="1698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It</a:t>
            </a:r>
            <a:r>
              <a:rPr sz="1698" kern="0" spc="-9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takes</a:t>
            </a:r>
            <a:r>
              <a:rPr sz="1698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constant</a:t>
            </a:r>
            <a:r>
              <a:rPr sz="1698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time</a:t>
            </a:r>
            <a:r>
              <a:rPr sz="1698" kern="0" spc="-9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to</a:t>
            </a:r>
            <a:r>
              <a:rPr sz="1698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access</a:t>
            </a:r>
            <a:r>
              <a:rPr sz="1698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first</a:t>
            </a:r>
            <a:r>
              <a:rPr sz="1698" kern="0" spc="-9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element</a:t>
            </a:r>
            <a:endParaRPr sz="1698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435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274" y="4380193"/>
            <a:ext cx="2139760" cy="2006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9798" y="4380193"/>
            <a:ext cx="1381928" cy="20060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399953" y="5192718"/>
            <a:ext cx="1381997" cy="381214"/>
            <a:chOff x="7255142" y="8563177"/>
            <a:chExt cx="2279015" cy="628650"/>
          </a:xfrm>
        </p:grpSpPr>
        <p:sp>
          <p:nvSpPr>
            <p:cNvPr id="8" name="object 8"/>
            <p:cNvSpPr/>
            <p:nvPr/>
          </p:nvSpPr>
          <p:spPr>
            <a:xfrm>
              <a:off x="7255142" y="8877303"/>
              <a:ext cx="1891664" cy="0"/>
            </a:xfrm>
            <a:custGeom>
              <a:avLst/>
              <a:gdLst/>
              <a:ahLst/>
              <a:cxnLst/>
              <a:rect l="l" t="t" r="r" b="b"/>
              <a:pathLst>
                <a:path w="1891665">
                  <a:moveTo>
                    <a:pt x="0" y="0"/>
                  </a:moveTo>
                  <a:lnTo>
                    <a:pt x="1807712" y="0"/>
                  </a:lnTo>
                  <a:lnTo>
                    <a:pt x="1891479" y="0"/>
                  </a:lnTo>
                </a:path>
              </a:pathLst>
            </a:custGeom>
            <a:ln w="167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905791" y="8563177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0" y="0"/>
                  </a:moveTo>
                  <a:lnTo>
                    <a:pt x="157063" y="314126"/>
                  </a:lnTo>
                  <a:lnTo>
                    <a:pt x="0" y="628253"/>
                  </a:lnTo>
                  <a:lnTo>
                    <a:pt x="628253" y="314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01535" y="4088130"/>
            <a:ext cx="9187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1182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card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852" y="4081794"/>
            <a:ext cx="194919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O(1) - Constant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49343" y="4062973"/>
            <a:ext cx="171661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 Linear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60" y="4415892"/>
            <a:ext cx="9593499" cy="12444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3104" rIns="0" bIns="0" rtlCol="0">
            <a:spAutoFit/>
          </a:bodyPr>
          <a:lstStyle/>
          <a:p>
            <a:pPr marL="35425" defTabSz="554492">
              <a:spcBef>
                <a:spcPts val="182"/>
              </a:spcBef>
            </a:pPr>
            <a:r>
              <a:rPr sz="1698" kern="0" dirty="0">
                <a:solidFill>
                  <a:srgbClr val="0077AA"/>
                </a:solidFill>
                <a:latin typeface="Courier New"/>
                <a:cs typeface="Courier New"/>
              </a:rPr>
              <a:t>int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[] custArray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=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{1,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2,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3,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4,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spc="-15" dirty="0">
                <a:solidFill>
                  <a:sysClr val="windowText" lastClr="000000"/>
                </a:solidFill>
                <a:latin typeface="Courier New"/>
                <a:cs typeface="Courier New"/>
              </a:rPr>
              <a:t>5}</a:t>
            </a:r>
            <a:endParaRPr sz="1698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80327" marR="4170243" indent="-244901" defTabSz="554492">
              <a:lnSpc>
                <a:spcPct val="100400"/>
              </a:lnSpc>
            </a:pPr>
            <a:r>
              <a:rPr sz="1577" kern="0" dirty="0">
                <a:solidFill>
                  <a:srgbClr val="0077AA"/>
                </a:solidFill>
                <a:latin typeface="Courier New"/>
                <a:cs typeface="Courier New"/>
              </a:rPr>
              <a:t>for</a:t>
            </a:r>
            <a:r>
              <a:rPr sz="1577" kern="0" spc="4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577" kern="0" dirty="0">
                <a:solidFill>
                  <a:srgbClr val="0077AA"/>
                </a:solidFill>
                <a:latin typeface="Courier New"/>
                <a:cs typeface="Courier New"/>
              </a:rPr>
              <a:t>int</a:t>
            </a:r>
            <a:r>
              <a:rPr sz="1577" kern="0" spc="4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spc="5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=</a:t>
            </a:r>
            <a:r>
              <a:rPr sz="1577" kern="0" spc="49" dirty="0">
                <a:solidFill>
                  <a:srgbClr val="9A6E3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90055"/>
                </a:solidFill>
                <a:latin typeface="Courier New"/>
                <a:cs typeface="Courier New"/>
              </a:rPr>
              <a:t>0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577" kern="0" spc="4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spc="5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&lt;</a:t>
            </a:r>
            <a:r>
              <a:rPr sz="1577" kern="0" spc="49" dirty="0">
                <a:solidFill>
                  <a:srgbClr val="9A6E3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custArray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.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length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577" kern="0" spc="4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++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577" kern="0" spc="5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spc="-30" dirty="0">
                <a:solidFill>
                  <a:srgbClr val="999999"/>
                </a:solidFill>
                <a:latin typeface="Courier New"/>
                <a:cs typeface="Courier New"/>
              </a:rPr>
              <a:t>{ </a:t>
            </a:r>
            <a:r>
              <a:rPr sz="1577" kern="0" spc="-6" dirty="0">
                <a:solidFill>
                  <a:srgbClr val="DD4A68"/>
                </a:solidFill>
                <a:latin typeface="Courier New"/>
                <a:cs typeface="Courier New"/>
              </a:rPr>
              <a:t>System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.</a:t>
            </a:r>
            <a:r>
              <a:rPr sz="1577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out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.</a:t>
            </a:r>
            <a:r>
              <a:rPr sz="1577" kern="0" spc="-6" dirty="0">
                <a:solidFill>
                  <a:srgbClr val="DD4A68"/>
                </a:solidFill>
                <a:latin typeface="Courier New"/>
                <a:cs typeface="Courier New"/>
              </a:rPr>
              <a:t>println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577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custArray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577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]);</a:t>
            </a:r>
            <a:endParaRPr sz="1577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lnSpc>
                <a:spcPts val="1768"/>
              </a:lnSpc>
              <a:spcBef>
                <a:spcPts val="6"/>
              </a:spcBef>
            </a:pPr>
            <a:r>
              <a:rPr sz="1577" kern="0" spc="15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577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lnSpc>
                <a:spcPts val="1913"/>
              </a:lnSpc>
            </a:pP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//linear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time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since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it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is</a:t>
            </a:r>
            <a:r>
              <a:rPr sz="1698" kern="0" spc="-9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visiting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every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element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of</a:t>
            </a:r>
            <a:r>
              <a:rPr sz="1698" kern="0" spc="-9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spc="-6" dirty="0">
                <a:solidFill>
                  <a:srgbClr val="017100"/>
                </a:solidFill>
                <a:latin typeface="Courier New"/>
                <a:cs typeface="Courier New"/>
              </a:rPr>
              <a:t>array</a:t>
            </a:r>
            <a:endParaRPr sz="1698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312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49343" y="4062973"/>
            <a:ext cx="171661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 Linear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746" y="4437249"/>
            <a:ext cx="2139760" cy="20060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371424" y="5249775"/>
            <a:ext cx="1381997" cy="381214"/>
            <a:chOff x="7208096" y="8657268"/>
            <a:chExt cx="2279015" cy="628650"/>
          </a:xfrm>
        </p:grpSpPr>
        <p:sp>
          <p:nvSpPr>
            <p:cNvPr id="8" name="object 8"/>
            <p:cNvSpPr/>
            <p:nvPr/>
          </p:nvSpPr>
          <p:spPr>
            <a:xfrm>
              <a:off x="7208096" y="8971395"/>
              <a:ext cx="1891664" cy="0"/>
            </a:xfrm>
            <a:custGeom>
              <a:avLst/>
              <a:gdLst/>
              <a:ahLst/>
              <a:cxnLst/>
              <a:rect l="l" t="t" r="r" b="b"/>
              <a:pathLst>
                <a:path w="1891665">
                  <a:moveTo>
                    <a:pt x="0" y="0"/>
                  </a:moveTo>
                  <a:lnTo>
                    <a:pt x="1807712" y="0"/>
                  </a:lnTo>
                  <a:lnTo>
                    <a:pt x="1891479" y="0"/>
                  </a:lnTo>
                </a:path>
              </a:pathLst>
            </a:custGeom>
            <a:ln w="167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858745" y="8657268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0" y="0"/>
                  </a:moveTo>
                  <a:lnTo>
                    <a:pt x="157063" y="314126"/>
                  </a:lnTo>
                  <a:lnTo>
                    <a:pt x="0" y="628253"/>
                  </a:lnTo>
                  <a:lnTo>
                    <a:pt x="628253" y="314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92741" y="4145187"/>
            <a:ext cx="87910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1182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card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1677" y="4437278"/>
            <a:ext cx="1420997" cy="20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3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49343" y="4062973"/>
            <a:ext cx="26761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O(Log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N)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Logarithmic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494" y="4479750"/>
            <a:ext cx="9593499" cy="12444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3104" rIns="0" bIns="0" rtlCol="0">
            <a:spAutoFit/>
          </a:bodyPr>
          <a:lstStyle/>
          <a:p>
            <a:pPr marL="35425" defTabSz="554492">
              <a:spcBef>
                <a:spcPts val="182"/>
              </a:spcBef>
            </a:pPr>
            <a:r>
              <a:rPr sz="1698" kern="0" dirty="0">
                <a:solidFill>
                  <a:srgbClr val="0077AA"/>
                </a:solidFill>
                <a:latin typeface="Courier New"/>
                <a:cs typeface="Courier New"/>
              </a:rPr>
              <a:t>int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[] custArray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=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{1,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2,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3,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4,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spc="-15" dirty="0">
                <a:solidFill>
                  <a:sysClr val="windowText" lastClr="000000"/>
                </a:solidFill>
                <a:latin typeface="Courier New"/>
                <a:cs typeface="Courier New"/>
              </a:rPr>
              <a:t>5}</a:t>
            </a:r>
            <a:endParaRPr sz="1698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80327" marR="4170243" indent="-244901" defTabSz="554492">
              <a:lnSpc>
                <a:spcPct val="100400"/>
              </a:lnSpc>
            </a:pPr>
            <a:r>
              <a:rPr sz="1577" kern="0" dirty="0">
                <a:solidFill>
                  <a:srgbClr val="0077AA"/>
                </a:solidFill>
                <a:latin typeface="Courier New"/>
                <a:cs typeface="Courier New"/>
              </a:rPr>
              <a:t>for</a:t>
            </a:r>
            <a:r>
              <a:rPr sz="1577" kern="0" spc="4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577" kern="0" dirty="0">
                <a:solidFill>
                  <a:srgbClr val="0077AA"/>
                </a:solidFill>
                <a:latin typeface="Courier New"/>
                <a:cs typeface="Courier New"/>
              </a:rPr>
              <a:t>int</a:t>
            </a:r>
            <a:r>
              <a:rPr sz="1577" kern="0" spc="4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spc="5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=</a:t>
            </a:r>
            <a:r>
              <a:rPr sz="1577" kern="0" spc="49" dirty="0">
                <a:solidFill>
                  <a:srgbClr val="9A6E3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90055"/>
                </a:solidFill>
                <a:latin typeface="Courier New"/>
                <a:cs typeface="Courier New"/>
              </a:rPr>
              <a:t>0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577" kern="0" spc="4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spc="5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&lt;</a:t>
            </a:r>
            <a:r>
              <a:rPr sz="1577" kern="0" spc="49" dirty="0">
                <a:solidFill>
                  <a:srgbClr val="9A6E3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custArray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.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length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577" kern="0" spc="4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+3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577" kern="0" spc="5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spc="-30" dirty="0">
                <a:solidFill>
                  <a:srgbClr val="999999"/>
                </a:solidFill>
                <a:latin typeface="Courier New"/>
                <a:cs typeface="Courier New"/>
              </a:rPr>
              <a:t>{ </a:t>
            </a:r>
            <a:r>
              <a:rPr sz="1577" kern="0" spc="-6" dirty="0">
                <a:solidFill>
                  <a:srgbClr val="DD4A68"/>
                </a:solidFill>
                <a:latin typeface="Courier New"/>
                <a:cs typeface="Courier New"/>
              </a:rPr>
              <a:t>System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.</a:t>
            </a:r>
            <a:r>
              <a:rPr sz="1577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out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.</a:t>
            </a:r>
            <a:r>
              <a:rPr sz="1577" kern="0" spc="-6" dirty="0">
                <a:solidFill>
                  <a:srgbClr val="DD4A68"/>
                </a:solidFill>
                <a:latin typeface="Courier New"/>
                <a:cs typeface="Courier New"/>
              </a:rPr>
              <a:t>println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577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custArray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577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]);</a:t>
            </a:r>
            <a:endParaRPr sz="1577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lnSpc>
                <a:spcPts val="1768"/>
              </a:lnSpc>
              <a:spcBef>
                <a:spcPts val="6"/>
              </a:spcBef>
            </a:pPr>
            <a:r>
              <a:rPr sz="1577" kern="0" spc="15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577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lnSpc>
                <a:spcPts val="1913"/>
              </a:lnSpc>
            </a:pP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//logarithmic</a:t>
            </a:r>
            <a:r>
              <a:rPr sz="1698" kern="0" spc="-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time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since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it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is</a:t>
            </a:r>
            <a:r>
              <a:rPr sz="1698" kern="0" spc="-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visiting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only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017100"/>
                </a:solidFill>
                <a:latin typeface="Courier New"/>
                <a:cs typeface="Courier New"/>
              </a:rPr>
              <a:t>some</a:t>
            </a:r>
            <a:r>
              <a:rPr sz="1698" kern="0" spc="-12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1698" kern="0" spc="-6" dirty="0">
                <a:solidFill>
                  <a:srgbClr val="017100"/>
                </a:solidFill>
                <a:latin typeface="Courier New"/>
                <a:cs typeface="Courier New"/>
              </a:rPr>
              <a:t>elements</a:t>
            </a:r>
            <a:endParaRPr sz="1698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431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49343" y="4062973"/>
            <a:ext cx="26761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O(Log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N)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Logarithmic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5090" y="4142906"/>
            <a:ext cx="1420997" cy="200610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19062" y="4465883"/>
            <a:ext cx="5206073" cy="2278812"/>
            <a:chOff x="1514896" y="7364572"/>
            <a:chExt cx="8585200" cy="37579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4186" y="7364572"/>
              <a:ext cx="7826518" cy="35846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14896" y="9156876"/>
              <a:ext cx="8585200" cy="0"/>
            </a:xfrm>
            <a:custGeom>
              <a:avLst/>
              <a:gdLst/>
              <a:ahLst/>
              <a:cxnLst/>
              <a:rect l="l" t="t" r="r" b="b"/>
              <a:pathLst>
                <a:path w="8585200">
                  <a:moveTo>
                    <a:pt x="0" y="0"/>
                  </a:moveTo>
                  <a:lnTo>
                    <a:pt x="8585097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35269" y="9165265"/>
              <a:ext cx="8344534" cy="1931035"/>
            </a:xfrm>
            <a:custGeom>
              <a:avLst/>
              <a:gdLst/>
              <a:ahLst/>
              <a:cxnLst/>
              <a:rect l="l" t="t" r="r" b="b"/>
              <a:pathLst>
                <a:path w="8344534" h="1931034">
                  <a:moveTo>
                    <a:pt x="0" y="0"/>
                  </a:moveTo>
                  <a:lnTo>
                    <a:pt x="8344351" y="0"/>
                  </a:lnTo>
                  <a:lnTo>
                    <a:pt x="8344351" y="1930601"/>
                  </a:lnTo>
                  <a:lnTo>
                    <a:pt x="0" y="1930601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54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49343" y="4062973"/>
            <a:ext cx="2676199" cy="76166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O(Log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N)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Logarithmic</a:t>
            </a:r>
            <a:r>
              <a:rPr sz="1577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30"/>
              </a:spcBef>
            </a:pPr>
            <a:endParaRPr sz="212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7888" algn="ctr" defTabSz="554492"/>
            <a:r>
              <a:rPr sz="1182" b="1" kern="0" spc="-18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182" b="1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b="1" kern="0" spc="-6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7236" y="4954173"/>
            <a:ext cx="3430925" cy="149305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862" rIns="0" bIns="0" rtlCol="0">
            <a:spAutoFit/>
          </a:bodyPr>
          <a:lstStyle/>
          <a:p>
            <a:pPr marL="35425" defTabSz="554492">
              <a:spcBef>
                <a:spcPts val="109"/>
              </a:spcBef>
            </a:pP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search</a:t>
            </a:r>
            <a:r>
              <a:rPr sz="1092" b="1" kern="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008080"/>
                </a:solidFill>
                <a:latin typeface="Courier New"/>
                <a:cs typeface="Courier New"/>
              </a:rPr>
              <a:t>9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within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 [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8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9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11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13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15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19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21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spcBef>
                <a:spcPts val="376"/>
              </a:spcBef>
            </a:pP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compare</a:t>
            </a:r>
            <a:r>
              <a:rPr sz="1092" b="1" kern="0" spc="-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008080"/>
                </a:solidFill>
                <a:latin typeface="Courier New"/>
                <a:cs typeface="Courier New"/>
              </a:rPr>
              <a:t>9 </a:t>
            </a: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092" b="1" kern="0" spc="-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008080"/>
                </a:solidFill>
                <a:latin typeface="Courier New"/>
                <a:cs typeface="Courier New"/>
              </a:rPr>
              <a:t>11 </a:t>
            </a: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→ 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smaller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spcBef>
                <a:spcPts val="379"/>
              </a:spcBef>
            </a:pP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search</a:t>
            </a:r>
            <a:r>
              <a:rPr sz="1092" b="1" kern="0" spc="-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008080"/>
                </a:solidFill>
                <a:latin typeface="Courier New"/>
                <a:cs typeface="Courier New"/>
              </a:rPr>
              <a:t>9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within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 [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8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9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spcBef>
                <a:spcPts val="376"/>
              </a:spcBef>
            </a:pP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compare</a:t>
            </a:r>
            <a:r>
              <a:rPr sz="1092" b="1" kern="0" spc="-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008080"/>
                </a:solidFill>
                <a:latin typeface="Courier New"/>
                <a:cs typeface="Courier New"/>
              </a:rPr>
              <a:t>9 </a:t>
            </a: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092" b="1" kern="0" spc="-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008080"/>
                </a:solidFill>
                <a:latin typeface="Courier New"/>
                <a:cs typeface="Courier New"/>
              </a:rPr>
              <a:t>8 </a:t>
            </a: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→ 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bigger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spcBef>
                <a:spcPts val="379"/>
              </a:spcBef>
            </a:pP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search</a:t>
            </a:r>
            <a:r>
              <a:rPr sz="1092" b="1" kern="0" spc="-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008080"/>
                </a:solidFill>
                <a:latin typeface="Courier New"/>
                <a:cs typeface="Courier New"/>
              </a:rPr>
              <a:t>9</a:t>
            </a:r>
            <a:r>
              <a:rPr sz="1092" b="1" kern="0" spc="-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within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spc="-1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92" b="1" kern="0" spc="-15" dirty="0">
                <a:solidFill>
                  <a:srgbClr val="008080"/>
                </a:solidFill>
                <a:latin typeface="Courier New"/>
                <a:cs typeface="Courier New"/>
              </a:rPr>
              <a:t>9</a:t>
            </a:r>
            <a:r>
              <a:rPr sz="1092" b="1" kern="0" spc="-1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marR="2216813" defTabSz="554492">
              <a:lnSpc>
                <a:spcPct val="128800"/>
              </a:lnSpc>
            </a:pP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compare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008080"/>
                </a:solidFill>
                <a:latin typeface="Courier New"/>
                <a:cs typeface="Courier New"/>
              </a:rPr>
              <a:t>9</a:t>
            </a:r>
            <a:r>
              <a:rPr sz="1092" b="1" kern="0" spc="-3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092" b="1" kern="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092" b="1" kern="0" spc="-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92" b="1" kern="0" spc="-30" dirty="0">
                <a:solidFill>
                  <a:srgbClr val="008080"/>
                </a:solidFill>
                <a:latin typeface="Courier New"/>
                <a:cs typeface="Courier New"/>
              </a:rPr>
              <a:t>9 </a:t>
            </a:r>
            <a:r>
              <a:rPr sz="1092" b="1" kern="0" spc="-6" dirty="0">
                <a:solidFill>
                  <a:srgbClr val="333333"/>
                </a:solidFill>
                <a:latin typeface="Courier New"/>
                <a:cs typeface="Courier New"/>
              </a:rPr>
              <a:t>return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84063" y="4975838"/>
          <a:ext cx="2005030" cy="1086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5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4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4073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dirty="0">
                          <a:solidFill>
                            <a:srgbClr val="44558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86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862" marB="0"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2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862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0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dirty="0">
                          <a:solidFill>
                            <a:srgbClr val="44558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35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35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35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35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i="1" spc="-10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divide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35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35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i="1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35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350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9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solidFill>
                            <a:srgbClr val="44558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10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divide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9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solidFill>
                            <a:srgbClr val="44558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10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divide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9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solidFill>
                            <a:srgbClr val="44558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10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divide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i="1" spc="-25" dirty="0">
                          <a:solidFill>
                            <a:srgbClr val="999988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91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326171" y="6337003"/>
            <a:ext cx="1314996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23104" defTabSz="554492">
              <a:spcBef>
                <a:spcPts val="67"/>
              </a:spcBef>
            </a:pP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92" b="1" kern="0" baseline="20833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92" b="1" kern="0" spc="218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92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BIZ UDPGothic"/>
                <a:cs typeface="BIZ UDPGothic"/>
              </a:rPr>
              <a:t>→</a:t>
            </a:r>
            <a:r>
              <a:rPr sz="1092" b="1" kern="0" spc="-15" dirty="0">
                <a:solidFill>
                  <a:srgbClr val="FFFFFF"/>
                </a:solidFill>
                <a:latin typeface="BIZ UDPGothic"/>
                <a:cs typeface="BIZ UDPGothic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1092" b="1" kern="0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92" b="1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48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293" y="2830474"/>
            <a:ext cx="3333889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45" dirty="0"/>
              <a:t>What</a:t>
            </a:r>
            <a:r>
              <a:rPr sz="4093" spc="-240" dirty="0"/>
              <a:t> </a:t>
            </a:r>
            <a:r>
              <a:rPr sz="4093" spc="-161" dirty="0"/>
              <a:t>is</a:t>
            </a:r>
            <a:r>
              <a:rPr sz="4093" spc="-164" dirty="0"/>
              <a:t> </a:t>
            </a:r>
            <a:r>
              <a:rPr sz="4093" dirty="0"/>
              <a:t>Big</a:t>
            </a:r>
            <a:r>
              <a:rPr sz="4093" spc="-212" dirty="0"/>
              <a:t> </a:t>
            </a:r>
            <a:r>
              <a:rPr sz="4093" spc="-15" dirty="0"/>
              <a:t>O?</a:t>
            </a:r>
            <a:endParaRPr sz="4093"/>
          </a:p>
        </p:txBody>
      </p:sp>
      <p:grpSp>
        <p:nvGrpSpPr>
          <p:cNvPr id="4" name="object 4"/>
          <p:cNvGrpSpPr/>
          <p:nvPr/>
        </p:nvGrpSpPr>
        <p:grpSpPr>
          <a:xfrm>
            <a:off x="7464786" y="1462311"/>
            <a:ext cx="3251100" cy="3251100"/>
            <a:chOff x="12309279" y="2411458"/>
            <a:chExt cx="5361305" cy="5361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9279" y="2411458"/>
              <a:ext cx="5361093" cy="53610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989418" y="2621641"/>
              <a:ext cx="1051560" cy="1537970"/>
            </a:xfrm>
            <a:custGeom>
              <a:avLst/>
              <a:gdLst/>
              <a:ahLst/>
              <a:cxnLst/>
              <a:rect l="l" t="t" r="r" b="b"/>
              <a:pathLst>
                <a:path w="1051559" h="1537970">
                  <a:moveTo>
                    <a:pt x="1051135" y="0"/>
                  </a:moveTo>
                  <a:lnTo>
                    <a:pt x="0" y="0"/>
                  </a:lnTo>
                  <a:lnTo>
                    <a:pt x="0" y="1537390"/>
                  </a:lnTo>
                  <a:lnTo>
                    <a:pt x="1051135" y="1537390"/>
                  </a:lnTo>
                  <a:lnTo>
                    <a:pt x="1051135" y="0"/>
                  </a:lnTo>
                  <a:close/>
                </a:path>
              </a:pathLst>
            </a:custGeom>
            <a:solidFill>
              <a:srgbClr val="F7E365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166198" y="2827490"/>
              <a:ext cx="963930" cy="961390"/>
            </a:xfrm>
            <a:custGeom>
              <a:avLst/>
              <a:gdLst/>
              <a:ahLst/>
              <a:cxnLst/>
              <a:rect l="l" t="t" r="r" b="b"/>
              <a:pathLst>
                <a:path w="963930" h="961389">
                  <a:moveTo>
                    <a:pt x="39370" y="0"/>
                  </a:moveTo>
                  <a:lnTo>
                    <a:pt x="3874" y="0"/>
                  </a:lnTo>
                  <a:lnTo>
                    <a:pt x="0" y="3877"/>
                  </a:lnTo>
                  <a:lnTo>
                    <a:pt x="0" y="956897"/>
                  </a:lnTo>
                  <a:lnTo>
                    <a:pt x="3874" y="960850"/>
                  </a:lnTo>
                  <a:lnTo>
                    <a:pt x="959520" y="960850"/>
                  </a:lnTo>
                  <a:lnTo>
                    <a:pt x="963405" y="956897"/>
                  </a:lnTo>
                  <a:lnTo>
                    <a:pt x="963405" y="921481"/>
                  </a:lnTo>
                  <a:lnTo>
                    <a:pt x="959521" y="917605"/>
                  </a:lnTo>
                  <a:lnTo>
                    <a:pt x="47117" y="917604"/>
                  </a:lnTo>
                  <a:lnTo>
                    <a:pt x="43244" y="913652"/>
                  </a:lnTo>
                  <a:lnTo>
                    <a:pt x="43244" y="3877"/>
                  </a:lnTo>
                  <a:lnTo>
                    <a:pt x="39370" y="0"/>
                  </a:lnTo>
                  <a:close/>
                </a:path>
                <a:path w="963930" h="961389">
                  <a:moveTo>
                    <a:pt x="959520" y="917604"/>
                  </a:moveTo>
                  <a:lnTo>
                    <a:pt x="47118" y="917605"/>
                  </a:lnTo>
                  <a:lnTo>
                    <a:pt x="959521" y="917605"/>
                  </a:lnTo>
                  <a:close/>
                </a:path>
                <a:path w="963930" h="961389">
                  <a:moveTo>
                    <a:pt x="446939" y="460003"/>
                  </a:moveTo>
                  <a:lnTo>
                    <a:pt x="130781" y="798530"/>
                  </a:lnTo>
                  <a:lnTo>
                    <a:pt x="169450" y="834643"/>
                  </a:lnTo>
                  <a:lnTo>
                    <a:pt x="447839" y="536508"/>
                  </a:lnTo>
                  <a:lnTo>
                    <a:pt x="521784" y="536508"/>
                  </a:lnTo>
                  <a:lnTo>
                    <a:pt x="446939" y="460003"/>
                  </a:lnTo>
                  <a:close/>
                </a:path>
                <a:path w="963930" h="961389">
                  <a:moveTo>
                    <a:pt x="521784" y="536508"/>
                  </a:moveTo>
                  <a:lnTo>
                    <a:pt x="447839" y="536508"/>
                  </a:lnTo>
                  <a:lnTo>
                    <a:pt x="594390" y="686364"/>
                  </a:lnTo>
                  <a:lnTo>
                    <a:pt x="613991" y="663541"/>
                  </a:lnTo>
                  <a:lnTo>
                    <a:pt x="664973" y="608958"/>
                  </a:lnTo>
                  <a:lnTo>
                    <a:pt x="592662" y="608958"/>
                  </a:lnTo>
                  <a:lnTo>
                    <a:pt x="521784" y="536508"/>
                  </a:lnTo>
                  <a:close/>
                </a:path>
                <a:path w="963930" h="961389">
                  <a:moveTo>
                    <a:pt x="891627" y="327565"/>
                  </a:moveTo>
                  <a:lnTo>
                    <a:pt x="765568" y="366005"/>
                  </a:lnTo>
                  <a:lnTo>
                    <a:pt x="794405" y="392884"/>
                  </a:lnTo>
                  <a:lnTo>
                    <a:pt x="592662" y="608958"/>
                  </a:lnTo>
                  <a:lnTo>
                    <a:pt x="664973" y="608958"/>
                  </a:lnTo>
                  <a:lnTo>
                    <a:pt x="833063" y="428996"/>
                  </a:lnTo>
                  <a:lnTo>
                    <a:pt x="868141" y="428996"/>
                  </a:lnTo>
                  <a:lnTo>
                    <a:pt x="891627" y="327565"/>
                  </a:lnTo>
                  <a:close/>
                </a:path>
                <a:path w="963930" h="961389">
                  <a:moveTo>
                    <a:pt x="868141" y="428996"/>
                  </a:moveTo>
                  <a:lnTo>
                    <a:pt x="833063" y="428996"/>
                  </a:lnTo>
                  <a:lnTo>
                    <a:pt x="861900" y="455949"/>
                  </a:lnTo>
                  <a:lnTo>
                    <a:pt x="868141" y="428996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166198" y="2827490"/>
              <a:ext cx="963930" cy="961390"/>
            </a:xfrm>
            <a:custGeom>
              <a:avLst/>
              <a:gdLst/>
              <a:ahLst/>
              <a:cxnLst/>
              <a:rect l="l" t="t" r="r" b="b"/>
              <a:pathLst>
                <a:path w="963930" h="961389">
                  <a:moveTo>
                    <a:pt x="8633" y="0"/>
                  </a:moveTo>
                  <a:lnTo>
                    <a:pt x="3876" y="0"/>
                  </a:lnTo>
                  <a:lnTo>
                    <a:pt x="0" y="3877"/>
                  </a:lnTo>
                  <a:lnTo>
                    <a:pt x="0" y="8634"/>
                  </a:lnTo>
                  <a:lnTo>
                    <a:pt x="0" y="952140"/>
                  </a:lnTo>
                  <a:lnTo>
                    <a:pt x="0" y="956897"/>
                  </a:lnTo>
                  <a:lnTo>
                    <a:pt x="3877" y="960849"/>
                  </a:lnTo>
                  <a:lnTo>
                    <a:pt x="8633" y="960849"/>
                  </a:lnTo>
                  <a:lnTo>
                    <a:pt x="954768" y="960849"/>
                  </a:lnTo>
                  <a:lnTo>
                    <a:pt x="959525" y="960849"/>
                  </a:lnTo>
                  <a:lnTo>
                    <a:pt x="963402" y="956897"/>
                  </a:lnTo>
                  <a:lnTo>
                    <a:pt x="963402" y="952140"/>
                  </a:lnTo>
                  <a:lnTo>
                    <a:pt x="963402" y="926238"/>
                  </a:lnTo>
                  <a:lnTo>
                    <a:pt x="963402" y="921481"/>
                  </a:lnTo>
                  <a:lnTo>
                    <a:pt x="959525" y="917604"/>
                  </a:lnTo>
                  <a:lnTo>
                    <a:pt x="954768" y="917604"/>
                  </a:lnTo>
                  <a:lnTo>
                    <a:pt x="51878" y="917604"/>
                  </a:lnTo>
                  <a:lnTo>
                    <a:pt x="47121" y="917604"/>
                  </a:lnTo>
                  <a:lnTo>
                    <a:pt x="43244" y="913652"/>
                  </a:lnTo>
                  <a:lnTo>
                    <a:pt x="43244" y="908895"/>
                  </a:lnTo>
                  <a:lnTo>
                    <a:pt x="43244" y="8634"/>
                  </a:lnTo>
                  <a:lnTo>
                    <a:pt x="43244" y="3877"/>
                  </a:lnTo>
                  <a:lnTo>
                    <a:pt x="39367" y="0"/>
                  </a:lnTo>
                  <a:lnTo>
                    <a:pt x="34611" y="0"/>
                  </a:lnTo>
                  <a:lnTo>
                    <a:pt x="8633" y="0"/>
                  </a:lnTo>
                  <a:close/>
                </a:path>
                <a:path w="963930" h="961389">
                  <a:moveTo>
                    <a:pt x="891627" y="327565"/>
                  </a:moveTo>
                  <a:lnTo>
                    <a:pt x="765571" y="366005"/>
                  </a:lnTo>
                  <a:lnTo>
                    <a:pt x="794401" y="392883"/>
                  </a:lnTo>
                  <a:lnTo>
                    <a:pt x="592666" y="608958"/>
                  </a:lnTo>
                  <a:lnTo>
                    <a:pt x="446940" y="460003"/>
                  </a:lnTo>
                  <a:lnTo>
                    <a:pt x="130786" y="798530"/>
                  </a:lnTo>
                  <a:lnTo>
                    <a:pt x="169451" y="834643"/>
                  </a:lnTo>
                  <a:lnTo>
                    <a:pt x="447840" y="536508"/>
                  </a:lnTo>
                  <a:lnTo>
                    <a:pt x="594393" y="686364"/>
                  </a:lnTo>
                  <a:lnTo>
                    <a:pt x="613988" y="663540"/>
                  </a:lnTo>
                  <a:lnTo>
                    <a:pt x="833066" y="428996"/>
                  </a:lnTo>
                  <a:lnTo>
                    <a:pt x="861896" y="455949"/>
                  </a:lnTo>
                  <a:lnTo>
                    <a:pt x="891627" y="327565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58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940" y="4062973"/>
            <a:ext cx="219294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 defTabSz="554492">
              <a:spcBef>
                <a:spcPts val="82"/>
              </a:spcBef>
            </a:pPr>
            <a:r>
              <a:rPr sz="1577" b="1" kern="0" spc="30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sz="1592" b="1" kern="0" spc="45" baseline="1904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b="1" kern="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551" y="4672921"/>
            <a:ext cx="9593499" cy="149809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3104" rIns="0" bIns="0" rtlCol="0">
            <a:spAutoFit/>
          </a:bodyPr>
          <a:lstStyle/>
          <a:p>
            <a:pPr marL="35425" defTabSz="554492">
              <a:spcBef>
                <a:spcPts val="182"/>
              </a:spcBef>
            </a:pPr>
            <a:r>
              <a:rPr sz="1698" kern="0" dirty="0">
                <a:solidFill>
                  <a:srgbClr val="0077AA"/>
                </a:solidFill>
                <a:latin typeface="Courier New"/>
                <a:cs typeface="Courier New"/>
              </a:rPr>
              <a:t>int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[] custArray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=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{1,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2,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3,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4,</a:t>
            </a:r>
            <a:r>
              <a:rPr sz="1698" kern="0" spc="3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698" kern="0" spc="-15" dirty="0">
                <a:solidFill>
                  <a:sysClr val="windowText" lastClr="000000"/>
                </a:solidFill>
                <a:latin typeface="Courier New"/>
                <a:cs typeface="Courier New"/>
              </a:rPr>
              <a:t>5}</a:t>
            </a:r>
            <a:endParaRPr sz="1698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08670" marR="3696999" indent="-473244" defTabSz="554492">
              <a:lnSpc>
                <a:spcPct val="100400"/>
              </a:lnSpc>
            </a:pPr>
            <a:r>
              <a:rPr sz="1577" kern="0" dirty="0">
                <a:solidFill>
                  <a:srgbClr val="0077AA"/>
                </a:solidFill>
                <a:latin typeface="Courier New"/>
                <a:cs typeface="Courier New"/>
              </a:rPr>
              <a:t>for</a:t>
            </a:r>
            <a:r>
              <a:rPr sz="1577" kern="0" spc="4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577" kern="0" dirty="0">
                <a:solidFill>
                  <a:srgbClr val="0077AA"/>
                </a:solidFill>
                <a:latin typeface="Courier New"/>
                <a:cs typeface="Courier New"/>
              </a:rPr>
              <a:t>int</a:t>
            </a:r>
            <a:r>
              <a:rPr sz="1577" kern="0" spc="4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spc="5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=</a:t>
            </a:r>
            <a:r>
              <a:rPr sz="1577" kern="0" spc="49" dirty="0">
                <a:solidFill>
                  <a:srgbClr val="9A6E3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90055"/>
                </a:solidFill>
                <a:latin typeface="Courier New"/>
                <a:cs typeface="Courier New"/>
              </a:rPr>
              <a:t>0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577" kern="0" spc="4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spc="5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&lt;</a:t>
            </a:r>
            <a:r>
              <a:rPr sz="1577" kern="0" spc="49" dirty="0">
                <a:solidFill>
                  <a:srgbClr val="9A6E3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custArray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.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length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577" kern="0" spc="4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++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577" kern="0" spc="5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spc="-30" dirty="0">
                <a:solidFill>
                  <a:srgbClr val="999999"/>
                </a:solidFill>
                <a:latin typeface="Courier New"/>
                <a:cs typeface="Courier New"/>
              </a:rPr>
              <a:t>{  </a:t>
            </a:r>
            <a:r>
              <a:rPr sz="1577" kern="0" dirty="0">
                <a:solidFill>
                  <a:srgbClr val="0077AA"/>
                </a:solidFill>
                <a:latin typeface="Courier New"/>
                <a:cs typeface="Courier New"/>
              </a:rPr>
              <a:t>for</a:t>
            </a:r>
            <a:r>
              <a:rPr sz="1577" kern="0" spc="4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577" kern="0" dirty="0">
                <a:solidFill>
                  <a:srgbClr val="0077AA"/>
                </a:solidFill>
                <a:latin typeface="Courier New"/>
                <a:cs typeface="Courier New"/>
              </a:rPr>
              <a:t>int</a:t>
            </a:r>
            <a:r>
              <a:rPr sz="1577" kern="0" spc="4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j</a:t>
            </a:r>
            <a:r>
              <a:rPr sz="1577" kern="0" spc="52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=</a:t>
            </a:r>
            <a:r>
              <a:rPr sz="1577" kern="0" spc="49" dirty="0">
                <a:solidFill>
                  <a:srgbClr val="9A6E3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90055"/>
                </a:solidFill>
                <a:latin typeface="Courier New"/>
                <a:cs typeface="Courier New"/>
              </a:rPr>
              <a:t>0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577" kern="0" spc="5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j</a:t>
            </a:r>
            <a:r>
              <a:rPr sz="1577" kern="0" spc="49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&lt;</a:t>
            </a:r>
            <a:r>
              <a:rPr sz="1577" kern="0" spc="52" dirty="0">
                <a:solidFill>
                  <a:srgbClr val="9A6E3A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custArray.length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577" kern="0" spc="4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dirty="0">
                <a:solidFill>
                  <a:srgbClr val="DD4A68"/>
                </a:solidFill>
                <a:latin typeface="Courier New"/>
                <a:cs typeface="Courier New"/>
              </a:rPr>
              <a:t>j</a:t>
            </a:r>
            <a:r>
              <a:rPr sz="1577" kern="0" dirty="0">
                <a:solidFill>
                  <a:srgbClr val="9A6E3A"/>
                </a:solidFill>
                <a:latin typeface="Courier New"/>
                <a:cs typeface="Courier New"/>
              </a:rPr>
              <a:t>++</a:t>
            </a:r>
            <a:r>
              <a:rPr sz="1577" kern="0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577" kern="0" spc="5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77" kern="0" spc="-30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577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120536" defTabSz="554492">
              <a:spcBef>
                <a:spcPts val="6"/>
              </a:spcBef>
            </a:pPr>
            <a:r>
              <a:rPr sz="1577" kern="0" spc="-6" dirty="0">
                <a:solidFill>
                  <a:srgbClr val="DD4A68"/>
                </a:solidFill>
                <a:latin typeface="Courier New"/>
                <a:cs typeface="Courier New"/>
              </a:rPr>
              <a:t>System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.</a:t>
            </a:r>
            <a:r>
              <a:rPr sz="1577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out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.</a:t>
            </a:r>
            <a:r>
              <a:rPr sz="1577" kern="0" spc="-6" dirty="0">
                <a:solidFill>
                  <a:srgbClr val="DD4A68"/>
                </a:solidFill>
                <a:latin typeface="Courier New"/>
                <a:cs typeface="Courier New"/>
              </a:rPr>
              <a:t>println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577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custArray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577" kern="0" spc="-6" dirty="0">
                <a:solidFill>
                  <a:sysClr val="windowText" lastClr="000000"/>
                </a:solidFill>
                <a:latin typeface="Courier New"/>
                <a:cs typeface="Courier New"/>
              </a:rPr>
              <a:t>i</a:t>
            </a:r>
            <a:r>
              <a:rPr sz="1577" kern="0" spc="-6" dirty="0">
                <a:solidFill>
                  <a:srgbClr val="999999"/>
                </a:solidFill>
                <a:latin typeface="Courier New"/>
                <a:cs typeface="Courier New"/>
              </a:rPr>
              <a:t>]);</a:t>
            </a:r>
            <a:endParaRPr sz="1577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631120" defTabSz="554492">
              <a:spcBef>
                <a:spcPts val="9"/>
              </a:spcBef>
            </a:pPr>
            <a:r>
              <a:rPr sz="1577" kern="0" spc="15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577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spcBef>
                <a:spcPts val="9"/>
              </a:spcBef>
            </a:pPr>
            <a:r>
              <a:rPr sz="1577" kern="0" spc="15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57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7360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940" y="4062973"/>
            <a:ext cx="219294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 defTabSz="554492">
              <a:spcBef>
                <a:spcPts val="82"/>
              </a:spcBef>
            </a:pPr>
            <a:r>
              <a:rPr sz="1577" b="1" kern="0" spc="30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sz="1592" b="1" kern="0" spc="45" baseline="1904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b="1" kern="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02799" y="5409605"/>
            <a:ext cx="1381997" cy="289569"/>
            <a:chOff x="5610762" y="8920840"/>
            <a:chExt cx="2279015" cy="477520"/>
          </a:xfrm>
        </p:grpSpPr>
        <p:sp>
          <p:nvSpPr>
            <p:cNvPr id="7" name="object 7"/>
            <p:cNvSpPr/>
            <p:nvPr/>
          </p:nvSpPr>
          <p:spPr>
            <a:xfrm>
              <a:off x="5610762" y="9159576"/>
              <a:ext cx="1983739" cy="0"/>
            </a:xfrm>
            <a:custGeom>
              <a:avLst/>
              <a:gdLst/>
              <a:ahLst/>
              <a:cxnLst/>
              <a:rect l="l" t="t" r="r" b="b"/>
              <a:pathLst>
                <a:path w="1983740">
                  <a:moveTo>
                    <a:pt x="0" y="0"/>
                  </a:moveTo>
                  <a:lnTo>
                    <a:pt x="1920798" y="0"/>
                  </a:lnTo>
                  <a:lnTo>
                    <a:pt x="1983623" y="0"/>
                  </a:lnTo>
                </a:path>
              </a:pathLst>
            </a:custGeom>
            <a:ln w="125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12192" y="8920840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20" h="477520">
                  <a:moveTo>
                    <a:pt x="0" y="0"/>
                  </a:moveTo>
                  <a:lnTo>
                    <a:pt x="119368" y="238736"/>
                  </a:lnTo>
                  <a:lnTo>
                    <a:pt x="0" y="477472"/>
                  </a:lnTo>
                  <a:lnTo>
                    <a:pt x="477472" y="238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92498" y="3615751"/>
            <a:ext cx="6694733" cy="2941893"/>
            <a:chOff x="1800905" y="5962641"/>
            <a:chExt cx="11040110" cy="48514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0905" y="7505534"/>
              <a:ext cx="3528622" cy="33080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0899" y="7505534"/>
              <a:ext cx="2644743" cy="33080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27255" y="8304233"/>
              <a:ext cx="2649855" cy="197485"/>
            </a:xfrm>
            <a:custGeom>
              <a:avLst/>
              <a:gdLst/>
              <a:ahLst/>
              <a:cxnLst/>
              <a:rect l="l" t="t" r="r" b="b"/>
              <a:pathLst>
                <a:path w="2649854" h="197484">
                  <a:moveTo>
                    <a:pt x="0" y="151130"/>
                  </a:moveTo>
                  <a:lnTo>
                    <a:pt x="40768" y="141530"/>
                  </a:lnTo>
                  <a:lnTo>
                    <a:pt x="94259" y="130127"/>
                  </a:lnTo>
                  <a:lnTo>
                    <a:pt x="147586" y="119203"/>
                  </a:lnTo>
                  <a:lnTo>
                    <a:pt x="200750" y="108758"/>
                  </a:lnTo>
                  <a:lnTo>
                    <a:pt x="253749" y="98792"/>
                  </a:lnTo>
                  <a:lnTo>
                    <a:pt x="306583" y="89304"/>
                  </a:lnTo>
                  <a:lnTo>
                    <a:pt x="359254" y="80296"/>
                  </a:lnTo>
                  <a:lnTo>
                    <a:pt x="411761" y="71765"/>
                  </a:lnTo>
                  <a:lnTo>
                    <a:pt x="464104" y="63714"/>
                  </a:lnTo>
                  <a:lnTo>
                    <a:pt x="516282" y="56141"/>
                  </a:lnTo>
                  <a:lnTo>
                    <a:pt x="568297" y="49047"/>
                  </a:lnTo>
                  <a:lnTo>
                    <a:pt x="620147" y="42432"/>
                  </a:lnTo>
                  <a:lnTo>
                    <a:pt x="671834" y="36296"/>
                  </a:lnTo>
                  <a:lnTo>
                    <a:pt x="723356" y="30638"/>
                  </a:lnTo>
                  <a:lnTo>
                    <a:pt x="774714" y="25459"/>
                  </a:lnTo>
                  <a:lnTo>
                    <a:pt x="825909" y="20759"/>
                  </a:lnTo>
                  <a:lnTo>
                    <a:pt x="876939" y="16537"/>
                  </a:lnTo>
                  <a:lnTo>
                    <a:pt x="927805" y="12795"/>
                  </a:lnTo>
                  <a:lnTo>
                    <a:pt x="978507" y="9530"/>
                  </a:lnTo>
                  <a:lnTo>
                    <a:pt x="1029045" y="6745"/>
                  </a:lnTo>
                  <a:lnTo>
                    <a:pt x="1079419" y="4439"/>
                  </a:lnTo>
                  <a:lnTo>
                    <a:pt x="1129628" y="2611"/>
                  </a:lnTo>
                  <a:lnTo>
                    <a:pt x="1179674" y="1262"/>
                  </a:lnTo>
                  <a:lnTo>
                    <a:pt x="1229556" y="391"/>
                  </a:lnTo>
                  <a:lnTo>
                    <a:pt x="1279273" y="0"/>
                  </a:lnTo>
                  <a:lnTo>
                    <a:pt x="1328827" y="87"/>
                  </a:lnTo>
                  <a:lnTo>
                    <a:pt x="1378217" y="652"/>
                  </a:lnTo>
                  <a:lnTo>
                    <a:pt x="1427442" y="1697"/>
                  </a:lnTo>
                  <a:lnTo>
                    <a:pt x="1476503" y="3220"/>
                  </a:lnTo>
                  <a:lnTo>
                    <a:pt x="1525401" y="5222"/>
                  </a:lnTo>
                  <a:lnTo>
                    <a:pt x="1574134" y="7703"/>
                  </a:lnTo>
                  <a:lnTo>
                    <a:pt x="1622703" y="10662"/>
                  </a:lnTo>
                  <a:lnTo>
                    <a:pt x="1671109" y="14100"/>
                  </a:lnTo>
                  <a:lnTo>
                    <a:pt x="1719350" y="18017"/>
                  </a:lnTo>
                  <a:lnTo>
                    <a:pt x="1767427" y="22413"/>
                  </a:lnTo>
                  <a:lnTo>
                    <a:pt x="1815340" y="27287"/>
                  </a:lnTo>
                  <a:lnTo>
                    <a:pt x="1863089" y="32640"/>
                  </a:lnTo>
                  <a:lnTo>
                    <a:pt x="1910674" y="38472"/>
                  </a:lnTo>
                  <a:lnTo>
                    <a:pt x="1958095" y="44783"/>
                  </a:lnTo>
                  <a:lnTo>
                    <a:pt x="2005352" y="51572"/>
                  </a:lnTo>
                  <a:lnTo>
                    <a:pt x="2052445" y="58840"/>
                  </a:lnTo>
                  <a:lnTo>
                    <a:pt x="2099374" y="66587"/>
                  </a:lnTo>
                  <a:lnTo>
                    <a:pt x="2146139" y="74812"/>
                  </a:lnTo>
                  <a:lnTo>
                    <a:pt x="2192740" y="83516"/>
                  </a:lnTo>
                  <a:lnTo>
                    <a:pt x="2239177" y="92699"/>
                  </a:lnTo>
                  <a:lnTo>
                    <a:pt x="2285449" y="102361"/>
                  </a:lnTo>
                  <a:lnTo>
                    <a:pt x="2331558" y="112501"/>
                  </a:lnTo>
                  <a:lnTo>
                    <a:pt x="2377503" y="123120"/>
                  </a:lnTo>
                  <a:lnTo>
                    <a:pt x="2423284" y="134218"/>
                  </a:lnTo>
                  <a:lnTo>
                    <a:pt x="2468900" y="145794"/>
                  </a:lnTo>
                  <a:lnTo>
                    <a:pt x="2514353" y="157850"/>
                  </a:lnTo>
                  <a:lnTo>
                    <a:pt x="2559642" y="170384"/>
                  </a:lnTo>
                  <a:lnTo>
                    <a:pt x="2604766" y="183396"/>
                  </a:lnTo>
                  <a:lnTo>
                    <a:pt x="2649727" y="196888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329527" y="8268046"/>
              <a:ext cx="355600" cy="318135"/>
            </a:xfrm>
            <a:custGeom>
              <a:avLst/>
              <a:gdLst/>
              <a:ahLst/>
              <a:cxnLst/>
              <a:rect l="l" t="t" r="r" b="b"/>
              <a:pathLst>
                <a:path w="355600" h="318134">
                  <a:moveTo>
                    <a:pt x="280554" y="0"/>
                  </a:moveTo>
                  <a:lnTo>
                    <a:pt x="0" y="233876"/>
                  </a:lnTo>
                  <a:lnTo>
                    <a:pt x="355434" y="317994"/>
                  </a:lnTo>
                  <a:lnTo>
                    <a:pt x="238495" y="177717"/>
                  </a:lnTo>
                  <a:lnTo>
                    <a:pt x="280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5992" y="7067449"/>
              <a:ext cx="2644743" cy="33059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2353" y="6751663"/>
              <a:ext cx="2644743" cy="33059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0737" y="5962641"/>
              <a:ext cx="3009874" cy="3762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347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792" y="1844545"/>
          <a:ext cx="8064021" cy="1698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Sample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Constant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Linear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50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elements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Logarithmic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5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Quadratic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5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twice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O(2</a:t>
                      </a:r>
                      <a:r>
                        <a:rPr sz="1500" spc="-15" baseline="20202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Exponential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spc="6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Fibonacci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941" y="4062973"/>
            <a:ext cx="236314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O(2</a:t>
            </a:r>
            <a:r>
              <a:rPr sz="1592" b="1" kern="0" baseline="1904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Exponential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113" y="4613006"/>
            <a:ext cx="6727463" cy="143270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322" rIns="0" bIns="0" rtlCol="0">
            <a:spAutoFit/>
          </a:bodyPr>
          <a:lstStyle/>
          <a:p>
            <a:pPr marL="25029" defTabSz="554492">
              <a:spcBef>
                <a:spcPts val="97"/>
              </a:spcBef>
            </a:pPr>
            <a:r>
              <a:rPr sz="1334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1334" kern="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34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334" kern="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34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fibonacci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334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334" kern="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34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334" kern="0" spc="61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334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33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defTabSz="554492">
              <a:spcBef>
                <a:spcPts val="9"/>
              </a:spcBef>
            </a:pPr>
            <a:endParaRPr sz="1395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644597" marR="4323114" indent="-206779" defTabSz="554492">
              <a:lnSpc>
                <a:spcPts val="1552"/>
              </a:lnSpc>
            </a:pPr>
            <a:r>
              <a:rPr sz="1334" kern="0" dirty="0">
                <a:solidFill>
                  <a:srgbClr val="569CD6"/>
                </a:solidFill>
                <a:latin typeface="Courier New"/>
                <a:cs typeface="Courier New"/>
              </a:rPr>
              <a:t>if</a:t>
            </a:r>
            <a:r>
              <a:rPr sz="1334" kern="0" spc="33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334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==</a:t>
            </a:r>
            <a:r>
              <a:rPr sz="1334" kern="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334" kern="0" spc="36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||</a:t>
            </a:r>
            <a:r>
              <a:rPr sz="1334" kern="0" spc="39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334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==</a:t>
            </a:r>
            <a:r>
              <a:rPr sz="1334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334" kern="0" spc="3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334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334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334" kern="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34" kern="0" spc="-15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334" kern="0" spc="-15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33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38203" defTabSz="554492">
              <a:lnSpc>
                <a:spcPts val="1480"/>
              </a:lnSpc>
            </a:pPr>
            <a:r>
              <a:rPr sz="1334" kern="0" spc="12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33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38203" defTabSz="554492">
              <a:lnSpc>
                <a:spcPts val="1549"/>
              </a:lnSpc>
            </a:pPr>
            <a:r>
              <a:rPr sz="1334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334" kern="0" spc="94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34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fibonacci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334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334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334" kern="0" spc="97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+</a:t>
            </a:r>
            <a:r>
              <a:rPr sz="1334" kern="0" spc="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334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fibonacci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334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334" kern="0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334" kern="0" spc="-1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334" kern="0" spc="-15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33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31809" defTabSz="554492">
              <a:lnSpc>
                <a:spcPts val="1577"/>
              </a:lnSpc>
            </a:pPr>
            <a:r>
              <a:rPr sz="1334" kern="0" spc="12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33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573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909958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94" dirty="0"/>
              <a:t>Runtime</a:t>
            </a:r>
            <a:r>
              <a:rPr sz="4093" spc="-170" dirty="0"/>
              <a:t> </a:t>
            </a:r>
            <a:r>
              <a:rPr sz="4093" spc="-39" dirty="0"/>
              <a:t>Complexities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3273" y="1532370"/>
            <a:ext cx="6631461" cy="47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4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267" y="2830474"/>
            <a:ext cx="4065897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164" dirty="0"/>
              <a:t>Space</a:t>
            </a:r>
            <a:r>
              <a:rPr sz="4093" spc="-152" dirty="0"/>
              <a:t> </a:t>
            </a:r>
            <a:r>
              <a:rPr sz="4093" spc="-15" dirty="0"/>
              <a:t>Complexity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494" y="1783021"/>
            <a:ext cx="3837115" cy="27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065897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164" dirty="0"/>
              <a:t>Space</a:t>
            </a:r>
            <a:r>
              <a:rPr sz="4093" spc="-152" dirty="0"/>
              <a:t> </a:t>
            </a:r>
            <a:r>
              <a:rPr sz="4093" spc="-15" dirty="0"/>
              <a:t>Complexity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293" y="2420894"/>
            <a:ext cx="1550257" cy="17397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0018" y="2922505"/>
            <a:ext cx="3586080" cy="12901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4822" y="1984420"/>
            <a:ext cx="153563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577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030" y="1984420"/>
            <a:ext cx="174665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577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n*n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3636" y="4377408"/>
            <a:ext cx="42164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6774" y="4377408"/>
            <a:ext cx="53292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 defTabSz="554492">
              <a:spcBef>
                <a:spcPts val="82"/>
              </a:spcBef>
            </a:pP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sz="1592" b="1" kern="0" spc="-9" baseline="1904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29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065897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164" dirty="0"/>
              <a:t>Space</a:t>
            </a:r>
            <a:r>
              <a:rPr sz="4093" spc="-152" dirty="0"/>
              <a:t> </a:t>
            </a:r>
            <a:r>
              <a:rPr sz="4093" spc="-15" dirty="0"/>
              <a:t>Complexity</a:t>
            </a:r>
            <a:endParaRPr sz="4093"/>
          </a:p>
        </p:txBody>
      </p:sp>
      <p:sp>
        <p:nvSpPr>
          <p:cNvPr id="4" name="object 4"/>
          <p:cNvSpPr txBox="1"/>
          <p:nvPr/>
        </p:nvSpPr>
        <p:spPr>
          <a:xfrm>
            <a:off x="917365" y="1687489"/>
            <a:ext cx="4063586" cy="148649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035" rIns="0" bIns="0" rtlCol="0">
            <a:spAutoFit/>
          </a:bodyPr>
          <a:lstStyle/>
          <a:p>
            <a:pPr marL="35425" defTabSz="554492">
              <a:spcBef>
                <a:spcPts val="236"/>
              </a:spcBef>
            </a:pP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static</a:t>
            </a:r>
            <a:r>
              <a:rPr sz="1577" b="1" kern="0" spc="3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1577" b="1" kern="0" spc="3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990000"/>
                </a:solidFill>
                <a:latin typeface="Arial"/>
                <a:cs typeface="Arial"/>
              </a:rPr>
              <a:t>sum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1577" b="1" kern="0" spc="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n)</a:t>
            </a:r>
            <a:r>
              <a:rPr sz="1577" kern="0" spc="3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3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2554900" algn="r" defTabSz="554492">
              <a:spcBef>
                <a:spcPts val="6"/>
              </a:spcBef>
            </a:pP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1577" b="1" kern="0" spc="1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(n</a:t>
            </a:r>
            <a:r>
              <a:rPr sz="1577" kern="0" spc="1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&lt;=</a:t>
            </a:r>
            <a:r>
              <a:rPr sz="1577" kern="0" spc="2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008080"/>
                </a:solidFill>
                <a:latin typeface="Arial"/>
                <a:cs typeface="Arial"/>
              </a:rPr>
              <a:t>0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577" kern="0" spc="1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36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2532566" algn="r" defTabSz="554492">
              <a:spcBef>
                <a:spcPts val="9"/>
              </a:spcBef>
            </a:pP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return</a:t>
            </a:r>
            <a:r>
              <a:rPr sz="1577" b="1" kern="0" spc="4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15" dirty="0">
                <a:solidFill>
                  <a:srgbClr val="008080"/>
                </a:solidFill>
                <a:latin typeface="Arial"/>
                <a:cs typeface="Arial"/>
              </a:rPr>
              <a:t>0</a:t>
            </a:r>
            <a:r>
              <a:rPr sz="1577" kern="0" spc="-15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87106" defTabSz="554492">
              <a:spcBef>
                <a:spcPts val="9"/>
              </a:spcBef>
            </a:pPr>
            <a:r>
              <a:rPr sz="1577" kern="0" spc="6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87106" defTabSz="554492">
              <a:spcBef>
                <a:spcPts val="6"/>
              </a:spcBef>
            </a:pP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return</a:t>
            </a:r>
            <a:r>
              <a:rPr sz="1577" b="1" kern="0" spc="3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577" kern="0" spc="4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577" kern="0" spc="4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sum(n-</a:t>
            </a:r>
            <a:r>
              <a:rPr sz="1577" kern="0" spc="-15" dirty="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sz="1577" kern="0" spc="-15" dirty="0">
                <a:solidFill>
                  <a:srgbClr val="333333"/>
                </a:solidFill>
                <a:latin typeface="Arial"/>
                <a:cs typeface="Arial"/>
              </a:rPr>
              <a:t>);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1458" defTabSz="554492">
              <a:spcBef>
                <a:spcPts val="9"/>
              </a:spcBef>
            </a:pPr>
            <a:r>
              <a:rPr sz="1577" kern="0" spc="6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1719" y="3936967"/>
            <a:ext cx="4451346" cy="1609955"/>
          </a:xfrm>
          <a:custGeom>
            <a:avLst/>
            <a:gdLst/>
            <a:ahLst/>
            <a:cxnLst/>
            <a:rect l="l" t="t" r="r" b="b"/>
            <a:pathLst>
              <a:path w="7340600" h="2654934">
                <a:moveTo>
                  <a:pt x="7340584" y="0"/>
                </a:moveTo>
                <a:lnTo>
                  <a:pt x="0" y="0"/>
                </a:lnTo>
                <a:lnTo>
                  <a:pt x="0" y="2654538"/>
                </a:lnTo>
                <a:lnTo>
                  <a:pt x="7340584" y="2654538"/>
                </a:lnTo>
                <a:lnTo>
                  <a:pt x="7340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435" y="3933453"/>
            <a:ext cx="2887599" cy="1599511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defTabSz="554492">
              <a:lnSpc>
                <a:spcPts val="3108"/>
              </a:lnSpc>
              <a:spcBef>
                <a:spcPts val="73"/>
              </a:spcBef>
              <a:tabLst>
                <a:tab pos="467468" algn="l"/>
              </a:tabLst>
            </a:pPr>
            <a:r>
              <a:rPr sz="2638" kern="0" spc="-30" dirty="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sz="2638" kern="0" dirty="0">
                <a:solidFill>
                  <a:srgbClr val="008080"/>
                </a:solidFill>
                <a:latin typeface="Arial"/>
                <a:cs typeface="Arial"/>
              </a:rPr>
              <a:t>	</a:t>
            </a:r>
            <a:r>
              <a:rPr sz="2638" kern="0" spc="-6" dirty="0">
                <a:solidFill>
                  <a:srgbClr val="333333"/>
                </a:solidFill>
                <a:latin typeface="Arial"/>
                <a:cs typeface="Arial"/>
              </a:rPr>
              <a:t>sum(</a:t>
            </a:r>
            <a:r>
              <a:rPr sz="2638" kern="0" spc="-6" dirty="0">
                <a:solidFill>
                  <a:srgbClr val="008080"/>
                </a:solidFill>
                <a:latin typeface="Arial"/>
                <a:cs typeface="Arial"/>
              </a:rPr>
              <a:t>3</a:t>
            </a:r>
            <a:r>
              <a:rPr sz="2638" kern="0" spc="-6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63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3050"/>
              </a:lnSpc>
              <a:tabLst>
                <a:tab pos="654224" algn="l"/>
              </a:tabLst>
            </a:pPr>
            <a:r>
              <a:rPr sz="2638" kern="0" spc="-30" dirty="0">
                <a:solidFill>
                  <a:srgbClr val="008080"/>
                </a:solidFill>
                <a:latin typeface="Arial"/>
                <a:cs typeface="Arial"/>
              </a:rPr>
              <a:t>2</a:t>
            </a:r>
            <a:r>
              <a:rPr sz="2638" kern="0" dirty="0">
                <a:solidFill>
                  <a:srgbClr val="008080"/>
                </a:solidFill>
                <a:latin typeface="Arial"/>
                <a:cs typeface="Arial"/>
              </a:rPr>
              <a:t>	</a:t>
            </a:r>
            <a:r>
              <a:rPr sz="2638" kern="0" dirty="0">
                <a:solidFill>
                  <a:srgbClr val="333333"/>
                </a:solidFill>
                <a:latin typeface="Arial"/>
                <a:cs typeface="Arial"/>
              </a:rPr>
              <a:t>→</a:t>
            </a:r>
            <a:r>
              <a:rPr sz="2638" kern="0" spc="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8" kern="0" spc="-6" dirty="0">
                <a:solidFill>
                  <a:srgbClr val="333333"/>
                </a:solidFill>
                <a:latin typeface="Arial"/>
                <a:cs typeface="Arial"/>
              </a:rPr>
              <a:t>sum(</a:t>
            </a:r>
            <a:r>
              <a:rPr sz="2638" kern="0" spc="-6" dirty="0">
                <a:solidFill>
                  <a:srgbClr val="008080"/>
                </a:solidFill>
                <a:latin typeface="Arial"/>
                <a:cs typeface="Arial"/>
              </a:rPr>
              <a:t>2</a:t>
            </a:r>
            <a:r>
              <a:rPr sz="2638" kern="0" spc="-6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63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3050"/>
              </a:lnSpc>
              <a:tabLst>
                <a:tab pos="1028506" algn="l"/>
              </a:tabLst>
            </a:pPr>
            <a:r>
              <a:rPr sz="2638" kern="0" spc="-30" dirty="0">
                <a:solidFill>
                  <a:srgbClr val="008080"/>
                </a:solidFill>
                <a:latin typeface="Arial"/>
                <a:cs typeface="Arial"/>
              </a:rPr>
              <a:t>3</a:t>
            </a:r>
            <a:r>
              <a:rPr sz="2638" kern="0" dirty="0">
                <a:solidFill>
                  <a:srgbClr val="008080"/>
                </a:solidFill>
                <a:latin typeface="Arial"/>
                <a:cs typeface="Arial"/>
              </a:rPr>
              <a:t>	</a:t>
            </a:r>
            <a:r>
              <a:rPr sz="2638" kern="0" dirty="0">
                <a:solidFill>
                  <a:srgbClr val="333333"/>
                </a:solidFill>
                <a:latin typeface="Arial"/>
                <a:cs typeface="Arial"/>
              </a:rPr>
              <a:t>→</a:t>
            </a:r>
            <a:r>
              <a:rPr sz="2638" kern="0" spc="-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8" kern="0" spc="-6" dirty="0">
                <a:solidFill>
                  <a:srgbClr val="333333"/>
                </a:solidFill>
                <a:latin typeface="Arial"/>
                <a:cs typeface="Arial"/>
              </a:rPr>
              <a:t>sum(</a:t>
            </a:r>
            <a:r>
              <a:rPr sz="2638" kern="0" spc="-6" dirty="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sz="2638" kern="0" spc="-6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63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3108"/>
              </a:lnSpc>
              <a:tabLst>
                <a:tab pos="1402403" algn="l"/>
              </a:tabLst>
            </a:pPr>
            <a:r>
              <a:rPr sz="2638" kern="0" spc="-30" dirty="0">
                <a:solidFill>
                  <a:srgbClr val="008080"/>
                </a:solidFill>
                <a:latin typeface="Arial"/>
                <a:cs typeface="Arial"/>
              </a:rPr>
              <a:t>4</a:t>
            </a:r>
            <a:r>
              <a:rPr sz="2638" kern="0" dirty="0">
                <a:solidFill>
                  <a:srgbClr val="008080"/>
                </a:solidFill>
                <a:latin typeface="Arial"/>
                <a:cs typeface="Arial"/>
              </a:rPr>
              <a:t>	</a:t>
            </a:r>
            <a:r>
              <a:rPr sz="2638" kern="0" dirty="0">
                <a:solidFill>
                  <a:srgbClr val="333333"/>
                </a:solidFill>
                <a:latin typeface="Arial"/>
                <a:cs typeface="Arial"/>
              </a:rPr>
              <a:t>→</a:t>
            </a:r>
            <a:r>
              <a:rPr sz="2638" kern="0" spc="-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8" kern="0" spc="-6" dirty="0">
                <a:solidFill>
                  <a:srgbClr val="333333"/>
                </a:solidFill>
                <a:latin typeface="Arial"/>
                <a:cs typeface="Arial"/>
              </a:rPr>
              <a:t>sum(</a:t>
            </a:r>
            <a:r>
              <a:rPr sz="2638" kern="0" spc="-6" dirty="0">
                <a:solidFill>
                  <a:srgbClr val="008080"/>
                </a:solidFill>
                <a:latin typeface="Arial"/>
                <a:cs typeface="Arial"/>
              </a:rPr>
              <a:t>0</a:t>
            </a:r>
            <a:r>
              <a:rPr sz="2638" kern="0" spc="-6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63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7493" y="4596261"/>
            <a:ext cx="227303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577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b="1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01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4065897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164" dirty="0"/>
              <a:t>Space</a:t>
            </a:r>
            <a:r>
              <a:rPr sz="4093" spc="-152" dirty="0"/>
              <a:t> </a:t>
            </a:r>
            <a:r>
              <a:rPr sz="4093" spc="-15" dirty="0"/>
              <a:t>Complexity</a:t>
            </a:r>
            <a:endParaRPr sz="4093"/>
          </a:p>
        </p:txBody>
      </p:sp>
      <p:sp>
        <p:nvSpPr>
          <p:cNvPr id="4" name="object 4"/>
          <p:cNvSpPr txBox="1"/>
          <p:nvPr/>
        </p:nvSpPr>
        <p:spPr>
          <a:xfrm>
            <a:off x="793742" y="1663063"/>
            <a:ext cx="4559165" cy="27080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880" rIns="0" bIns="0" rtlCol="0">
            <a:spAutoFit/>
          </a:bodyPr>
          <a:lstStyle/>
          <a:p>
            <a:pPr marL="487106" marR="1119766" indent="-395461" defTabSz="554492">
              <a:lnSpc>
                <a:spcPct val="100400"/>
              </a:lnSpc>
              <a:spcBef>
                <a:spcPts val="227"/>
              </a:spcBef>
            </a:pP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static</a:t>
            </a:r>
            <a:r>
              <a:rPr sz="1577" b="1" kern="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1577" b="1" kern="0" spc="5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990000"/>
                </a:solidFill>
                <a:latin typeface="Arial"/>
                <a:cs typeface="Arial"/>
              </a:rPr>
              <a:t>pairSumSequence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1577" b="1" kern="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n)</a:t>
            </a:r>
            <a:r>
              <a:rPr sz="1577" kern="0" spc="5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30" dirty="0">
                <a:solidFill>
                  <a:srgbClr val="333333"/>
                </a:solidFill>
                <a:latin typeface="Arial"/>
                <a:cs typeface="Arial"/>
              </a:rPr>
              <a:t>{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var</a:t>
            </a:r>
            <a:r>
              <a:rPr sz="1577" kern="0" spc="2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sum</a:t>
            </a:r>
            <a:r>
              <a:rPr sz="1577" kern="0" spc="2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77" kern="0" spc="2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15" dirty="0">
                <a:solidFill>
                  <a:srgbClr val="008080"/>
                </a:solidFill>
                <a:latin typeface="Arial"/>
                <a:cs typeface="Arial"/>
              </a:rPr>
              <a:t>0</a:t>
            </a:r>
            <a:r>
              <a:rPr sz="1577" kern="0" spc="-15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87106" defTabSz="554492">
              <a:spcBef>
                <a:spcPts val="9"/>
              </a:spcBef>
            </a:pP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577" b="1" kern="0" spc="1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1577" b="1" kern="0" spc="2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77" kern="0" spc="1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77" kern="0" spc="2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008080"/>
                </a:solidFill>
                <a:latin typeface="Arial"/>
                <a:cs typeface="Arial"/>
              </a:rPr>
              <a:t>0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r>
              <a:rPr sz="1577" kern="0" spc="1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77" kern="0" spc="2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&lt;=</a:t>
            </a:r>
            <a:r>
              <a:rPr sz="1577" kern="0" spc="1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n;</a:t>
            </a:r>
            <a:r>
              <a:rPr sz="1577" kern="0" spc="2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i++)</a:t>
            </a:r>
            <a:r>
              <a:rPr sz="1577" kern="0" spc="2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3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56534" defTabSz="554492">
              <a:spcBef>
                <a:spcPts val="6"/>
              </a:spcBef>
            </a:pP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sum</a:t>
            </a:r>
            <a:r>
              <a:rPr sz="1577" kern="0" spc="3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77" kern="0" spc="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sum</a:t>
            </a:r>
            <a:r>
              <a:rPr sz="1577" kern="0" spc="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577" kern="0" spc="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pairSum(i,</a:t>
            </a:r>
            <a:r>
              <a:rPr sz="1577" kern="0" spc="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333333"/>
                </a:solidFill>
                <a:latin typeface="Arial"/>
                <a:cs typeface="Arial"/>
              </a:rPr>
              <a:t>i+</a:t>
            </a:r>
            <a:r>
              <a:rPr sz="1577" kern="0" spc="-6" dirty="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sz="1577" kern="0" spc="-6" dirty="0">
                <a:solidFill>
                  <a:srgbClr val="333333"/>
                </a:solidFill>
                <a:latin typeface="Arial"/>
                <a:cs typeface="Arial"/>
              </a:rPr>
              <a:t>);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87106" defTabSz="554492">
              <a:spcBef>
                <a:spcPts val="9"/>
              </a:spcBef>
            </a:pPr>
            <a:r>
              <a:rPr sz="1577" kern="0" spc="6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87106" defTabSz="554492">
              <a:spcBef>
                <a:spcPts val="9"/>
              </a:spcBef>
            </a:pP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return</a:t>
            </a:r>
            <a:r>
              <a:rPr sz="1577" b="1" kern="0" spc="4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333333"/>
                </a:solidFill>
                <a:latin typeface="Arial"/>
                <a:cs typeface="Arial"/>
              </a:rPr>
              <a:t>sum;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1458" defTabSz="554492">
              <a:spcBef>
                <a:spcPts val="6"/>
              </a:spcBef>
            </a:pPr>
            <a:r>
              <a:rPr sz="1577" kern="0" spc="6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4"/>
              </a:spcBef>
            </a:pPr>
            <a:endParaRPr sz="163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1458" defTabSz="554492"/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static</a:t>
            </a:r>
            <a:r>
              <a:rPr sz="1577" b="1" kern="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1577" b="1" kern="0" spc="3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990000"/>
                </a:solidFill>
                <a:latin typeface="Arial"/>
                <a:cs typeface="Arial"/>
              </a:rPr>
              <a:t>pairSum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1577" b="1" kern="0" spc="3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a,</a:t>
            </a:r>
            <a:r>
              <a:rPr sz="1577" kern="0" spc="3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1577" b="1" kern="0" spc="3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b)</a:t>
            </a:r>
            <a:r>
              <a:rPr sz="1577" kern="0" spc="3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3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87106" defTabSz="554492">
              <a:spcBef>
                <a:spcPts val="9"/>
              </a:spcBef>
            </a:pPr>
            <a:r>
              <a:rPr sz="1577" b="1" kern="0" dirty="0">
                <a:solidFill>
                  <a:srgbClr val="333333"/>
                </a:solidFill>
                <a:latin typeface="Arial"/>
                <a:cs typeface="Arial"/>
              </a:rPr>
              <a:t>return</a:t>
            </a:r>
            <a:r>
              <a:rPr sz="1577" b="1" kern="0" spc="2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577" kern="0" spc="2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77" kern="0" spc="-15" dirty="0">
                <a:solidFill>
                  <a:srgbClr val="333333"/>
                </a:solidFill>
                <a:latin typeface="Arial"/>
                <a:cs typeface="Arial"/>
              </a:rPr>
              <a:t>b;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1458" defTabSz="554492">
              <a:spcBef>
                <a:spcPts val="9"/>
              </a:spcBef>
            </a:pPr>
            <a:r>
              <a:rPr sz="1577" kern="0" spc="6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4937" y="2880275"/>
            <a:ext cx="227688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577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577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b="1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64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600" y="2830085"/>
            <a:ext cx="9391340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dirty="0"/>
              <a:t>Drop</a:t>
            </a:r>
            <a:r>
              <a:rPr sz="4093" spc="-191" dirty="0"/>
              <a:t> </a:t>
            </a:r>
            <a:r>
              <a:rPr sz="4093" spc="-118" dirty="0"/>
              <a:t>Constants</a:t>
            </a:r>
            <a:r>
              <a:rPr sz="4093" spc="-167" dirty="0"/>
              <a:t> </a:t>
            </a:r>
            <a:r>
              <a:rPr sz="4093" dirty="0"/>
              <a:t>and</a:t>
            </a:r>
            <a:r>
              <a:rPr sz="4093" spc="-179" dirty="0"/>
              <a:t> </a:t>
            </a:r>
            <a:r>
              <a:rPr sz="4093" spc="67" dirty="0"/>
              <a:t>Non</a:t>
            </a:r>
            <a:r>
              <a:rPr sz="4093" spc="-176" dirty="0"/>
              <a:t> </a:t>
            </a:r>
            <a:r>
              <a:rPr sz="4093" spc="-21" dirty="0"/>
              <a:t>Dominant</a:t>
            </a:r>
            <a:r>
              <a:rPr sz="4093" spc="-179" dirty="0"/>
              <a:t> </a:t>
            </a:r>
            <a:r>
              <a:rPr sz="4093" spc="-646" dirty="0"/>
              <a:t>T</a:t>
            </a:r>
            <a:r>
              <a:rPr sz="4093" spc="-154" dirty="0"/>
              <a:t>e</a:t>
            </a:r>
            <a:r>
              <a:rPr sz="4093" spc="-79" dirty="0"/>
              <a:t>r</a:t>
            </a:r>
            <a:r>
              <a:rPr sz="4093" spc="-161" dirty="0"/>
              <a:t>ms</a:t>
            </a:r>
            <a:endParaRPr sz="4093"/>
          </a:p>
        </p:txBody>
      </p:sp>
    </p:spTree>
    <p:extLst>
      <p:ext uri="{BB962C8B-B14F-4D97-AF65-F5344CB8AC3E}">
        <p14:creationId xmlns:p14="http://schemas.microsoft.com/office/powerpoint/2010/main" val="107329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746988"/>
            <a:ext cx="7514535" cy="51214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3275" dirty="0"/>
              <a:t>Drop</a:t>
            </a:r>
            <a:r>
              <a:rPr sz="3275" spc="-152" dirty="0"/>
              <a:t> </a:t>
            </a:r>
            <a:r>
              <a:rPr sz="3275" spc="-94" dirty="0"/>
              <a:t>Constants</a:t>
            </a:r>
            <a:r>
              <a:rPr sz="3275" spc="-133" dirty="0"/>
              <a:t> </a:t>
            </a:r>
            <a:r>
              <a:rPr sz="3275" dirty="0"/>
              <a:t>and</a:t>
            </a:r>
            <a:r>
              <a:rPr sz="3275" spc="-143" dirty="0"/>
              <a:t> </a:t>
            </a:r>
            <a:r>
              <a:rPr sz="3275" spc="55" dirty="0"/>
              <a:t>Non</a:t>
            </a:r>
            <a:r>
              <a:rPr sz="3275" spc="-143" dirty="0"/>
              <a:t> </a:t>
            </a:r>
            <a:r>
              <a:rPr sz="3275" spc="-15" dirty="0"/>
              <a:t>Dominant</a:t>
            </a:r>
            <a:r>
              <a:rPr sz="3275" spc="-143" dirty="0"/>
              <a:t> </a:t>
            </a:r>
            <a:r>
              <a:rPr sz="3275" spc="-525" dirty="0"/>
              <a:t>T</a:t>
            </a:r>
            <a:r>
              <a:rPr sz="3275" spc="-130" dirty="0"/>
              <a:t>e</a:t>
            </a:r>
            <a:r>
              <a:rPr sz="3275" spc="-73" dirty="0"/>
              <a:t>r</a:t>
            </a:r>
            <a:r>
              <a:rPr sz="3275" spc="-133" dirty="0"/>
              <a:t>ms</a:t>
            </a:r>
            <a:endParaRPr sz="3275"/>
          </a:p>
        </p:txBody>
      </p:sp>
      <p:sp>
        <p:nvSpPr>
          <p:cNvPr id="4" name="object 4"/>
          <p:cNvSpPr txBox="1"/>
          <p:nvPr/>
        </p:nvSpPr>
        <p:spPr>
          <a:xfrm>
            <a:off x="727194" y="1629757"/>
            <a:ext cx="1803642" cy="322631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2031" b="1" kern="0" dirty="0">
                <a:solidFill>
                  <a:srgbClr val="FFD932"/>
                </a:solidFill>
                <a:latin typeface="Arial"/>
                <a:cs typeface="Arial"/>
              </a:rPr>
              <a:t>Drop</a:t>
            </a:r>
            <a:r>
              <a:rPr sz="2031" b="1" kern="0" spc="139" dirty="0">
                <a:solidFill>
                  <a:srgbClr val="FFD932"/>
                </a:solidFill>
                <a:latin typeface="Arial"/>
                <a:cs typeface="Arial"/>
              </a:rPr>
              <a:t> </a:t>
            </a:r>
            <a:r>
              <a:rPr sz="2031" b="1" kern="0" spc="-21" dirty="0">
                <a:solidFill>
                  <a:srgbClr val="FFD932"/>
                </a:solidFill>
                <a:latin typeface="Arial"/>
                <a:cs typeface="Arial"/>
              </a:rPr>
              <a:t>Constant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734" y="2309816"/>
            <a:ext cx="515601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O(2N)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9072" y="2309816"/>
            <a:ext cx="410479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-12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08531" y="2409255"/>
            <a:ext cx="556803" cy="61225"/>
            <a:chOff x="2981695" y="3973039"/>
            <a:chExt cx="918210" cy="100965"/>
          </a:xfrm>
        </p:grpSpPr>
        <p:sp>
          <p:nvSpPr>
            <p:cNvPr id="8" name="object 8"/>
            <p:cNvSpPr/>
            <p:nvPr/>
          </p:nvSpPr>
          <p:spPr>
            <a:xfrm>
              <a:off x="2981695" y="4023299"/>
              <a:ext cx="853440" cy="0"/>
            </a:xfrm>
            <a:custGeom>
              <a:avLst/>
              <a:gdLst/>
              <a:ahLst/>
              <a:cxnLst/>
              <a:rect l="l" t="t" r="r" b="b"/>
              <a:pathLst>
                <a:path w="853439">
                  <a:moveTo>
                    <a:pt x="0" y="0"/>
                  </a:moveTo>
                  <a:lnTo>
                    <a:pt x="842546" y="0"/>
                  </a:lnTo>
                  <a:lnTo>
                    <a:pt x="853017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799111" y="397303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092295" y="3960952"/>
            <a:ext cx="1434751" cy="61225"/>
            <a:chOff x="3449645" y="6531902"/>
            <a:chExt cx="2366010" cy="100965"/>
          </a:xfrm>
        </p:grpSpPr>
        <p:sp>
          <p:nvSpPr>
            <p:cNvPr id="11" name="object 11"/>
            <p:cNvSpPr/>
            <p:nvPr/>
          </p:nvSpPr>
          <p:spPr>
            <a:xfrm>
              <a:off x="3449645" y="6582162"/>
              <a:ext cx="2301240" cy="0"/>
            </a:xfrm>
            <a:custGeom>
              <a:avLst/>
              <a:gdLst/>
              <a:ahLst/>
              <a:cxnLst/>
              <a:rect l="l" t="t" r="r" b="b"/>
              <a:pathLst>
                <a:path w="2301240">
                  <a:moveTo>
                    <a:pt x="0" y="0"/>
                  </a:moveTo>
                  <a:lnTo>
                    <a:pt x="2290253" y="0"/>
                  </a:lnTo>
                  <a:lnTo>
                    <a:pt x="230072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714769" y="65319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21527" y="4427789"/>
            <a:ext cx="1419733" cy="61225"/>
            <a:chOff x="3662757" y="7301751"/>
            <a:chExt cx="2341245" cy="100965"/>
          </a:xfrm>
        </p:grpSpPr>
        <p:sp>
          <p:nvSpPr>
            <p:cNvPr id="14" name="object 14"/>
            <p:cNvSpPr/>
            <p:nvPr/>
          </p:nvSpPr>
          <p:spPr>
            <a:xfrm>
              <a:off x="3662757" y="7352011"/>
              <a:ext cx="2276475" cy="0"/>
            </a:xfrm>
            <a:custGeom>
              <a:avLst/>
              <a:gdLst/>
              <a:ahLst/>
              <a:cxnLst/>
              <a:rect l="l" t="t" r="r" b="b"/>
              <a:pathLst>
                <a:path w="2276475">
                  <a:moveTo>
                    <a:pt x="0" y="0"/>
                  </a:moveTo>
                  <a:lnTo>
                    <a:pt x="2265634" y="0"/>
                  </a:lnTo>
                  <a:lnTo>
                    <a:pt x="2276105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903261" y="730175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3148" y="3294665"/>
            <a:ext cx="3517565" cy="175494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38506" defTabSz="554492">
              <a:spcBef>
                <a:spcPts val="79"/>
              </a:spcBef>
            </a:pPr>
            <a:r>
              <a:rPr sz="2031" b="1" kern="0" dirty="0">
                <a:solidFill>
                  <a:srgbClr val="FF644E"/>
                </a:solidFill>
                <a:latin typeface="Arial"/>
                <a:cs typeface="Arial"/>
              </a:rPr>
              <a:t>Drop</a:t>
            </a:r>
            <a:r>
              <a:rPr sz="2031" b="1" kern="0" spc="10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031" b="1" kern="0" dirty="0">
                <a:solidFill>
                  <a:srgbClr val="FF644E"/>
                </a:solidFill>
                <a:latin typeface="Arial"/>
                <a:cs typeface="Arial"/>
              </a:rPr>
              <a:t>Non</a:t>
            </a:r>
            <a:r>
              <a:rPr sz="2031" b="1" kern="0" spc="97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031" b="1" kern="0" dirty="0">
                <a:solidFill>
                  <a:srgbClr val="FF644E"/>
                </a:solidFill>
                <a:latin typeface="Arial"/>
                <a:cs typeface="Arial"/>
              </a:rPr>
              <a:t>Dominant</a:t>
            </a:r>
            <a:r>
              <a:rPr sz="2031" b="1" kern="0" spc="10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031" b="1" kern="0" spc="-6" dirty="0">
                <a:solidFill>
                  <a:srgbClr val="FF644E"/>
                </a:solidFill>
                <a:latin typeface="Arial"/>
                <a:cs typeface="Arial"/>
              </a:rPr>
              <a:t>Terms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22800" defTabSz="554492">
              <a:spcBef>
                <a:spcPts val="2010"/>
              </a:spcBef>
              <a:tabLst>
                <a:tab pos="2998108" algn="l"/>
              </a:tabLst>
            </a:pPr>
            <a:r>
              <a:rPr sz="1395" b="1" kern="0" spc="39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sz="1364" b="1" kern="0" spc="59" baseline="2037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95" b="1" kern="0" spc="39" dirty="0">
                <a:solidFill>
                  <a:srgbClr val="FFFFFF"/>
                </a:solidFill>
                <a:latin typeface="Arial"/>
                <a:cs typeface="Arial"/>
              </a:rPr>
              <a:t>+N)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sz="1364" b="1" kern="0" spc="-9" baseline="2037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5"/>
              </a:spcBef>
            </a:pP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4737" defTabSz="554492">
              <a:tabLst>
                <a:tab pos="3033149" algn="l"/>
              </a:tabLst>
            </a:pPr>
            <a:r>
              <a:rPr sz="1395" b="1" kern="0" spc="24" dirty="0">
                <a:solidFill>
                  <a:srgbClr val="FFFFFF"/>
                </a:solidFill>
                <a:latin typeface="Arial"/>
                <a:cs typeface="Arial"/>
              </a:rPr>
              <a:t>O(N+logN)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b="1" kern="0" spc="-12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5"/>
              </a:spcBef>
            </a:pP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4737" defTabSz="554492">
              <a:tabLst>
                <a:tab pos="3004269" algn="l"/>
              </a:tabLst>
            </a:pPr>
            <a:r>
              <a:rPr sz="1395" b="1" kern="0" spc="42" dirty="0">
                <a:solidFill>
                  <a:srgbClr val="FFFFFF"/>
                </a:solidFill>
                <a:latin typeface="Arial"/>
                <a:cs typeface="Arial"/>
              </a:rPr>
              <a:t>O(2*2</a:t>
            </a:r>
            <a:r>
              <a:rPr sz="1364" b="1" kern="0" spc="63" baseline="203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95" b="1" kern="0" spc="42" dirty="0">
                <a:solidFill>
                  <a:srgbClr val="FFFFFF"/>
                </a:solidFill>
                <a:latin typeface="Arial"/>
                <a:cs typeface="Arial"/>
              </a:rPr>
              <a:t>+1000N</a:t>
            </a:r>
            <a:r>
              <a:rPr sz="1364" b="1" kern="0" spc="63" baseline="2037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r>
              <a:rPr sz="1395" b="1" kern="0" spc="42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O(2</a:t>
            </a:r>
            <a:r>
              <a:rPr sz="1364" b="1" kern="0" spc="-9" baseline="203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26021" y="4894626"/>
            <a:ext cx="802860" cy="61225"/>
            <a:chOff x="4659612" y="8071600"/>
            <a:chExt cx="1323975" cy="100965"/>
          </a:xfrm>
        </p:grpSpPr>
        <p:sp>
          <p:nvSpPr>
            <p:cNvPr id="18" name="object 18"/>
            <p:cNvSpPr/>
            <p:nvPr/>
          </p:nvSpPr>
          <p:spPr>
            <a:xfrm>
              <a:off x="4659612" y="8121860"/>
              <a:ext cx="1259205" cy="0"/>
            </a:xfrm>
            <a:custGeom>
              <a:avLst/>
              <a:gdLst/>
              <a:ahLst/>
              <a:cxnLst/>
              <a:rect l="l" t="t" r="r" b="b"/>
              <a:pathLst>
                <a:path w="1259204">
                  <a:moveTo>
                    <a:pt x="0" y="0"/>
                  </a:moveTo>
                  <a:lnTo>
                    <a:pt x="1248388" y="0"/>
                  </a:lnTo>
                  <a:lnTo>
                    <a:pt x="1258859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882870" y="807160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8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3333889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45" dirty="0"/>
              <a:t>What</a:t>
            </a:r>
            <a:r>
              <a:rPr sz="4093" spc="-240" dirty="0"/>
              <a:t> </a:t>
            </a:r>
            <a:r>
              <a:rPr sz="4093" spc="-161" dirty="0"/>
              <a:t>is</a:t>
            </a:r>
            <a:r>
              <a:rPr sz="4093" spc="-164" dirty="0"/>
              <a:t> </a:t>
            </a:r>
            <a:r>
              <a:rPr sz="4093" dirty="0"/>
              <a:t>Big</a:t>
            </a:r>
            <a:r>
              <a:rPr sz="4093" spc="-212" dirty="0"/>
              <a:t> </a:t>
            </a:r>
            <a:r>
              <a:rPr sz="4093" spc="-15" dirty="0"/>
              <a:t>O?</a:t>
            </a:r>
            <a:endParaRPr sz="4093"/>
          </a:p>
        </p:txBody>
      </p:sp>
      <p:sp>
        <p:nvSpPr>
          <p:cNvPr id="4" name="object 4"/>
          <p:cNvSpPr txBox="1"/>
          <p:nvPr/>
        </p:nvSpPr>
        <p:spPr>
          <a:xfrm>
            <a:off x="948205" y="1419568"/>
            <a:ext cx="733008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9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efficiency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algorithms.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9439" y="2988190"/>
            <a:ext cx="834050" cy="1080106"/>
          </a:xfrm>
          <a:custGeom>
            <a:avLst/>
            <a:gdLst/>
            <a:ahLst/>
            <a:cxnLst/>
            <a:rect l="l" t="t" r="r" b="b"/>
            <a:pathLst>
              <a:path w="1375410" h="1781175">
                <a:moveTo>
                  <a:pt x="891872" y="0"/>
                </a:moveTo>
                <a:lnTo>
                  <a:pt x="6105" y="0"/>
                </a:lnTo>
                <a:lnTo>
                  <a:pt x="0" y="5952"/>
                </a:lnTo>
                <a:lnTo>
                  <a:pt x="0" y="1774727"/>
                </a:lnTo>
                <a:lnTo>
                  <a:pt x="6105" y="1780679"/>
                </a:lnTo>
                <a:lnTo>
                  <a:pt x="1368949" y="1780679"/>
                </a:lnTo>
                <a:lnTo>
                  <a:pt x="1375056" y="1774727"/>
                </a:lnTo>
                <a:lnTo>
                  <a:pt x="1375055" y="1396599"/>
                </a:lnTo>
                <a:lnTo>
                  <a:pt x="247657" y="1396599"/>
                </a:lnTo>
                <a:lnTo>
                  <a:pt x="245330" y="1394272"/>
                </a:lnTo>
                <a:lnTo>
                  <a:pt x="245276" y="1391367"/>
                </a:lnTo>
                <a:lnTo>
                  <a:pt x="245127" y="1313197"/>
                </a:lnTo>
                <a:lnTo>
                  <a:pt x="245127" y="1310341"/>
                </a:lnTo>
                <a:lnTo>
                  <a:pt x="247503" y="1307966"/>
                </a:lnTo>
                <a:lnTo>
                  <a:pt x="1375055" y="1307965"/>
                </a:lnTo>
                <a:lnTo>
                  <a:pt x="1375055" y="1248876"/>
                </a:lnTo>
                <a:lnTo>
                  <a:pt x="388456" y="1248876"/>
                </a:lnTo>
                <a:lnTo>
                  <a:pt x="386234" y="1246500"/>
                </a:lnTo>
                <a:lnTo>
                  <a:pt x="386234" y="945341"/>
                </a:lnTo>
                <a:lnTo>
                  <a:pt x="388456" y="943119"/>
                </a:lnTo>
                <a:lnTo>
                  <a:pt x="609511" y="943119"/>
                </a:lnTo>
                <a:lnTo>
                  <a:pt x="609511" y="607887"/>
                </a:lnTo>
                <a:lnTo>
                  <a:pt x="611887" y="605511"/>
                </a:lnTo>
                <a:lnTo>
                  <a:pt x="1375055" y="605511"/>
                </a:lnTo>
                <a:lnTo>
                  <a:pt x="1375104" y="483338"/>
                </a:lnTo>
                <a:lnTo>
                  <a:pt x="1372895" y="481178"/>
                </a:lnTo>
                <a:lnTo>
                  <a:pt x="900138" y="481178"/>
                </a:lnTo>
                <a:lnTo>
                  <a:pt x="894032" y="475225"/>
                </a:lnTo>
                <a:lnTo>
                  <a:pt x="894032" y="2111"/>
                </a:lnTo>
                <a:lnTo>
                  <a:pt x="891872" y="0"/>
                </a:lnTo>
                <a:close/>
              </a:path>
              <a:path w="1375410" h="1781175">
                <a:moveTo>
                  <a:pt x="1375055" y="1307965"/>
                </a:moveTo>
                <a:lnTo>
                  <a:pt x="1127244" y="1307965"/>
                </a:lnTo>
                <a:lnTo>
                  <a:pt x="1129466" y="1310341"/>
                </a:lnTo>
                <a:lnTo>
                  <a:pt x="1129773" y="1391367"/>
                </a:lnTo>
                <a:lnTo>
                  <a:pt x="1129773" y="1394272"/>
                </a:lnTo>
                <a:lnTo>
                  <a:pt x="1127398" y="1396599"/>
                </a:lnTo>
                <a:lnTo>
                  <a:pt x="1375055" y="1396599"/>
                </a:lnTo>
                <a:lnTo>
                  <a:pt x="1375055" y="1307965"/>
                </a:lnTo>
                <a:close/>
              </a:path>
              <a:path w="1375410" h="1781175">
                <a:moveTo>
                  <a:pt x="609511" y="943119"/>
                </a:moveTo>
                <a:lnTo>
                  <a:pt x="539429" y="943119"/>
                </a:lnTo>
                <a:lnTo>
                  <a:pt x="541805" y="945341"/>
                </a:lnTo>
                <a:lnTo>
                  <a:pt x="541805" y="1246500"/>
                </a:lnTo>
                <a:lnTo>
                  <a:pt x="539429" y="1248876"/>
                </a:lnTo>
                <a:lnTo>
                  <a:pt x="611887" y="1248876"/>
                </a:lnTo>
                <a:lnTo>
                  <a:pt x="609512" y="1246500"/>
                </a:lnTo>
                <a:lnTo>
                  <a:pt x="609511" y="943119"/>
                </a:lnTo>
                <a:close/>
              </a:path>
              <a:path w="1375410" h="1781175">
                <a:moveTo>
                  <a:pt x="1375055" y="605511"/>
                </a:moveTo>
                <a:lnTo>
                  <a:pt x="762860" y="605511"/>
                </a:lnTo>
                <a:lnTo>
                  <a:pt x="765082" y="607887"/>
                </a:lnTo>
                <a:lnTo>
                  <a:pt x="765082" y="1246500"/>
                </a:lnTo>
                <a:lnTo>
                  <a:pt x="762860" y="1248876"/>
                </a:lnTo>
                <a:lnTo>
                  <a:pt x="835165" y="1248876"/>
                </a:lnTo>
                <a:lnTo>
                  <a:pt x="832943" y="1246654"/>
                </a:lnTo>
                <a:lnTo>
                  <a:pt x="832943" y="792849"/>
                </a:lnTo>
                <a:lnTo>
                  <a:pt x="835165" y="790627"/>
                </a:lnTo>
                <a:lnTo>
                  <a:pt x="1375055" y="790627"/>
                </a:lnTo>
                <a:lnTo>
                  <a:pt x="1375055" y="605511"/>
                </a:lnTo>
                <a:close/>
              </a:path>
              <a:path w="1375410" h="1781175">
                <a:moveTo>
                  <a:pt x="1375055" y="790627"/>
                </a:moveTo>
                <a:lnTo>
                  <a:pt x="986137" y="790627"/>
                </a:lnTo>
                <a:lnTo>
                  <a:pt x="988513" y="792849"/>
                </a:lnTo>
                <a:lnTo>
                  <a:pt x="988513" y="1246654"/>
                </a:lnTo>
                <a:lnTo>
                  <a:pt x="986137" y="1248876"/>
                </a:lnTo>
                <a:lnTo>
                  <a:pt x="1375055" y="1248876"/>
                </a:lnTo>
                <a:lnTo>
                  <a:pt x="1375055" y="790627"/>
                </a:lnTo>
                <a:close/>
              </a:path>
              <a:path w="1375410" h="1781175">
                <a:moveTo>
                  <a:pt x="957714" y="6389"/>
                </a:moveTo>
                <a:lnTo>
                  <a:pt x="954377" y="7768"/>
                </a:lnTo>
                <a:lnTo>
                  <a:pt x="953121" y="9399"/>
                </a:lnTo>
                <a:lnTo>
                  <a:pt x="953121" y="416136"/>
                </a:lnTo>
                <a:lnTo>
                  <a:pt x="959227" y="422088"/>
                </a:lnTo>
                <a:lnTo>
                  <a:pt x="1367799" y="422088"/>
                </a:lnTo>
                <a:lnTo>
                  <a:pt x="1369903" y="416937"/>
                </a:lnTo>
                <a:lnTo>
                  <a:pt x="959774" y="6654"/>
                </a:lnTo>
                <a:lnTo>
                  <a:pt x="957714" y="6389"/>
                </a:lnTo>
                <a:close/>
              </a:path>
            </a:pathLst>
          </a:custGeom>
          <a:solidFill>
            <a:srgbClr val="FFD93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4439" y="1959155"/>
            <a:ext cx="950624" cy="950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4801" y="2995524"/>
            <a:ext cx="1003229" cy="10032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7302" y="3863382"/>
            <a:ext cx="2744899" cy="11138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2141" y="4274740"/>
            <a:ext cx="9487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6" dirty="0">
                <a:solidFill>
                  <a:srgbClr val="61D836"/>
                </a:solidFill>
                <a:latin typeface="Arial"/>
                <a:cs typeface="Arial"/>
              </a:rPr>
              <a:t>Size</a:t>
            </a:r>
            <a:r>
              <a:rPr sz="1577" b="1" kern="0" spc="-61" dirty="0">
                <a:solidFill>
                  <a:srgbClr val="61D836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61D836"/>
                </a:solidFill>
                <a:latin typeface="Arial"/>
                <a:cs typeface="Arial"/>
              </a:rPr>
              <a:t>:</a:t>
            </a:r>
            <a:r>
              <a:rPr sz="1577" b="1" kern="0" spc="-61" dirty="0">
                <a:solidFill>
                  <a:srgbClr val="61D836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rgbClr val="61D836"/>
                </a:solidFill>
                <a:latin typeface="Arial"/>
                <a:cs typeface="Arial"/>
              </a:rPr>
              <a:t>1TB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6697" y="3521743"/>
            <a:ext cx="5737462" cy="152486"/>
            <a:chOff x="3869172" y="5807616"/>
            <a:chExt cx="9461500" cy="251460"/>
          </a:xfrm>
        </p:grpSpPr>
        <p:sp>
          <p:nvSpPr>
            <p:cNvPr id="11" name="object 11"/>
            <p:cNvSpPr/>
            <p:nvPr/>
          </p:nvSpPr>
          <p:spPr>
            <a:xfrm>
              <a:off x="3869172" y="5933266"/>
              <a:ext cx="9241155" cy="0"/>
            </a:xfrm>
            <a:custGeom>
              <a:avLst/>
              <a:gdLst/>
              <a:ahLst/>
              <a:cxnLst/>
              <a:rect l="l" t="t" r="r" b="b"/>
              <a:pathLst>
                <a:path w="9241155">
                  <a:moveTo>
                    <a:pt x="0" y="0"/>
                  </a:moveTo>
                  <a:lnTo>
                    <a:pt x="9209609" y="0"/>
                  </a:lnTo>
                  <a:lnTo>
                    <a:pt x="9241022" y="0"/>
                  </a:lnTo>
                </a:path>
              </a:pathLst>
            </a:custGeom>
            <a:ln w="62825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3078785" y="5807616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E7C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49309" y="3290209"/>
            <a:ext cx="140934" cy="322631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2031" kern="0" spc="-143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1146" y="5851193"/>
            <a:ext cx="7520311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showing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runtime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4" dirty="0">
                <a:solidFill>
                  <a:srgbClr val="FFFFFF"/>
                </a:solidFill>
                <a:latin typeface="Arial"/>
                <a:cs typeface="Arial"/>
              </a:rPr>
              <a:t>increases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7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increases.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5216" y="2863615"/>
            <a:ext cx="54910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849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746988"/>
            <a:ext cx="7514535" cy="51214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3275" dirty="0"/>
              <a:t>Drop</a:t>
            </a:r>
            <a:r>
              <a:rPr sz="3275" spc="-152" dirty="0"/>
              <a:t> </a:t>
            </a:r>
            <a:r>
              <a:rPr sz="3275" spc="-94" dirty="0"/>
              <a:t>Constants</a:t>
            </a:r>
            <a:r>
              <a:rPr sz="3275" spc="-133" dirty="0"/>
              <a:t> </a:t>
            </a:r>
            <a:r>
              <a:rPr sz="3275" dirty="0"/>
              <a:t>and</a:t>
            </a:r>
            <a:r>
              <a:rPr sz="3275" spc="-143" dirty="0"/>
              <a:t> </a:t>
            </a:r>
            <a:r>
              <a:rPr sz="3275" spc="55" dirty="0"/>
              <a:t>Non</a:t>
            </a:r>
            <a:r>
              <a:rPr sz="3275" spc="-143" dirty="0"/>
              <a:t> </a:t>
            </a:r>
            <a:r>
              <a:rPr sz="3275" spc="-15" dirty="0"/>
              <a:t>Dominant</a:t>
            </a:r>
            <a:r>
              <a:rPr sz="3275" spc="-143" dirty="0"/>
              <a:t> </a:t>
            </a:r>
            <a:r>
              <a:rPr sz="3275" spc="-525" dirty="0"/>
              <a:t>T</a:t>
            </a:r>
            <a:r>
              <a:rPr sz="3275" spc="-130" dirty="0"/>
              <a:t>e</a:t>
            </a:r>
            <a:r>
              <a:rPr sz="3275" spc="-73" dirty="0"/>
              <a:t>r</a:t>
            </a:r>
            <a:r>
              <a:rPr sz="3275" spc="-133" dirty="0"/>
              <a:t>ms</a:t>
            </a:r>
            <a:endParaRPr sz="3275"/>
          </a:p>
        </p:txBody>
      </p:sp>
      <p:sp>
        <p:nvSpPr>
          <p:cNvPr id="4" name="object 4"/>
          <p:cNvSpPr txBox="1"/>
          <p:nvPr/>
        </p:nvSpPr>
        <p:spPr>
          <a:xfrm>
            <a:off x="1042664" y="1509324"/>
            <a:ext cx="6397078" cy="56575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174434" indent="-160572" defTabSz="554492">
              <a:spcBef>
                <a:spcPts val="64"/>
              </a:spcBef>
              <a:buFontTx/>
              <a:buChar char="-"/>
              <a:tabLst>
                <a:tab pos="174434" algn="l"/>
                <a:tab pos="174819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7503" indent="-160187" defTabSz="554492">
              <a:spcBef>
                <a:spcPts val="1001"/>
              </a:spcBef>
              <a:buFontTx/>
              <a:buChar char="-"/>
              <a:tabLst>
                <a:tab pos="167503" algn="l"/>
                <a:tab pos="167888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395" kern="0" spc="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computers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395" kern="0" spc="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architectures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395" kern="0" spc="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constant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factors.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7722" y="2313346"/>
            <a:ext cx="2024565" cy="1438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8388" y="2312533"/>
            <a:ext cx="2196899" cy="14385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79074" y="3739244"/>
            <a:ext cx="1082031" cy="48995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146709" defTabSz="554492">
              <a:lnSpc>
                <a:spcPct val="118500"/>
              </a:lnSpc>
              <a:spcBef>
                <a:spcPts val="55"/>
              </a:spcBef>
            </a:pPr>
            <a:r>
              <a:rPr sz="879" b="1" kern="0" dirty="0">
                <a:solidFill>
                  <a:srgbClr val="88FA4E"/>
                </a:solidFill>
                <a:latin typeface="Arial"/>
                <a:cs typeface="Arial"/>
              </a:rPr>
              <a:t>Fast</a:t>
            </a:r>
            <a:r>
              <a:rPr sz="879" b="1" kern="0" spc="-52" dirty="0">
                <a:solidFill>
                  <a:srgbClr val="88FA4E"/>
                </a:solidFill>
                <a:latin typeface="Arial"/>
                <a:cs typeface="Arial"/>
              </a:rPr>
              <a:t> </a:t>
            </a:r>
            <a:r>
              <a:rPr sz="879" b="1" kern="0" spc="-6" dirty="0">
                <a:solidFill>
                  <a:srgbClr val="88FA4E"/>
                </a:solidFill>
                <a:latin typeface="Arial"/>
                <a:cs typeface="Arial"/>
              </a:rPr>
              <a:t>computer </a:t>
            </a:r>
            <a:r>
              <a:rPr sz="879" b="1" kern="0" dirty="0">
                <a:solidFill>
                  <a:srgbClr val="88FA4E"/>
                </a:solidFill>
                <a:latin typeface="Arial"/>
                <a:cs typeface="Arial"/>
              </a:rPr>
              <a:t>Fast</a:t>
            </a:r>
            <a:r>
              <a:rPr sz="879" b="1" kern="0" spc="-15" dirty="0">
                <a:solidFill>
                  <a:srgbClr val="88FA4E"/>
                </a:solidFill>
                <a:latin typeface="Arial"/>
                <a:cs typeface="Arial"/>
              </a:rPr>
              <a:t> </a:t>
            </a:r>
            <a:r>
              <a:rPr sz="879" b="1" kern="0" dirty="0">
                <a:solidFill>
                  <a:srgbClr val="88FA4E"/>
                </a:solidFill>
                <a:latin typeface="Arial"/>
                <a:cs typeface="Arial"/>
              </a:rPr>
              <a:t>memory</a:t>
            </a:r>
            <a:r>
              <a:rPr sz="879" b="1" kern="0" spc="-15" dirty="0">
                <a:solidFill>
                  <a:srgbClr val="88FA4E"/>
                </a:solidFill>
                <a:latin typeface="Arial"/>
                <a:cs typeface="Arial"/>
              </a:rPr>
              <a:t> </a:t>
            </a:r>
            <a:r>
              <a:rPr sz="879" b="1" kern="0" spc="-45" dirty="0">
                <a:solidFill>
                  <a:srgbClr val="88FA4E"/>
                </a:solidFill>
                <a:latin typeface="Arial"/>
                <a:cs typeface="Arial"/>
              </a:rPr>
              <a:t>access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30151" defTabSz="554492">
              <a:spcBef>
                <a:spcPts val="194"/>
              </a:spcBef>
            </a:pPr>
            <a:r>
              <a:rPr sz="879" b="1" kern="0" dirty="0">
                <a:solidFill>
                  <a:srgbClr val="88FA4E"/>
                </a:solidFill>
                <a:latin typeface="Arial"/>
                <a:cs typeface="Arial"/>
              </a:rPr>
              <a:t>Lower</a:t>
            </a:r>
            <a:r>
              <a:rPr sz="879" b="1" kern="0" spc="15" dirty="0">
                <a:solidFill>
                  <a:srgbClr val="88FA4E"/>
                </a:solidFill>
                <a:latin typeface="Arial"/>
                <a:cs typeface="Arial"/>
              </a:rPr>
              <a:t> </a:t>
            </a:r>
            <a:r>
              <a:rPr sz="879" b="1" kern="0" spc="-6" dirty="0">
                <a:solidFill>
                  <a:srgbClr val="88FA4E"/>
                </a:solidFill>
                <a:latin typeface="Arial"/>
                <a:cs typeface="Arial"/>
              </a:rPr>
              <a:t>constant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4997" y="3738429"/>
            <a:ext cx="1115917" cy="48995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146709" defTabSz="554492">
              <a:lnSpc>
                <a:spcPct val="118500"/>
              </a:lnSpc>
              <a:spcBef>
                <a:spcPts val="55"/>
              </a:spcBef>
            </a:pPr>
            <a:r>
              <a:rPr sz="879" b="1" kern="0" dirty="0">
                <a:solidFill>
                  <a:srgbClr val="FF968D"/>
                </a:solidFill>
                <a:latin typeface="Arial"/>
                <a:cs typeface="Arial"/>
              </a:rPr>
              <a:t>Slow</a:t>
            </a:r>
            <a:r>
              <a:rPr sz="879" b="1" kern="0" spc="-21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879" b="1" kern="0" spc="-6" dirty="0">
                <a:solidFill>
                  <a:srgbClr val="FF968D"/>
                </a:solidFill>
                <a:latin typeface="Arial"/>
                <a:cs typeface="Arial"/>
              </a:rPr>
              <a:t>computer </a:t>
            </a:r>
            <a:r>
              <a:rPr sz="879" b="1" kern="0" dirty="0">
                <a:solidFill>
                  <a:srgbClr val="FF968D"/>
                </a:solidFill>
                <a:latin typeface="Arial"/>
                <a:cs typeface="Arial"/>
              </a:rPr>
              <a:t>Slow memory </a:t>
            </a:r>
            <a:r>
              <a:rPr sz="879" b="1" kern="0" spc="-49" dirty="0">
                <a:solidFill>
                  <a:srgbClr val="FF968D"/>
                </a:solidFill>
                <a:latin typeface="Arial"/>
                <a:cs typeface="Arial"/>
              </a:rPr>
              <a:t>access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31307" defTabSz="554492">
              <a:spcBef>
                <a:spcPts val="194"/>
              </a:spcBef>
            </a:pPr>
            <a:r>
              <a:rPr sz="879" b="1" kern="0" dirty="0">
                <a:solidFill>
                  <a:srgbClr val="FF968D"/>
                </a:solidFill>
                <a:latin typeface="Arial"/>
                <a:cs typeface="Arial"/>
              </a:rPr>
              <a:t>Higher</a:t>
            </a:r>
            <a:r>
              <a:rPr sz="879" b="1" kern="0" spc="7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879" b="1" kern="0" spc="-6" dirty="0">
                <a:solidFill>
                  <a:srgbClr val="FF968D"/>
                </a:solidFill>
                <a:latin typeface="Arial"/>
                <a:cs typeface="Arial"/>
              </a:rPr>
              <a:t>constant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158" y="4475657"/>
            <a:ext cx="7138327" cy="139283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67503" marR="3081" indent="-160187" defTabSz="554492">
              <a:lnSpc>
                <a:spcPct val="113500"/>
              </a:lnSpc>
              <a:spcBef>
                <a:spcPts val="58"/>
              </a:spcBef>
              <a:buFontTx/>
              <a:buChar char="-"/>
              <a:tabLst>
                <a:tab pos="167503" algn="l"/>
                <a:tab pos="167888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395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r>
              <a:rPr sz="1395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95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395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1395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computational</a:t>
            </a:r>
            <a:r>
              <a:rPr sz="1395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9" dirty="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sz="1395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slightly</a:t>
            </a:r>
            <a:r>
              <a:rPr sz="1395" kern="0" spc="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395" kern="0" spc="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constants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4"/>
              </a:spcBef>
              <a:buClr>
                <a:srgbClr val="FFFFFF"/>
              </a:buClr>
              <a:buFont typeface="Arial"/>
              <a:buChar char="-"/>
            </a:pP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7503" defTabSz="554492">
              <a:spcBef>
                <a:spcPts val="3"/>
              </a:spcBef>
              <a:tabLst>
                <a:tab pos="1050070" algn="l"/>
                <a:tab pos="1864095" algn="l"/>
                <a:tab pos="2282274" algn="l"/>
              </a:tabLst>
            </a:pP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spc="-21" dirty="0">
                <a:solidFill>
                  <a:srgbClr val="FFFFFF"/>
                </a:solidFill>
                <a:latin typeface="Arial"/>
                <a:cs typeface="Arial"/>
              </a:rPr>
              <a:t>a*(b-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b="1" kern="0" spc="-15" dirty="0">
                <a:solidFill>
                  <a:srgbClr val="EE220C"/>
                </a:solidFill>
                <a:latin typeface="Arial"/>
                <a:cs typeface="Arial"/>
              </a:rPr>
              <a:t>vs</a:t>
            </a:r>
            <a:r>
              <a:rPr sz="1395" b="1" kern="0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a*b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-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a*c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78670" indent="-160572" defTabSz="554492">
              <a:buFontTx/>
              <a:buChar char="-"/>
              <a:tabLst>
                <a:tab pos="178670" algn="l"/>
                <a:tab pos="179055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Cambria"/>
                <a:cs typeface="Cambria"/>
              </a:rPr>
              <a:t>𝑛→</a:t>
            </a:r>
            <a:r>
              <a:rPr sz="1395" kern="0" spc="76" dirty="0">
                <a:solidFill>
                  <a:srgbClr val="FFFFFF"/>
                </a:solidFill>
                <a:latin typeface="Trebuchet MS"/>
                <a:cs typeface="Trebuchet MS"/>
              </a:rPr>
              <a:t>∞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constant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factors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really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55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deal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29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3487530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112" dirty="0"/>
              <a:t>Add</a:t>
            </a:r>
            <a:r>
              <a:rPr sz="4093" spc="-161" dirty="0"/>
              <a:t> </a:t>
            </a:r>
            <a:r>
              <a:rPr sz="4093" spc="-248" dirty="0"/>
              <a:t>vs</a:t>
            </a:r>
            <a:r>
              <a:rPr sz="4093" spc="-161" dirty="0"/>
              <a:t> </a:t>
            </a:r>
            <a:r>
              <a:rPr sz="4093" spc="-6" dirty="0"/>
              <a:t>Multiply</a:t>
            </a:r>
            <a:endParaRPr sz="4093"/>
          </a:p>
        </p:txBody>
      </p:sp>
      <p:sp>
        <p:nvSpPr>
          <p:cNvPr id="4" name="object 4"/>
          <p:cNvSpPr txBox="1"/>
          <p:nvPr/>
        </p:nvSpPr>
        <p:spPr>
          <a:xfrm>
            <a:off x="2449807" y="1861041"/>
            <a:ext cx="3670050" cy="1131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656" rIns="0" bIns="0" rtlCol="0">
            <a:spAutoFit/>
          </a:bodyPr>
          <a:lstStyle/>
          <a:p>
            <a:pPr marL="708518" marR="433197" indent="-673092" defTabSz="554492">
              <a:lnSpc>
                <a:spcPts val="1249"/>
              </a:lnSpc>
              <a:spcBef>
                <a:spcPts val="273"/>
              </a:spcBef>
            </a:pPr>
            <a:r>
              <a:rPr sz="1092" kern="0" dirty="0">
                <a:solidFill>
                  <a:srgbClr val="C586C0"/>
                </a:solidFill>
                <a:latin typeface="Courier New"/>
                <a:cs typeface="Courier New"/>
              </a:rPr>
              <a:t>for</a:t>
            </a:r>
            <a:r>
              <a:rPr sz="1092" kern="0" spc="4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(a=0;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arrayA.length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a++)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System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println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(arrayA[a]);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lnSpc>
                <a:spcPts val="1219"/>
              </a:lnSpc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defTabSz="554492">
              <a:spcBef>
                <a:spcPts val="9"/>
              </a:spcBef>
            </a:pPr>
            <a:endParaRPr sz="112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08518" marR="433197" indent="-673092" defTabSz="554492">
              <a:lnSpc>
                <a:spcPts val="1249"/>
              </a:lnSpc>
            </a:pPr>
            <a:r>
              <a:rPr sz="1092" kern="0" dirty="0">
                <a:solidFill>
                  <a:srgbClr val="C586C0"/>
                </a:solidFill>
                <a:latin typeface="Courier New"/>
                <a:cs typeface="Courier New"/>
              </a:rPr>
              <a:t>for</a:t>
            </a:r>
            <a:r>
              <a:rPr sz="1092" kern="0" spc="4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(b=0;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arrayB.length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b++)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System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println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(arrayB[b]);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lnSpc>
                <a:spcPts val="1219"/>
              </a:lnSpc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6698" y="2147634"/>
            <a:ext cx="5043191" cy="8308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35425" defTabSz="554492">
              <a:lnSpc>
                <a:spcPts val="1280"/>
              </a:lnSpc>
              <a:spcBef>
                <a:spcPts val="179"/>
              </a:spcBef>
            </a:pPr>
            <a:r>
              <a:rPr sz="1092" kern="0" dirty="0">
                <a:solidFill>
                  <a:srgbClr val="C586C0"/>
                </a:solidFill>
                <a:latin typeface="Courier New"/>
                <a:cs typeface="Courier New"/>
              </a:rPr>
              <a:t>for</a:t>
            </a:r>
            <a:r>
              <a:rPr sz="1092" kern="0" spc="4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(a=0;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arrayA.length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a++)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129008" marR="376978" indent="-673092" defTabSz="554492">
              <a:lnSpc>
                <a:spcPts val="1249"/>
              </a:lnSpc>
              <a:spcBef>
                <a:spcPts val="64"/>
              </a:spcBef>
            </a:pPr>
            <a:r>
              <a:rPr sz="1092" kern="0" dirty="0">
                <a:solidFill>
                  <a:srgbClr val="C586C0"/>
                </a:solidFill>
                <a:latin typeface="Courier New"/>
                <a:cs typeface="Courier New"/>
              </a:rPr>
              <a:t>for</a:t>
            </a:r>
            <a:r>
              <a:rPr sz="1092" kern="0" spc="4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(b=0;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arrayB.length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b++)</a:t>
            </a:r>
            <a:r>
              <a:rPr sz="1092" kern="0" spc="4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System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println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(arrayB[b]</a:t>
            </a:r>
            <a:r>
              <a:rPr sz="1092" kern="0" spc="94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+</a:t>
            </a:r>
            <a:r>
              <a:rPr sz="1092" kern="0" spc="97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arrayA[a]);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40245" defTabSz="554492">
              <a:lnSpc>
                <a:spcPts val="1189"/>
              </a:lnSpc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lnSpc>
                <a:spcPts val="1280"/>
              </a:lnSpc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0915" y="3313552"/>
            <a:ext cx="2311158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1395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42" dirty="0">
                <a:solidFill>
                  <a:srgbClr val="FFFFFF"/>
                </a:solidFill>
                <a:latin typeface="Arial"/>
                <a:cs typeface="Arial"/>
              </a:rPr>
              <a:t>Runtimes:</a:t>
            </a:r>
            <a:r>
              <a:rPr sz="1395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i="1" kern="0" dirty="0">
                <a:solidFill>
                  <a:srgbClr val="FFFFFF"/>
                </a:solidFill>
                <a:latin typeface="Arial"/>
                <a:cs typeface="Arial"/>
              </a:rPr>
              <a:t>O(A</a:t>
            </a:r>
            <a:r>
              <a:rPr sz="1395" i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i="1" kern="0" spc="112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395" i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i="1" kern="0" spc="-15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1286" y="3298842"/>
            <a:ext cx="259841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Multiply</a:t>
            </a: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42" dirty="0">
                <a:solidFill>
                  <a:srgbClr val="FFFFFF"/>
                </a:solidFill>
                <a:latin typeface="Arial"/>
                <a:cs typeface="Arial"/>
              </a:rPr>
              <a:t>Runtimes:</a:t>
            </a:r>
            <a:r>
              <a:rPr sz="1395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i="1" kern="0" dirty="0">
                <a:solidFill>
                  <a:srgbClr val="FFFFFF"/>
                </a:solidFill>
                <a:latin typeface="Arial"/>
                <a:cs typeface="Arial"/>
              </a:rPr>
              <a:t>O(A</a:t>
            </a:r>
            <a:r>
              <a:rPr sz="1395" i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i="1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i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i="1" kern="0" spc="-15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5263" y="4378179"/>
            <a:ext cx="7879961" cy="6791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79055" indent="-159416" defTabSz="554492">
              <a:spcBef>
                <a:spcPts val="55"/>
              </a:spcBef>
              <a:buFontTx/>
              <a:buChar char="-"/>
              <a:tabLst>
                <a:tab pos="179055" algn="l"/>
                <a:tab pos="179440" algn="l"/>
              </a:tabLst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112" dirty="0">
                <a:solidFill>
                  <a:srgbClr val="FFFFFF"/>
                </a:solidFill>
                <a:latin typeface="Arial"/>
                <a:cs typeface="Arial"/>
              </a:rPr>
              <a:t>“do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this,</a:t>
            </a:r>
            <a:r>
              <a:rPr sz="1304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done,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49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61" dirty="0">
                <a:solidFill>
                  <a:srgbClr val="FFFFFF"/>
                </a:solidFill>
                <a:latin typeface="Arial"/>
                <a:cs typeface="Arial"/>
              </a:rPr>
              <a:t>that”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304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runtimes.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4"/>
              </a:spcBef>
              <a:buClr>
                <a:srgbClr val="FFFFFF"/>
              </a:buClr>
              <a:buFont typeface="Arial"/>
              <a:buChar char="-"/>
            </a:pPr>
            <a:endParaRPr sz="175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733" indent="-159416" defTabSz="554492">
              <a:buFontTx/>
              <a:buChar char="-"/>
              <a:tabLst>
                <a:tab pos="166733" algn="l"/>
                <a:tab pos="167118" algn="l"/>
              </a:tabLst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04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112" dirty="0">
                <a:solidFill>
                  <a:srgbClr val="FFFFFF"/>
                </a:solidFill>
                <a:latin typeface="Arial"/>
                <a:cs typeface="Arial"/>
              </a:rPr>
              <a:t>“do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49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61" dirty="0">
                <a:solidFill>
                  <a:srgbClr val="FFFFFF"/>
                </a:solidFill>
                <a:latin typeface="Arial"/>
                <a:cs typeface="Arial"/>
              </a:rPr>
              <a:t>that”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multiply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runtimes.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658" y="3608853"/>
            <a:ext cx="658134" cy="65617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720402" y="3517608"/>
            <a:ext cx="3699315" cy="1606489"/>
            <a:chOff x="7783586" y="5800796"/>
            <a:chExt cx="6100445" cy="2649220"/>
          </a:xfrm>
        </p:grpSpPr>
        <p:sp>
          <p:nvSpPr>
            <p:cNvPr id="11" name="object 11"/>
            <p:cNvSpPr/>
            <p:nvPr/>
          </p:nvSpPr>
          <p:spPr>
            <a:xfrm>
              <a:off x="7794057" y="7149093"/>
              <a:ext cx="5523865" cy="534035"/>
            </a:xfrm>
            <a:custGeom>
              <a:avLst/>
              <a:gdLst/>
              <a:ahLst/>
              <a:cxnLst/>
              <a:rect l="l" t="t" r="r" b="b"/>
              <a:pathLst>
                <a:path w="5523865" h="534034">
                  <a:moveTo>
                    <a:pt x="0" y="0"/>
                  </a:moveTo>
                  <a:lnTo>
                    <a:pt x="5523491" y="0"/>
                  </a:lnTo>
                  <a:lnTo>
                    <a:pt x="5523491" y="533910"/>
                  </a:lnTo>
                  <a:lnTo>
                    <a:pt x="0" y="53391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88FA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794057" y="7905278"/>
              <a:ext cx="4293235" cy="534035"/>
            </a:xfrm>
            <a:custGeom>
              <a:avLst/>
              <a:gdLst/>
              <a:ahLst/>
              <a:cxnLst/>
              <a:rect l="l" t="t" r="r" b="b"/>
              <a:pathLst>
                <a:path w="4293234" h="534034">
                  <a:moveTo>
                    <a:pt x="0" y="0"/>
                  </a:moveTo>
                  <a:lnTo>
                    <a:pt x="4292807" y="0"/>
                  </a:lnTo>
                  <a:lnTo>
                    <a:pt x="4292807" y="533910"/>
                  </a:lnTo>
                  <a:lnTo>
                    <a:pt x="0" y="53391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80392" y="5800796"/>
              <a:ext cx="2103341" cy="2108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004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896" y="3134070"/>
            <a:ext cx="7558818" cy="53730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3426" dirty="0"/>
              <a:t>How</a:t>
            </a:r>
            <a:r>
              <a:rPr sz="3426" spc="-158" dirty="0"/>
              <a:t> </a:t>
            </a:r>
            <a:r>
              <a:rPr sz="3426" spc="121" dirty="0"/>
              <a:t>to</a:t>
            </a:r>
            <a:r>
              <a:rPr sz="3426" spc="-143" dirty="0"/>
              <a:t> </a:t>
            </a:r>
            <a:r>
              <a:rPr sz="3426" spc="-115" dirty="0"/>
              <a:t>measure</a:t>
            </a:r>
            <a:r>
              <a:rPr sz="3426" spc="-133" dirty="0"/>
              <a:t> </a:t>
            </a:r>
            <a:r>
              <a:rPr sz="3426" dirty="0"/>
              <a:t>the</a:t>
            </a:r>
            <a:r>
              <a:rPr sz="3426" spc="-146" dirty="0"/>
              <a:t> </a:t>
            </a:r>
            <a:r>
              <a:rPr sz="3426" spc="-45" dirty="0"/>
              <a:t>codes</a:t>
            </a:r>
            <a:r>
              <a:rPr sz="3426" spc="-146" dirty="0"/>
              <a:t> </a:t>
            </a:r>
            <a:r>
              <a:rPr sz="3426" spc="-45" dirty="0"/>
              <a:t>using</a:t>
            </a:r>
            <a:r>
              <a:rPr sz="3426" spc="-143" dirty="0"/>
              <a:t> </a:t>
            </a:r>
            <a:r>
              <a:rPr sz="3426" dirty="0"/>
              <a:t>Big</a:t>
            </a:r>
            <a:r>
              <a:rPr sz="3426" spc="-146" dirty="0"/>
              <a:t> </a:t>
            </a:r>
            <a:r>
              <a:rPr sz="3426" spc="-15" dirty="0"/>
              <a:t>O?</a:t>
            </a:r>
            <a:endParaRPr sz="3426"/>
          </a:p>
        </p:txBody>
      </p:sp>
      <p:grpSp>
        <p:nvGrpSpPr>
          <p:cNvPr id="4" name="object 4"/>
          <p:cNvGrpSpPr/>
          <p:nvPr/>
        </p:nvGrpSpPr>
        <p:grpSpPr>
          <a:xfrm>
            <a:off x="8431366" y="1790568"/>
            <a:ext cx="2705079" cy="2365067"/>
            <a:chOff x="13903241" y="2952780"/>
            <a:chExt cx="4460875" cy="3900170"/>
          </a:xfrm>
        </p:grpSpPr>
        <p:sp>
          <p:nvSpPr>
            <p:cNvPr id="5" name="object 5"/>
            <p:cNvSpPr/>
            <p:nvPr/>
          </p:nvSpPr>
          <p:spPr>
            <a:xfrm>
              <a:off x="13908476" y="2958015"/>
              <a:ext cx="4450080" cy="3889375"/>
            </a:xfrm>
            <a:custGeom>
              <a:avLst/>
              <a:gdLst/>
              <a:ahLst/>
              <a:cxnLst/>
              <a:rect l="l" t="t" r="r" b="b"/>
              <a:pathLst>
                <a:path w="4450080" h="3889375">
                  <a:moveTo>
                    <a:pt x="3118878" y="3594488"/>
                  </a:moveTo>
                  <a:lnTo>
                    <a:pt x="1330849" y="3594488"/>
                  </a:lnTo>
                  <a:lnTo>
                    <a:pt x="1303480" y="3598699"/>
                  </a:lnTo>
                  <a:lnTo>
                    <a:pt x="1279118" y="3610615"/>
                  </a:lnTo>
                  <a:lnTo>
                    <a:pt x="1259325" y="3629156"/>
                  </a:lnTo>
                  <a:lnTo>
                    <a:pt x="1245668" y="3653242"/>
                  </a:lnTo>
                  <a:lnTo>
                    <a:pt x="1156320" y="3889306"/>
                  </a:lnTo>
                  <a:lnTo>
                    <a:pt x="3293753" y="3889306"/>
                  </a:lnTo>
                  <a:lnTo>
                    <a:pt x="3204059" y="3653242"/>
                  </a:lnTo>
                  <a:lnTo>
                    <a:pt x="3170614" y="3610615"/>
                  </a:lnTo>
                  <a:lnTo>
                    <a:pt x="3118878" y="3594488"/>
                  </a:lnTo>
                  <a:close/>
                </a:path>
                <a:path w="4450080" h="3889375">
                  <a:moveTo>
                    <a:pt x="3747456" y="872286"/>
                  </a:moveTo>
                  <a:lnTo>
                    <a:pt x="1950736" y="872286"/>
                  </a:lnTo>
                  <a:lnTo>
                    <a:pt x="1969022" y="919603"/>
                  </a:lnTo>
                  <a:lnTo>
                    <a:pt x="1995065" y="962420"/>
                  </a:lnTo>
                  <a:lnTo>
                    <a:pt x="2027991" y="999867"/>
                  </a:lnTo>
                  <a:lnTo>
                    <a:pt x="2066929" y="1031069"/>
                  </a:lnTo>
                  <a:lnTo>
                    <a:pt x="2111003" y="1055157"/>
                  </a:lnTo>
                  <a:lnTo>
                    <a:pt x="2110905" y="1825577"/>
                  </a:lnTo>
                  <a:lnTo>
                    <a:pt x="1946212" y="2408957"/>
                  </a:lnTo>
                  <a:lnTo>
                    <a:pt x="1946212" y="3594488"/>
                  </a:lnTo>
                  <a:lnTo>
                    <a:pt x="2503860" y="3594488"/>
                  </a:lnTo>
                  <a:lnTo>
                    <a:pt x="2503860" y="2408957"/>
                  </a:lnTo>
                  <a:lnTo>
                    <a:pt x="2339070" y="1825577"/>
                  </a:lnTo>
                  <a:lnTo>
                    <a:pt x="2339070" y="1055157"/>
                  </a:lnTo>
                  <a:lnTo>
                    <a:pt x="2383154" y="1031069"/>
                  </a:lnTo>
                  <a:lnTo>
                    <a:pt x="2421961" y="999989"/>
                  </a:lnTo>
                  <a:lnTo>
                    <a:pt x="2454786" y="962646"/>
                  </a:lnTo>
                  <a:lnTo>
                    <a:pt x="2480747" y="919914"/>
                  </a:lnTo>
                  <a:lnTo>
                    <a:pt x="2499002" y="872634"/>
                  </a:lnTo>
                  <a:lnTo>
                    <a:pt x="3747568" y="872634"/>
                  </a:lnTo>
                  <a:lnTo>
                    <a:pt x="3747456" y="872286"/>
                  </a:lnTo>
                  <a:close/>
                </a:path>
                <a:path w="4450080" h="3889375">
                  <a:moveTo>
                    <a:pt x="1503640" y="2517080"/>
                  </a:moveTo>
                  <a:lnTo>
                    <a:pt x="0" y="2517080"/>
                  </a:lnTo>
                  <a:lnTo>
                    <a:pt x="24307" y="2558002"/>
                  </a:lnTo>
                  <a:lnTo>
                    <a:pt x="50767" y="2597425"/>
                  </a:lnTo>
                  <a:lnTo>
                    <a:pt x="79298" y="2635268"/>
                  </a:lnTo>
                  <a:lnTo>
                    <a:pt x="109821" y="2671449"/>
                  </a:lnTo>
                  <a:lnTo>
                    <a:pt x="142254" y="2705887"/>
                  </a:lnTo>
                  <a:lnTo>
                    <a:pt x="176516" y="2738500"/>
                  </a:lnTo>
                  <a:lnTo>
                    <a:pt x="212527" y="2769207"/>
                  </a:lnTo>
                  <a:lnTo>
                    <a:pt x="250206" y="2797926"/>
                  </a:lnTo>
                  <a:lnTo>
                    <a:pt x="289472" y="2824575"/>
                  </a:lnTo>
                  <a:lnTo>
                    <a:pt x="330244" y="2849073"/>
                  </a:lnTo>
                  <a:lnTo>
                    <a:pt x="372442" y="2871339"/>
                  </a:lnTo>
                  <a:lnTo>
                    <a:pt x="415984" y="2891291"/>
                  </a:lnTo>
                  <a:lnTo>
                    <a:pt x="460790" y="2908847"/>
                  </a:lnTo>
                  <a:lnTo>
                    <a:pt x="506779" y="2923925"/>
                  </a:lnTo>
                  <a:lnTo>
                    <a:pt x="553871" y="2936445"/>
                  </a:lnTo>
                  <a:lnTo>
                    <a:pt x="601984" y="2946325"/>
                  </a:lnTo>
                  <a:lnTo>
                    <a:pt x="651038" y="2953483"/>
                  </a:lnTo>
                  <a:lnTo>
                    <a:pt x="700954" y="2957838"/>
                  </a:lnTo>
                  <a:lnTo>
                    <a:pt x="751642" y="2959307"/>
                  </a:lnTo>
                  <a:lnTo>
                    <a:pt x="802339" y="2957838"/>
                  </a:lnTo>
                  <a:lnTo>
                    <a:pt x="852261" y="2953483"/>
                  </a:lnTo>
                  <a:lnTo>
                    <a:pt x="901328" y="2946325"/>
                  </a:lnTo>
                  <a:lnTo>
                    <a:pt x="949457" y="2936445"/>
                  </a:lnTo>
                  <a:lnTo>
                    <a:pt x="996569" y="2923925"/>
                  </a:lnTo>
                  <a:lnTo>
                    <a:pt x="1042581" y="2908846"/>
                  </a:lnTo>
                  <a:lnTo>
                    <a:pt x="1087412" y="2891290"/>
                  </a:lnTo>
                  <a:lnTo>
                    <a:pt x="1130981" y="2871338"/>
                  </a:lnTo>
                  <a:lnTo>
                    <a:pt x="1173206" y="2849073"/>
                  </a:lnTo>
                  <a:lnTo>
                    <a:pt x="1214006" y="2824574"/>
                  </a:lnTo>
                  <a:lnTo>
                    <a:pt x="1253299" y="2797925"/>
                  </a:lnTo>
                  <a:lnTo>
                    <a:pt x="1291004" y="2769206"/>
                  </a:lnTo>
                  <a:lnTo>
                    <a:pt x="1327040" y="2738500"/>
                  </a:lnTo>
                  <a:lnTo>
                    <a:pt x="1361325" y="2705887"/>
                  </a:lnTo>
                  <a:lnTo>
                    <a:pt x="1393778" y="2671449"/>
                  </a:lnTo>
                  <a:lnTo>
                    <a:pt x="1424317" y="2635268"/>
                  </a:lnTo>
                  <a:lnTo>
                    <a:pt x="1452862" y="2597425"/>
                  </a:lnTo>
                  <a:lnTo>
                    <a:pt x="1479330" y="2558002"/>
                  </a:lnTo>
                  <a:lnTo>
                    <a:pt x="1503640" y="2517080"/>
                  </a:lnTo>
                  <a:close/>
                </a:path>
                <a:path w="4450080" h="3889375">
                  <a:moveTo>
                    <a:pt x="4450084" y="2517080"/>
                  </a:moveTo>
                  <a:lnTo>
                    <a:pt x="2946444" y="2517080"/>
                  </a:lnTo>
                  <a:lnTo>
                    <a:pt x="2970751" y="2558002"/>
                  </a:lnTo>
                  <a:lnTo>
                    <a:pt x="2997211" y="2597425"/>
                  </a:lnTo>
                  <a:lnTo>
                    <a:pt x="3025743" y="2635268"/>
                  </a:lnTo>
                  <a:lnTo>
                    <a:pt x="3056265" y="2671449"/>
                  </a:lnTo>
                  <a:lnTo>
                    <a:pt x="3088698" y="2705887"/>
                  </a:lnTo>
                  <a:lnTo>
                    <a:pt x="3122960" y="2738500"/>
                  </a:lnTo>
                  <a:lnTo>
                    <a:pt x="3158971" y="2769207"/>
                  </a:lnTo>
                  <a:lnTo>
                    <a:pt x="3196650" y="2797926"/>
                  </a:lnTo>
                  <a:lnTo>
                    <a:pt x="3235916" y="2824575"/>
                  </a:lnTo>
                  <a:lnTo>
                    <a:pt x="3276688" y="2849073"/>
                  </a:lnTo>
                  <a:lnTo>
                    <a:pt x="3318885" y="2871339"/>
                  </a:lnTo>
                  <a:lnTo>
                    <a:pt x="3362427" y="2891291"/>
                  </a:lnTo>
                  <a:lnTo>
                    <a:pt x="3407233" y="2908847"/>
                  </a:lnTo>
                  <a:lnTo>
                    <a:pt x="3453222" y="2923925"/>
                  </a:lnTo>
                  <a:lnTo>
                    <a:pt x="3500313" y="2936445"/>
                  </a:lnTo>
                  <a:lnTo>
                    <a:pt x="3548426" y="2946325"/>
                  </a:lnTo>
                  <a:lnTo>
                    <a:pt x="3597480" y="2953483"/>
                  </a:lnTo>
                  <a:lnTo>
                    <a:pt x="3647393" y="2957838"/>
                  </a:lnTo>
                  <a:lnTo>
                    <a:pt x="3698086" y="2959307"/>
                  </a:lnTo>
                  <a:lnTo>
                    <a:pt x="3748783" y="2957838"/>
                  </a:lnTo>
                  <a:lnTo>
                    <a:pt x="3798705" y="2953483"/>
                  </a:lnTo>
                  <a:lnTo>
                    <a:pt x="3847772" y="2946325"/>
                  </a:lnTo>
                  <a:lnTo>
                    <a:pt x="3895901" y="2936445"/>
                  </a:lnTo>
                  <a:lnTo>
                    <a:pt x="3943013" y="2923925"/>
                  </a:lnTo>
                  <a:lnTo>
                    <a:pt x="3989025" y="2908846"/>
                  </a:lnTo>
                  <a:lnTo>
                    <a:pt x="4033856" y="2891290"/>
                  </a:lnTo>
                  <a:lnTo>
                    <a:pt x="4077425" y="2871338"/>
                  </a:lnTo>
                  <a:lnTo>
                    <a:pt x="4119650" y="2849073"/>
                  </a:lnTo>
                  <a:lnTo>
                    <a:pt x="4160449" y="2824574"/>
                  </a:lnTo>
                  <a:lnTo>
                    <a:pt x="4199743" y="2797925"/>
                  </a:lnTo>
                  <a:lnTo>
                    <a:pt x="4237448" y="2769206"/>
                  </a:lnTo>
                  <a:lnTo>
                    <a:pt x="4273484" y="2738500"/>
                  </a:lnTo>
                  <a:lnTo>
                    <a:pt x="4307769" y="2705887"/>
                  </a:lnTo>
                  <a:lnTo>
                    <a:pt x="4340222" y="2671449"/>
                  </a:lnTo>
                  <a:lnTo>
                    <a:pt x="4370762" y="2635268"/>
                  </a:lnTo>
                  <a:lnTo>
                    <a:pt x="4399306" y="2597425"/>
                  </a:lnTo>
                  <a:lnTo>
                    <a:pt x="4425774" y="2558002"/>
                  </a:lnTo>
                  <a:lnTo>
                    <a:pt x="4450084" y="2517080"/>
                  </a:lnTo>
                  <a:close/>
                </a:path>
                <a:path w="4450080" h="3889375">
                  <a:moveTo>
                    <a:pt x="801012" y="872286"/>
                  </a:moveTo>
                  <a:lnTo>
                    <a:pt x="702271" y="872286"/>
                  </a:lnTo>
                  <a:lnTo>
                    <a:pt x="174172" y="2517080"/>
                  </a:lnTo>
                  <a:lnTo>
                    <a:pt x="244746" y="2517080"/>
                  </a:lnTo>
                  <a:lnTo>
                    <a:pt x="718271" y="1042641"/>
                  </a:lnTo>
                  <a:lnTo>
                    <a:pt x="855744" y="1042641"/>
                  </a:lnTo>
                  <a:lnTo>
                    <a:pt x="801012" y="872286"/>
                  </a:lnTo>
                  <a:close/>
                </a:path>
                <a:path w="4450080" h="3889375">
                  <a:moveTo>
                    <a:pt x="785368" y="1042641"/>
                  </a:moveTo>
                  <a:lnTo>
                    <a:pt x="718271" y="1042641"/>
                  </a:lnTo>
                  <a:lnTo>
                    <a:pt x="718271" y="2517080"/>
                  </a:lnTo>
                  <a:lnTo>
                    <a:pt x="785368" y="2517080"/>
                  </a:lnTo>
                  <a:lnTo>
                    <a:pt x="785368" y="1042641"/>
                  </a:lnTo>
                  <a:close/>
                </a:path>
                <a:path w="4450080" h="3889375">
                  <a:moveTo>
                    <a:pt x="855744" y="1042641"/>
                  </a:moveTo>
                  <a:lnTo>
                    <a:pt x="785368" y="1042641"/>
                  </a:lnTo>
                  <a:lnTo>
                    <a:pt x="1258883" y="2517080"/>
                  </a:lnTo>
                  <a:lnTo>
                    <a:pt x="1329456" y="2517080"/>
                  </a:lnTo>
                  <a:lnTo>
                    <a:pt x="855744" y="1042641"/>
                  </a:lnTo>
                  <a:close/>
                </a:path>
                <a:path w="4450080" h="3889375">
                  <a:moveTo>
                    <a:pt x="3747568" y="872634"/>
                  </a:moveTo>
                  <a:lnTo>
                    <a:pt x="3648716" y="872634"/>
                  </a:lnTo>
                  <a:lnTo>
                    <a:pt x="3120617" y="2517080"/>
                  </a:lnTo>
                  <a:lnTo>
                    <a:pt x="3191190" y="2517080"/>
                  </a:lnTo>
                  <a:lnTo>
                    <a:pt x="3664715" y="1042641"/>
                  </a:lnTo>
                  <a:lnTo>
                    <a:pt x="3802152" y="1042641"/>
                  </a:lnTo>
                  <a:lnTo>
                    <a:pt x="3747568" y="872634"/>
                  </a:lnTo>
                  <a:close/>
                </a:path>
                <a:path w="4450080" h="3889375">
                  <a:moveTo>
                    <a:pt x="3731813" y="1042641"/>
                  </a:moveTo>
                  <a:lnTo>
                    <a:pt x="3664715" y="1042641"/>
                  </a:lnTo>
                  <a:lnTo>
                    <a:pt x="3664715" y="2517080"/>
                  </a:lnTo>
                  <a:lnTo>
                    <a:pt x="3731813" y="2517080"/>
                  </a:lnTo>
                  <a:lnTo>
                    <a:pt x="3731813" y="1042641"/>
                  </a:lnTo>
                  <a:close/>
                </a:path>
                <a:path w="4450080" h="3889375">
                  <a:moveTo>
                    <a:pt x="3802152" y="1042641"/>
                  </a:moveTo>
                  <a:lnTo>
                    <a:pt x="3731813" y="1042641"/>
                  </a:lnTo>
                  <a:lnTo>
                    <a:pt x="4205327" y="2517080"/>
                  </a:lnTo>
                  <a:lnTo>
                    <a:pt x="4275555" y="2517080"/>
                  </a:lnTo>
                  <a:lnTo>
                    <a:pt x="3802152" y="1042641"/>
                  </a:lnTo>
                  <a:close/>
                </a:path>
                <a:path w="4450080" h="3889375">
                  <a:moveTo>
                    <a:pt x="3929283" y="672380"/>
                  </a:moveTo>
                  <a:lnTo>
                    <a:pt x="520790" y="672380"/>
                  </a:lnTo>
                  <a:lnTo>
                    <a:pt x="520790" y="872286"/>
                  </a:lnTo>
                  <a:lnTo>
                    <a:pt x="3929283" y="872286"/>
                  </a:lnTo>
                  <a:lnTo>
                    <a:pt x="3929283" y="672380"/>
                  </a:lnTo>
                  <a:close/>
                </a:path>
                <a:path w="4450080" h="3889375">
                  <a:moveTo>
                    <a:pt x="2225042" y="0"/>
                  </a:moveTo>
                  <a:lnTo>
                    <a:pt x="2175959" y="5640"/>
                  </a:lnTo>
                  <a:lnTo>
                    <a:pt x="2130891" y="21711"/>
                  </a:lnTo>
                  <a:lnTo>
                    <a:pt x="2091125" y="46934"/>
                  </a:lnTo>
                  <a:lnTo>
                    <a:pt x="2057952" y="80033"/>
                  </a:lnTo>
                  <a:lnTo>
                    <a:pt x="2032661" y="119730"/>
                  </a:lnTo>
                  <a:lnTo>
                    <a:pt x="2016541" y="164749"/>
                  </a:lnTo>
                  <a:lnTo>
                    <a:pt x="2010881" y="213812"/>
                  </a:lnTo>
                  <a:lnTo>
                    <a:pt x="2018079" y="268962"/>
                  </a:lnTo>
                  <a:lnTo>
                    <a:pt x="2038419" y="318768"/>
                  </a:lnTo>
                  <a:lnTo>
                    <a:pt x="2070021" y="361378"/>
                  </a:lnTo>
                  <a:lnTo>
                    <a:pt x="2111003" y="394945"/>
                  </a:lnTo>
                  <a:lnTo>
                    <a:pt x="2111003" y="532271"/>
                  </a:lnTo>
                  <a:lnTo>
                    <a:pt x="2065858" y="557062"/>
                  </a:lnTo>
                  <a:lnTo>
                    <a:pt x="2026123" y="589296"/>
                  </a:lnTo>
                  <a:lnTo>
                    <a:pt x="1992758" y="628045"/>
                  </a:lnTo>
                  <a:lnTo>
                    <a:pt x="1966725" y="672380"/>
                  </a:lnTo>
                  <a:lnTo>
                    <a:pt x="2483002" y="672380"/>
                  </a:lnTo>
                  <a:lnTo>
                    <a:pt x="2457018" y="628040"/>
                  </a:lnTo>
                  <a:lnTo>
                    <a:pt x="2423772" y="589292"/>
                  </a:lnTo>
                  <a:lnTo>
                    <a:pt x="2384160" y="557061"/>
                  </a:lnTo>
                  <a:lnTo>
                    <a:pt x="2339070" y="532271"/>
                  </a:lnTo>
                  <a:lnTo>
                    <a:pt x="2339070" y="394945"/>
                  </a:lnTo>
                  <a:lnTo>
                    <a:pt x="2380002" y="361378"/>
                  </a:lnTo>
                  <a:lnTo>
                    <a:pt x="2411485" y="318768"/>
                  </a:lnTo>
                  <a:lnTo>
                    <a:pt x="2431704" y="268962"/>
                  </a:lnTo>
                  <a:lnTo>
                    <a:pt x="2438847" y="213812"/>
                  </a:lnTo>
                  <a:lnTo>
                    <a:pt x="2433207" y="164749"/>
                  </a:lnTo>
                  <a:lnTo>
                    <a:pt x="2417137" y="119730"/>
                  </a:lnTo>
                  <a:lnTo>
                    <a:pt x="2391915" y="80033"/>
                  </a:lnTo>
                  <a:lnTo>
                    <a:pt x="2358818" y="46934"/>
                  </a:lnTo>
                  <a:lnTo>
                    <a:pt x="2319122" y="21711"/>
                  </a:lnTo>
                  <a:lnTo>
                    <a:pt x="2274104" y="5640"/>
                  </a:lnTo>
                  <a:lnTo>
                    <a:pt x="222504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908476" y="2958015"/>
              <a:ext cx="4450715" cy="3889375"/>
            </a:xfrm>
            <a:custGeom>
              <a:avLst/>
              <a:gdLst/>
              <a:ahLst/>
              <a:cxnLst/>
              <a:rect l="l" t="t" r="r" b="b"/>
              <a:pathLst>
                <a:path w="4450715" h="3889375">
                  <a:moveTo>
                    <a:pt x="2225043" y="0"/>
                  </a:moveTo>
                  <a:lnTo>
                    <a:pt x="2175961" y="5640"/>
                  </a:lnTo>
                  <a:lnTo>
                    <a:pt x="2130892" y="21711"/>
                  </a:lnTo>
                  <a:lnTo>
                    <a:pt x="2091127" y="46934"/>
                  </a:lnTo>
                  <a:lnTo>
                    <a:pt x="2057954" y="80033"/>
                  </a:lnTo>
                  <a:lnTo>
                    <a:pt x="2032662" y="119730"/>
                  </a:lnTo>
                  <a:lnTo>
                    <a:pt x="2016542" y="164749"/>
                  </a:lnTo>
                  <a:lnTo>
                    <a:pt x="2010883" y="213812"/>
                  </a:lnTo>
                  <a:lnTo>
                    <a:pt x="2018081" y="268962"/>
                  </a:lnTo>
                  <a:lnTo>
                    <a:pt x="2038422" y="318768"/>
                  </a:lnTo>
                  <a:lnTo>
                    <a:pt x="2070025" y="361378"/>
                  </a:lnTo>
                  <a:lnTo>
                    <a:pt x="2111010" y="394945"/>
                  </a:lnTo>
                  <a:lnTo>
                    <a:pt x="2111010" y="532272"/>
                  </a:lnTo>
                  <a:lnTo>
                    <a:pt x="2065867" y="557061"/>
                  </a:lnTo>
                  <a:lnTo>
                    <a:pt x="2026132" y="589292"/>
                  </a:lnTo>
                  <a:lnTo>
                    <a:pt x="1992767" y="628041"/>
                  </a:lnTo>
                  <a:lnTo>
                    <a:pt x="1966729" y="672380"/>
                  </a:lnTo>
                  <a:lnTo>
                    <a:pt x="520799" y="672380"/>
                  </a:lnTo>
                  <a:lnTo>
                    <a:pt x="520799" y="872286"/>
                  </a:lnTo>
                  <a:lnTo>
                    <a:pt x="702279" y="872286"/>
                  </a:lnTo>
                  <a:lnTo>
                    <a:pt x="174179" y="2517080"/>
                  </a:lnTo>
                  <a:lnTo>
                    <a:pt x="0" y="2517080"/>
                  </a:lnTo>
                  <a:lnTo>
                    <a:pt x="24308" y="2558002"/>
                  </a:lnTo>
                  <a:lnTo>
                    <a:pt x="50768" y="2597425"/>
                  </a:lnTo>
                  <a:lnTo>
                    <a:pt x="79300" y="2635268"/>
                  </a:lnTo>
                  <a:lnTo>
                    <a:pt x="109823" y="2671449"/>
                  </a:lnTo>
                  <a:lnTo>
                    <a:pt x="142256" y="2705887"/>
                  </a:lnTo>
                  <a:lnTo>
                    <a:pt x="176519" y="2738500"/>
                  </a:lnTo>
                  <a:lnTo>
                    <a:pt x="212530" y="2769207"/>
                  </a:lnTo>
                  <a:lnTo>
                    <a:pt x="250208" y="2797926"/>
                  </a:lnTo>
                  <a:lnTo>
                    <a:pt x="289474" y="2824575"/>
                  </a:lnTo>
                  <a:lnTo>
                    <a:pt x="330246" y="2849073"/>
                  </a:lnTo>
                  <a:lnTo>
                    <a:pt x="372444" y="2871339"/>
                  </a:lnTo>
                  <a:lnTo>
                    <a:pt x="415986" y="2891290"/>
                  </a:lnTo>
                  <a:lnTo>
                    <a:pt x="460792" y="2908846"/>
                  </a:lnTo>
                  <a:lnTo>
                    <a:pt x="506781" y="2923925"/>
                  </a:lnTo>
                  <a:lnTo>
                    <a:pt x="553873" y="2936445"/>
                  </a:lnTo>
                  <a:lnTo>
                    <a:pt x="601986" y="2946325"/>
                  </a:lnTo>
                  <a:lnTo>
                    <a:pt x="651040" y="2953483"/>
                  </a:lnTo>
                  <a:lnTo>
                    <a:pt x="700954" y="2957838"/>
                  </a:lnTo>
                  <a:lnTo>
                    <a:pt x="751647" y="2959307"/>
                  </a:lnTo>
                  <a:lnTo>
                    <a:pt x="802343" y="2957838"/>
                  </a:lnTo>
                  <a:lnTo>
                    <a:pt x="852265" y="2953483"/>
                  </a:lnTo>
                  <a:lnTo>
                    <a:pt x="901332" y="2946325"/>
                  </a:lnTo>
                  <a:lnTo>
                    <a:pt x="949462" y="2936445"/>
                  </a:lnTo>
                  <a:lnTo>
                    <a:pt x="996574" y="2923925"/>
                  </a:lnTo>
                  <a:lnTo>
                    <a:pt x="1042586" y="2908847"/>
                  </a:lnTo>
                  <a:lnTo>
                    <a:pt x="1087418" y="2891291"/>
                  </a:lnTo>
                  <a:lnTo>
                    <a:pt x="1130987" y="2871339"/>
                  </a:lnTo>
                  <a:lnTo>
                    <a:pt x="1173212" y="2849073"/>
                  </a:lnTo>
                  <a:lnTo>
                    <a:pt x="1214012" y="2824575"/>
                  </a:lnTo>
                  <a:lnTo>
                    <a:pt x="1253305" y="2797926"/>
                  </a:lnTo>
                  <a:lnTo>
                    <a:pt x="1291010" y="2769207"/>
                  </a:lnTo>
                  <a:lnTo>
                    <a:pt x="1327046" y="2738500"/>
                  </a:lnTo>
                  <a:lnTo>
                    <a:pt x="1361331" y="2705887"/>
                  </a:lnTo>
                  <a:lnTo>
                    <a:pt x="1393783" y="2671449"/>
                  </a:lnTo>
                  <a:lnTo>
                    <a:pt x="1424322" y="2635268"/>
                  </a:lnTo>
                  <a:lnTo>
                    <a:pt x="1452865" y="2597425"/>
                  </a:lnTo>
                  <a:lnTo>
                    <a:pt x="1479333" y="2558002"/>
                  </a:lnTo>
                  <a:lnTo>
                    <a:pt x="1503642" y="2517080"/>
                  </a:lnTo>
                  <a:lnTo>
                    <a:pt x="1329463" y="2517080"/>
                  </a:lnTo>
                  <a:lnTo>
                    <a:pt x="801015" y="872286"/>
                  </a:lnTo>
                  <a:lnTo>
                    <a:pt x="1950737" y="872286"/>
                  </a:lnTo>
                  <a:lnTo>
                    <a:pt x="1969025" y="919603"/>
                  </a:lnTo>
                  <a:lnTo>
                    <a:pt x="1995069" y="962420"/>
                  </a:lnTo>
                  <a:lnTo>
                    <a:pt x="2027997" y="999867"/>
                  </a:lnTo>
                  <a:lnTo>
                    <a:pt x="2066935" y="1031069"/>
                  </a:lnTo>
                  <a:lnTo>
                    <a:pt x="2111010" y="1055157"/>
                  </a:lnTo>
                  <a:lnTo>
                    <a:pt x="2111010" y="1825231"/>
                  </a:lnTo>
                  <a:lnTo>
                    <a:pt x="1946217" y="2408957"/>
                  </a:lnTo>
                  <a:lnTo>
                    <a:pt x="1946217" y="3594488"/>
                  </a:lnTo>
                  <a:lnTo>
                    <a:pt x="1330853" y="3594488"/>
                  </a:lnTo>
                  <a:lnTo>
                    <a:pt x="1279120" y="3610615"/>
                  </a:lnTo>
                  <a:lnTo>
                    <a:pt x="1245676" y="3653242"/>
                  </a:lnTo>
                  <a:lnTo>
                    <a:pt x="1156327" y="3889306"/>
                  </a:lnTo>
                  <a:lnTo>
                    <a:pt x="3293759" y="3889306"/>
                  </a:lnTo>
                  <a:lnTo>
                    <a:pt x="3204062" y="3653242"/>
                  </a:lnTo>
                  <a:lnTo>
                    <a:pt x="3170618" y="3610615"/>
                  </a:lnTo>
                  <a:lnTo>
                    <a:pt x="3118885" y="3594488"/>
                  </a:lnTo>
                  <a:lnTo>
                    <a:pt x="2503869" y="3594488"/>
                  </a:lnTo>
                  <a:lnTo>
                    <a:pt x="2503869" y="2408957"/>
                  </a:lnTo>
                  <a:lnTo>
                    <a:pt x="2339076" y="1825578"/>
                  </a:lnTo>
                  <a:lnTo>
                    <a:pt x="2339076" y="1055157"/>
                  </a:lnTo>
                  <a:lnTo>
                    <a:pt x="2383115" y="1031106"/>
                  </a:lnTo>
                  <a:lnTo>
                    <a:pt x="2421967" y="999989"/>
                  </a:lnTo>
                  <a:lnTo>
                    <a:pt x="2454792" y="962646"/>
                  </a:lnTo>
                  <a:lnTo>
                    <a:pt x="2480750" y="919914"/>
                  </a:lnTo>
                  <a:lnTo>
                    <a:pt x="2499001" y="872634"/>
                  </a:lnTo>
                  <a:lnTo>
                    <a:pt x="3648723" y="872634"/>
                  </a:lnTo>
                  <a:lnTo>
                    <a:pt x="3120623" y="2517080"/>
                  </a:lnTo>
                  <a:lnTo>
                    <a:pt x="2946444" y="2517080"/>
                  </a:lnTo>
                  <a:lnTo>
                    <a:pt x="2970752" y="2558002"/>
                  </a:lnTo>
                  <a:lnTo>
                    <a:pt x="2997212" y="2597425"/>
                  </a:lnTo>
                  <a:lnTo>
                    <a:pt x="3025744" y="2635268"/>
                  </a:lnTo>
                  <a:lnTo>
                    <a:pt x="3056267" y="2671449"/>
                  </a:lnTo>
                  <a:lnTo>
                    <a:pt x="3088700" y="2705887"/>
                  </a:lnTo>
                  <a:lnTo>
                    <a:pt x="3122963" y="2738500"/>
                  </a:lnTo>
                  <a:lnTo>
                    <a:pt x="3158974" y="2769207"/>
                  </a:lnTo>
                  <a:lnTo>
                    <a:pt x="3196653" y="2797926"/>
                  </a:lnTo>
                  <a:lnTo>
                    <a:pt x="3235918" y="2824575"/>
                  </a:lnTo>
                  <a:lnTo>
                    <a:pt x="3276690" y="2849073"/>
                  </a:lnTo>
                  <a:lnTo>
                    <a:pt x="3318888" y="2871339"/>
                  </a:lnTo>
                  <a:lnTo>
                    <a:pt x="3362430" y="2891291"/>
                  </a:lnTo>
                  <a:lnTo>
                    <a:pt x="3407236" y="2908847"/>
                  </a:lnTo>
                  <a:lnTo>
                    <a:pt x="3453225" y="2923925"/>
                  </a:lnTo>
                  <a:lnTo>
                    <a:pt x="3500317" y="2936445"/>
                  </a:lnTo>
                  <a:lnTo>
                    <a:pt x="3548430" y="2946325"/>
                  </a:lnTo>
                  <a:lnTo>
                    <a:pt x="3597484" y="2953483"/>
                  </a:lnTo>
                  <a:lnTo>
                    <a:pt x="3647398" y="2957838"/>
                  </a:lnTo>
                  <a:lnTo>
                    <a:pt x="3698091" y="2959307"/>
                  </a:lnTo>
                  <a:lnTo>
                    <a:pt x="3748787" y="2957838"/>
                  </a:lnTo>
                  <a:lnTo>
                    <a:pt x="3798709" y="2953483"/>
                  </a:lnTo>
                  <a:lnTo>
                    <a:pt x="3847776" y="2946325"/>
                  </a:lnTo>
                  <a:lnTo>
                    <a:pt x="3895906" y="2936445"/>
                  </a:lnTo>
                  <a:lnTo>
                    <a:pt x="3943018" y="2923925"/>
                  </a:lnTo>
                  <a:lnTo>
                    <a:pt x="3989031" y="2908847"/>
                  </a:lnTo>
                  <a:lnTo>
                    <a:pt x="4033862" y="2891291"/>
                  </a:lnTo>
                  <a:lnTo>
                    <a:pt x="4077431" y="2871339"/>
                  </a:lnTo>
                  <a:lnTo>
                    <a:pt x="4119656" y="2849073"/>
                  </a:lnTo>
                  <a:lnTo>
                    <a:pt x="4160456" y="2824575"/>
                  </a:lnTo>
                  <a:lnTo>
                    <a:pt x="4199749" y="2797925"/>
                  </a:lnTo>
                  <a:lnTo>
                    <a:pt x="4237454" y="2769207"/>
                  </a:lnTo>
                  <a:lnTo>
                    <a:pt x="4273490" y="2738500"/>
                  </a:lnTo>
                  <a:lnTo>
                    <a:pt x="4307775" y="2705887"/>
                  </a:lnTo>
                  <a:lnTo>
                    <a:pt x="4340227" y="2671449"/>
                  </a:lnTo>
                  <a:lnTo>
                    <a:pt x="4370766" y="2635268"/>
                  </a:lnTo>
                  <a:lnTo>
                    <a:pt x="4399310" y="2597425"/>
                  </a:lnTo>
                  <a:lnTo>
                    <a:pt x="4425777" y="2558002"/>
                  </a:lnTo>
                  <a:lnTo>
                    <a:pt x="4450086" y="2517080"/>
                  </a:lnTo>
                  <a:lnTo>
                    <a:pt x="4275559" y="2517080"/>
                  </a:lnTo>
                  <a:lnTo>
                    <a:pt x="3747459" y="872286"/>
                  </a:lnTo>
                  <a:lnTo>
                    <a:pt x="3929287" y="872286"/>
                  </a:lnTo>
                  <a:lnTo>
                    <a:pt x="3929287" y="672380"/>
                  </a:lnTo>
                  <a:lnTo>
                    <a:pt x="2483009" y="672380"/>
                  </a:lnTo>
                  <a:lnTo>
                    <a:pt x="2457027" y="628045"/>
                  </a:lnTo>
                  <a:lnTo>
                    <a:pt x="2423784" y="589297"/>
                  </a:lnTo>
                  <a:lnTo>
                    <a:pt x="2384169" y="557062"/>
                  </a:lnTo>
                  <a:lnTo>
                    <a:pt x="2339076" y="532272"/>
                  </a:lnTo>
                  <a:lnTo>
                    <a:pt x="2339076" y="394945"/>
                  </a:lnTo>
                  <a:lnTo>
                    <a:pt x="2380007" y="361378"/>
                  </a:lnTo>
                  <a:lnTo>
                    <a:pt x="2411490" y="318768"/>
                  </a:lnTo>
                  <a:lnTo>
                    <a:pt x="2431712" y="268962"/>
                  </a:lnTo>
                  <a:lnTo>
                    <a:pt x="2438856" y="213812"/>
                  </a:lnTo>
                  <a:lnTo>
                    <a:pt x="2433215" y="164749"/>
                  </a:lnTo>
                  <a:lnTo>
                    <a:pt x="2417145" y="119730"/>
                  </a:lnTo>
                  <a:lnTo>
                    <a:pt x="2391922" y="80033"/>
                  </a:lnTo>
                  <a:lnTo>
                    <a:pt x="2358822" y="46934"/>
                  </a:lnTo>
                  <a:lnTo>
                    <a:pt x="2319125" y="21711"/>
                  </a:lnTo>
                  <a:lnTo>
                    <a:pt x="2274106" y="5640"/>
                  </a:lnTo>
                  <a:lnTo>
                    <a:pt x="2225043" y="0"/>
                  </a:lnTo>
                  <a:close/>
                </a:path>
                <a:path w="4450715" h="3889375">
                  <a:moveTo>
                    <a:pt x="718271" y="1042641"/>
                  </a:moveTo>
                  <a:lnTo>
                    <a:pt x="718271" y="2517080"/>
                  </a:lnTo>
                  <a:lnTo>
                    <a:pt x="244754" y="2517080"/>
                  </a:lnTo>
                  <a:lnTo>
                    <a:pt x="718271" y="1042641"/>
                  </a:lnTo>
                  <a:close/>
                </a:path>
                <a:path w="4450715" h="3889375">
                  <a:moveTo>
                    <a:pt x="785370" y="1042641"/>
                  </a:moveTo>
                  <a:lnTo>
                    <a:pt x="1258887" y="2517080"/>
                  </a:lnTo>
                  <a:lnTo>
                    <a:pt x="785370" y="2517080"/>
                  </a:lnTo>
                  <a:lnTo>
                    <a:pt x="785370" y="1042641"/>
                  </a:lnTo>
                  <a:close/>
                </a:path>
                <a:path w="4450715" h="3889375">
                  <a:moveTo>
                    <a:pt x="3664715" y="1042641"/>
                  </a:moveTo>
                  <a:lnTo>
                    <a:pt x="3664715" y="2517080"/>
                  </a:lnTo>
                  <a:lnTo>
                    <a:pt x="3191199" y="2517080"/>
                  </a:lnTo>
                  <a:lnTo>
                    <a:pt x="3664715" y="1042641"/>
                  </a:lnTo>
                  <a:close/>
                </a:path>
                <a:path w="4450715" h="3889375">
                  <a:moveTo>
                    <a:pt x="3731815" y="1042641"/>
                  </a:moveTo>
                  <a:lnTo>
                    <a:pt x="4205331" y="2517080"/>
                  </a:lnTo>
                  <a:lnTo>
                    <a:pt x="3731815" y="2517080"/>
                  </a:lnTo>
                  <a:lnTo>
                    <a:pt x="3731815" y="1042641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83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148" y="718540"/>
            <a:ext cx="7558818" cy="53730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3426" kern="0" dirty="0">
                <a:solidFill>
                  <a:srgbClr val="49C3D2"/>
                </a:solidFill>
                <a:latin typeface="Arial"/>
                <a:cs typeface="Arial"/>
              </a:rPr>
              <a:t>How</a:t>
            </a:r>
            <a:r>
              <a:rPr sz="3426" kern="0" spc="-158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426" kern="0" spc="121" dirty="0">
                <a:solidFill>
                  <a:srgbClr val="49C3D2"/>
                </a:solidFill>
                <a:latin typeface="Arial"/>
                <a:cs typeface="Arial"/>
              </a:rPr>
              <a:t>to</a:t>
            </a:r>
            <a:r>
              <a:rPr sz="3426" kern="0" spc="-143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426" kern="0" spc="-115" dirty="0">
                <a:solidFill>
                  <a:srgbClr val="49C3D2"/>
                </a:solidFill>
                <a:latin typeface="Arial"/>
                <a:cs typeface="Arial"/>
              </a:rPr>
              <a:t>measure</a:t>
            </a:r>
            <a:r>
              <a:rPr sz="3426" kern="0" spc="-133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426" kern="0" dirty="0">
                <a:solidFill>
                  <a:srgbClr val="49C3D2"/>
                </a:solidFill>
                <a:latin typeface="Arial"/>
                <a:cs typeface="Arial"/>
              </a:rPr>
              <a:t>the</a:t>
            </a:r>
            <a:r>
              <a:rPr sz="3426" kern="0" spc="-146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426" kern="0" spc="-45" dirty="0">
                <a:solidFill>
                  <a:srgbClr val="49C3D2"/>
                </a:solidFill>
                <a:latin typeface="Arial"/>
                <a:cs typeface="Arial"/>
              </a:rPr>
              <a:t>codes</a:t>
            </a:r>
            <a:r>
              <a:rPr sz="3426" kern="0" spc="-146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426" kern="0" spc="-45" dirty="0">
                <a:solidFill>
                  <a:srgbClr val="49C3D2"/>
                </a:solidFill>
                <a:latin typeface="Arial"/>
                <a:cs typeface="Arial"/>
              </a:rPr>
              <a:t>using</a:t>
            </a:r>
            <a:r>
              <a:rPr sz="3426" kern="0" spc="-143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426" kern="0" dirty="0">
                <a:solidFill>
                  <a:srgbClr val="49C3D2"/>
                </a:solidFill>
                <a:latin typeface="Arial"/>
                <a:cs typeface="Arial"/>
              </a:rPr>
              <a:t>Big</a:t>
            </a:r>
            <a:r>
              <a:rPr sz="3426" kern="0" spc="-146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426" kern="0" spc="-15" dirty="0">
                <a:solidFill>
                  <a:srgbClr val="49C3D2"/>
                </a:solidFill>
                <a:latin typeface="Arial"/>
                <a:cs typeface="Arial"/>
              </a:rPr>
              <a:t>O?</a:t>
            </a:r>
            <a:endParaRPr sz="342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21157" y="1546117"/>
          <a:ext cx="7946578" cy="2189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9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52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spc="4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67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6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67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47">
                <a:tc>
                  <a:txBody>
                    <a:bodyPr/>
                    <a:lstStyle/>
                    <a:p>
                      <a:pPr marR="512445" algn="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Rule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97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186690">
                        <a:lnSpc>
                          <a:spcPct val="1145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assignment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statements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statements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executed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once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regardless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size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problem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O(1)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97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52">
                <a:tc>
                  <a:txBody>
                    <a:bodyPr/>
                    <a:lstStyle/>
                    <a:p>
                      <a:pPr marR="512445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Rule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8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5" dirty="0">
                          <a:latin typeface="Arial"/>
                          <a:cs typeface="Arial"/>
                        </a:rPr>
                        <a:t>“for”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65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internal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loops)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6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O(n)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8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52">
                <a:tc>
                  <a:txBody>
                    <a:bodyPr/>
                    <a:lstStyle/>
                    <a:p>
                      <a:pPr marR="512445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Rule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8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nested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65" dirty="0">
                          <a:latin typeface="Arial"/>
                          <a:cs typeface="Arial"/>
                        </a:rPr>
                        <a:t>loop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same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takes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quadratic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complexity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6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1100" spc="-15" baseline="2083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8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009">
                <a:tc>
                  <a:txBody>
                    <a:bodyPr/>
                    <a:lstStyle/>
                    <a:p>
                      <a:pPr marR="512445" algn="r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Rule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362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loop,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controlling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parameter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divided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step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6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11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n)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362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52">
                <a:tc>
                  <a:txBody>
                    <a:bodyPr/>
                    <a:lstStyle/>
                    <a:p>
                      <a:pPr marR="512445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Rule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8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dealing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1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statements,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just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add</a:t>
                      </a:r>
                      <a:r>
                        <a:rPr sz="11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up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6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50433" y="4533588"/>
            <a:ext cx="8084046" cy="1671565"/>
          </a:xfrm>
          <a:custGeom>
            <a:avLst/>
            <a:gdLst/>
            <a:ahLst/>
            <a:cxnLst/>
            <a:rect l="l" t="t" r="r" b="b"/>
            <a:pathLst>
              <a:path w="13331190" h="2756534">
                <a:moveTo>
                  <a:pt x="13330724" y="0"/>
                </a:moveTo>
                <a:lnTo>
                  <a:pt x="0" y="0"/>
                </a:lnTo>
                <a:lnTo>
                  <a:pt x="0" y="2756460"/>
                </a:lnTo>
                <a:lnTo>
                  <a:pt x="13330724" y="2756460"/>
                </a:lnTo>
                <a:lnTo>
                  <a:pt x="13330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150" y="4551062"/>
            <a:ext cx="4962327" cy="1620888"/>
          </a:xfrm>
          <a:prstGeom prst="rect">
            <a:avLst/>
          </a:prstGeom>
        </p:spPr>
        <p:txBody>
          <a:bodyPr vert="horz" wrap="square" lIns="0" tIns="17712" rIns="0" bIns="0" rtlCol="0">
            <a:spAutoFit/>
          </a:bodyPr>
          <a:lstStyle/>
          <a:p>
            <a:pPr marL="366966" marR="3081" indent="-367351" defTabSz="554492">
              <a:lnSpc>
                <a:spcPts val="1401"/>
              </a:lnSpc>
              <a:spcBef>
                <a:spcPts val="139"/>
              </a:spcBef>
            </a:pP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1182" kern="0" spc="79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182" kern="0" spc="79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void</a:t>
            </a:r>
            <a:r>
              <a:rPr sz="1182" kern="0" spc="79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findBiggestNumber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([]</a:t>
            </a:r>
            <a:r>
              <a:rPr sz="1182" kern="0" spc="79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9CDCFE"/>
                </a:solidFill>
                <a:latin typeface="Courier New"/>
                <a:cs typeface="Courier New"/>
              </a:rPr>
              <a:t>sampleArray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r>
              <a:rPr sz="1182" kern="0" spc="79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D4D4D4"/>
                </a:solidFill>
                <a:latin typeface="Courier New"/>
                <a:cs typeface="Courier New"/>
              </a:rPr>
              <a:t>{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var</a:t>
            </a:r>
            <a:r>
              <a:rPr sz="1182" kern="0" spc="5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biggestNumber</a:t>
            </a:r>
            <a:r>
              <a:rPr sz="1182" kern="0" spc="5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182" kern="0" spc="5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6" dirty="0">
                <a:solidFill>
                  <a:srgbClr val="D4D4D4"/>
                </a:solidFill>
                <a:latin typeface="Courier New"/>
                <a:cs typeface="Courier New"/>
              </a:rPr>
              <a:t>sampleArray[</a:t>
            </a:r>
            <a:r>
              <a:rPr sz="1182" kern="0" spc="-6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182" kern="0" spc="-6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66966" defTabSz="554492">
              <a:lnSpc>
                <a:spcPts val="1346"/>
              </a:lnSpc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for</a:t>
            </a:r>
            <a:r>
              <a:rPr sz="1182" kern="0" spc="79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(index=1;</a:t>
            </a:r>
            <a:r>
              <a:rPr sz="1182" kern="0" spc="8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sampleArray.length;</a:t>
            </a:r>
            <a:r>
              <a:rPr sz="1182" kern="0" spc="8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index++)</a:t>
            </a:r>
            <a:r>
              <a:rPr sz="1182" kern="0" spc="8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100897" marR="461692" indent="-367351" defTabSz="554492">
              <a:lnSpc>
                <a:spcPts val="1401"/>
              </a:lnSpc>
              <a:spcBef>
                <a:spcPts val="52"/>
              </a:spcBef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if</a:t>
            </a:r>
            <a:r>
              <a:rPr sz="1182" kern="0" spc="76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(sampleArray[index]</a:t>
            </a:r>
            <a:r>
              <a:rPr sz="1182" kern="0" spc="76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1182" kern="0" spc="76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biggestNumber)</a:t>
            </a:r>
            <a:r>
              <a:rPr sz="1182" kern="0" spc="76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D4D4D4"/>
                </a:solidFill>
                <a:latin typeface="Courier New"/>
                <a:cs typeface="Courier New"/>
              </a:rPr>
              <a:t>{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biggestNumber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6" dirty="0">
                <a:solidFill>
                  <a:srgbClr val="D4D4D4"/>
                </a:solidFill>
                <a:latin typeface="Courier New"/>
                <a:cs typeface="Courier New"/>
              </a:rPr>
              <a:t>sampleArray[index];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825577" defTabSz="554492">
              <a:lnSpc>
                <a:spcPts val="1346"/>
              </a:lnSpc>
            </a:pPr>
            <a:r>
              <a:rPr sz="1182" kern="0" spc="12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58611" defTabSz="554492">
              <a:lnSpc>
                <a:spcPts val="1401"/>
              </a:lnSpc>
            </a:pPr>
            <a:r>
              <a:rPr sz="1182" kern="0" spc="12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66966" defTabSz="554492">
              <a:lnSpc>
                <a:spcPts val="1401"/>
              </a:lnSpc>
            </a:pPr>
            <a:r>
              <a:rPr sz="1182" kern="0" spc="-6" dirty="0">
                <a:solidFill>
                  <a:srgbClr val="DCDCAA"/>
                </a:solidFill>
                <a:latin typeface="Courier New"/>
                <a:cs typeface="Courier New"/>
              </a:rPr>
              <a:t>System.out.println</a:t>
            </a:r>
            <a:r>
              <a:rPr sz="1182" kern="0" spc="-6" dirty="0">
                <a:solidFill>
                  <a:srgbClr val="D4D4D4"/>
                </a:solidFill>
                <a:latin typeface="Courier New"/>
                <a:cs typeface="Courier New"/>
              </a:rPr>
              <a:t>(biggestNumber);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defTabSz="554492">
              <a:lnSpc>
                <a:spcPts val="1410"/>
              </a:lnSpc>
            </a:pPr>
            <a:r>
              <a:rPr sz="1182" kern="0" spc="12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16223" y="4798314"/>
            <a:ext cx="3269968" cy="257608"/>
            <a:chOff x="8766139" y="7912775"/>
            <a:chExt cx="5392420" cy="424815"/>
          </a:xfrm>
        </p:grpSpPr>
        <p:sp>
          <p:nvSpPr>
            <p:cNvPr id="8" name="object 8"/>
            <p:cNvSpPr/>
            <p:nvPr/>
          </p:nvSpPr>
          <p:spPr>
            <a:xfrm>
              <a:off x="8776616" y="7963036"/>
              <a:ext cx="5316855" cy="0"/>
            </a:xfrm>
            <a:custGeom>
              <a:avLst/>
              <a:gdLst/>
              <a:ahLst/>
              <a:cxnLst/>
              <a:rect l="l" t="t" r="r" b="b"/>
              <a:pathLst>
                <a:path w="5316855">
                  <a:moveTo>
                    <a:pt x="0" y="0"/>
                  </a:moveTo>
                  <a:lnTo>
                    <a:pt x="5306236" y="0"/>
                  </a:lnTo>
                  <a:lnTo>
                    <a:pt x="5316707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057718" y="791277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437577" y="8286979"/>
              <a:ext cx="1995170" cy="0"/>
            </a:xfrm>
            <a:custGeom>
              <a:avLst/>
              <a:gdLst/>
              <a:ahLst/>
              <a:cxnLst/>
              <a:rect l="l" t="t" r="r" b="b"/>
              <a:pathLst>
                <a:path w="1995170">
                  <a:moveTo>
                    <a:pt x="0" y="0"/>
                  </a:moveTo>
                  <a:lnTo>
                    <a:pt x="1984314" y="0"/>
                  </a:lnTo>
                  <a:lnTo>
                    <a:pt x="1994785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2396764" y="82367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99404" y="4914516"/>
            <a:ext cx="30689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5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77366" y="5176361"/>
            <a:ext cx="3269968" cy="760117"/>
            <a:chOff x="8702062" y="8536202"/>
            <a:chExt cx="5392420" cy="1253490"/>
          </a:xfrm>
        </p:grpSpPr>
        <p:sp>
          <p:nvSpPr>
            <p:cNvPr id="14" name="object 14"/>
            <p:cNvSpPr/>
            <p:nvPr/>
          </p:nvSpPr>
          <p:spPr>
            <a:xfrm>
              <a:off x="10232598" y="8586463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83085" y="0"/>
                  </a:lnTo>
                  <a:lnTo>
                    <a:pt x="793556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990555" y="8536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247323" y="8895681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83085" y="0"/>
                  </a:lnTo>
                  <a:lnTo>
                    <a:pt x="793556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005277" y="884542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712540" y="9738915"/>
              <a:ext cx="5316855" cy="0"/>
            </a:xfrm>
            <a:custGeom>
              <a:avLst/>
              <a:gdLst/>
              <a:ahLst/>
              <a:cxnLst/>
              <a:rect l="l" t="t" r="r" b="b"/>
              <a:pathLst>
                <a:path w="5316855">
                  <a:moveTo>
                    <a:pt x="0" y="0"/>
                  </a:moveTo>
                  <a:lnTo>
                    <a:pt x="5306236" y="0"/>
                  </a:lnTo>
                  <a:lnTo>
                    <a:pt x="5316707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993647" y="968865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07537" y="5094610"/>
            <a:ext cx="29380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24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6464" y="5282120"/>
            <a:ext cx="30150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82746" y="4907261"/>
            <a:ext cx="32037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defTabSz="554492">
              <a:spcBef>
                <a:spcPts val="67"/>
              </a:spcBef>
            </a:pPr>
            <a:r>
              <a:rPr sz="4093" kern="0" spc="3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93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15262" y="5275648"/>
            <a:ext cx="249522" cy="61225"/>
            <a:chOff x="12062704" y="8699933"/>
            <a:chExt cx="411480" cy="100965"/>
          </a:xfrm>
        </p:grpSpPr>
        <p:sp>
          <p:nvSpPr>
            <p:cNvPr id="24" name="object 24"/>
            <p:cNvSpPr/>
            <p:nvPr/>
          </p:nvSpPr>
          <p:spPr>
            <a:xfrm>
              <a:off x="12073182" y="8750193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25317" y="0"/>
                  </a:lnTo>
                  <a:lnTo>
                    <a:pt x="335787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2373372" y="869993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02222" y="5193423"/>
            <a:ext cx="30150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23351" y="4721295"/>
            <a:ext cx="350794" cy="7149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defTabSz="554492">
              <a:spcBef>
                <a:spcPts val="82"/>
              </a:spcBef>
            </a:pPr>
            <a:r>
              <a:rPr sz="4578" kern="0" spc="-251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578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060723" y="5134148"/>
            <a:ext cx="520607" cy="61225"/>
            <a:chOff x="13292024" y="8466590"/>
            <a:chExt cx="858519" cy="100965"/>
          </a:xfrm>
        </p:grpSpPr>
        <p:sp>
          <p:nvSpPr>
            <p:cNvPr id="29" name="object 29"/>
            <p:cNvSpPr/>
            <p:nvPr/>
          </p:nvSpPr>
          <p:spPr>
            <a:xfrm>
              <a:off x="13292024" y="8516850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83085" y="0"/>
                  </a:lnTo>
                  <a:lnTo>
                    <a:pt x="793556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049980" y="84665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658992" y="4725492"/>
            <a:ext cx="306896" cy="130674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2695" defTabSz="554492">
              <a:spcBef>
                <a:spcPts val="76"/>
              </a:spcBef>
            </a:pPr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152"/>
              </a:spcBef>
            </a:pPr>
            <a:r>
              <a:rPr sz="1182" b="1" kern="0" spc="-15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7"/>
              </a:spcBef>
            </a:pP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95" defTabSz="554492"/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6537" y="6228355"/>
            <a:ext cx="416023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136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136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r>
              <a:rPr sz="1577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143457" y="4025617"/>
          <a:ext cx="5181048" cy="35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spc="70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…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50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spc="70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spc="70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spc="70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…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50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704405" y="4039075"/>
            <a:ext cx="114441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sampleArray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867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17" y="3098508"/>
            <a:ext cx="7570369" cy="56877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3638" dirty="0"/>
              <a:t>How</a:t>
            </a:r>
            <a:r>
              <a:rPr sz="3638" spc="-136" dirty="0"/>
              <a:t> </a:t>
            </a:r>
            <a:r>
              <a:rPr sz="3638" spc="127" dirty="0"/>
              <a:t>to</a:t>
            </a:r>
            <a:r>
              <a:rPr sz="3638" spc="-133" dirty="0"/>
              <a:t> </a:t>
            </a:r>
            <a:r>
              <a:rPr sz="3638" spc="-127" dirty="0"/>
              <a:t>measure</a:t>
            </a:r>
            <a:r>
              <a:rPr sz="3638" spc="-133" dirty="0"/>
              <a:t> </a:t>
            </a:r>
            <a:r>
              <a:rPr sz="3638" spc="-158" dirty="0"/>
              <a:t>Recursive</a:t>
            </a:r>
            <a:r>
              <a:rPr sz="3638" spc="-133" dirty="0"/>
              <a:t> </a:t>
            </a:r>
            <a:r>
              <a:rPr sz="3638" spc="-6" dirty="0"/>
              <a:t>Algorithm?</a:t>
            </a:r>
            <a:endParaRPr sz="3638"/>
          </a:p>
        </p:txBody>
      </p:sp>
      <p:grpSp>
        <p:nvGrpSpPr>
          <p:cNvPr id="4" name="object 4"/>
          <p:cNvGrpSpPr/>
          <p:nvPr/>
        </p:nvGrpSpPr>
        <p:grpSpPr>
          <a:xfrm>
            <a:off x="8723509" y="1756119"/>
            <a:ext cx="2856794" cy="2861030"/>
            <a:chOff x="14385007" y="2895971"/>
            <a:chExt cx="4711065" cy="4718050"/>
          </a:xfrm>
        </p:grpSpPr>
        <p:sp>
          <p:nvSpPr>
            <p:cNvPr id="5" name="object 5"/>
            <p:cNvSpPr/>
            <p:nvPr/>
          </p:nvSpPr>
          <p:spPr>
            <a:xfrm>
              <a:off x="15924174" y="4777719"/>
              <a:ext cx="1643380" cy="1436370"/>
            </a:xfrm>
            <a:custGeom>
              <a:avLst/>
              <a:gdLst/>
              <a:ahLst/>
              <a:cxnLst/>
              <a:rect l="l" t="t" r="r" b="b"/>
              <a:pathLst>
                <a:path w="1643380" h="1436370">
                  <a:moveTo>
                    <a:pt x="1151472" y="1327059"/>
                  </a:moveTo>
                  <a:lnTo>
                    <a:pt x="491346" y="1327059"/>
                  </a:lnTo>
                  <a:lnTo>
                    <a:pt x="481239" y="1328613"/>
                  </a:lnTo>
                  <a:lnTo>
                    <a:pt x="472242" y="1333013"/>
                  </a:lnTo>
                  <a:lnTo>
                    <a:pt x="464933" y="1339858"/>
                  </a:lnTo>
                  <a:lnTo>
                    <a:pt x="459891" y="1348750"/>
                  </a:lnTo>
                  <a:lnTo>
                    <a:pt x="426908" y="1435903"/>
                  </a:lnTo>
                  <a:lnTo>
                    <a:pt x="1216036" y="1435903"/>
                  </a:lnTo>
                  <a:lnTo>
                    <a:pt x="1182916" y="1348750"/>
                  </a:lnTo>
                  <a:lnTo>
                    <a:pt x="1151472" y="1327059"/>
                  </a:lnTo>
                  <a:close/>
                </a:path>
                <a:path w="1643380" h="1436370">
                  <a:moveTo>
                    <a:pt x="1383539" y="322042"/>
                  </a:moveTo>
                  <a:lnTo>
                    <a:pt x="720197" y="322042"/>
                  </a:lnTo>
                  <a:lnTo>
                    <a:pt x="729098" y="343631"/>
                  </a:lnTo>
                  <a:lnTo>
                    <a:pt x="742346" y="362499"/>
                  </a:lnTo>
                  <a:lnTo>
                    <a:pt x="759347" y="378037"/>
                  </a:lnTo>
                  <a:lnTo>
                    <a:pt x="779368" y="389556"/>
                  </a:lnTo>
                  <a:lnTo>
                    <a:pt x="779332" y="673989"/>
                  </a:lnTo>
                  <a:lnTo>
                    <a:pt x="718533" y="889369"/>
                  </a:lnTo>
                  <a:lnTo>
                    <a:pt x="718533" y="1327059"/>
                  </a:lnTo>
                  <a:lnTo>
                    <a:pt x="924411" y="1327059"/>
                  </a:lnTo>
                  <a:lnTo>
                    <a:pt x="924411" y="889369"/>
                  </a:lnTo>
                  <a:lnTo>
                    <a:pt x="863565" y="673989"/>
                  </a:lnTo>
                  <a:lnTo>
                    <a:pt x="863565" y="389556"/>
                  </a:lnTo>
                  <a:lnTo>
                    <a:pt x="883625" y="378017"/>
                  </a:lnTo>
                  <a:lnTo>
                    <a:pt x="900528" y="362563"/>
                  </a:lnTo>
                  <a:lnTo>
                    <a:pt x="913733" y="343739"/>
                  </a:lnTo>
                  <a:lnTo>
                    <a:pt x="922610" y="322170"/>
                  </a:lnTo>
                  <a:lnTo>
                    <a:pt x="1383580" y="322170"/>
                  </a:lnTo>
                  <a:lnTo>
                    <a:pt x="1383539" y="322042"/>
                  </a:lnTo>
                  <a:close/>
                </a:path>
                <a:path w="1643380" h="1436370">
                  <a:moveTo>
                    <a:pt x="555134" y="929287"/>
                  </a:moveTo>
                  <a:lnTo>
                    <a:pt x="0" y="929287"/>
                  </a:lnTo>
                  <a:lnTo>
                    <a:pt x="26191" y="968991"/>
                  </a:lnTo>
                  <a:lnTo>
                    <a:pt x="57861" y="1004238"/>
                  </a:lnTo>
                  <a:lnTo>
                    <a:pt x="94411" y="1034427"/>
                  </a:lnTo>
                  <a:lnTo>
                    <a:pt x="135247" y="1058955"/>
                  </a:lnTo>
                  <a:lnTo>
                    <a:pt x="179772" y="1077220"/>
                  </a:lnTo>
                  <a:lnTo>
                    <a:pt x="227390" y="1088621"/>
                  </a:lnTo>
                  <a:lnTo>
                    <a:pt x="277499" y="1092555"/>
                  </a:lnTo>
                  <a:lnTo>
                    <a:pt x="327624" y="1088620"/>
                  </a:lnTo>
                  <a:lnTo>
                    <a:pt x="375263" y="1077220"/>
                  </a:lnTo>
                  <a:lnTo>
                    <a:pt x="419814" y="1058954"/>
                  </a:lnTo>
                  <a:lnTo>
                    <a:pt x="460678" y="1034426"/>
                  </a:lnTo>
                  <a:lnTo>
                    <a:pt x="497253" y="1004238"/>
                  </a:lnTo>
                  <a:lnTo>
                    <a:pt x="528939" y="968991"/>
                  </a:lnTo>
                  <a:lnTo>
                    <a:pt x="555134" y="929287"/>
                  </a:lnTo>
                  <a:close/>
                </a:path>
                <a:path w="1643380" h="1436370">
                  <a:moveTo>
                    <a:pt x="1642944" y="929287"/>
                  </a:moveTo>
                  <a:lnTo>
                    <a:pt x="1087809" y="929287"/>
                  </a:lnTo>
                  <a:lnTo>
                    <a:pt x="1113998" y="968991"/>
                  </a:lnTo>
                  <a:lnTo>
                    <a:pt x="1145666" y="1004238"/>
                  </a:lnTo>
                  <a:lnTo>
                    <a:pt x="1182216" y="1034427"/>
                  </a:lnTo>
                  <a:lnTo>
                    <a:pt x="1223052" y="1058955"/>
                  </a:lnTo>
                  <a:lnTo>
                    <a:pt x="1267578" y="1077220"/>
                  </a:lnTo>
                  <a:lnTo>
                    <a:pt x="1315195" y="1088621"/>
                  </a:lnTo>
                  <a:lnTo>
                    <a:pt x="1365309" y="1092555"/>
                  </a:lnTo>
                  <a:lnTo>
                    <a:pt x="1415430" y="1088620"/>
                  </a:lnTo>
                  <a:lnTo>
                    <a:pt x="1463066" y="1077220"/>
                  </a:lnTo>
                  <a:lnTo>
                    <a:pt x="1507616" y="1058954"/>
                  </a:lnTo>
                  <a:lnTo>
                    <a:pt x="1548480" y="1034426"/>
                  </a:lnTo>
                  <a:lnTo>
                    <a:pt x="1585057" y="1004238"/>
                  </a:lnTo>
                  <a:lnTo>
                    <a:pt x="1616745" y="968991"/>
                  </a:lnTo>
                  <a:lnTo>
                    <a:pt x="1642944" y="929287"/>
                  </a:lnTo>
                  <a:close/>
                </a:path>
                <a:path w="1643380" h="1436370">
                  <a:moveTo>
                    <a:pt x="295729" y="322042"/>
                  </a:moveTo>
                  <a:lnTo>
                    <a:pt x="259280" y="322042"/>
                  </a:lnTo>
                  <a:lnTo>
                    <a:pt x="64301" y="929287"/>
                  </a:lnTo>
                  <a:lnTo>
                    <a:pt x="90363" y="929287"/>
                  </a:lnTo>
                  <a:lnTo>
                    <a:pt x="265185" y="384935"/>
                  </a:lnTo>
                  <a:lnTo>
                    <a:pt x="315936" y="384935"/>
                  </a:lnTo>
                  <a:lnTo>
                    <a:pt x="295729" y="322042"/>
                  </a:lnTo>
                  <a:close/>
                </a:path>
                <a:path w="1643380" h="1436370">
                  <a:moveTo>
                    <a:pt x="289949" y="384935"/>
                  </a:moveTo>
                  <a:lnTo>
                    <a:pt x="265185" y="384935"/>
                  </a:lnTo>
                  <a:lnTo>
                    <a:pt x="265185" y="929287"/>
                  </a:lnTo>
                  <a:lnTo>
                    <a:pt x="289949" y="929287"/>
                  </a:lnTo>
                  <a:lnTo>
                    <a:pt x="289949" y="384935"/>
                  </a:lnTo>
                  <a:close/>
                </a:path>
                <a:path w="1643380" h="1436370">
                  <a:moveTo>
                    <a:pt x="315936" y="384935"/>
                  </a:moveTo>
                  <a:lnTo>
                    <a:pt x="289949" y="384935"/>
                  </a:lnTo>
                  <a:lnTo>
                    <a:pt x="464771" y="929287"/>
                  </a:lnTo>
                  <a:lnTo>
                    <a:pt x="490833" y="929287"/>
                  </a:lnTo>
                  <a:lnTo>
                    <a:pt x="315936" y="384935"/>
                  </a:lnTo>
                  <a:close/>
                </a:path>
                <a:path w="1643380" h="1436370">
                  <a:moveTo>
                    <a:pt x="1383580" y="322170"/>
                  </a:moveTo>
                  <a:lnTo>
                    <a:pt x="1347079" y="322170"/>
                  </a:lnTo>
                  <a:lnTo>
                    <a:pt x="1152111" y="929287"/>
                  </a:lnTo>
                  <a:lnTo>
                    <a:pt x="1178163" y="929287"/>
                  </a:lnTo>
                  <a:lnTo>
                    <a:pt x="1352984" y="384935"/>
                  </a:lnTo>
                  <a:lnTo>
                    <a:pt x="1403732" y="384935"/>
                  </a:lnTo>
                  <a:lnTo>
                    <a:pt x="1383580" y="322170"/>
                  </a:lnTo>
                  <a:close/>
                </a:path>
                <a:path w="1643380" h="1436370">
                  <a:moveTo>
                    <a:pt x="1377759" y="384935"/>
                  </a:moveTo>
                  <a:lnTo>
                    <a:pt x="1352984" y="384935"/>
                  </a:lnTo>
                  <a:lnTo>
                    <a:pt x="1352984" y="929287"/>
                  </a:lnTo>
                  <a:lnTo>
                    <a:pt x="1377759" y="929287"/>
                  </a:lnTo>
                  <a:lnTo>
                    <a:pt x="1377759" y="384935"/>
                  </a:lnTo>
                  <a:close/>
                </a:path>
                <a:path w="1643380" h="1436370">
                  <a:moveTo>
                    <a:pt x="1403732" y="384935"/>
                  </a:moveTo>
                  <a:lnTo>
                    <a:pt x="1377759" y="384935"/>
                  </a:lnTo>
                  <a:lnTo>
                    <a:pt x="1552580" y="929287"/>
                  </a:lnTo>
                  <a:lnTo>
                    <a:pt x="1578506" y="929287"/>
                  </a:lnTo>
                  <a:lnTo>
                    <a:pt x="1403732" y="384935"/>
                  </a:lnTo>
                  <a:close/>
                </a:path>
                <a:path w="1643380" h="1436370">
                  <a:moveTo>
                    <a:pt x="1450667" y="248238"/>
                  </a:moveTo>
                  <a:lnTo>
                    <a:pt x="192276" y="248238"/>
                  </a:lnTo>
                  <a:lnTo>
                    <a:pt x="192276" y="322042"/>
                  </a:lnTo>
                  <a:lnTo>
                    <a:pt x="1450667" y="322042"/>
                  </a:lnTo>
                  <a:lnTo>
                    <a:pt x="1450667" y="248238"/>
                  </a:lnTo>
                  <a:close/>
                </a:path>
                <a:path w="1643380" h="1436370">
                  <a:moveTo>
                    <a:pt x="821472" y="0"/>
                  </a:moveTo>
                  <a:lnTo>
                    <a:pt x="790706" y="6197"/>
                  </a:lnTo>
                  <a:lnTo>
                    <a:pt x="765573" y="23103"/>
                  </a:lnTo>
                  <a:lnTo>
                    <a:pt x="748623" y="48193"/>
                  </a:lnTo>
                  <a:lnTo>
                    <a:pt x="742406" y="78937"/>
                  </a:lnTo>
                  <a:lnTo>
                    <a:pt x="745063" y="99299"/>
                  </a:lnTo>
                  <a:lnTo>
                    <a:pt x="752571" y="117686"/>
                  </a:lnTo>
                  <a:lnTo>
                    <a:pt x="764237" y="133418"/>
                  </a:lnTo>
                  <a:lnTo>
                    <a:pt x="779368" y="145811"/>
                  </a:lnTo>
                  <a:lnTo>
                    <a:pt x="779368" y="196511"/>
                  </a:lnTo>
                  <a:lnTo>
                    <a:pt x="762703" y="205663"/>
                  </a:lnTo>
                  <a:lnTo>
                    <a:pt x="748034" y="217564"/>
                  </a:lnTo>
                  <a:lnTo>
                    <a:pt x="735716" y="231870"/>
                  </a:lnTo>
                  <a:lnTo>
                    <a:pt x="726103" y="248238"/>
                  </a:lnTo>
                  <a:lnTo>
                    <a:pt x="916705" y="248238"/>
                  </a:lnTo>
                  <a:lnTo>
                    <a:pt x="907115" y="231868"/>
                  </a:lnTo>
                  <a:lnTo>
                    <a:pt x="894841" y="217562"/>
                  </a:lnTo>
                  <a:lnTo>
                    <a:pt x="880214" y="205663"/>
                  </a:lnTo>
                  <a:lnTo>
                    <a:pt x="863565" y="196511"/>
                  </a:lnTo>
                  <a:lnTo>
                    <a:pt x="863565" y="145811"/>
                  </a:lnTo>
                  <a:lnTo>
                    <a:pt x="878678" y="133418"/>
                  </a:lnTo>
                  <a:lnTo>
                    <a:pt x="890305" y="117686"/>
                  </a:lnTo>
                  <a:lnTo>
                    <a:pt x="897773" y="99299"/>
                  </a:lnTo>
                  <a:lnTo>
                    <a:pt x="900412" y="78937"/>
                  </a:lnTo>
                  <a:lnTo>
                    <a:pt x="894215" y="48193"/>
                  </a:lnTo>
                  <a:lnTo>
                    <a:pt x="877308" y="23103"/>
                  </a:lnTo>
                  <a:lnTo>
                    <a:pt x="852218" y="6197"/>
                  </a:lnTo>
                  <a:lnTo>
                    <a:pt x="8214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924175" y="4777719"/>
              <a:ext cx="1643380" cy="1436370"/>
            </a:xfrm>
            <a:custGeom>
              <a:avLst/>
              <a:gdLst/>
              <a:ahLst/>
              <a:cxnLst/>
              <a:rect l="l" t="t" r="r" b="b"/>
              <a:pathLst>
                <a:path w="1643380" h="1436370">
                  <a:moveTo>
                    <a:pt x="821469" y="0"/>
                  </a:moveTo>
                  <a:lnTo>
                    <a:pt x="790704" y="6197"/>
                  </a:lnTo>
                  <a:lnTo>
                    <a:pt x="765571" y="23103"/>
                  </a:lnTo>
                  <a:lnTo>
                    <a:pt x="748620" y="48193"/>
                  </a:lnTo>
                  <a:lnTo>
                    <a:pt x="742403" y="78938"/>
                  </a:lnTo>
                  <a:lnTo>
                    <a:pt x="745060" y="99299"/>
                  </a:lnTo>
                  <a:lnTo>
                    <a:pt x="752570" y="117686"/>
                  </a:lnTo>
                  <a:lnTo>
                    <a:pt x="764238" y="133418"/>
                  </a:lnTo>
                  <a:lnTo>
                    <a:pt x="779369" y="145810"/>
                  </a:lnTo>
                  <a:lnTo>
                    <a:pt x="779369" y="196510"/>
                  </a:lnTo>
                  <a:lnTo>
                    <a:pt x="762703" y="205662"/>
                  </a:lnTo>
                  <a:lnTo>
                    <a:pt x="748033" y="217562"/>
                  </a:lnTo>
                  <a:lnTo>
                    <a:pt x="735714" y="231868"/>
                  </a:lnTo>
                  <a:lnTo>
                    <a:pt x="726102" y="248237"/>
                  </a:lnTo>
                  <a:lnTo>
                    <a:pt x="192275" y="248237"/>
                  </a:lnTo>
                  <a:lnTo>
                    <a:pt x="192275" y="322041"/>
                  </a:lnTo>
                  <a:lnTo>
                    <a:pt x="259276" y="322041"/>
                  </a:lnTo>
                  <a:lnTo>
                    <a:pt x="64305" y="929287"/>
                  </a:lnTo>
                  <a:lnTo>
                    <a:pt x="0" y="929287"/>
                  </a:lnTo>
                  <a:lnTo>
                    <a:pt x="26191" y="968991"/>
                  </a:lnTo>
                  <a:lnTo>
                    <a:pt x="57860" y="1004238"/>
                  </a:lnTo>
                  <a:lnTo>
                    <a:pt x="94411" y="1034426"/>
                  </a:lnTo>
                  <a:lnTo>
                    <a:pt x="135246" y="1058954"/>
                  </a:lnTo>
                  <a:lnTo>
                    <a:pt x="179771" y="1077219"/>
                  </a:lnTo>
                  <a:lnTo>
                    <a:pt x="227389" y="1088620"/>
                  </a:lnTo>
                  <a:lnTo>
                    <a:pt x="277502" y="1092554"/>
                  </a:lnTo>
                  <a:lnTo>
                    <a:pt x="327623" y="1088620"/>
                  </a:lnTo>
                  <a:lnTo>
                    <a:pt x="375259" y="1077219"/>
                  </a:lnTo>
                  <a:lnTo>
                    <a:pt x="419810" y="1058954"/>
                  </a:lnTo>
                  <a:lnTo>
                    <a:pt x="460673" y="1034426"/>
                  </a:lnTo>
                  <a:lnTo>
                    <a:pt x="497249" y="1004238"/>
                  </a:lnTo>
                  <a:lnTo>
                    <a:pt x="528936" y="968991"/>
                  </a:lnTo>
                  <a:lnTo>
                    <a:pt x="555133" y="929287"/>
                  </a:lnTo>
                  <a:lnTo>
                    <a:pt x="490828" y="929287"/>
                  </a:lnTo>
                  <a:lnTo>
                    <a:pt x="295729" y="322041"/>
                  </a:lnTo>
                  <a:lnTo>
                    <a:pt x="720197" y="322041"/>
                  </a:lnTo>
                  <a:lnTo>
                    <a:pt x="729097" y="343631"/>
                  </a:lnTo>
                  <a:lnTo>
                    <a:pt x="742345" y="362499"/>
                  </a:lnTo>
                  <a:lnTo>
                    <a:pt x="759312" y="378017"/>
                  </a:lnTo>
                  <a:lnTo>
                    <a:pt x="779369" y="389556"/>
                  </a:lnTo>
                  <a:lnTo>
                    <a:pt x="779369" y="673861"/>
                  </a:lnTo>
                  <a:lnTo>
                    <a:pt x="718529" y="889369"/>
                  </a:lnTo>
                  <a:lnTo>
                    <a:pt x="718529" y="1327058"/>
                  </a:lnTo>
                  <a:lnTo>
                    <a:pt x="491341" y="1327058"/>
                  </a:lnTo>
                  <a:lnTo>
                    <a:pt x="459894" y="1348750"/>
                  </a:lnTo>
                  <a:lnTo>
                    <a:pt x="426907" y="1435902"/>
                  </a:lnTo>
                  <a:lnTo>
                    <a:pt x="1216032" y="1435902"/>
                  </a:lnTo>
                  <a:lnTo>
                    <a:pt x="1182915" y="1348750"/>
                  </a:lnTo>
                  <a:lnTo>
                    <a:pt x="1151469" y="1327058"/>
                  </a:lnTo>
                  <a:lnTo>
                    <a:pt x="924410" y="1327058"/>
                  </a:lnTo>
                  <a:lnTo>
                    <a:pt x="924410" y="889369"/>
                  </a:lnTo>
                  <a:lnTo>
                    <a:pt x="863570" y="673990"/>
                  </a:lnTo>
                  <a:lnTo>
                    <a:pt x="863570" y="389556"/>
                  </a:lnTo>
                  <a:lnTo>
                    <a:pt x="883606" y="378037"/>
                  </a:lnTo>
                  <a:lnTo>
                    <a:pt x="900529" y="362563"/>
                  </a:lnTo>
                  <a:lnTo>
                    <a:pt x="913733" y="343739"/>
                  </a:lnTo>
                  <a:lnTo>
                    <a:pt x="922613" y="322170"/>
                  </a:lnTo>
                  <a:lnTo>
                    <a:pt x="1347081" y="322170"/>
                  </a:lnTo>
                  <a:lnTo>
                    <a:pt x="1152111" y="929287"/>
                  </a:lnTo>
                  <a:lnTo>
                    <a:pt x="1087805" y="929287"/>
                  </a:lnTo>
                  <a:lnTo>
                    <a:pt x="1113996" y="968991"/>
                  </a:lnTo>
                  <a:lnTo>
                    <a:pt x="1145665" y="1004238"/>
                  </a:lnTo>
                  <a:lnTo>
                    <a:pt x="1182216" y="1034426"/>
                  </a:lnTo>
                  <a:lnTo>
                    <a:pt x="1223052" y="1058954"/>
                  </a:lnTo>
                  <a:lnTo>
                    <a:pt x="1267577" y="1077219"/>
                  </a:lnTo>
                  <a:lnTo>
                    <a:pt x="1315194" y="1088620"/>
                  </a:lnTo>
                  <a:lnTo>
                    <a:pt x="1365308" y="1092554"/>
                  </a:lnTo>
                  <a:lnTo>
                    <a:pt x="1415429" y="1088620"/>
                  </a:lnTo>
                  <a:lnTo>
                    <a:pt x="1463065" y="1077219"/>
                  </a:lnTo>
                  <a:lnTo>
                    <a:pt x="1507616" y="1058954"/>
                  </a:lnTo>
                  <a:lnTo>
                    <a:pt x="1548479" y="1034426"/>
                  </a:lnTo>
                  <a:lnTo>
                    <a:pt x="1585055" y="1004238"/>
                  </a:lnTo>
                  <a:lnTo>
                    <a:pt x="1616742" y="968991"/>
                  </a:lnTo>
                  <a:lnTo>
                    <a:pt x="1642939" y="929287"/>
                  </a:lnTo>
                  <a:lnTo>
                    <a:pt x="1578504" y="929287"/>
                  </a:lnTo>
                  <a:lnTo>
                    <a:pt x="1383534" y="322041"/>
                  </a:lnTo>
                  <a:lnTo>
                    <a:pt x="1450663" y="322041"/>
                  </a:lnTo>
                  <a:lnTo>
                    <a:pt x="1450663" y="248237"/>
                  </a:lnTo>
                  <a:lnTo>
                    <a:pt x="916708" y="248237"/>
                  </a:lnTo>
                  <a:lnTo>
                    <a:pt x="907116" y="231869"/>
                  </a:lnTo>
                  <a:lnTo>
                    <a:pt x="894843" y="217564"/>
                  </a:lnTo>
                  <a:lnTo>
                    <a:pt x="880218" y="205663"/>
                  </a:lnTo>
                  <a:lnTo>
                    <a:pt x="863570" y="196510"/>
                  </a:lnTo>
                  <a:lnTo>
                    <a:pt x="863570" y="145810"/>
                  </a:lnTo>
                  <a:lnTo>
                    <a:pt x="878681" y="133418"/>
                  </a:lnTo>
                  <a:lnTo>
                    <a:pt x="890304" y="117686"/>
                  </a:lnTo>
                  <a:lnTo>
                    <a:pt x="897770" y="99299"/>
                  </a:lnTo>
                  <a:lnTo>
                    <a:pt x="900407" y="78938"/>
                  </a:lnTo>
                  <a:lnTo>
                    <a:pt x="894210" y="48193"/>
                  </a:lnTo>
                  <a:lnTo>
                    <a:pt x="877303" y="23103"/>
                  </a:lnTo>
                  <a:lnTo>
                    <a:pt x="852214" y="6197"/>
                  </a:lnTo>
                  <a:lnTo>
                    <a:pt x="821469" y="0"/>
                  </a:lnTo>
                  <a:close/>
                </a:path>
                <a:path w="1643380" h="1436370">
                  <a:moveTo>
                    <a:pt x="265180" y="384935"/>
                  </a:moveTo>
                  <a:lnTo>
                    <a:pt x="265180" y="929287"/>
                  </a:lnTo>
                  <a:lnTo>
                    <a:pt x="90361" y="929287"/>
                  </a:lnTo>
                  <a:lnTo>
                    <a:pt x="265180" y="384935"/>
                  </a:lnTo>
                  <a:close/>
                </a:path>
                <a:path w="1643380" h="1436370">
                  <a:moveTo>
                    <a:pt x="289953" y="384935"/>
                  </a:moveTo>
                  <a:lnTo>
                    <a:pt x="464772" y="929287"/>
                  </a:lnTo>
                  <a:lnTo>
                    <a:pt x="289953" y="929287"/>
                  </a:lnTo>
                  <a:lnTo>
                    <a:pt x="289953" y="384935"/>
                  </a:lnTo>
                  <a:close/>
                </a:path>
                <a:path w="1643380" h="1436370">
                  <a:moveTo>
                    <a:pt x="1352986" y="384935"/>
                  </a:moveTo>
                  <a:lnTo>
                    <a:pt x="1352986" y="929287"/>
                  </a:lnTo>
                  <a:lnTo>
                    <a:pt x="1178167" y="929287"/>
                  </a:lnTo>
                  <a:lnTo>
                    <a:pt x="1352986" y="384935"/>
                  </a:lnTo>
                  <a:close/>
                </a:path>
                <a:path w="1643380" h="1436370">
                  <a:moveTo>
                    <a:pt x="1377759" y="384935"/>
                  </a:moveTo>
                  <a:lnTo>
                    <a:pt x="1552577" y="929287"/>
                  </a:lnTo>
                  <a:lnTo>
                    <a:pt x="1377759" y="929287"/>
                  </a:lnTo>
                  <a:lnTo>
                    <a:pt x="1377759" y="384935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395478" y="2916816"/>
              <a:ext cx="4690110" cy="4686300"/>
            </a:xfrm>
            <a:custGeom>
              <a:avLst/>
              <a:gdLst/>
              <a:ahLst/>
              <a:cxnLst/>
              <a:rect l="l" t="t" r="r" b="b"/>
              <a:pathLst>
                <a:path w="4690109" h="4686300">
                  <a:moveTo>
                    <a:pt x="2545772" y="4673600"/>
                  </a:moveTo>
                  <a:lnTo>
                    <a:pt x="2034303" y="4673600"/>
                  </a:lnTo>
                  <a:lnTo>
                    <a:pt x="2080323" y="4686300"/>
                  </a:lnTo>
                  <a:lnTo>
                    <a:pt x="2499055" y="4686300"/>
                  </a:lnTo>
                  <a:lnTo>
                    <a:pt x="2545772" y="4673600"/>
                  </a:lnTo>
                  <a:close/>
                </a:path>
                <a:path w="4690109" h="4686300">
                  <a:moveTo>
                    <a:pt x="1440660" y="3619500"/>
                  </a:moveTo>
                  <a:lnTo>
                    <a:pt x="460258" y="3619500"/>
                  </a:lnTo>
                  <a:lnTo>
                    <a:pt x="484682" y="3670300"/>
                  </a:lnTo>
                  <a:lnTo>
                    <a:pt x="509972" y="3708400"/>
                  </a:lnTo>
                  <a:lnTo>
                    <a:pt x="536109" y="3746500"/>
                  </a:lnTo>
                  <a:lnTo>
                    <a:pt x="563076" y="3784600"/>
                  </a:lnTo>
                  <a:lnTo>
                    <a:pt x="590857" y="3822700"/>
                  </a:lnTo>
                  <a:lnTo>
                    <a:pt x="619434" y="3860800"/>
                  </a:lnTo>
                  <a:lnTo>
                    <a:pt x="648790" y="3898900"/>
                  </a:lnTo>
                  <a:lnTo>
                    <a:pt x="678908" y="3937000"/>
                  </a:lnTo>
                  <a:lnTo>
                    <a:pt x="709771" y="3975100"/>
                  </a:lnTo>
                  <a:lnTo>
                    <a:pt x="741362" y="4013200"/>
                  </a:lnTo>
                  <a:lnTo>
                    <a:pt x="773664" y="4051300"/>
                  </a:lnTo>
                  <a:lnTo>
                    <a:pt x="806660" y="4076700"/>
                  </a:lnTo>
                  <a:lnTo>
                    <a:pt x="840332" y="4114800"/>
                  </a:lnTo>
                  <a:lnTo>
                    <a:pt x="874664" y="4140200"/>
                  </a:lnTo>
                  <a:lnTo>
                    <a:pt x="909638" y="4178300"/>
                  </a:lnTo>
                  <a:lnTo>
                    <a:pt x="945238" y="4203700"/>
                  </a:lnTo>
                  <a:lnTo>
                    <a:pt x="981445" y="4229100"/>
                  </a:lnTo>
                  <a:lnTo>
                    <a:pt x="1018244" y="4267200"/>
                  </a:lnTo>
                  <a:lnTo>
                    <a:pt x="1093547" y="4318000"/>
                  </a:lnTo>
                  <a:lnTo>
                    <a:pt x="1171009" y="4368800"/>
                  </a:lnTo>
                  <a:lnTo>
                    <a:pt x="1250493" y="4419600"/>
                  </a:lnTo>
                  <a:lnTo>
                    <a:pt x="1290951" y="4432300"/>
                  </a:lnTo>
                  <a:lnTo>
                    <a:pt x="1373213" y="4483100"/>
                  </a:lnTo>
                  <a:lnTo>
                    <a:pt x="1414983" y="4495800"/>
                  </a:lnTo>
                  <a:lnTo>
                    <a:pt x="1457156" y="4521200"/>
                  </a:lnTo>
                  <a:lnTo>
                    <a:pt x="1542642" y="4546600"/>
                  </a:lnTo>
                  <a:lnTo>
                    <a:pt x="1585922" y="4572000"/>
                  </a:lnTo>
                  <a:lnTo>
                    <a:pt x="1852028" y="4648200"/>
                  </a:lnTo>
                  <a:lnTo>
                    <a:pt x="1897291" y="4648200"/>
                  </a:lnTo>
                  <a:lnTo>
                    <a:pt x="1988446" y="4673600"/>
                  </a:lnTo>
                  <a:lnTo>
                    <a:pt x="2639117" y="4673600"/>
                  </a:lnTo>
                  <a:lnTo>
                    <a:pt x="2778652" y="4635500"/>
                  </a:lnTo>
                  <a:lnTo>
                    <a:pt x="2824967" y="4635500"/>
                  </a:lnTo>
                  <a:lnTo>
                    <a:pt x="2917199" y="4610100"/>
                  </a:lnTo>
                  <a:lnTo>
                    <a:pt x="2963082" y="4584700"/>
                  </a:lnTo>
                  <a:lnTo>
                    <a:pt x="2841263" y="3937000"/>
                  </a:lnTo>
                  <a:lnTo>
                    <a:pt x="2264284" y="3937000"/>
                  </a:lnTo>
                  <a:lnTo>
                    <a:pt x="2217678" y="3924300"/>
                  </a:lnTo>
                  <a:lnTo>
                    <a:pt x="2125064" y="3924300"/>
                  </a:lnTo>
                  <a:lnTo>
                    <a:pt x="2033538" y="3898900"/>
                  </a:lnTo>
                  <a:lnTo>
                    <a:pt x="1988291" y="3898900"/>
                  </a:lnTo>
                  <a:lnTo>
                    <a:pt x="1899049" y="3873500"/>
                  </a:lnTo>
                  <a:lnTo>
                    <a:pt x="1855141" y="3848100"/>
                  </a:lnTo>
                  <a:lnTo>
                    <a:pt x="1768966" y="3822700"/>
                  </a:lnTo>
                  <a:lnTo>
                    <a:pt x="1726787" y="3797300"/>
                  </a:lnTo>
                  <a:lnTo>
                    <a:pt x="1685271" y="3784600"/>
                  </a:lnTo>
                  <a:lnTo>
                    <a:pt x="1644463" y="3759200"/>
                  </a:lnTo>
                  <a:lnTo>
                    <a:pt x="1604404" y="3733800"/>
                  </a:lnTo>
                  <a:lnTo>
                    <a:pt x="1565140" y="3708400"/>
                  </a:lnTo>
                  <a:lnTo>
                    <a:pt x="1526713" y="3683000"/>
                  </a:lnTo>
                  <a:lnTo>
                    <a:pt x="1489167" y="3657600"/>
                  </a:lnTo>
                  <a:lnTo>
                    <a:pt x="1452545" y="3632200"/>
                  </a:lnTo>
                  <a:lnTo>
                    <a:pt x="1440660" y="3619500"/>
                  </a:lnTo>
                  <a:close/>
                </a:path>
                <a:path w="4690109" h="4686300">
                  <a:moveTo>
                    <a:pt x="3098230" y="2921000"/>
                  </a:moveTo>
                  <a:lnTo>
                    <a:pt x="3354944" y="4356100"/>
                  </a:lnTo>
                  <a:lnTo>
                    <a:pt x="4689993" y="3695700"/>
                  </a:lnTo>
                  <a:lnTo>
                    <a:pt x="4222311" y="3467100"/>
                  </a:lnTo>
                  <a:lnTo>
                    <a:pt x="4244295" y="3416300"/>
                  </a:lnTo>
                  <a:lnTo>
                    <a:pt x="4265049" y="3378200"/>
                  </a:lnTo>
                  <a:lnTo>
                    <a:pt x="4284578" y="3327400"/>
                  </a:lnTo>
                  <a:lnTo>
                    <a:pt x="4302890" y="3276600"/>
                  </a:lnTo>
                  <a:lnTo>
                    <a:pt x="4319990" y="3238500"/>
                  </a:lnTo>
                  <a:lnTo>
                    <a:pt x="4335885" y="3187700"/>
                  </a:lnTo>
                  <a:lnTo>
                    <a:pt x="4350580" y="3136900"/>
                  </a:lnTo>
                  <a:lnTo>
                    <a:pt x="4355081" y="3124200"/>
                  </a:lnTo>
                  <a:lnTo>
                    <a:pt x="3525117" y="3124200"/>
                  </a:lnTo>
                  <a:lnTo>
                    <a:pt x="3098230" y="2921000"/>
                  </a:lnTo>
                  <a:close/>
                </a:path>
                <a:path w="4690109" h="4686300">
                  <a:moveTo>
                    <a:pt x="2822154" y="3835400"/>
                  </a:moveTo>
                  <a:lnTo>
                    <a:pt x="2498567" y="3924300"/>
                  </a:lnTo>
                  <a:lnTo>
                    <a:pt x="2404777" y="3924300"/>
                  </a:lnTo>
                  <a:lnTo>
                    <a:pt x="2357877" y="3937000"/>
                  </a:lnTo>
                  <a:lnTo>
                    <a:pt x="2841263" y="3937000"/>
                  </a:lnTo>
                  <a:lnTo>
                    <a:pt x="2822154" y="3835400"/>
                  </a:lnTo>
                  <a:close/>
                </a:path>
                <a:path w="4690109" h="4686300">
                  <a:moveTo>
                    <a:pt x="210967" y="2413000"/>
                  </a:moveTo>
                  <a:lnTo>
                    <a:pt x="0" y="3873500"/>
                  </a:lnTo>
                  <a:lnTo>
                    <a:pt x="460258" y="3619500"/>
                  </a:lnTo>
                  <a:lnTo>
                    <a:pt x="1440660" y="3619500"/>
                  </a:lnTo>
                  <a:lnTo>
                    <a:pt x="1416891" y="3594100"/>
                  </a:lnTo>
                  <a:lnTo>
                    <a:pt x="1382249" y="3568700"/>
                  </a:lnTo>
                  <a:lnTo>
                    <a:pt x="1348661" y="3530600"/>
                  </a:lnTo>
                  <a:lnTo>
                    <a:pt x="1316172" y="3492500"/>
                  </a:lnTo>
                  <a:lnTo>
                    <a:pt x="1284825" y="3467100"/>
                  </a:lnTo>
                  <a:lnTo>
                    <a:pt x="1254663" y="3429000"/>
                  </a:lnTo>
                  <a:lnTo>
                    <a:pt x="1225730" y="3390900"/>
                  </a:lnTo>
                  <a:lnTo>
                    <a:pt x="1198070" y="3352800"/>
                  </a:lnTo>
                  <a:lnTo>
                    <a:pt x="1171725" y="3302000"/>
                  </a:lnTo>
                  <a:lnTo>
                    <a:pt x="1146739" y="3263900"/>
                  </a:lnTo>
                  <a:lnTo>
                    <a:pt x="1566622" y="3048000"/>
                  </a:lnTo>
                  <a:lnTo>
                    <a:pt x="210967" y="2413000"/>
                  </a:lnTo>
                  <a:close/>
                </a:path>
                <a:path w="4690109" h="4686300">
                  <a:moveTo>
                    <a:pt x="3839924" y="1130300"/>
                  </a:moveTo>
                  <a:lnTo>
                    <a:pt x="3211137" y="1587500"/>
                  </a:lnTo>
                  <a:lnTo>
                    <a:pt x="3246540" y="1625600"/>
                  </a:lnTo>
                  <a:lnTo>
                    <a:pt x="3280588" y="1663700"/>
                  </a:lnTo>
                  <a:lnTo>
                    <a:pt x="3313265" y="1689100"/>
                  </a:lnTo>
                  <a:lnTo>
                    <a:pt x="3344556" y="1727200"/>
                  </a:lnTo>
                  <a:lnTo>
                    <a:pt x="3374448" y="1765300"/>
                  </a:lnTo>
                  <a:lnTo>
                    <a:pt x="3402924" y="1803400"/>
                  </a:lnTo>
                  <a:lnTo>
                    <a:pt x="3429970" y="1841500"/>
                  </a:lnTo>
                  <a:lnTo>
                    <a:pt x="3455571" y="1879600"/>
                  </a:lnTo>
                  <a:lnTo>
                    <a:pt x="3479712" y="1917700"/>
                  </a:lnTo>
                  <a:lnTo>
                    <a:pt x="3502378" y="1955800"/>
                  </a:lnTo>
                  <a:lnTo>
                    <a:pt x="3523555" y="1993900"/>
                  </a:lnTo>
                  <a:lnTo>
                    <a:pt x="3543226" y="2044700"/>
                  </a:lnTo>
                  <a:lnTo>
                    <a:pt x="3561378" y="2082800"/>
                  </a:lnTo>
                  <a:lnTo>
                    <a:pt x="3577996" y="2120900"/>
                  </a:lnTo>
                  <a:lnTo>
                    <a:pt x="3593064" y="2171700"/>
                  </a:lnTo>
                  <a:lnTo>
                    <a:pt x="3606567" y="2209800"/>
                  </a:lnTo>
                  <a:lnTo>
                    <a:pt x="3618491" y="2260600"/>
                  </a:lnTo>
                  <a:lnTo>
                    <a:pt x="3628821" y="2298700"/>
                  </a:lnTo>
                  <a:lnTo>
                    <a:pt x="3637541" y="2349500"/>
                  </a:lnTo>
                  <a:lnTo>
                    <a:pt x="3644638" y="2387600"/>
                  </a:lnTo>
                  <a:lnTo>
                    <a:pt x="3650095" y="2438400"/>
                  </a:lnTo>
                  <a:lnTo>
                    <a:pt x="3653899" y="2489200"/>
                  </a:lnTo>
                  <a:lnTo>
                    <a:pt x="3656033" y="2527300"/>
                  </a:lnTo>
                  <a:lnTo>
                    <a:pt x="3656483" y="2578100"/>
                  </a:lnTo>
                  <a:lnTo>
                    <a:pt x="3655235" y="2616200"/>
                  </a:lnTo>
                  <a:lnTo>
                    <a:pt x="3652273" y="2667000"/>
                  </a:lnTo>
                  <a:lnTo>
                    <a:pt x="3647583" y="2717800"/>
                  </a:lnTo>
                  <a:lnTo>
                    <a:pt x="3641149" y="2755900"/>
                  </a:lnTo>
                  <a:lnTo>
                    <a:pt x="3632956" y="2806700"/>
                  </a:lnTo>
                  <a:lnTo>
                    <a:pt x="3622990" y="2857500"/>
                  </a:lnTo>
                  <a:lnTo>
                    <a:pt x="3611236" y="2895600"/>
                  </a:lnTo>
                  <a:lnTo>
                    <a:pt x="3597678" y="2946400"/>
                  </a:lnTo>
                  <a:lnTo>
                    <a:pt x="3582303" y="2997200"/>
                  </a:lnTo>
                  <a:lnTo>
                    <a:pt x="3565094" y="3035300"/>
                  </a:lnTo>
                  <a:lnTo>
                    <a:pt x="3546037" y="3086100"/>
                  </a:lnTo>
                  <a:lnTo>
                    <a:pt x="3525117" y="3124200"/>
                  </a:lnTo>
                  <a:lnTo>
                    <a:pt x="4355081" y="3124200"/>
                  </a:lnTo>
                  <a:lnTo>
                    <a:pt x="4364084" y="3098800"/>
                  </a:lnTo>
                  <a:lnTo>
                    <a:pt x="4376400" y="3048000"/>
                  </a:lnTo>
                  <a:lnTo>
                    <a:pt x="4387537" y="2997200"/>
                  </a:lnTo>
                  <a:lnTo>
                    <a:pt x="4397501" y="2959100"/>
                  </a:lnTo>
                  <a:lnTo>
                    <a:pt x="4406297" y="2908300"/>
                  </a:lnTo>
                  <a:lnTo>
                    <a:pt x="4413931" y="2857500"/>
                  </a:lnTo>
                  <a:lnTo>
                    <a:pt x="4420412" y="2806700"/>
                  </a:lnTo>
                  <a:lnTo>
                    <a:pt x="4425744" y="2768600"/>
                  </a:lnTo>
                  <a:lnTo>
                    <a:pt x="4429934" y="2717800"/>
                  </a:lnTo>
                  <a:lnTo>
                    <a:pt x="4432988" y="2667000"/>
                  </a:lnTo>
                  <a:lnTo>
                    <a:pt x="4434913" y="2628900"/>
                  </a:lnTo>
                  <a:lnTo>
                    <a:pt x="4435715" y="2578100"/>
                  </a:lnTo>
                  <a:lnTo>
                    <a:pt x="4435400" y="2527300"/>
                  </a:lnTo>
                  <a:lnTo>
                    <a:pt x="4433974" y="2476500"/>
                  </a:lnTo>
                  <a:lnTo>
                    <a:pt x="4431445" y="2438400"/>
                  </a:lnTo>
                  <a:lnTo>
                    <a:pt x="4427818" y="2387600"/>
                  </a:lnTo>
                  <a:lnTo>
                    <a:pt x="4423099" y="2336800"/>
                  </a:lnTo>
                  <a:lnTo>
                    <a:pt x="4417296" y="2298700"/>
                  </a:lnTo>
                  <a:lnTo>
                    <a:pt x="4410413" y="2247900"/>
                  </a:lnTo>
                  <a:lnTo>
                    <a:pt x="4402458" y="2197100"/>
                  </a:lnTo>
                  <a:lnTo>
                    <a:pt x="4393437" y="2159000"/>
                  </a:lnTo>
                  <a:lnTo>
                    <a:pt x="4383357" y="2108200"/>
                  </a:lnTo>
                  <a:lnTo>
                    <a:pt x="4372222" y="2070100"/>
                  </a:lnTo>
                  <a:lnTo>
                    <a:pt x="4360041" y="2019300"/>
                  </a:lnTo>
                  <a:lnTo>
                    <a:pt x="4346819" y="1968500"/>
                  </a:lnTo>
                  <a:lnTo>
                    <a:pt x="4332562" y="1930400"/>
                  </a:lnTo>
                  <a:lnTo>
                    <a:pt x="4317277" y="1879600"/>
                  </a:lnTo>
                  <a:lnTo>
                    <a:pt x="4300971" y="1841500"/>
                  </a:lnTo>
                  <a:lnTo>
                    <a:pt x="4283648" y="1803400"/>
                  </a:lnTo>
                  <a:lnTo>
                    <a:pt x="4265317" y="1752600"/>
                  </a:lnTo>
                  <a:lnTo>
                    <a:pt x="4245983" y="1714500"/>
                  </a:lnTo>
                  <a:lnTo>
                    <a:pt x="4225652" y="1663700"/>
                  </a:lnTo>
                  <a:lnTo>
                    <a:pt x="4204331" y="1625600"/>
                  </a:lnTo>
                  <a:lnTo>
                    <a:pt x="4182026" y="1587500"/>
                  </a:lnTo>
                  <a:lnTo>
                    <a:pt x="4158743" y="1549400"/>
                  </a:lnTo>
                  <a:lnTo>
                    <a:pt x="4134489" y="1498600"/>
                  </a:lnTo>
                  <a:lnTo>
                    <a:pt x="4109271" y="1460500"/>
                  </a:lnTo>
                  <a:lnTo>
                    <a:pt x="4083093" y="1422400"/>
                  </a:lnTo>
                  <a:lnTo>
                    <a:pt x="4055964" y="1384300"/>
                  </a:lnTo>
                  <a:lnTo>
                    <a:pt x="4027888" y="1346200"/>
                  </a:lnTo>
                  <a:lnTo>
                    <a:pt x="3998873" y="1308100"/>
                  </a:lnTo>
                  <a:lnTo>
                    <a:pt x="3968925" y="1270000"/>
                  </a:lnTo>
                  <a:lnTo>
                    <a:pt x="3938049" y="1231900"/>
                  </a:lnTo>
                  <a:lnTo>
                    <a:pt x="3906253" y="1193800"/>
                  </a:lnTo>
                  <a:lnTo>
                    <a:pt x="3873543" y="1168400"/>
                  </a:lnTo>
                  <a:lnTo>
                    <a:pt x="3839924" y="1130300"/>
                  </a:lnTo>
                  <a:close/>
                </a:path>
                <a:path w="4690109" h="4686300">
                  <a:moveTo>
                    <a:pt x="2286076" y="0"/>
                  </a:moveTo>
                  <a:lnTo>
                    <a:pt x="2286076" y="508000"/>
                  </a:lnTo>
                  <a:lnTo>
                    <a:pt x="2133864" y="508000"/>
                  </a:lnTo>
                  <a:lnTo>
                    <a:pt x="2083772" y="520700"/>
                  </a:lnTo>
                  <a:lnTo>
                    <a:pt x="2034026" y="520700"/>
                  </a:lnTo>
                  <a:lnTo>
                    <a:pt x="1984640" y="533400"/>
                  </a:lnTo>
                  <a:lnTo>
                    <a:pt x="1935626" y="533400"/>
                  </a:lnTo>
                  <a:lnTo>
                    <a:pt x="1558599" y="635000"/>
                  </a:lnTo>
                  <a:lnTo>
                    <a:pt x="1513562" y="660400"/>
                  </a:lnTo>
                  <a:lnTo>
                    <a:pt x="1469035" y="673100"/>
                  </a:lnTo>
                  <a:lnTo>
                    <a:pt x="1425032" y="698500"/>
                  </a:lnTo>
                  <a:lnTo>
                    <a:pt x="1381566" y="711200"/>
                  </a:lnTo>
                  <a:lnTo>
                    <a:pt x="1296305" y="762000"/>
                  </a:lnTo>
                  <a:lnTo>
                    <a:pt x="1254535" y="774700"/>
                  </a:lnTo>
                  <a:lnTo>
                    <a:pt x="1213359" y="800100"/>
                  </a:lnTo>
                  <a:lnTo>
                    <a:pt x="1132839" y="850900"/>
                  </a:lnTo>
                  <a:lnTo>
                    <a:pt x="1093523" y="876300"/>
                  </a:lnTo>
                  <a:lnTo>
                    <a:pt x="1054855" y="901700"/>
                  </a:lnTo>
                  <a:lnTo>
                    <a:pt x="1016848" y="939800"/>
                  </a:lnTo>
                  <a:lnTo>
                    <a:pt x="979516" y="965200"/>
                  </a:lnTo>
                  <a:lnTo>
                    <a:pt x="942873" y="990600"/>
                  </a:lnTo>
                  <a:lnTo>
                    <a:pt x="906933" y="1028700"/>
                  </a:lnTo>
                  <a:lnTo>
                    <a:pt x="871709" y="1054100"/>
                  </a:lnTo>
                  <a:lnTo>
                    <a:pt x="837215" y="1092200"/>
                  </a:lnTo>
                  <a:lnTo>
                    <a:pt x="803464" y="1117600"/>
                  </a:lnTo>
                  <a:lnTo>
                    <a:pt x="770471" y="1155700"/>
                  </a:lnTo>
                  <a:lnTo>
                    <a:pt x="738249" y="1193800"/>
                  </a:lnTo>
                  <a:lnTo>
                    <a:pt x="706812" y="1219200"/>
                  </a:lnTo>
                  <a:lnTo>
                    <a:pt x="676174" y="1257300"/>
                  </a:lnTo>
                  <a:lnTo>
                    <a:pt x="646348" y="1295400"/>
                  </a:lnTo>
                  <a:lnTo>
                    <a:pt x="617348" y="1333500"/>
                  </a:lnTo>
                  <a:lnTo>
                    <a:pt x="589188" y="1371600"/>
                  </a:lnTo>
                  <a:lnTo>
                    <a:pt x="561881" y="1409700"/>
                  </a:lnTo>
                  <a:lnTo>
                    <a:pt x="535442" y="1447800"/>
                  </a:lnTo>
                  <a:lnTo>
                    <a:pt x="509883" y="1485900"/>
                  </a:lnTo>
                  <a:lnTo>
                    <a:pt x="485219" y="1524000"/>
                  </a:lnTo>
                  <a:lnTo>
                    <a:pt x="461464" y="1562100"/>
                  </a:lnTo>
                  <a:lnTo>
                    <a:pt x="438631" y="1612900"/>
                  </a:lnTo>
                  <a:lnTo>
                    <a:pt x="416733" y="1651000"/>
                  </a:lnTo>
                  <a:lnTo>
                    <a:pt x="395785" y="1689100"/>
                  </a:lnTo>
                  <a:lnTo>
                    <a:pt x="375801" y="1739900"/>
                  </a:lnTo>
                  <a:lnTo>
                    <a:pt x="356793" y="1778000"/>
                  </a:lnTo>
                  <a:lnTo>
                    <a:pt x="338777" y="1816100"/>
                  </a:lnTo>
                  <a:lnTo>
                    <a:pt x="321764" y="1866900"/>
                  </a:lnTo>
                  <a:lnTo>
                    <a:pt x="305770" y="1905000"/>
                  </a:lnTo>
                  <a:lnTo>
                    <a:pt x="290808" y="1955800"/>
                  </a:lnTo>
                  <a:lnTo>
                    <a:pt x="276892" y="2006600"/>
                  </a:lnTo>
                  <a:lnTo>
                    <a:pt x="997990" y="2324100"/>
                  </a:lnTo>
                  <a:lnTo>
                    <a:pt x="1007869" y="2273300"/>
                  </a:lnTo>
                  <a:lnTo>
                    <a:pt x="1019450" y="2235200"/>
                  </a:lnTo>
                  <a:lnTo>
                    <a:pt x="1032699" y="2184400"/>
                  </a:lnTo>
                  <a:lnTo>
                    <a:pt x="1047584" y="2146300"/>
                  </a:lnTo>
                  <a:lnTo>
                    <a:pt x="1064069" y="2095500"/>
                  </a:lnTo>
                  <a:lnTo>
                    <a:pt x="1082123" y="2057400"/>
                  </a:lnTo>
                  <a:lnTo>
                    <a:pt x="1101710" y="2006600"/>
                  </a:lnTo>
                  <a:lnTo>
                    <a:pt x="1122798" y="1968500"/>
                  </a:lnTo>
                  <a:lnTo>
                    <a:pt x="1145352" y="1930400"/>
                  </a:lnTo>
                  <a:lnTo>
                    <a:pt x="1169340" y="1892300"/>
                  </a:lnTo>
                  <a:lnTo>
                    <a:pt x="1194726" y="1854200"/>
                  </a:lnTo>
                  <a:lnTo>
                    <a:pt x="1221478" y="1816100"/>
                  </a:lnTo>
                  <a:lnTo>
                    <a:pt x="1249563" y="1778000"/>
                  </a:lnTo>
                  <a:lnTo>
                    <a:pt x="1278945" y="1739900"/>
                  </a:lnTo>
                  <a:lnTo>
                    <a:pt x="1309592" y="1701800"/>
                  </a:lnTo>
                  <a:lnTo>
                    <a:pt x="1341470" y="1676400"/>
                  </a:lnTo>
                  <a:lnTo>
                    <a:pt x="1374545" y="1638300"/>
                  </a:lnTo>
                  <a:lnTo>
                    <a:pt x="1408784" y="1612900"/>
                  </a:lnTo>
                  <a:lnTo>
                    <a:pt x="1444153" y="1574800"/>
                  </a:lnTo>
                  <a:lnTo>
                    <a:pt x="1480618" y="1549400"/>
                  </a:lnTo>
                  <a:lnTo>
                    <a:pt x="1518146" y="1524000"/>
                  </a:lnTo>
                  <a:lnTo>
                    <a:pt x="1556703" y="1498600"/>
                  </a:lnTo>
                  <a:lnTo>
                    <a:pt x="1596255" y="1473200"/>
                  </a:lnTo>
                  <a:lnTo>
                    <a:pt x="1636769" y="1447800"/>
                  </a:lnTo>
                  <a:lnTo>
                    <a:pt x="1678210" y="1422400"/>
                  </a:lnTo>
                  <a:lnTo>
                    <a:pt x="1720546" y="1397000"/>
                  </a:lnTo>
                  <a:lnTo>
                    <a:pt x="1763743" y="1384300"/>
                  </a:lnTo>
                  <a:lnTo>
                    <a:pt x="1807766" y="1358900"/>
                  </a:lnTo>
                  <a:lnTo>
                    <a:pt x="1991456" y="1308100"/>
                  </a:lnTo>
                  <a:lnTo>
                    <a:pt x="2087388" y="1282700"/>
                  </a:lnTo>
                  <a:lnTo>
                    <a:pt x="2136257" y="1282700"/>
                  </a:lnTo>
                  <a:lnTo>
                    <a:pt x="2185684" y="1270000"/>
                  </a:lnTo>
                  <a:lnTo>
                    <a:pt x="2925459" y="1270000"/>
                  </a:lnTo>
                  <a:lnTo>
                    <a:pt x="3493799" y="863600"/>
                  </a:lnTo>
                  <a:lnTo>
                    <a:pt x="2286076" y="0"/>
                  </a:lnTo>
                  <a:close/>
                </a:path>
                <a:path w="4690109" h="4686300">
                  <a:moveTo>
                    <a:pt x="2925459" y="1270000"/>
                  </a:moveTo>
                  <a:lnTo>
                    <a:pt x="2286076" y="1270000"/>
                  </a:lnTo>
                  <a:lnTo>
                    <a:pt x="2286076" y="1727200"/>
                  </a:lnTo>
                  <a:lnTo>
                    <a:pt x="2925459" y="127000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395478" y="2906442"/>
              <a:ext cx="4690110" cy="4697095"/>
            </a:xfrm>
            <a:custGeom>
              <a:avLst/>
              <a:gdLst/>
              <a:ahLst/>
              <a:cxnLst/>
              <a:rect l="l" t="t" r="r" b="b"/>
              <a:pathLst>
                <a:path w="4690109" h="4697095">
                  <a:moveTo>
                    <a:pt x="2286076" y="0"/>
                  </a:moveTo>
                  <a:lnTo>
                    <a:pt x="2286076" y="510596"/>
                  </a:lnTo>
                  <a:lnTo>
                    <a:pt x="2235030" y="511647"/>
                  </a:lnTo>
                  <a:lnTo>
                    <a:pt x="2184288" y="513871"/>
                  </a:lnTo>
                  <a:lnTo>
                    <a:pt x="2133865" y="517255"/>
                  </a:lnTo>
                  <a:lnTo>
                    <a:pt x="2083773" y="521786"/>
                  </a:lnTo>
                  <a:lnTo>
                    <a:pt x="2034027" y="527451"/>
                  </a:lnTo>
                  <a:lnTo>
                    <a:pt x="1984640" y="534235"/>
                  </a:lnTo>
                  <a:lnTo>
                    <a:pt x="1935627" y="542126"/>
                  </a:lnTo>
                  <a:lnTo>
                    <a:pt x="1887001" y="551109"/>
                  </a:lnTo>
                  <a:lnTo>
                    <a:pt x="1838775" y="561173"/>
                  </a:lnTo>
                  <a:lnTo>
                    <a:pt x="1790963" y="572303"/>
                  </a:lnTo>
                  <a:lnTo>
                    <a:pt x="1743580" y="584485"/>
                  </a:lnTo>
                  <a:lnTo>
                    <a:pt x="1696638" y="597707"/>
                  </a:lnTo>
                  <a:lnTo>
                    <a:pt x="1650152" y="611955"/>
                  </a:lnTo>
                  <a:lnTo>
                    <a:pt x="1604135" y="627216"/>
                  </a:lnTo>
                  <a:lnTo>
                    <a:pt x="1558601" y="643476"/>
                  </a:lnTo>
                  <a:lnTo>
                    <a:pt x="1513563" y="660721"/>
                  </a:lnTo>
                  <a:lnTo>
                    <a:pt x="1469036" y="678939"/>
                  </a:lnTo>
                  <a:lnTo>
                    <a:pt x="1425033" y="698116"/>
                  </a:lnTo>
                  <a:lnTo>
                    <a:pt x="1381568" y="718239"/>
                  </a:lnTo>
                  <a:lnTo>
                    <a:pt x="1338655" y="739294"/>
                  </a:lnTo>
                  <a:lnTo>
                    <a:pt x="1296307" y="761267"/>
                  </a:lnTo>
                  <a:lnTo>
                    <a:pt x="1254538" y="784146"/>
                  </a:lnTo>
                  <a:lnTo>
                    <a:pt x="1213361" y="807917"/>
                  </a:lnTo>
                  <a:lnTo>
                    <a:pt x="1172791" y="832567"/>
                  </a:lnTo>
                  <a:lnTo>
                    <a:pt x="1132842" y="858081"/>
                  </a:lnTo>
                  <a:lnTo>
                    <a:pt x="1093526" y="884447"/>
                  </a:lnTo>
                  <a:lnTo>
                    <a:pt x="1054858" y="911652"/>
                  </a:lnTo>
                  <a:lnTo>
                    <a:pt x="1016851" y="939681"/>
                  </a:lnTo>
                  <a:lnTo>
                    <a:pt x="979519" y="968522"/>
                  </a:lnTo>
                  <a:lnTo>
                    <a:pt x="942876" y="998161"/>
                  </a:lnTo>
                  <a:lnTo>
                    <a:pt x="906936" y="1028584"/>
                  </a:lnTo>
                  <a:lnTo>
                    <a:pt x="871712" y="1059779"/>
                  </a:lnTo>
                  <a:lnTo>
                    <a:pt x="837218" y="1091732"/>
                  </a:lnTo>
                  <a:lnTo>
                    <a:pt x="803468" y="1124429"/>
                  </a:lnTo>
                  <a:lnTo>
                    <a:pt x="770475" y="1157857"/>
                  </a:lnTo>
                  <a:lnTo>
                    <a:pt x="738253" y="1192003"/>
                  </a:lnTo>
                  <a:lnTo>
                    <a:pt x="706816" y="1226853"/>
                  </a:lnTo>
                  <a:lnTo>
                    <a:pt x="676178" y="1262394"/>
                  </a:lnTo>
                  <a:lnTo>
                    <a:pt x="646352" y="1298612"/>
                  </a:lnTo>
                  <a:lnTo>
                    <a:pt x="617352" y="1335494"/>
                  </a:lnTo>
                  <a:lnTo>
                    <a:pt x="589192" y="1373027"/>
                  </a:lnTo>
                  <a:lnTo>
                    <a:pt x="561886" y="1411197"/>
                  </a:lnTo>
                  <a:lnTo>
                    <a:pt x="535447" y="1449990"/>
                  </a:lnTo>
                  <a:lnTo>
                    <a:pt x="509888" y="1489394"/>
                  </a:lnTo>
                  <a:lnTo>
                    <a:pt x="485225" y="1529395"/>
                  </a:lnTo>
                  <a:lnTo>
                    <a:pt x="461469" y="1569979"/>
                  </a:lnTo>
                  <a:lnTo>
                    <a:pt x="438636" y="1611134"/>
                  </a:lnTo>
                  <a:lnTo>
                    <a:pt x="416739" y="1652845"/>
                  </a:lnTo>
                  <a:lnTo>
                    <a:pt x="395792" y="1695100"/>
                  </a:lnTo>
                  <a:lnTo>
                    <a:pt x="375807" y="1737884"/>
                  </a:lnTo>
                  <a:lnTo>
                    <a:pt x="356800" y="1781185"/>
                  </a:lnTo>
                  <a:lnTo>
                    <a:pt x="338784" y="1824989"/>
                  </a:lnTo>
                  <a:lnTo>
                    <a:pt x="321772" y="1869282"/>
                  </a:lnTo>
                  <a:lnTo>
                    <a:pt x="305778" y="1914052"/>
                  </a:lnTo>
                  <a:lnTo>
                    <a:pt x="290816" y="1959285"/>
                  </a:lnTo>
                  <a:lnTo>
                    <a:pt x="276900" y="2004967"/>
                  </a:lnTo>
                  <a:lnTo>
                    <a:pt x="997995" y="2330075"/>
                  </a:lnTo>
                  <a:lnTo>
                    <a:pt x="1007873" y="2283280"/>
                  </a:lnTo>
                  <a:lnTo>
                    <a:pt x="1019454" y="2237115"/>
                  </a:lnTo>
                  <a:lnTo>
                    <a:pt x="1032703" y="2191612"/>
                  </a:lnTo>
                  <a:lnTo>
                    <a:pt x="1047588" y="2146805"/>
                  </a:lnTo>
                  <a:lnTo>
                    <a:pt x="1064073" y="2102726"/>
                  </a:lnTo>
                  <a:lnTo>
                    <a:pt x="1082126" y="2059409"/>
                  </a:lnTo>
                  <a:lnTo>
                    <a:pt x="1101714" y="2016885"/>
                  </a:lnTo>
                  <a:lnTo>
                    <a:pt x="1122801" y="1975188"/>
                  </a:lnTo>
                  <a:lnTo>
                    <a:pt x="1145356" y="1934351"/>
                  </a:lnTo>
                  <a:lnTo>
                    <a:pt x="1169343" y="1894406"/>
                  </a:lnTo>
                  <a:lnTo>
                    <a:pt x="1194729" y="1855386"/>
                  </a:lnTo>
                  <a:lnTo>
                    <a:pt x="1221481" y="1817324"/>
                  </a:lnTo>
                  <a:lnTo>
                    <a:pt x="1249566" y="1780253"/>
                  </a:lnTo>
                  <a:lnTo>
                    <a:pt x="1278948" y="1744205"/>
                  </a:lnTo>
                  <a:lnTo>
                    <a:pt x="1309595" y="1709214"/>
                  </a:lnTo>
                  <a:lnTo>
                    <a:pt x="1341473" y="1675313"/>
                  </a:lnTo>
                  <a:lnTo>
                    <a:pt x="1374548" y="1642533"/>
                  </a:lnTo>
                  <a:lnTo>
                    <a:pt x="1408787" y="1610908"/>
                  </a:lnTo>
                  <a:lnTo>
                    <a:pt x="1444156" y="1580471"/>
                  </a:lnTo>
                  <a:lnTo>
                    <a:pt x="1480621" y="1551254"/>
                  </a:lnTo>
                  <a:lnTo>
                    <a:pt x="1518149" y="1523291"/>
                  </a:lnTo>
                  <a:lnTo>
                    <a:pt x="1556706" y="1496614"/>
                  </a:lnTo>
                  <a:lnTo>
                    <a:pt x="1596258" y="1471255"/>
                  </a:lnTo>
                  <a:lnTo>
                    <a:pt x="1636771" y="1447249"/>
                  </a:lnTo>
                  <a:lnTo>
                    <a:pt x="1678213" y="1424627"/>
                  </a:lnTo>
                  <a:lnTo>
                    <a:pt x="1720549" y="1403422"/>
                  </a:lnTo>
                  <a:lnTo>
                    <a:pt x="1763745" y="1383667"/>
                  </a:lnTo>
                  <a:lnTo>
                    <a:pt x="1807769" y="1365396"/>
                  </a:lnTo>
                  <a:lnTo>
                    <a:pt x="1852585" y="1348640"/>
                  </a:lnTo>
                  <a:lnTo>
                    <a:pt x="1898161" y="1333433"/>
                  </a:lnTo>
                  <a:lnTo>
                    <a:pt x="1944464" y="1319807"/>
                  </a:lnTo>
                  <a:lnTo>
                    <a:pt x="1991458" y="1307795"/>
                  </a:lnTo>
                  <a:lnTo>
                    <a:pt x="2039111" y="1297431"/>
                  </a:lnTo>
                  <a:lnTo>
                    <a:pt x="2087389" y="1288746"/>
                  </a:lnTo>
                  <a:lnTo>
                    <a:pt x="2136258" y="1281774"/>
                  </a:lnTo>
                  <a:lnTo>
                    <a:pt x="2185685" y="1276548"/>
                  </a:lnTo>
                  <a:lnTo>
                    <a:pt x="2235636" y="1273100"/>
                  </a:lnTo>
                  <a:lnTo>
                    <a:pt x="2286076" y="1271462"/>
                  </a:lnTo>
                  <a:lnTo>
                    <a:pt x="2286076" y="1737397"/>
                  </a:lnTo>
                  <a:lnTo>
                    <a:pt x="3493807" y="868698"/>
                  </a:lnTo>
                  <a:lnTo>
                    <a:pt x="2286076" y="0"/>
                  </a:lnTo>
                  <a:close/>
                </a:path>
                <a:path w="4690109" h="4697095">
                  <a:moveTo>
                    <a:pt x="3839933" y="1133050"/>
                  </a:moveTo>
                  <a:lnTo>
                    <a:pt x="3211138" y="1597777"/>
                  </a:lnTo>
                  <a:lnTo>
                    <a:pt x="3246542" y="1629701"/>
                  </a:lnTo>
                  <a:lnTo>
                    <a:pt x="3280590" y="1662725"/>
                  </a:lnTo>
                  <a:lnTo>
                    <a:pt x="3313267" y="1696807"/>
                  </a:lnTo>
                  <a:lnTo>
                    <a:pt x="3344559" y="1731903"/>
                  </a:lnTo>
                  <a:lnTo>
                    <a:pt x="3374451" y="1767970"/>
                  </a:lnTo>
                  <a:lnTo>
                    <a:pt x="3402927" y="1804964"/>
                  </a:lnTo>
                  <a:lnTo>
                    <a:pt x="3429974" y="1842842"/>
                  </a:lnTo>
                  <a:lnTo>
                    <a:pt x="3455575" y="1881560"/>
                  </a:lnTo>
                  <a:lnTo>
                    <a:pt x="3479717" y="1921075"/>
                  </a:lnTo>
                  <a:lnTo>
                    <a:pt x="3502383" y="1961344"/>
                  </a:lnTo>
                  <a:lnTo>
                    <a:pt x="3523560" y="2002322"/>
                  </a:lnTo>
                  <a:lnTo>
                    <a:pt x="3543232" y="2043967"/>
                  </a:lnTo>
                  <a:lnTo>
                    <a:pt x="3561384" y="2086234"/>
                  </a:lnTo>
                  <a:lnTo>
                    <a:pt x="3578002" y="2129082"/>
                  </a:lnTo>
                  <a:lnTo>
                    <a:pt x="3593070" y="2172465"/>
                  </a:lnTo>
                  <a:lnTo>
                    <a:pt x="3606574" y="2216341"/>
                  </a:lnTo>
                  <a:lnTo>
                    <a:pt x="3618498" y="2260666"/>
                  </a:lnTo>
                  <a:lnTo>
                    <a:pt x="3628828" y="2305396"/>
                  </a:lnTo>
                  <a:lnTo>
                    <a:pt x="3637548" y="2350489"/>
                  </a:lnTo>
                  <a:lnTo>
                    <a:pt x="3644645" y="2395901"/>
                  </a:lnTo>
                  <a:lnTo>
                    <a:pt x="3650102" y="2441588"/>
                  </a:lnTo>
                  <a:lnTo>
                    <a:pt x="3653906" y="2487506"/>
                  </a:lnTo>
                  <a:lnTo>
                    <a:pt x="3656040" y="2533613"/>
                  </a:lnTo>
                  <a:lnTo>
                    <a:pt x="3656491" y="2579865"/>
                  </a:lnTo>
                  <a:lnTo>
                    <a:pt x="3655243" y="2626219"/>
                  </a:lnTo>
                  <a:lnTo>
                    <a:pt x="3652281" y="2672630"/>
                  </a:lnTo>
                  <a:lnTo>
                    <a:pt x="3647590" y="2719056"/>
                  </a:lnTo>
                  <a:lnTo>
                    <a:pt x="3641156" y="2765453"/>
                  </a:lnTo>
                  <a:lnTo>
                    <a:pt x="3632964" y="2811778"/>
                  </a:lnTo>
                  <a:lnTo>
                    <a:pt x="3622998" y="2857987"/>
                  </a:lnTo>
                  <a:lnTo>
                    <a:pt x="3611243" y="2904036"/>
                  </a:lnTo>
                  <a:lnTo>
                    <a:pt x="3597686" y="2949883"/>
                  </a:lnTo>
                  <a:lnTo>
                    <a:pt x="3582310" y="2995483"/>
                  </a:lnTo>
                  <a:lnTo>
                    <a:pt x="3565101" y="3040794"/>
                  </a:lnTo>
                  <a:lnTo>
                    <a:pt x="3546044" y="3085771"/>
                  </a:lnTo>
                  <a:lnTo>
                    <a:pt x="3525124" y="3130372"/>
                  </a:lnTo>
                  <a:lnTo>
                    <a:pt x="3098235" y="2922351"/>
                  </a:lnTo>
                  <a:lnTo>
                    <a:pt x="3354946" y="4365221"/>
                  </a:lnTo>
                  <a:lnTo>
                    <a:pt x="4690001" y="3697703"/>
                  </a:lnTo>
                  <a:lnTo>
                    <a:pt x="4222319" y="3469966"/>
                  </a:lnTo>
                  <a:lnTo>
                    <a:pt x="4244303" y="3424543"/>
                  </a:lnTo>
                  <a:lnTo>
                    <a:pt x="4265057" y="3378859"/>
                  </a:lnTo>
                  <a:lnTo>
                    <a:pt x="4284586" y="3332931"/>
                  </a:lnTo>
                  <a:lnTo>
                    <a:pt x="4302897" y="3286778"/>
                  </a:lnTo>
                  <a:lnTo>
                    <a:pt x="4319997" y="3240419"/>
                  </a:lnTo>
                  <a:lnTo>
                    <a:pt x="4335891" y="3193872"/>
                  </a:lnTo>
                  <a:lnTo>
                    <a:pt x="4350587" y="3147155"/>
                  </a:lnTo>
                  <a:lnTo>
                    <a:pt x="4364090" y="3100287"/>
                  </a:lnTo>
                  <a:lnTo>
                    <a:pt x="4376407" y="3053286"/>
                  </a:lnTo>
                  <a:lnTo>
                    <a:pt x="4387543" y="3006171"/>
                  </a:lnTo>
                  <a:lnTo>
                    <a:pt x="4397506" y="2958959"/>
                  </a:lnTo>
                  <a:lnTo>
                    <a:pt x="4406302" y="2911670"/>
                  </a:lnTo>
                  <a:lnTo>
                    <a:pt x="4413937" y="2864322"/>
                  </a:lnTo>
                  <a:lnTo>
                    <a:pt x="4420417" y="2816932"/>
                  </a:lnTo>
                  <a:lnTo>
                    <a:pt x="4425749" y="2769521"/>
                  </a:lnTo>
                  <a:lnTo>
                    <a:pt x="4429938" y="2722105"/>
                  </a:lnTo>
                  <a:lnTo>
                    <a:pt x="4432993" y="2674703"/>
                  </a:lnTo>
                  <a:lnTo>
                    <a:pt x="4434917" y="2627335"/>
                  </a:lnTo>
                  <a:lnTo>
                    <a:pt x="4435719" y="2580017"/>
                  </a:lnTo>
                  <a:lnTo>
                    <a:pt x="4435404" y="2532769"/>
                  </a:lnTo>
                  <a:lnTo>
                    <a:pt x="4433979" y="2485609"/>
                  </a:lnTo>
                  <a:lnTo>
                    <a:pt x="4431449" y="2438556"/>
                  </a:lnTo>
                  <a:lnTo>
                    <a:pt x="4427822" y="2391627"/>
                  </a:lnTo>
                  <a:lnTo>
                    <a:pt x="4423103" y="2344841"/>
                  </a:lnTo>
                  <a:lnTo>
                    <a:pt x="4417300" y="2298217"/>
                  </a:lnTo>
                  <a:lnTo>
                    <a:pt x="4410417" y="2251773"/>
                  </a:lnTo>
                  <a:lnTo>
                    <a:pt x="4402462" y="2205527"/>
                  </a:lnTo>
                  <a:lnTo>
                    <a:pt x="4393442" y="2159498"/>
                  </a:lnTo>
                  <a:lnTo>
                    <a:pt x="4383361" y="2113704"/>
                  </a:lnTo>
                  <a:lnTo>
                    <a:pt x="4372227" y="2068164"/>
                  </a:lnTo>
                  <a:lnTo>
                    <a:pt x="4360045" y="2022896"/>
                  </a:lnTo>
                  <a:lnTo>
                    <a:pt x="4346823" y="1977918"/>
                  </a:lnTo>
                  <a:lnTo>
                    <a:pt x="4332566" y="1933249"/>
                  </a:lnTo>
                  <a:lnTo>
                    <a:pt x="4317282" y="1888907"/>
                  </a:lnTo>
                  <a:lnTo>
                    <a:pt x="4300975" y="1844910"/>
                  </a:lnTo>
                  <a:lnTo>
                    <a:pt x="4283653" y="1801278"/>
                  </a:lnTo>
                  <a:lnTo>
                    <a:pt x="4265322" y="1758028"/>
                  </a:lnTo>
                  <a:lnTo>
                    <a:pt x="4245987" y="1715179"/>
                  </a:lnTo>
                  <a:lnTo>
                    <a:pt x="4225657" y="1672749"/>
                  </a:lnTo>
                  <a:lnTo>
                    <a:pt x="4204336" y="1630756"/>
                  </a:lnTo>
                  <a:lnTo>
                    <a:pt x="4182031" y="1589220"/>
                  </a:lnTo>
                  <a:lnTo>
                    <a:pt x="4158749" y="1548158"/>
                  </a:lnTo>
                  <a:lnTo>
                    <a:pt x="4134495" y="1507589"/>
                  </a:lnTo>
                  <a:lnTo>
                    <a:pt x="4109277" y="1467531"/>
                  </a:lnTo>
                  <a:lnTo>
                    <a:pt x="4083099" y="1428003"/>
                  </a:lnTo>
                  <a:lnTo>
                    <a:pt x="4055970" y="1389022"/>
                  </a:lnTo>
                  <a:lnTo>
                    <a:pt x="4027895" y="1350608"/>
                  </a:lnTo>
                  <a:lnTo>
                    <a:pt x="3998880" y="1312779"/>
                  </a:lnTo>
                  <a:lnTo>
                    <a:pt x="3968932" y="1275553"/>
                  </a:lnTo>
                  <a:lnTo>
                    <a:pt x="3938057" y="1238949"/>
                  </a:lnTo>
                  <a:lnTo>
                    <a:pt x="3906261" y="1202985"/>
                  </a:lnTo>
                  <a:lnTo>
                    <a:pt x="3873551" y="1167679"/>
                  </a:lnTo>
                  <a:lnTo>
                    <a:pt x="3839933" y="1133050"/>
                  </a:lnTo>
                  <a:close/>
                </a:path>
                <a:path w="4690109" h="4697095">
                  <a:moveTo>
                    <a:pt x="210971" y="2421010"/>
                  </a:moveTo>
                  <a:lnTo>
                    <a:pt x="0" y="3871522"/>
                  </a:lnTo>
                  <a:lnTo>
                    <a:pt x="460264" y="3629301"/>
                  </a:lnTo>
                  <a:lnTo>
                    <a:pt x="484689" y="3671504"/>
                  </a:lnTo>
                  <a:lnTo>
                    <a:pt x="509978" y="3712935"/>
                  </a:lnTo>
                  <a:lnTo>
                    <a:pt x="536114" y="3753589"/>
                  </a:lnTo>
                  <a:lnTo>
                    <a:pt x="563081" y="3793459"/>
                  </a:lnTo>
                  <a:lnTo>
                    <a:pt x="590862" y="3832542"/>
                  </a:lnTo>
                  <a:lnTo>
                    <a:pt x="619439" y="3870832"/>
                  </a:lnTo>
                  <a:lnTo>
                    <a:pt x="648795" y="3908324"/>
                  </a:lnTo>
                  <a:lnTo>
                    <a:pt x="678913" y="3945013"/>
                  </a:lnTo>
                  <a:lnTo>
                    <a:pt x="709776" y="3980895"/>
                  </a:lnTo>
                  <a:lnTo>
                    <a:pt x="741367" y="4015964"/>
                  </a:lnTo>
                  <a:lnTo>
                    <a:pt x="773669" y="4050214"/>
                  </a:lnTo>
                  <a:lnTo>
                    <a:pt x="806664" y="4083642"/>
                  </a:lnTo>
                  <a:lnTo>
                    <a:pt x="840336" y="4116242"/>
                  </a:lnTo>
                  <a:lnTo>
                    <a:pt x="874668" y="4148009"/>
                  </a:lnTo>
                  <a:lnTo>
                    <a:pt x="909642" y="4178938"/>
                  </a:lnTo>
                  <a:lnTo>
                    <a:pt x="945241" y="4209024"/>
                  </a:lnTo>
                  <a:lnTo>
                    <a:pt x="981449" y="4238262"/>
                  </a:lnTo>
                  <a:lnTo>
                    <a:pt x="1018248" y="4266647"/>
                  </a:lnTo>
                  <a:lnTo>
                    <a:pt x="1055620" y="4294174"/>
                  </a:lnTo>
                  <a:lnTo>
                    <a:pt x="1093550" y="4320839"/>
                  </a:lnTo>
                  <a:lnTo>
                    <a:pt x="1132020" y="4346635"/>
                  </a:lnTo>
                  <a:lnTo>
                    <a:pt x="1171012" y="4371558"/>
                  </a:lnTo>
                  <a:lnTo>
                    <a:pt x="1210510" y="4395602"/>
                  </a:lnTo>
                  <a:lnTo>
                    <a:pt x="1250496" y="4418764"/>
                  </a:lnTo>
                  <a:lnTo>
                    <a:pt x="1290954" y="4441038"/>
                  </a:lnTo>
                  <a:lnTo>
                    <a:pt x="1331867" y="4462418"/>
                  </a:lnTo>
                  <a:lnTo>
                    <a:pt x="1373216" y="4482901"/>
                  </a:lnTo>
                  <a:lnTo>
                    <a:pt x="1414986" y="4502480"/>
                  </a:lnTo>
                  <a:lnTo>
                    <a:pt x="1457159" y="4521151"/>
                  </a:lnTo>
                  <a:lnTo>
                    <a:pt x="1499717" y="4538909"/>
                  </a:lnTo>
                  <a:lnTo>
                    <a:pt x="1542645" y="4555748"/>
                  </a:lnTo>
                  <a:lnTo>
                    <a:pt x="1585924" y="4571665"/>
                  </a:lnTo>
                  <a:lnTo>
                    <a:pt x="1629539" y="4586653"/>
                  </a:lnTo>
                  <a:lnTo>
                    <a:pt x="1673470" y="4600708"/>
                  </a:lnTo>
                  <a:lnTo>
                    <a:pt x="1717702" y="4613824"/>
                  </a:lnTo>
                  <a:lnTo>
                    <a:pt x="1762218" y="4625998"/>
                  </a:lnTo>
                  <a:lnTo>
                    <a:pt x="1807000" y="4637222"/>
                  </a:lnTo>
                  <a:lnTo>
                    <a:pt x="1852031" y="4647494"/>
                  </a:lnTo>
                  <a:lnTo>
                    <a:pt x="1897294" y="4656807"/>
                  </a:lnTo>
                  <a:lnTo>
                    <a:pt x="1942772" y="4665157"/>
                  </a:lnTo>
                  <a:lnTo>
                    <a:pt x="1988448" y="4672539"/>
                  </a:lnTo>
                  <a:lnTo>
                    <a:pt x="2034305" y="4678947"/>
                  </a:lnTo>
                  <a:lnTo>
                    <a:pt x="2080325" y="4684377"/>
                  </a:lnTo>
                  <a:lnTo>
                    <a:pt x="2126492" y="4688823"/>
                  </a:lnTo>
                  <a:lnTo>
                    <a:pt x="2172789" y="4692281"/>
                  </a:lnTo>
                  <a:lnTo>
                    <a:pt x="2219198" y="4694745"/>
                  </a:lnTo>
                  <a:lnTo>
                    <a:pt x="2265703" y="4696211"/>
                  </a:lnTo>
                  <a:lnTo>
                    <a:pt x="2312285" y="4696673"/>
                  </a:lnTo>
                  <a:lnTo>
                    <a:pt x="2358929" y="4696127"/>
                  </a:lnTo>
                  <a:lnTo>
                    <a:pt x="2405617" y="4694567"/>
                  </a:lnTo>
                  <a:lnTo>
                    <a:pt x="2452332" y="4691989"/>
                  </a:lnTo>
                  <a:lnTo>
                    <a:pt x="2499056" y="4688387"/>
                  </a:lnTo>
                  <a:lnTo>
                    <a:pt x="2545774" y="4683757"/>
                  </a:lnTo>
                  <a:lnTo>
                    <a:pt x="2592467" y="4678093"/>
                  </a:lnTo>
                  <a:lnTo>
                    <a:pt x="2639118" y="4671390"/>
                  </a:lnTo>
                  <a:lnTo>
                    <a:pt x="2685711" y="4663644"/>
                  </a:lnTo>
                  <a:lnTo>
                    <a:pt x="2732228" y="4654849"/>
                  </a:lnTo>
                  <a:lnTo>
                    <a:pt x="2778653" y="4645000"/>
                  </a:lnTo>
                  <a:lnTo>
                    <a:pt x="2824968" y="4634093"/>
                  </a:lnTo>
                  <a:lnTo>
                    <a:pt x="2871156" y="4622122"/>
                  </a:lnTo>
                  <a:lnTo>
                    <a:pt x="2917199" y="4609082"/>
                  </a:lnTo>
                  <a:lnTo>
                    <a:pt x="2963082" y="4594968"/>
                  </a:lnTo>
                  <a:lnTo>
                    <a:pt x="2822160" y="3834908"/>
                  </a:lnTo>
                  <a:lnTo>
                    <a:pt x="2776726" y="3852583"/>
                  </a:lnTo>
                  <a:lnTo>
                    <a:pt x="2730956" y="3868517"/>
                  </a:lnTo>
                  <a:lnTo>
                    <a:pt x="2684892" y="3882724"/>
                  </a:lnTo>
                  <a:lnTo>
                    <a:pt x="2638578" y="3895217"/>
                  </a:lnTo>
                  <a:lnTo>
                    <a:pt x="2592057" y="3906007"/>
                  </a:lnTo>
                  <a:lnTo>
                    <a:pt x="2545374" y="3915109"/>
                  </a:lnTo>
                  <a:lnTo>
                    <a:pt x="2498571" y="3922533"/>
                  </a:lnTo>
                  <a:lnTo>
                    <a:pt x="2451692" y="3928295"/>
                  </a:lnTo>
                  <a:lnTo>
                    <a:pt x="2404781" y="3932405"/>
                  </a:lnTo>
                  <a:lnTo>
                    <a:pt x="2357881" y="3934878"/>
                  </a:lnTo>
                  <a:lnTo>
                    <a:pt x="2311035" y="3935725"/>
                  </a:lnTo>
                  <a:lnTo>
                    <a:pt x="2264287" y="3934960"/>
                  </a:lnTo>
                  <a:lnTo>
                    <a:pt x="2217681" y="3932595"/>
                  </a:lnTo>
                  <a:lnTo>
                    <a:pt x="2171260" y="3928643"/>
                  </a:lnTo>
                  <a:lnTo>
                    <a:pt x="2125067" y="3923117"/>
                  </a:lnTo>
                  <a:lnTo>
                    <a:pt x="2079147" y="3916030"/>
                  </a:lnTo>
                  <a:lnTo>
                    <a:pt x="2033541" y="3907394"/>
                  </a:lnTo>
                  <a:lnTo>
                    <a:pt x="1988295" y="3897222"/>
                  </a:lnTo>
                  <a:lnTo>
                    <a:pt x="1943451" y="3885527"/>
                  </a:lnTo>
                  <a:lnTo>
                    <a:pt x="1899053" y="3872322"/>
                  </a:lnTo>
                  <a:lnTo>
                    <a:pt x="1855145" y="3857620"/>
                  </a:lnTo>
                  <a:lnTo>
                    <a:pt x="1811770" y="3841433"/>
                  </a:lnTo>
                  <a:lnTo>
                    <a:pt x="1768971" y="3823774"/>
                  </a:lnTo>
                  <a:lnTo>
                    <a:pt x="1726792" y="3804655"/>
                  </a:lnTo>
                  <a:lnTo>
                    <a:pt x="1685276" y="3784091"/>
                  </a:lnTo>
                  <a:lnTo>
                    <a:pt x="1644467" y="3762093"/>
                  </a:lnTo>
                  <a:lnTo>
                    <a:pt x="1604409" y="3738674"/>
                  </a:lnTo>
                  <a:lnTo>
                    <a:pt x="1565145" y="3713847"/>
                  </a:lnTo>
                  <a:lnTo>
                    <a:pt x="1526718" y="3687625"/>
                  </a:lnTo>
                  <a:lnTo>
                    <a:pt x="1489172" y="3660021"/>
                  </a:lnTo>
                  <a:lnTo>
                    <a:pt x="1452551" y="3631046"/>
                  </a:lnTo>
                  <a:lnTo>
                    <a:pt x="1416897" y="3600715"/>
                  </a:lnTo>
                  <a:lnTo>
                    <a:pt x="1382255" y="3569040"/>
                  </a:lnTo>
                  <a:lnTo>
                    <a:pt x="1348667" y="3536034"/>
                  </a:lnTo>
                  <a:lnTo>
                    <a:pt x="1316178" y="3501709"/>
                  </a:lnTo>
                  <a:lnTo>
                    <a:pt x="1284831" y="3466078"/>
                  </a:lnTo>
                  <a:lnTo>
                    <a:pt x="1254670" y="3429154"/>
                  </a:lnTo>
                  <a:lnTo>
                    <a:pt x="1225737" y="3390950"/>
                  </a:lnTo>
                  <a:lnTo>
                    <a:pt x="1198077" y="3351479"/>
                  </a:lnTo>
                  <a:lnTo>
                    <a:pt x="1171732" y="3310753"/>
                  </a:lnTo>
                  <a:lnTo>
                    <a:pt x="1146747" y="3268785"/>
                  </a:lnTo>
                  <a:lnTo>
                    <a:pt x="1566630" y="3048291"/>
                  </a:lnTo>
                  <a:lnTo>
                    <a:pt x="210971" y="242101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99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82978"/>
            <a:ext cx="7570369" cy="56877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3638" dirty="0"/>
              <a:t>How</a:t>
            </a:r>
            <a:r>
              <a:rPr sz="3638" spc="-136" dirty="0"/>
              <a:t> </a:t>
            </a:r>
            <a:r>
              <a:rPr sz="3638" spc="127" dirty="0"/>
              <a:t>to</a:t>
            </a:r>
            <a:r>
              <a:rPr sz="3638" spc="-133" dirty="0"/>
              <a:t> </a:t>
            </a:r>
            <a:r>
              <a:rPr sz="3638" spc="-127" dirty="0"/>
              <a:t>measure</a:t>
            </a:r>
            <a:r>
              <a:rPr sz="3638" spc="-133" dirty="0"/>
              <a:t> </a:t>
            </a:r>
            <a:r>
              <a:rPr sz="3638" spc="-158" dirty="0"/>
              <a:t>Recursive</a:t>
            </a:r>
            <a:r>
              <a:rPr sz="3638" spc="-133" dirty="0"/>
              <a:t> </a:t>
            </a:r>
            <a:r>
              <a:rPr sz="3638" spc="-6" dirty="0"/>
              <a:t>Algorithm?</a:t>
            </a:r>
            <a:endParaRPr sz="3638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62528" y="1384203"/>
          <a:ext cx="5181048" cy="35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…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50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50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21472" y="1399024"/>
            <a:ext cx="114441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sampleArray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622" y="2048176"/>
            <a:ext cx="8354745" cy="92024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041" rIns="0" bIns="0" rtlCol="0">
            <a:spAutoFit/>
          </a:bodyPr>
          <a:lstStyle/>
          <a:p>
            <a:pPr marL="402392" marR="3542974" indent="-367351" defTabSz="554492">
              <a:lnSpc>
                <a:spcPts val="1401"/>
              </a:lnSpc>
              <a:spcBef>
                <a:spcPts val="276"/>
              </a:spcBef>
            </a:pP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1182" kern="0" spc="6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182" kern="0" spc="6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findMaxNumRec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(int</a:t>
            </a:r>
            <a:r>
              <a:rPr sz="1182" kern="0" spc="6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[]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9CDCFE"/>
                </a:solidFill>
                <a:latin typeface="Courier New"/>
                <a:cs typeface="Courier New"/>
              </a:rPr>
              <a:t>sampleArray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182" kern="0" spc="6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int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9CDCFE"/>
                </a:solidFill>
                <a:latin typeface="Courier New"/>
                <a:cs typeface="Courier New"/>
              </a:rPr>
              <a:t>n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if</a:t>
            </a:r>
            <a:r>
              <a:rPr sz="1182" kern="0" spc="24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(n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==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1)</a:t>
            </a:r>
            <a:r>
              <a:rPr sz="1182" kern="0" spc="24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677713" defTabSz="554492">
              <a:lnSpc>
                <a:spcPts val="1346"/>
              </a:lnSpc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5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spc="-6" dirty="0">
                <a:solidFill>
                  <a:srgbClr val="D4D4D4"/>
                </a:solidFill>
                <a:latin typeface="Courier New"/>
                <a:cs typeface="Courier New"/>
              </a:rPr>
              <a:t>sampleArray[</a:t>
            </a:r>
            <a:r>
              <a:rPr sz="1182" kern="0" spc="-6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182" kern="0" spc="-6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86067" defTabSz="554492">
              <a:lnSpc>
                <a:spcPts val="1401"/>
              </a:lnSpc>
            </a:pPr>
            <a:r>
              <a:rPr sz="1182" kern="0" spc="12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02392" defTabSz="554492">
              <a:lnSpc>
                <a:spcPts val="1410"/>
              </a:lnSpc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20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(sampleArray[n-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],findMaxNumRec(sampleArray,</a:t>
            </a:r>
            <a:r>
              <a:rPr sz="1182" kern="0" spc="203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n-</a:t>
            </a:r>
            <a:r>
              <a:rPr sz="1182" kern="0" spc="-12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spc="-12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0063" y="3418254"/>
            <a:ext cx="119716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Explanation: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89453" y="3797033"/>
          <a:ext cx="2903388" cy="398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796886" y="3855389"/>
            <a:ext cx="50828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77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77" b="1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9147" y="3828747"/>
            <a:ext cx="408939" cy="29942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1880" kern="0" spc="3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80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80" kern="0" spc="1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5258" y="4492452"/>
            <a:ext cx="16673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findMaxNumRec(A,4)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5258" y="5109103"/>
            <a:ext cx="16673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findMaxNumRec(A,3)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5258" y="5721346"/>
            <a:ext cx="16673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findMaxNumRec(A,2)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5258" y="6380995"/>
            <a:ext cx="16673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findMaxNumRec(A,1)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47818" y="4745833"/>
            <a:ext cx="61225" cy="324224"/>
            <a:chOff x="5025371" y="7826230"/>
            <a:chExt cx="100965" cy="534670"/>
          </a:xfrm>
        </p:grpSpPr>
        <p:sp>
          <p:nvSpPr>
            <p:cNvPr id="16" name="object 16"/>
            <p:cNvSpPr/>
            <p:nvPr/>
          </p:nvSpPr>
          <p:spPr>
            <a:xfrm>
              <a:off x="5075631" y="782623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59172"/>
                  </a:lnTo>
                  <a:lnTo>
                    <a:pt x="0" y="469642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025371" y="826027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50260" y="25130"/>
                  </a:ln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047818" y="5381779"/>
            <a:ext cx="61225" cy="324224"/>
            <a:chOff x="5025371" y="8874952"/>
            <a:chExt cx="100965" cy="534670"/>
          </a:xfrm>
        </p:grpSpPr>
        <p:sp>
          <p:nvSpPr>
            <p:cNvPr id="19" name="object 19"/>
            <p:cNvSpPr/>
            <p:nvPr/>
          </p:nvSpPr>
          <p:spPr>
            <a:xfrm>
              <a:off x="5075631" y="8874952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59172"/>
                  </a:lnTo>
                  <a:lnTo>
                    <a:pt x="0" y="469642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25371" y="930899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50260" y="25130"/>
                  </a:ln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047818" y="6017725"/>
            <a:ext cx="61225" cy="324224"/>
            <a:chOff x="5025371" y="9923674"/>
            <a:chExt cx="100965" cy="534670"/>
          </a:xfrm>
        </p:grpSpPr>
        <p:sp>
          <p:nvSpPr>
            <p:cNvPr id="22" name="object 22"/>
            <p:cNvSpPr/>
            <p:nvPr/>
          </p:nvSpPr>
          <p:spPr>
            <a:xfrm>
              <a:off x="5075631" y="9923674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59172"/>
                  </a:lnTo>
                  <a:lnTo>
                    <a:pt x="0" y="469642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025371" y="1035771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50260" y="25130"/>
                  </a:ln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970377" y="6475511"/>
            <a:ext cx="318833" cy="61225"/>
            <a:chOff x="6546740" y="10678597"/>
            <a:chExt cx="525780" cy="100965"/>
          </a:xfrm>
        </p:grpSpPr>
        <p:sp>
          <p:nvSpPr>
            <p:cNvPr id="25" name="object 25"/>
            <p:cNvSpPr/>
            <p:nvPr/>
          </p:nvSpPr>
          <p:spPr>
            <a:xfrm>
              <a:off x="6546740" y="10728857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49770" y="0"/>
                  </a:lnTo>
                  <a:lnTo>
                    <a:pt x="460240" y="0"/>
                  </a:lnTo>
                </a:path>
              </a:pathLst>
            </a:custGeom>
            <a:ln w="20941">
              <a:solidFill>
                <a:srgbClr val="FF968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971381" y="1067859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82055" y="6380995"/>
            <a:ext cx="65769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A[0]=11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70377" y="5815862"/>
            <a:ext cx="318833" cy="61225"/>
            <a:chOff x="6546740" y="9590786"/>
            <a:chExt cx="525780" cy="100965"/>
          </a:xfrm>
        </p:grpSpPr>
        <p:sp>
          <p:nvSpPr>
            <p:cNvPr id="29" name="object 29"/>
            <p:cNvSpPr/>
            <p:nvPr/>
          </p:nvSpPr>
          <p:spPr>
            <a:xfrm>
              <a:off x="6546740" y="9641046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49770" y="0"/>
                  </a:lnTo>
                  <a:lnTo>
                    <a:pt x="460241" y="0"/>
                  </a:lnTo>
                </a:path>
              </a:pathLst>
            </a:custGeom>
            <a:ln w="20941">
              <a:solidFill>
                <a:srgbClr val="FF968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971381" y="959078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66304" y="5721346"/>
            <a:ext cx="129997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max(A[2-</a:t>
            </a: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1],11)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63691" y="5815862"/>
            <a:ext cx="318833" cy="61225"/>
            <a:chOff x="9504047" y="9590786"/>
            <a:chExt cx="525780" cy="100965"/>
          </a:xfrm>
        </p:grpSpPr>
        <p:sp>
          <p:nvSpPr>
            <p:cNvPr id="33" name="object 33"/>
            <p:cNvSpPr/>
            <p:nvPr/>
          </p:nvSpPr>
          <p:spPr>
            <a:xfrm>
              <a:off x="9504047" y="9641046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49770" y="0"/>
                  </a:lnTo>
                  <a:lnTo>
                    <a:pt x="460241" y="0"/>
                  </a:lnTo>
                </a:path>
              </a:pathLst>
            </a:custGeom>
            <a:ln w="20941">
              <a:solidFill>
                <a:srgbClr val="FF968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9928687" y="959078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150296" y="5721346"/>
            <a:ext cx="111668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max(4,11)=11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52519" y="5203619"/>
            <a:ext cx="318833" cy="61225"/>
            <a:chOff x="6517291" y="8581153"/>
            <a:chExt cx="525780" cy="100965"/>
          </a:xfrm>
        </p:grpSpPr>
        <p:sp>
          <p:nvSpPr>
            <p:cNvPr id="37" name="object 37"/>
            <p:cNvSpPr/>
            <p:nvPr/>
          </p:nvSpPr>
          <p:spPr>
            <a:xfrm>
              <a:off x="6517291" y="8631413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49770" y="0"/>
                  </a:lnTo>
                  <a:lnTo>
                    <a:pt x="460241" y="0"/>
                  </a:lnTo>
                </a:path>
              </a:pathLst>
            </a:custGeom>
            <a:ln w="20941">
              <a:solidFill>
                <a:srgbClr val="FF968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941931" y="858115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48446" y="5109103"/>
            <a:ext cx="129997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max(A[3-</a:t>
            </a: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1],11)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745832" y="5203619"/>
            <a:ext cx="318833" cy="61225"/>
            <a:chOff x="9474597" y="8581153"/>
            <a:chExt cx="525780" cy="100965"/>
          </a:xfrm>
        </p:grpSpPr>
        <p:sp>
          <p:nvSpPr>
            <p:cNvPr id="41" name="object 41"/>
            <p:cNvSpPr/>
            <p:nvPr/>
          </p:nvSpPr>
          <p:spPr>
            <a:xfrm>
              <a:off x="9474597" y="8631413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49770" y="0"/>
                  </a:lnTo>
                  <a:lnTo>
                    <a:pt x="460241" y="0"/>
                  </a:lnTo>
                </a:path>
              </a:pathLst>
            </a:custGeom>
            <a:ln w="20941">
              <a:solidFill>
                <a:srgbClr val="FF968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9899238" y="858115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132438" y="5109103"/>
            <a:ext cx="120833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max(12,11)=12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952519" y="4586968"/>
            <a:ext cx="318833" cy="61225"/>
            <a:chOff x="6517291" y="7564249"/>
            <a:chExt cx="525780" cy="100965"/>
          </a:xfrm>
        </p:grpSpPr>
        <p:sp>
          <p:nvSpPr>
            <p:cNvPr id="45" name="object 45"/>
            <p:cNvSpPr/>
            <p:nvPr/>
          </p:nvSpPr>
          <p:spPr>
            <a:xfrm>
              <a:off x="6517291" y="7614509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49770" y="0"/>
                  </a:lnTo>
                  <a:lnTo>
                    <a:pt x="460241" y="0"/>
                  </a:lnTo>
                </a:path>
              </a:pathLst>
            </a:custGeom>
            <a:ln w="20941">
              <a:solidFill>
                <a:srgbClr val="FF968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941931" y="756424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348446" y="4492452"/>
            <a:ext cx="129997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max(A[4-</a:t>
            </a: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1],12)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745832" y="4586968"/>
            <a:ext cx="318833" cy="61225"/>
            <a:chOff x="9474597" y="7564249"/>
            <a:chExt cx="525780" cy="100965"/>
          </a:xfrm>
        </p:grpSpPr>
        <p:sp>
          <p:nvSpPr>
            <p:cNvPr id="49" name="object 49"/>
            <p:cNvSpPr/>
            <p:nvPr/>
          </p:nvSpPr>
          <p:spPr>
            <a:xfrm>
              <a:off x="9474597" y="7614509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49770" y="0"/>
                  </a:lnTo>
                  <a:lnTo>
                    <a:pt x="460241" y="0"/>
                  </a:lnTo>
                </a:path>
              </a:pathLst>
            </a:custGeom>
            <a:ln w="20941">
              <a:solidFill>
                <a:srgbClr val="FF968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899238" y="756424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132438" y="4492452"/>
            <a:ext cx="111668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max(7,12)=12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7733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82978"/>
            <a:ext cx="7570369" cy="56877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3638" dirty="0"/>
              <a:t>How</a:t>
            </a:r>
            <a:r>
              <a:rPr sz="3638" spc="-136" dirty="0"/>
              <a:t> </a:t>
            </a:r>
            <a:r>
              <a:rPr sz="3638" spc="127" dirty="0"/>
              <a:t>to</a:t>
            </a:r>
            <a:r>
              <a:rPr sz="3638" spc="-133" dirty="0"/>
              <a:t> </a:t>
            </a:r>
            <a:r>
              <a:rPr sz="3638" spc="-127" dirty="0"/>
              <a:t>measure</a:t>
            </a:r>
            <a:r>
              <a:rPr sz="3638" spc="-133" dirty="0"/>
              <a:t> </a:t>
            </a:r>
            <a:r>
              <a:rPr sz="3638" spc="-158" dirty="0"/>
              <a:t>Recursive</a:t>
            </a:r>
            <a:r>
              <a:rPr sz="3638" spc="-133" dirty="0"/>
              <a:t> </a:t>
            </a:r>
            <a:r>
              <a:rPr sz="3638" spc="-6" dirty="0"/>
              <a:t>Algorithm?</a:t>
            </a:r>
            <a:endParaRPr sz="3638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62528" y="1384203"/>
          <a:ext cx="5181048" cy="35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…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50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275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50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21472" y="1399024"/>
            <a:ext cx="114441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sampleArray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3622" y="2048175"/>
            <a:ext cx="8354745" cy="1138251"/>
          </a:xfrm>
          <a:custGeom>
            <a:avLst/>
            <a:gdLst/>
            <a:ahLst/>
            <a:cxnLst/>
            <a:rect l="l" t="t" r="r" b="b"/>
            <a:pathLst>
              <a:path w="13777594" h="1877060">
                <a:moveTo>
                  <a:pt x="13777109" y="0"/>
                </a:moveTo>
                <a:lnTo>
                  <a:pt x="0" y="0"/>
                </a:lnTo>
                <a:lnTo>
                  <a:pt x="0" y="1876906"/>
                </a:lnTo>
                <a:lnTo>
                  <a:pt x="13777109" y="1876906"/>
                </a:lnTo>
                <a:lnTo>
                  <a:pt x="13777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1637" y="2065650"/>
            <a:ext cx="478635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1182" kern="0" spc="6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182" kern="0" spc="6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findMaxNumRec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(int</a:t>
            </a:r>
            <a:r>
              <a:rPr sz="1182" kern="0" spc="6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[]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9CDCFE"/>
                </a:solidFill>
                <a:latin typeface="Courier New"/>
                <a:cs typeface="Courier New"/>
              </a:rPr>
              <a:t>sampleArray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182" kern="0" spc="6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int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9CDCFE"/>
                </a:solidFill>
                <a:latin typeface="Courier New"/>
                <a:cs typeface="Courier New"/>
              </a:rPr>
              <a:t>n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8622" y="2243437"/>
            <a:ext cx="120833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if</a:t>
            </a:r>
            <a:r>
              <a:rPr sz="1182" kern="0" spc="24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(n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==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1)</a:t>
            </a:r>
            <a:r>
              <a:rPr sz="1182" kern="0" spc="24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3859" y="2421225"/>
            <a:ext cx="203391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5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spc="-6" dirty="0">
                <a:solidFill>
                  <a:srgbClr val="D4D4D4"/>
                </a:solidFill>
                <a:latin typeface="Courier New"/>
                <a:cs typeface="Courier New"/>
              </a:rPr>
              <a:t>sampleArray[</a:t>
            </a:r>
            <a:r>
              <a:rPr sz="1182" kern="0" spc="-6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182" kern="0" spc="-6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2159" y="2599012"/>
            <a:ext cx="10743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12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8622" y="2776800"/>
            <a:ext cx="561231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20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(sampleArray[n-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],findMaxNumRec(sampleArray,</a:t>
            </a:r>
            <a:r>
              <a:rPr sz="1182" kern="0" spc="203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n-</a:t>
            </a:r>
            <a:r>
              <a:rPr sz="1182" kern="0" spc="-12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spc="-12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8820" y="2143912"/>
            <a:ext cx="5430566" cy="778215"/>
            <a:chOff x="6032959" y="3535468"/>
            <a:chExt cx="8955405" cy="1283335"/>
          </a:xfrm>
        </p:grpSpPr>
        <p:sp>
          <p:nvSpPr>
            <p:cNvPr id="13" name="object 13"/>
            <p:cNvSpPr/>
            <p:nvPr/>
          </p:nvSpPr>
          <p:spPr>
            <a:xfrm>
              <a:off x="11143901" y="3585728"/>
              <a:ext cx="3779520" cy="0"/>
            </a:xfrm>
            <a:custGeom>
              <a:avLst/>
              <a:gdLst/>
              <a:ahLst/>
              <a:cxnLst/>
              <a:rect l="l" t="t" r="r" b="b"/>
              <a:pathLst>
                <a:path w="3779519">
                  <a:moveTo>
                    <a:pt x="0" y="0"/>
                  </a:moveTo>
                  <a:lnTo>
                    <a:pt x="3768471" y="0"/>
                  </a:lnTo>
                  <a:lnTo>
                    <a:pt x="3778942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887243" y="353546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032959" y="3894947"/>
              <a:ext cx="8860790" cy="0"/>
            </a:xfrm>
            <a:custGeom>
              <a:avLst/>
              <a:gdLst/>
              <a:ahLst/>
              <a:cxnLst/>
              <a:rect l="l" t="t" r="r" b="b"/>
              <a:pathLst>
                <a:path w="8860790">
                  <a:moveTo>
                    <a:pt x="0" y="0"/>
                  </a:moveTo>
                  <a:lnTo>
                    <a:pt x="8849968" y="0"/>
                  </a:lnTo>
                  <a:lnTo>
                    <a:pt x="8860439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4857798" y="384468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754582" y="4210248"/>
              <a:ext cx="7124700" cy="0"/>
            </a:xfrm>
            <a:custGeom>
              <a:avLst/>
              <a:gdLst/>
              <a:ahLst/>
              <a:cxnLst/>
              <a:rect l="l" t="t" r="r" b="b"/>
              <a:pathLst>
                <a:path w="7124700">
                  <a:moveTo>
                    <a:pt x="0" y="0"/>
                  </a:moveTo>
                  <a:lnTo>
                    <a:pt x="7113620" y="0"/>
                  </a:lnTo>
                  <a:lnTo>
                    <a:pt x="7124090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843076" y="41599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2977876" y="4768069"/>
              <a:ext cx="1924685" cy="0"/>
            </a:xfrm>
            <a:custGeom>
              <a:avLst/>
              <a:gdLst/>
              <a:ahLst/>
              <a:cxnLst/>
              <a:rect l="l" t="t" r="r" b="b"/>
              <a:pathLst>
                <a:path w="1924684">
                  <a:moveTo>
                    <a:pt x="0" y="0"/>
                  </a:moveTo>
                  <a:lnTo>
                    <a:pt x="1914182" y="0"/>
                  </a:lnTo>
                  <a:lnTo>
                    <a:pt x="1924653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4866929" y="471780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32339" y="2063292"/>
            <a:ext cx="487107" cy="91689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19638" defTabSz="554492">
              <a:spcBef>
                <a:spcPts val="76"/>
              </a:spcBef>
            </a:pPr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M(n)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58"/>
              </a:spcBef>
            </a:pPr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88"/>
              </a:spcBef>
            </a:pPr>
            <a:r>
              <a:rPr sz="1182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1949" defTabSz="554492">
              <a:spcBef>
                <a:spcPts val="1243"/>
              </a:spcBef>
            </a:pPr>
            <a:r>
              <a:rPr sz="1182" b="1" kern="0" dirty="0">
                <a:solidFill>
                  <a:srgbClr val="FFFFFF"/>
                </a:solidFill>
                <a:latin typeface="Arial"/>
                <a:cs typeface="Arial"/>
              </a:rPr>
              <a:t>M(n-</a:t>
            </a:r>
            <a:r>
              <a:rPr sz="1182" b="1" kern="0" spc="-1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8173" y="3473301"/>
            <a:ext cx="124414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M(n)=O(1)+M(n-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8173" y="3884038"/>
            <a:ext cx="70774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M(1)=O(1)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48174" y="4294775"/>
            <a:ext cx="159455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M(n-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1)=O(1)+M((n-1)-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8174" y="4705511"/>
            <a:ext cx="159455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M(n-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2)=O(1)+M((n-2)-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7261" y="3099957"/>
            <a:ext cx="1021576" cy="2038601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defTabSz="554492">
              <a:spcBef>
                <a:spcPts val="69"/>
              </a:spcBef>
            </a:pPr>
            <a:r>
              <a:rPr sz="13189" kern="0" spc="3" dirty="0">
                <a:solidFill>
                  <a:srgbClr val="FFF056"/>
                </a:solidFill>
                <a:latin typeface="Courier New"/>
                <a:cs typeface="Courier New"/>
              </a:rPr>
              <a:t>}</a:t>
            </a:r>
            <a:endParaRPr sz="13189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63876" y="3469739"/>
            <a:ext cx="1559512" cy="2706600"/>
          </a:xfrm>
          <a:prstGeom prst="rect">
            <a:avLst/>
          </a:prstGeom>
        </p:spPr>
        <p:txBody>
          <a:bodyPr vert="horz" wrap="square" lIns="0" tIns="98577" rIns="0" bIns="0" rtlCol="0">
            <a:spAutoFit/>
          </a:bodyPr>
          <a:lstStyle/>
          <a:p>
            <a:pPr marL="7701" defTabSz="554492">
              <a:spcBef>
                <a:spcPts val="776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M(n)=1+M(n-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8483" defTabSz="554492">
              <a:spcBef>
                <a:spcPts val="722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=1+(1+M((n-1)-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1))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8483" defTabSz="554492">
              <a:spcBef>
                <a:spcPts val="722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=2+M(n-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8483" defTabSz="554492">
              <a:spcBef>
                <a:spcPts val="719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=2+1+M((n-2)-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8483" defTabSz="554492">
              <a:lnSpc>
                <a:spcPts val="1307"/>
              </a:lnSpc>
              <a:spcBef>
                <a:spcPts val="737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=3+M(n-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3)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57421" defTabSz="554492">
              <a:lnSpc>
                <a:spcPts val="1307"/>
              </a:lnSpc>
            </a:pP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57421" defTabSz="554492">
              <a:lnSpc>
                <a:spcPts val="1380"/>
              </a:lnSpc>
              <a:spcBef>
                <a:spcPts val="230"/>
              </a:spcBef>
            </a:pP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8483" defTabSz="554492">
              <a:lnSpc>
                <a:spcPts val="1380"/>
              </a:lnSpc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=a+M(n-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a)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8483" defTabSz="554492">
              <a:spcBef>
                <a:spcPts val="585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=n-1+M(n-(n-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1))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8483" defTabSz="554492">
              <a:spcBef>
                <a:spcPts val="722"/>
              </a:spcBef>
            </a:pP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=n-</a:t>
            </a:r>
            <a:r>
              <a:rPr sz="1182" kern="0" spc="24" dirty="0">
                <a:solidFill>
                  <a:srgbClr val="FFFFFF"/>
                </a:solidFill>
                <a:latin typeface="Arial"/>
                <a:cs typeface="Arial"/>
              </a:rPr>
              <a:t>1+1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8483" defTabSz="554492">
              <a:spcBef>
                <a:spcPts val="722"/>
              </a:spcBef>
            </a:pPr>
            <a:r>
              <a:rPr sz="1182" kern="0" spc="36" dirty="0">
                <a:solidFill>
                  <a:srgbClr val="FFFFFF"/>
                </a:solidFill>
                <a:latin typeface="Arial"/>
                <a:cs typeface="Arial"/>
              </a:rPr>
              <a:t>=n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566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738" y="2892554"/>
            <a:ext cx="7603870" cy="1119614"/>
          </a:xfrm>
          <a:prstGeom prst="rect">
            <a:avLst/>
          </a:prstGeom>
        </p:spPr>
        <p:txBody>
          <a:bodyPr vert="horz" wrap="square" lIns="0" tIns="67386" rIns="0" bIns="0" rtlCol="0">
            <a:spAutoFit/>
          </a:bodyPr>
          <a:lstStyle/>
          <a:p>
            <a:pPr marL="1879497" marR="4621" indent="-1872181" defTabSz="554492">
              <a:lnSpc>
                <a:spcPts val="4117"/>
              </a:lnSpc>
              <a:spcBef>
                <a:spcPts val="531"/>
              </a:spcBef>
            </a:pPr>
            <a:r>
              <a:rPr sz="3760" kern="0" dirty="0">
                <a:solidFill>
                  <a:srgbClr val="49C3D2"/>
                </a:solidFill>
                <a:latin typeface="Arial"/>
                <a:cs typeface="Arial"/>
              </a:rPr>
              <a:t>How</a:t>
            </a:r>
            <a:r>
              <a:rPr sz="3760" kern="0" spc="-143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760" kern="0" spc="133" dirty="0">
                <a:solidFill>
                  <a:srgbClr val="49C3D2"/>
                </a:solidFill>
                <a:latin typeface="Arial"/>
                <a:cs typeface="Arial"/>
              </a:rPr>
              <a:t>to</a:t>
            </a:r>
            <a:r>
              <a:rPr sz="3760" kern="0" spc="-139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760" kern="0" spc="-127" dirty="0">
                <a:solidFill>
                  <a:srgbClr val="49C3D2"/>
                </a:solidFill>
                <a:latin typeface="Arial"/>
                <a:cs typeface="Arial"/>
              </a:rPr>
              <a:t>measure</a:t>
            </a:r>
            <a:r>
              <a:rPr sz="3760" kern="0" spc="-139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760" kern="0" spc="-161" dirty="0">
                <a:solidFill>
                  <a:srgbClr val="49C3D2"/>
                </a:solidFill>
                <a:latin typeface="Arial"/>
                <a:cs typeface="Arial"/>
              </a:rPr>
              <a:t>Recursive</a:t>
            </a:r>
            <a:r>
              <a:rPr sz="3760" kern="0" spc="-139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760" kern="0" spc="-6" dirty="0">
                <a:solidFill>
                  <a:srgbClr val="49C3D2"/>
                </a:solidFill>
                <a:latin typeface="Arial"/>
                <a:cs typeface="Arial"/>
              </a:rPr>
              <a:t>Algorithm </a:t>
            </a:r>
            <a:r>
              <a:rPr sz="3760" kern="0" dirty="0">
                <a:solidFill>
                  <a:srgbClr val="49C3D2"/>
                </a:solidFill>
                <a:latin typeface="Arial"/>
                <a:cs typeface="Arial"/>
              </a:rPr>
              <a:t>with</a:t>
            </a:r>
            <a:r>
              <a:rPr sz="3760" kern="0" spc="-73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760" kern="0" dirty="0">
                <a:solidFill>
                  <a:srgbClr val="49C3D2"/>
                </a:solidFill>
                <a:latin typeface="Arial"/>
                <a:cs typeface="Arial"/>
              </a:rPr>
              <a:t>multiple</a:t>
            </a:r>
            <a:r>
              <a:rPr sz="3760" kern="0" spc="-69" dirty="0">
                <a:solidFill>
                  <a:srgbClr val="49C3D2"/>
                </a:solidFill>
                <a:latin typeface="Arial"/>
                <a:cs typeface="Arial"/>
              </a:rPr>
              <a:t> </a:t>
            </a:r>
            <a:r>
              <a:rPr sz="3760" kern="0" spc="-194" dirty="0">
                <a:solidFill>
                  <a:srgbClr val="49C3D2"/>
                </a:solidFill>
                <a:latin typeface="Arial"/>
                <a:cs typeface="Arial"/>
              </a:rPr>
              <a:t>calls?</a:t>
            </a:r>
            <a:endParaRPr sz="376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09" y="1756120"/>
            <a:ext cx="2914559" cy="31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19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860784"/>
            <a:ext cx="8052470" cy="41104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2608" dirty="0"/>
              <a:t>How</a:t>
            </a:r>
            <a:r>
              <a:rPr sz="2608" spc="-64" dirty="0"/>
              <a:t> </a:t>
            </a:r>
            <a:r>
              <a:rPr sz="2608" spc="91" dirty="0"/>
              <a:t>to</a:t>
            </a:r>
            <a:r>
              <a:rPr sz="2608" spc="-61" dirty="0"/>
              <a:t> </a:t>
            </a:r>
            <a:r>
              <a:rPr sz="2608" spc="-94" dirty="0"/>
              <a:t>measure</a:t>
            </a:r>
            <a:r>
              <a:rPr sz="2608" spc="-61" dirty="0"/>
              <a:t> </a:t>
            </a:r>
            <a:r>
              <a:rPr sz="2608" spc="-118" dirty="0"/>
              <a:t>Recursive</a:t>
            </a:r>
            <a:r>
              <a:rPr sz="2608" spc="-61" dirty="0"/>
              <a:t> </a:t>
            </a:r>
            <a:r>
              <a:rPr sz="2608" dirty="0"/>
              <a:t>Algorithm</a:t>
            </a:r>
            <a:r>
              <a:rPr sz="2608" spc="-61" dirty="0"/>
              <a:t> </a:t>
            </a:r>
            <a:r>
              <a:rPr sz="2608" dirty="0"/>
              <a:t>with</a:t>
            </a:r>
            <a:r>
              <a:rPr sz="2608" spc="-61" dirty="0"/>
              <a:t> </a:t>
            </a:r>
            <a:r>
              <a:rPr sz="2608" dirty="0"/>
              <a:t>multiple</a:t>
            </a:r>
            <a:r>
              <a:rPr sz="2608" spc="-61" dirty="0"/>
              <a:t> </a:t>
            </a:r>
            <a:r>
              <a:rPr sz="2608" spc="-42" dirty="0"/>
              <a:t>calls?</a:t>
            </a:r>
            <a:endParaRPr sz="2608"/>
          </a:p>
        </p:txBody>
      </p:sp>
      <p:sp>
        <p:nvSpPr>
          <p:cNvPr id="4" name="object 4"/>
          <p:cNvSpPr txBox="1"/>
          <p:nvPr/>
        </p:nvSpPr>
        <p:spPr>
          <a:xfrm>
            <a:off x="1862640" y="1832442"/>
            <a:ext cx="8354745" cy="74070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041" rIns="0" bIns="0" rtlCol="0">
            <a:spAutoFit/>
          </a:bodyPr>
          <a:lstStyle/>
          <a:p>
            <a:pPr marL="402392" marR="3542974" indent="-367351" defTabSz="554492">
              <a:lnSpc>
                <a:spcPts val="1401"/>
              </a:lnSpc>
              <a:spcBef>
                <a:spcPts val="276"/>
              </a:spcBef>
            </a:pP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1182" kern="0" spc="6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182" kern="0" spc="6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findMaxNumRec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(int</a:t>
            </a:r>
            <a:r>
              <a:rPr sz="1182" kern="0" spc="6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[]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9CDCFE"/>
                </a:solidFill>
                <a:latin typeface="Courier New"/>
                <a:cs typeface="Courier New"/>
              </a:rPr>
              <a:t>sampleArray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182" kern="0" spc="6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int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9CDCFE"/>
                </a:solidFill>
                <a:latin typeface="Courier New"/>
                <a:cs typeface="Courier New"/>
              </a:rPr>
              <a:t>n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if</a:t>
            </a:r>
            <a:r>
              <a:rPr sz="1182" kern="0" spc="24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(n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==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1)</a:t>
            </a:r>
            <a:r>
              <a:rPr sz="1182" kern="0" spc="24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677713" defTabSz="554492">
              <a:lnSpc>
                <a:spcPts val="1346"/>
              </a:lnSpc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8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sampleArray[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r>
              <a:rPr sz="1182" kern="0" spc="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02392" defTabSz="554492">
              <a:lnSpc>
                <a:spcPts val="1410"/>
              </a:lnSpc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20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(sampleArray[n-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],findMaxNumRec(sampleArray,</a:t>
            </a:r>
            <a:r>
              <a:rPr sz="1182" kern="0" spc="203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n-</a:t>
            </a:r>
            <a:r>
              <a:rPr sz="1182" kern="0" spc="-12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spc="-12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876" y="3575394"/>
            <a:ext cx="8360137" cy="74070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041" rIns="0" bIns="0" rtlCol="0">
            <a:spAutoFit/>
          </a:bodyPr>
          <a:lstStyle/>
          <a:p>
            <a:pPr marL="402392" marR="6484478" indent="-367351" defTabSz="554492">
              <a:lnSpc>
                <a:spcPts val="1401"/>
              </a:lnSpc>
              <a:spcBef>
                <a:spcPts val="276"/>
              </a:spcBef>
            </a:pP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1182" kern="0" spc="4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182" kern="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f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(int</a:t>
            </a:r>
            <a:r>
              <a:rPr sz="1182" kern="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9CDCFE"/>
                </a:solidFill>
                <a:latin typeface="Courier New"/>
                <a:cs typeface="Courier New"/>
              </a:rPr>
              <a:t>n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if</a:t>
            </a:r>
            <a:r>
              <a:rPr sz="1182" kern="0" spc="24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(n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&lt;=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1)</a:t>
            </a:r>
            <a:r>
              <a:rPr sz="1182" kern="0" spc="24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B5CEA8"/>
                </a:solidFill>
                <a:latin typeface="Courier New"/>
                <a:cs typeface="Courier New"/>
              </a:rPr>
              <a:t>{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69358" defTabSz="554492">
              <a:lnSpc>
                <a:spcPts val="1346"/>
              </a:lnSpc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39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1;</a:t>
            </a:r>
            <a:r>
              <a:rPr sz="1182" kern="0" spc="39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B5CEA8"/>
                </a:solidFill>
                <a:latin typeface="Courier New"/>
                <a:cs typeface="Courier New"/>
              </a:rPr>
              <a:t>}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02392" defTabSz="554492">
              <a:lnSpc>
                <a:spcPts val="1410"/>
              </a:lnSpc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49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f(n-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r>
              <a:rPr sz="1182" kern="0" spc="5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182" kern="0" spc="49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f(n-</a:t>
            </a:r>
            <a:r>
              <a:rPr sz="1182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4989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860784"/>
            <a:ext cx="8052470" cy="41104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2608" dirty="0"/>
              <a:t>How</a:t>
            </a:r>
            <a:r>
              <a:rPr sz="2608" spc="-64" dirty="0"/>
              <a:t> </a:t>
            </a:r>
            <a:r>
              <a:rPr sz="2608" spc="91" dirty="0"/>
              <a:t>to</a:t>
            </a:r>
            <a:r>
              <a:rPr sz="2608" spc="-61" dirty="0"/>
              <a:t> </a:t>
            </a:r>
            <a:r>
              <a:rPr sz="2608" spc="-94" dirty="0"/>
              <a:t>measure</a:t>
            </a:r>
            <a:r>
              <a:rPr sz="2608" spc="-61" dirty="0"/>
              <a:t> </a:t>
            </a:r>
            <a:r>
              <a:rPr sz="2608" spc="-118" dirty="0"/>
              <a:t>Recursive</a:t>
            </a:r>
            <a:r>
              <a:rPr sz="2608" spc="-61" dirty="0"/>
              <a:t> </a:t>
            </a:r>
            <a:r>
              <a:rPr sz="2608" dirty="0"/>
              <a:t>Algorithm</a:t>
            </a:r>
            <a:r>
              <a:rPr sz="2608" spc="-61" dirty="0"/>
              <a:t> </a:t>
            </a:r>
            <a:r>
              <a:rPr sz="2608" dirty="0"/>
              <a:t>with</a:t>
            </a:r>
            <a:r>
              <a:rPr sz="2608" spc="-61" dirty="0"/>
              <a:t> </a:t>
            </a:r>
            <a:r>
              <a:rPr sz="2608" dirty="0"/>
              <a:t>multiple</a:t>
            </a:r>
            <a:r>
              <a:rPr sz="2608" spc="-61" dirty="0"/>
              <a:t> </a:t>
            </a:r>
            <a:r>
              <a:rPr sz="2608" spc="-42" dirty="0"/>
              <a:t>calls?</a:t>
            </a:r>
            <a:endParaRPr sz="2608"/>
          </a:p>
        </p:txBody>
      </p:sp>
      <p:sp>
        <p:nvSpPr>
          <p:cNvPr id="4" name="object 4"/>
          <p:cNvSpPr txBox="1"/>
          <p:nvPr/>
        </p:nvSpPr>
        <p:spPr>
          <a:xfrm>
            <a:off x="1859876" y="1346701"/>
            <a:ext cx="8360137" cy="74070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041" rIns="0" bIns="0" rtlCol="0">
            <a:spAutoFit/>
          </a:bodyPr>
          <a:lstStyle/>
          <a:p>
            <a:pPr marL="402392" marR="6484478" indent="-367351" defTabSz="554492">
              <a:lnSpc>
                <a:spcPts val="1401"/>
              </a:lnSpc>
              <a:spcBef>
                <a:spcPts val="276"/>
              </a:spcBef>
            </a:pP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1182" kern="0" spc="4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182" kern="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f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(int</a:t>
            </a:r>
            <a:r>
              <a:rPr sz="1182" kern="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9CDCFE"/>
                </a:solidFill>
                <a:latin typeface="Courier New"/>
                <a:cs typeface="Courier New"/>
              </a:rPr>
              <a:t>n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if</a:t>
            </a:r>
            <a:r>
              <a:rPr sz="1182" kern="0" spc="24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(n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&lt;=</a:t>
            </a:r>
            <a:r>
              <a:rPr sz="118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1)</a:t>
            </a:r>
            <a:r>
              <a:rPr sz="1182" kern="0" spc="24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B5CEA8"/>
                </a:solidFill>
                <a:latin typeface="Courier New"/>
                <a:cs typeface="Courier New"/>
              </a:rPr>
              <a:t>{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69358" defTabSz="554492">
              <a:lnSpc>
                <a:spcPts val="1346"/>
              </a:lnSpc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39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1;</a:t>
            </a:r>
            <a:r>
              <a:rPr sz="1182" kern="0" spc="39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B5CEA8"/>
                </a:solidFill>
                <a:latin typeface="Courier New"/>
                <a:cs typeface="Courier New"/>
              </a:rPr>
              <a:t>}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02392" defTabSz="554492">
              <a:lnSpc>
                <a:spcPts val="1410"/>
              </a:lnSpc>
            </a:pP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49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f(n-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r>
              <a:rPr sz="1182" kern="0" spc="5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182" kern="0" spc="49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f(n-</a:t>
            </a:r>
            <a:r>
              <a:rPr sz="1182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5340" y="2513160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f(4)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0251" y="3223953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f(3)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1847" y="3223953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f(3)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9487" y="4018640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f(2)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9568" y="4018640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f(2)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5381" y="4018640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f(2)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2601" y="4018640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f(2)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2311" y="4813326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3075" y="4813326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6690" y="4813326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0305" y="4813326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0401" y="4813326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4685" y="4813326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9683" y="4813326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74407" y="4813326"/>
            <a:ext cx="2244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24" dirty="0">
                <a:solidFill>
                  <a:srgbClr val="FFF056"/>
                </a:solidFill>
                <a:latin typeface="Arial"/>
                <a:cs typeface="Arial"/>
              </a:rPr>
              <a:t>f(1)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96099" y="2710899"/>
            <a:ext cx="1140946" cy="548332"/>
            <a:chOff x="5929527" y="4470474"/>
            <a:chExt cx="1881505" cy="904240"/>
          </a:xfrm>
        </p:grpSpPr>
        <p:sp>
          <p:nvSpPr>
            <p:cNvPr id="21" name="object 21"/>
            <p:cNvSpPr/>
            <p:nvPr/>
          </p:nvSpPr>
          <p:spPr>
            <a:xfrm>
              <a:off x="5988132" y="4480945"/>
              <a:ext cx="1812289" cy="863600"/>
            </a:xfrm>
            <a:custGeom>
              <a:avLst/>
              <a:gdLst/>
              <a:ahLst/>
              <a:cxnLst/>
              <a:rect l="l" t="t" r="r" b="b"/>
              <a:pathLst>
                <a:path w="1812290" h="863600">
                  <a:moveTo>
                    <a:pt x="1812215" y="0"/>
                  </a:moveTo>
                  <a:lnTo>
                    <a:pt x="9452" y="859072"/>
                  </a:lnTo>
                  <a:lnTo>
                    <a:pt x="0" y="863576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929527" y="5283835"/>
              <a:ext cx="112395" cy="90805"/>
            </a:xfrm>
            <a:custGeom>
              <a:avLst/>
              <a:gdLst/>
              <a:ahLst/>
              <a:cxnLst/>
              <a:rect l="l" t="t" r="r" b="b"/>
              <a:pathLst>
                <a:path w="112395" h="90804">
                  <a:moveTo>
                    <a:pt x="69122" y="0"/>
                  </a:moveTo>
                  <a:lnTo>
                    <a:pt x="0" y="88614"/>
                  </a:lnTo>
                  <a:lnTo>
                    <a:pt x="112365" y="90743"/>
                  </a:lnTo>
                  <a:lnTo>
                    <a:pt x="68058" y="56182"/>
                  </a:lnTo>
                  <a:lnTo>
                    <a:pt x="69122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284678" y="2721105"/>
            <a:ext cx="949184" cy="528308"/>
            <a:chOff x="8714120" y="4487303"/>
            <a:chExt cx="1565275" cy="871219"/>
          </a:xfrm>
        </p:grpSpPr>
        <p:sp>
          <p:nvSpPr>
            <p:cNvPr id="24" name="object 24"/>
            <p:cNvSpPr/>
            <p:nvPr/>
          </p:nvSpPr>
          <p:spPr>
            <a:xfrm>
              <a:off x="8724591" y="4497774"/>
              <a:ext cx="1497965" cy="829310"/>
            </a:xfrm>
            <a:custGeom>
              <a:avLst/>
              <a:gdLst/>
              <a:ahLst/>
              <a:cxnLst/>
              <a:rect l="l" t="t" r="r" b="b"/>
              <a:pathLst>
                <a:path w="1497965" h="829310">
                  <a:moveTo>
                    <a:pt x="0" y="0"/>
                  </a:moveTo>
                  <a:lnTo>
                    <a:pt x="1488374" y="823978"/>
                  </a:lnTo>
                  <a:lnTo>
                    <a:pt x="1497534" y="829049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0166636" y="5265609"/>
              <a:ext cx="112395" cy="92710"/>
            </a:xfrm>
            <a:custGeom>
              <a:avLst/>
              <a:gdLst/>
              <a:ahLst/>
              <a:cxnLst/>
              <a:rect l="l" t="t" r="r" b="b"/>
              <a:pathLst>
                <a:path w="112395" h="92710">
                  <a:moveTo>
                    <a:pt x="48686" y="0"/>
                  </a:moveTo>
                  <a:lnTo>
                    <a:pt x="46329" y="56142"/>
                  </a:lnTo>
                  <a:lnTo>
                    <a:pt x="0" y="87942"/>
                  </a:lnTo>
                  <a:lnTo>
                    <a:pt x="112286" y="92657"/>
                  </a:lnTo>
                  <a:lnTo>
                    <a:pt x="48686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736770" y="3472255"/>
            <a:ext cx="473629" cy="473629"/>
            <a:chOff x="4512431" y="5726005"/>
            <a:chExt cx="781050" cy="781050"/>
          </a:xfrm>
        </p:grpSpPr>
        <p:sp>
          <p:nvSpPr>
            <p:cNvPr id="27" name="object 27"/>
            <p:cNvSpPr/>
            <p:nvPr/>
          </p:nvSpPr>
          <p:spPr>
            <a:xfrm>
              <a:off x="4558336" y="5736476"/>
              <a:ext cx="724535" cy="724535"/>
            </a:xfrm>
            <a:custGeom>
              <a:avLst/>
              <a:gdLst/>
              <a:ahLst/>
              <a:cxnLst/>
              <a:rect l="l" t="t" r="r" b="b"/>
              <a:pathLst>
                <a:path w="724535" h="724535">
                  <a:moveTo>
                    <a:pt x="724091" y="0"/>
                  </a:moveTo>
                  <a:lnTo>
                    <a:pt x="7404" y="716687"/>
                  </a:lnTo>
                  <a:lnTo>
                    <a:pt x="0" y="724091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512431" y="6399855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35539" y="0"/>
                  </a:moveTo>
                  <a:lnTo>
                    <a:pt x="0" y="106617"/>
                  </a:lnTo>
                  <a:lnTo>
                    <a:pt x="106618" y="71078"/>
                  </a:lnTo>
                  <a:lnTo>
                    <a:pt x="53309" y="53308"/>
                  </a:lnTo>
                  <a:lnTo>
                    <a:pt x="35539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473199" y="3436779"/>
            <a:ext cx="414329" cy="543326"/>
            <a:chOff x="5726857" y="5667502"/>
            <a:chExt cx="683260" cy="895985"/>
          </a:xfrm>
        </p:grpSpPr>
        <p:sp>
          <p:nvSpPr>
            <p:cNvPr id="30" name="object 30"/>
            <p:cNvSpPr/>
            <p:nvPr/>
          </p:nvSpPr>
          <p:spPr>
            <a:xfrm>
              <a:off x="5737327" y="5677973"/>
              <a:ext cx="633095" cy="833755"/>
            </a:xfrm>
            <a:custGeom>
              <a:avLst/>
              <a:gdLst/>
              <a:ahLst/>
              <a:cxnLst/>
              <a:rect l="l" t="t" r="r" b="b"/>
              <a:pathLst>
                <a:path w="633095" h="833754">
                  <a:moveTo>
                    <a:pt x="0" y="0"/>
                  </a:moveTo>
                  <a:lnTo>
                    <a:pt x="626640" y="825358"/>
                  </a:lnTo>
                  <a:lnTo>
                    <a:pt x="632972" y="833698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308741" y="6452926"/>
              <a:ext cx="100965" cy="110489"/>
            </a:xfrm>
            <a:custGeom>
              <a:avLst/>
              <a:gdLst/>
              <a:ahLst/>
              <a:cxnLst/>
              <a:rect l="l" t="t" r="r" b="b"/>
              <a:pathLst>
                <a:path w="100964" h="110490">
                  <a:moveTo>
                    <a:pt x="80060" y="0"/>
                  </a:moveTo>
                  <a:lnTo>
                    <a:pt x="55226" y="50406"/>
                  </a:lnTo>
                  <a:lnTo>
                    <a:pt x="0" y="60784"/>
                  </a:lnTo>
                  <a:lnTo>
                    <a:pt x="100814" y="110452"/>
                  </a:lnTo>
                  <a:lnTo>
                    <a:pt x="8006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881432" y="3509158"/>
            <a:ext cx="473629" cy="473629"/>
            <a:chOff x="9698211" y="5786861"/>
            <a:chExt cx="781050" cy="781050"/>
          </a:xfrm>
        </p:grpSpPr>
        <p:sp>
          <p:nvSpPr>
            <p:cNvPr id="33" name="object 33"/>
            <p:cNvSpPr/>
            <p:nvPr/>
          </p:nvSpPr>
          <p:spPr>
            <a:xfrm>
              <a:off x="9744116" y="5797332"/>
              <a:ext cx="724535" cy="724535"/>
            </a:xfrm>
            <a:custGeom>
              <a:avLst/>
              <a:gdLst/>
              <a:ahLst/>
              <a:cxnLst/>
              <a:rect l="l" t="t" r="r" b="b"/>
              <a:pathLst>
                <a:path w="724534" h="724534">
                  <a:moveTo>
                    <a:pt x="724091" y="0"/>
                  </a:moveTo>
                  <a:lnTo>
                    <a:pt x="7404" y="716687"/>
                  </a:lnTo>
                  <a:lnTo>
                    <a:pt x="0" y="724091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9698211" y="646071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35539" y="0"/>
                  </a:moveTo>
                  <a:lnTo>
                    <a:pt x="0" y="106618"/>
                  </a:lnTo>
                  <a:lnTo>
                    <a:pt x="106617" y="71079"/>
                  </a:lnTo>
                  <a:lnTo>
                    <a:pt x="53309" y="53309"/>
                  </a:lnTo>
                  <a:lnTo>
                    <a:pt x="35539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617863" y="3473682"/>
            <a:ext cx="414329" cy="543326"/>
            <a:chOff x="10912641" y="5728358"/>
            <a:chExt cx="683260" cy="895985"/>
          </a:xfrm>
        </p:grpSpPr>
        <p:sp>
          <p:nvSpPr>
            <p:cNvPr id="36" name="object 36"/>
            <p:cNvSpPr/>
            <p:nvPr/>
          </p:nvSpPr>
          <p:spPr>
            <a:xfrm>
              <a:off x="10923112" y="5738829"/>
              <a:ext cx="633095" cy="833755"/>
            </a:xfrm>
            <a:custGeom>
              <a:avLst/>
              <a:gdLst/>
              <a:ahLst/>
              <a:cxnLst/>
              <a:rect l="l" t="t" r="r" b="b"/>
              <a:pathLst>
                <a:path w="633095" h="833754">
                  <a:moveTo>
                    <a:pt x="0" y="0"/>
                  </a:moveTo>
                  <a:lnTo>
                    <a:pt x="626640" y="825358"/>
                  </a:lnTo>
                  <a:lnTo>
                    <a:pt x="632972" y="833698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494519" y="6513781"/>
              <a:ext cx="100965" cy="110489"/>
            </a:xfrm>
            <a:custGeom>
              <a:avLst/>
              <a:gdLst/>
              <a:ahLst/>
              <a:cxnLst/>
              <a:rect l="l" t="t" r="r" b="b"/>
              <a:pathLst>
                <a:path w="100965" h="110490">
                  <a:moveTo>
                    <a:pt x="80060" y="0"/>
                  </a:moveTo>
                  <a:lnTo>
                    <a:pt x="55233" y="50406"/>
                  </a:lnTo>
                  <a:lnTo>
                    <a:pt x="0" y="60783"/>
                  </a:lnTo>
                  <a:lnTo>
                    <a:pt x="100813" y="110452"/>
                  </a:lnTo>
                  <a:lnTo>
                    <a:pt x="8006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946960" y="4284659"/>
            <a:ext cx="414715" cy="472474"/>
            <a:chOff x="3209975" y="7065719"/>
            <a:chExt cx="683895" cy="779145"/>
          </a:xfrm>
        </p:grpSpPr>
        <p:sp>
          <p:nvSpPr>
            <p:cNvPr id="39" name="object 39"/>
            <p:cNvSpPr/>
            <p:nvPr/>
          </p:nvSpPr>
          <p:spPr>
            <a:xfrm>
              <a:off x="3252746" y="7076190"/>
              <a:ext cx="630555" cy="720090"/>
            </a:xfrm>
            <a:custGeom>
              <a:avLst/>
              <a:gdLst/>
              <a:ahLst/>
              <a:cxnLst/>
              <a:rect l="l" t="t" r="r" b="b"/>
              <a:pathLst>
                <a:path w="630554" h="720090">
                  <a:moveTo>
                    <a:pt x="630191" y="0"/>
                  </a:moveTo>
                  <a:lnTo>
                    <a:pt x="6898" y="711710"/>
                  </a:lnTo>
                  <a:lnTo>
                    <a:pt x="0" y="719587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209975" y="7735882"/>
              <a:ext cx="104139" cy="109220"/>
            </a:xfrm>
            <a:custGeom>
              <a:avLst/>
              <a:gdLst/>
              <a:ahLst/>
              <a:cxnLst/>
              <a:rect l="l" t="t" r="r" b="b"/>
              <a:pathLst>
                <a:path w="104139" h="109220">
                  <a:moveTo>
                    <a:pt x="28415" y="0"/>
                  </a:moveTo>
                  <a:lnTo>
                    <a:pt x="0" y="108733"/>
                  </a:lnTo>
                  <a:lnTo>
                    <a:pt x="104036" y="66226"/>
                  </a:lnTo>
                  <a:lnTo>
                    <a:pt x="49669" y="52018"/>
                  </a:lnTo>
                  <a:lnTo>
                    <a:pt x="28415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517681" y="4249351"/>
            <a:ext cx="236045" cy="541401"/>
            <a:chOff x="4151136" y="7007494"/>
            <a:chExt cx="389255" cy="892810"/>
          </a:xfrm>
        </p:grpSpPr>
        <p:sp>
          <p:nvSpPr>
            <p:cNvPr id="42" name="object 42"/>
            <p:cNvSpPr/>
            <p:nvPr/>
          </p:nvSpPr>
          <p:spPr>
            <a:xfrm>
              <a:off x="4161607" y="7017965"/>
              <a:ext cx="346075" cy="822325"/>
            </a:xfrm>
            <a:custGeom>
              <a:avLst/>
              <a:gdLst/>
              <a:ahLst/>
              <a:cxnLst/>
              <a:rect l="l" t="t" r="r" b="b"/>
              <a:pathLst>
                <a:path w="346075" h="822325">
                  <a:moveTo>
                    <a:pt x="0" y="0"/>
                  </a:moveTo>
                  <a:lnTo>
                    <a:pt x="341981" y="812265"/>
                  </a:lnTo>
                  <a:lnTo>
                    <a:pt x="346044" y="821916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447514" y="7787567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10" h="112395">
                  <a:moveTo>
                    <a:pt x="92644" y="0"/>
                  </a:moveTo>
                  <a:lnTo>
                    <a:pt x="56073" y="42663"/>
                  </a:lnTo>
                  <a:lnTo>
                    <a:pt x="0" y="39005"/>
                  </a:lnTo>
                  <a:lnTo>
                    <a:pt x="85327" y="112147"/>
                  </a:lnTo>
                  <a:lnTo>
                    <a:pt x="92644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662944" y="4284398"/>
            <a:ext cx="270315" cy="471319"/>
            <a:chOff x="6039760" y="7065290"/>
            <a:chExt cx="445770" cy="777240"/>
          </a:xfrm>
        </p:grpSpPr>
        <p:sp>
          <p:nvSpPr>
            <p:cNvPr id="45" name="object 45"/>
            <p:cNvSpPr/>
            <p:nvPr/>
          </p:nvSpPr>
          <p:spPr>
            <a:xfrm>
              <a:off x="6071789" y="7075761"/>
              <a:ext cx="403225" cy="710565"/>
            </a:xfrm>
            <a:custGeom>
              <a:avLst/>
              <a:gdLst/>
              <a:ahLst/>
              <a:cxnLst/>
              <a:rect l="l" t="t" r="r" b="b"/>
              <a:pathLst>
                <a:path w="403225" h="710565">
                  <a:moveTo>
                    <a:pt x="402692" y="0"/>
                  </a:moveTo>
                  <a:lnTo>
                    <a:pt x="5165" y="700851"/>
                  </a:lnTo>
                  <a:lnTo>
                    <a:pt x="0" y="709959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039760" y="7729957"/>
              <a:ext cx="93345" cy="112395"/>
            </a:xfrm>
            <a:custGeom>
              <a:avLst/>
              <a:gdLst/>
              <a:ahLst/>
              <a:cxnLst/>
              <a:rect l="l" t="t" r="r" b="b"/>
              <a:pathLst>
                <a:path w="93345" h="112395">
                  <a:moveTo>
                    <a:pt x="5876" y="0"/>
                  </a:moveTo>
                  <a:lnTo>
                    <a:pt x="0" y="112232"/>
                  </a:lnTo>
                  <a:lnTo>
                    <a:pt x="93311" y="49594"/>
                  </a:lnTo>
                  <a:lnTo>
                    <a:pt x="37194" y="46656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051630" y="4304776"/>
            <a:ext cx="269160" cy="485566"/>
            <a:chOff x="6680732" y="7098894"/>
            <a:chExt cx="443865" cy="800735"/>
          </a:xfrm>
        </p:grpSpPr>
        <p:sp>
          <p:nvSpPr>
            <p:cNvPr id="48" name="object 48"/>
            <p:cNvSpPr/>
            <p:nvPr/>
          </p:nvSpPr>
          <p:spPr>
            <a:xfrm>
              <a:off x="6691203" y="7109365"/>
              <a:ext cx="402590" cy="733425"/>
            </a:xfrm>
            <a:custGeom>
              <a:avLst/>
              <a:gdLst/>
              <a:ahLst/>
              <a:cxnLst/>
              <a:rect l="l" t="t" r="r" b="b"/>
              <a:pathLst>
                <a:path w="402590" h="733425">
                  <a:moveTo>
                    <a:pt x="0" y="0"/>
                  </a:moveTo>
                  <a:lnTo>
                    <a:pt x="396932" y="723815"/>
                  </a:lnTo>
                  <a:lnTo>
                    <a:pt x="401967" y="732996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031983" y="7786979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88137" y="0"/>
                  </a:moveTo>
                  <a:lnTo>
                    <a:pt x="56152" y="46201"/>
                  </a:lnTo>
                  <a:lnTo>
                    <a:pt x="0" y="48334"/>
                  </a:lnTo>
                  <a:lnTo>
                    <a:pt x="92402" y="112304"/>
                  </a:lnTo>
                  <a:lnTo>
                    <a:pt x="88137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431316" y="4294643"/>
            <a:ext cx="270315" cy="471319"/>
            <a:chOff x="8955937" y="7082184"/>
            <a:chExt cx="445770" cy="777240"/>
          </a:xfrm>
        </p:grpSpPr>
        <p:sp>
          <p:nvSpPr>
            <p:cNvPr id="51" name="object 51"/>
            <p:cNvSpPr/>
            <p:nvPr/>
          </p:nvSpPr>
          <p:spPr>
            <a:xfrm>
              <a:off x="8987966" y="7092655"/>
              <a:ext cx="403225" cy="710565"/>
            </a:xfrm>
            <a:custGeom>
              <a:avLst/>
              <a:gdLst/>
              <a:ahLst/>
              <a:cxnLst/>
              <a:rect l="l" t="t" r="r" b="b"/>
              <a:pathLst>
                <a:path w="403225" h="710565">
                  <a:moveTo>
                    <a:pt x="402692" y="0"/>
                  </a:moveTo>
                  <a:lnTo>
                    <a:pt x="5165" y="700851"/>
                  </a:lnTo>
                  <a:lnTo>
                    <a:pt x="0" y="709959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955937" y="7746852"/>
              <a:ext cx="93345" cy="112395"/>
            </a:xfrm>
            <a:custGeom>
              <a:avLst/>
              <a:gdLst/>
              <a:ahLst/>
              <a:cxnLst/>
              <a:rect l="l" t="t" r="r" b="b"/>
              <a:pathLst>
                <a:path w="93345" h="112395">
                  <a:moveTo>
                    <a:pt x="5876" y="0"/>
                  </a:moveTo>
                  <a:lnTo>
                    <a:pt x="0" y="112231"/>
                  </a:lnTo>
                  <a:lnTo>
                    <a:pt x="93311" y="49593"/>
                  </a:lnTo>
                  <a:lnTo>
                    <a:pt x="37194" y="46655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820002" y="4315021"/>
            <a:ext cx="269160" cy="485566"/>
            <a:chOff x="9596908" y="7115789"/>
            <a:chExt cx="443865" cy="800735"/>
          </a:xfrm>
        </p:grpSpPr>
        <p:sp>
          <p:nvSpPr>
            <p:cNvPr id="54" name="object 54"/>
            <p:cNvSpPr/>
            <p:nvPr/>
          </p:nvSpPr>
          <p:spPr>
            <a:xfrm>
              <a:off x="9607379" y="7126260"/>
              <a:ext cx="402590" cy="733425"/>
            </a:xfrm>
            <a:custGeom>
              <a:avLst/>
              <a:gdLst/>
              <a:ahLst/>
              <a:cxnLst/>
              <a:rect l="l" t="t" r="r" b="b"/>
              <a:pathLst>
                <a:path w="402590" h="733425">
                  <a:moveTo>
                    <a:pt x="0" y="0"/>
                  </a:moveTo>
                  <a:lnTo>
                    <a:pt x="396932" y="723815"/>
                  </a:lnTo>
                  <a:lnTo>
                    <a:pt x="401967" y="732996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9948159" y="7803874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88137" y="0"/>
                  </a:moveTo>
                  <a:lnTo>
                    <a:pt x="56152" y="46201"/>
                  </a:lnTo>
                  <a:lnTo>
                    <a:pt x="0" y="48333"/>
                  </a:lnTo>
                  <a:lnTo>
                    <a:pt x="92402" y="112304"/>
                  </a:lnTo>
                  <a:lnTo>
                    <a:pt x="88137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809340" y="4267215"/>
            <a:ext cx="270315" cy="471319"/>
            <a:chOff x="11228401" y="7036953"/>
            <a:chExt cx="445770" cy="777240"/>
          </a:xfrm>
        </p:grpSpPr>
        <p:sp>
          <p:nvSpPr>
            <p:cNvPr id="57" name="object 57"/>
            <p:cNvSpPr/>
            <p:nvPr/>
          </p:nvSpPr>
          <p:spPr>
            <a:xfrm>
              <a:off x="11260428" y="7047424"/>
              <a:ext cx="403225" cy="710565"/>
            </a:xfrm>
            <a:custGeom>
              <a:avLst/>
              <a:gdLst/>
              <a:ahLst/>
              <a:cxnLst/>
              <a:rect l="l" t="t" r="r" b="b"/>
              <a:pathLst>
                <a:path w="403225" h="710565">
                  <a:moveTo>
                    <a:pt x="402692" y="0"/>
                  </a:moveTo>
                  <a:lnTo>
                    <a:pt x="5165" y="700851"/>
                  </a:lnTo>
                  <a:lnTo>
                    <a:pt x="0" y="709959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1228401" y="7701620"/>
              <a:ext cx="93345" cy="112395"/>
            </a:xfrm>
            <a:custGeom>
              <a:avLst/>
              <a:gdLst/>
              <a:ahLst/>
              <a:cxnLst/>
              <a:rect l="l" t="t" r="r" b="b"/>
              <a:pathLst>
                <a:path w="93345" h="112395">
                  <a:moveTo>
                    <a:pt x="5874" y="0"/>
                  </a:moveTo>
                  <a:lnTo>
                    <a:pt x="0" y="112232"/>
                  </a:lnTo>
                  <a:lnTo>
                    <a:pt x="93306" y="49594"/>
                  </a:lnTo>
                  <a:lnTo>
                    <a:pt x="37192" y="46656"/>
                  </a:lnTo>
                  <a:lnTo>
                    <a:pt x="5874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198022" y="4287593"/>
            <a:ext cx="269160" cy="485566"/>
            <a:chOff x="11869366" y="7070557"/>
            <a:chExt cx="443865" cy="800735"/>
          </a:xfrm>
        </p:grpSpPr>
        <p:sp>
          <p:nvSpPr>
            <p:cNvPr id="60" name="object 60"/>
            <p:cNvSpPr/>
            <p:nvPr/>
          </p:nvSpPr>
          <p:spPr>
            <a:xfrm>
              <a:off x="11879837" y="7081028"/>
              <a:ext cx="402590" cy="733425"/>
            </a:xfrm>
            <a:custGeom>
              <a:avLst/>
              <a:gdLst/>
              <a:ahLst/>
              <a:cxnLst/>
              <a:rect l="l" t="t" r="r" b="b"/>
              <a:pathLst>
                <a:path w="402590" h="733425">
                  <a:moveTo>
                    <a:pt x="0" y="0"/>
                  </a:moveTo>
                  <a:lnTo>
                    <a:pt x="396932" y="723815"/>
                  </a:lnTo>
                  <a:lnTo>
                    <a:pt x="401967" y="732996"/>
                  </a:lnTo>
                </a:path>
              </a:pathLst>
            </a:custGeom>
            <a:ln w="20941">
              <a:solidFill>
                <a:srgbClr val="FFF05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2220622" y="7758642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88133" y="0"/>
                  </a:moveTo>
                  <a:lnTo>
                    <a:pt x="56155" y="46201"/>
                  </a:lnTo>
                  <a:lnTo>
                    <a:pt x="0" y="48334"/>
                  </a:lnTo>
                  <a:lnTo>
                    <a:pt x="92405" y="112304"/>
                  </a:lnTo>
                  <a:lnTo>
                    <a:pt x="88133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1914819" y="5355849"/>
          <a:ext cx="5842584" cy="1378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4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dirty="0">
                          <a:latin typeface="Adobe Clean SemiCondensed"/>
                          <a:cs typeface="Adobe Clean SemiCondensed"/>
                        </a:rPr>
                        <a:t>N</a:t>
                      </a:r>
                      <a:endParaRPr sz="120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165" dirty="0">
                          <a:latin typeface="Adobe Clean SemiCondensed"/>
                          <a:cs typeface="Adobe Clean SemiCondensed"/>
                        </a:rPr>
                        <a:t>Level</a:t>
                      </a:r>
                      <a:endParaRPr sz="120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215" dirty="0">
                          <a:latin typeface="Adobe Clean SemiCondensed"/>
                          <a:cs typeface="Adobe Clean SemiCondensed"/>
                        </a:rPr>
                        <a:t>Node#</a:t>
                      </a:r>
                      <a:endParaRPr sz="120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229" dirty="0">
                          <a:latin typeface="Adobe Clean SemiCondensed"/>
                          <a:cs typeface="Adobe Clean SemiCondensed"/>
                        </a:rPr>
                        <a:t>Also can</a:t>
                      </a:r>
                      <a:r>
                        <a:rPr sz="1200" b="1" spc="235" dirty="0">
                          <a:latin typeface="Adobe Clean SemiCondensed"/>
                          <a:cs typeface="Adobe Clean SemiCondensed"/>
                        </a:rPr>
                        <a:t> </a:t>
                      </a:r>
                      <a:r>
                        <a:rPr sz="1200" b="1" spc="220" dirty="0">
                          <a:latin typeface="Adobe Clean SemiCondensed"/>
                          <a:cs typeface="Adobe Clean SemiCondensed"/>
                        </a:rPr>
                        <a:t>be</a:t>
                      </a:r>
                      <a:r>
                        <a:rPr sz="1200" b="1" spc="235" dirty="0">
                          <a:latin typeface="Adobe Clean SemiCondensed"/>
                          <a:cs typeface="Adobe Clean SemiCondensed"/>
                        </a:rPr>
                        <a:t> </a:t>
                      </a:r>
                      <a:r>
                        <a:rPr sz="1200" b="1" spc="204" dirty="0">
                          <a:latin typeface="Adobe Clean SemiCondensed"/>
                          <a:cs typeface="Adobe Clean SemiCondensed"/>
                        </a:rPr>
                        <a:t>expressed..</a:t>
                      </a:r>
                      <a:endParaRPr sz="120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100" dirty="0">
                          <a:latin typeface="Adobe Clean SemiCondensed"/>
                          <a:cs typeface="Adobe Clean SemiCondensed"/>
                        </a:rPr>
                        <a:t>or..</a:t>
                      </a:r>
                      <a:endParaRPr sz="120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37" baseline="-1424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800" spc="-25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1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*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previous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level</a:t>
                      </a:r>
                      <a:r>
                        <a:rPr sz="1200" spc="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5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37" baseline="-1424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800" spc="-25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1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2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*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previous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level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12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*2</a:t>
                      </a:r>
                      <a:r>
                        <a:rPr sz="1200" spc="-15" baseline="21367" dirty="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=2</a:t>
                      </a:r>
                      <a:r>
                        <a:rPr sz="1200" spc="-15" baseline="21367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 baseline="21367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37" baseline="-1424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800" spc="-25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1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2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*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previous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level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12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2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*2</a:t>
                      </a:r>
                      <a:r>
                        <a:rPr sz="1200" spc="-15" baseline="21367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=2</a:t>
                      </a:r>
                      <a:r>
                        <a:rPr sz="1200" spc="-15" baseline="21367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200" baseline="21367">
                        <a:latin typeface="Lucida Sans Unicode"/>
                        <a:cs typeface="Lucida Sans Unicode"/>
                      </a:endParaRPr>
                    </a:p>
                  </a:txBody>
                  <a:tcPr marL="0" marR="0" marT="4312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37" baseline="-1424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800" spc="-25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1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3" name="object 63"/>
          <p:cNvGrpSpPr/>
          <p:nvPr/>
        </p:nvGrpSpPr>
        <p:grpSpPr>
          <a:xfrm>
            <a:off x="5400245" y="2599177"/>
            <a:ext cx="4145605" cy="61225"/>
            <a:chOff x="8904698" y="4286234"/>
            <a:chExt cx="6836409" cy="100965"/>
          </a:xfrm>
        </p:grpSpPr>
        <p:sp>
          <p:nvSpPr>
            <p:cNvPr id="64" name="object 64"/>
            <p:cNvSpPr/>
            <p:nvPr/>
          </p:nvSpPr>
          <p:spPr>
            <a:xfrm>
              <a:off x="8904698" y="4336494"/>
              <a:ext cx="6771640" cy="0"/>
            </a:xfrm>
            <a:custGeom>
              <a:avLst/>
              <a:gdLst/>
              <a:ahLst/>
              <a:cxnLst/>
              <a:rect l="l" t="t" r="r" b="b"/>
              <a:pathLst>
                <a:path w="6771640">
                  <a:moveTo>
                    <a:pt x="0" y="0"/>
                  </a:moveTo>
                  <a:lnTo>
                    <a:pt x="6760771" y="0"/>
                  </a:lnTo>
                  <a:lnTo>
                    <a:pt x="6771241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5640340" y="428623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641382" y="3304572"/>
            <a:ext cx="2904927" cy="61225"/>
            <a:chOff x="10951426" y="5449484"/>
            <a:chExt cx="4790440" cy="100965"/>
          </a:xfrm>
        </p:grpSpPr>
        <p:sp>
          <p:nvSpPr>
            <p:cNvPr id="67" name="object 67"/>
            <p:cNvSpPr/>
            <p:nvPr/>
          </p:nvSpPr>
          <p:spPr>
            <a:xfrm>
              <a:off x="10951426" y="5499744"/>
              <a:ext cx="4725035" cy="0"/>
            </a:xfrm>
            <a:custGeom>
              <a:avLst/>
              <a:gdLst/>
              <a:ahLst/>
              <a:cxnLst/>
              <a:rect l="l" t="t" r="r" b="b"/>
              <a:pathLst>
                <a:path w="4725034">
                  <a:moveTo>
                    <a:pt x="0" y="0"/>
                  </a:moveTo>
                  <a:lnTo>
                    <a:pt x="4714417" y="0"/>
                  </a:lnTo>
                  <a:lnTo>
                    <a:pt x="4724888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15640717" y="544948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7289989" y="4092967"/>
            <a:ext cx="2251857" cy="61225"/>
            <a:chOff x="12021026" y="6749605"/>
            <a:chExt cx="3713479" cy="100965"/>
          </a:xfrm>
        </p:grpSpPr>
        <p:sp>
          <p:nvSpPr>
            <p:cNvPr id="70" name="object 70"/>
            <p:cNvSpPr/>
            <p:nvPr/>
          </p:nvSpPr>
          <p:spPr>
            <a:xfrm>
              <a:off x="12021026" y="6799866"/>
              <a:ext cx="3648710" cy="0"/>
            </a:xfrm>
            <a:custGeom>
              <a:avLst/>
              <a:gdLst/>
              <a:ahLst/>
              <a:cxnLst/>
              <a:rect l="l" t="t" r="r" b="b"/>
              <a:pathLst>
                <a:path w="3648709">
                  <a:moveTo>
                    <a:pt x="0" y="0"/>
                  </a:moveTo>
                  <a:lnTo>
                    <a:pt x="3637756" y="0"/>
                  </a:lnTo>
                  <a:lnTo>
                    <a:pt x="3648227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15633649" y="674960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703942" y="4890293"/>
            <a:ext cx="1835603" cy="61225"/>
            <a:chOff x="12703665" y="8064454"/>
            <a:chExt cx="3027045" cy="100965"/>
          </a:xfrm>
        </p:grpSpPr>
        <p:sp>
          <p:nvSpPr>
            <p:cNvPr id="73" name="object 73"/>
            <p:cNvSpPr/>
            <p:nvPr/>
          </p:nvSpPr>
          <p:spPr>
            <a:xfrm>
              <a:off x="12703665" y="8114714"/>
              <a:ext cx="2962275" cy="0"/>
            </a:xfrm>
            <a:custGeom>
              <a:avLst/>
              <a:gdLst/>
              <a:ahLst/>
              <a:cxnLst/>
              <a:rect l="l" t="t" r="r" b="b"/>
              <a:pathLst>
                <a:path w="2962275">
                  <a:moveTo>
                    <a:pt x="0" y="0"/>
                  </a:moveTo>
                  <a:lnTo>
                    <a:pt x="2951412" y="0"/>
                  </a:lnTo>
                  <a:lnTo>
                    <a:pt x="2961883" y="0"/>
                  </a:lnTo>
                </a:path>
              </a:pathLst>
            </a:custGeom>
            <a:ln w="20941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5629953" y="806445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649904" y="3222680"/>
            <a:ext cx="12437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b="1" kern="0" spc="431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</a:t>
            </a:r>
            <a:endParaRPr sz="1304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649904" y="4011076"/>
            <a:ext cx="12437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b="1" kern="0" spc="206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2</a:t>
            </a:r>
            <a:endParaRPr sz="1304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649904" y="4799470"/>
            <a:ext cx="12437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b="1" kern="0" spc="182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3</a:t>
            </a:r>
            <a:endParaRPr sz="1304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526519" y="2265294"/>
            <a:ext cx="371202" cy="464625"/>
          </a:xfrm>
          <a:prstGeom prst="rect">
            <a:avLst/>
          </a:prstGeom>
        </p:spPr>
        <p:txBody>
          <a:bodyPr vert="horz" wrap="square" lIns="0" tIns="43127" rIns="0" bIns="0" rtlCol="0">
            <a:spAutoFit/>
          </a:bodyPr>
          <a:lstStyle/>
          <a:p>
            <a:pPr algn="ctr" defTabSz="554492">
              <a:spcBef>
                <a:spcPts val="340"/>
              </a:spcBef>
            </a:pPr>
            <a:r>
              <a:rPr sz="1182" kern="0" spc="-6" dirty="0">
                <a:solidFill>
                  <a:srgbClr val="FFF056"/>
                </a:solidFill>
                <a:latin typeface="Arial"/>
                <a:cs typeface="Arial"/>
              </a:rPr>
              <a:t>Level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algn="ctr" defTabSz="554492">
              <a:spcBef>
                <a:spcPts val="282"/>
              </a:spcBef>
            </a:pPr>
            <a:r>
              <a:rPr sz="1304" b="1" kern="0" spc="115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0</a:t>
            </a:r>
            <a:endParaRPr sz="1304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906153" y="5765089"/>
            <a:ext cx="137891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23104" defTabSz="554492">
              <a:spcBef>
                <a:spcPts val="64"/>
              </a:spcBef>
            </a:pPr>
            <a:r>
              <a:rPr sz="1395" b="1" kern="0" spc="-6" dirty="0">
                <a:solidFill>
                  <a:srgbClr val="FF968D"/>
                </a:solidFill>
                <a:latin typeface="Arial"/>
                <a:cs typeface="Arial"/>
              </a:rPr>
              <a:t>O(branches</a:t>
            </a:r>
            <a:r>
              <a:rPr sz="1364" b="1" kern="0" spc="-9" baseline="20370" dirty="0">
                <a:solidFill>
                  <a:srgbClr val="FF968D"/>
                </a:solidFill>
                <a:latin typeface="Arial"/>
                <a:cs typeface="Arial"/>
              </a:rPr>
              <a:t>depth</a:t>
            </a:r>
            <a:r>
              <a:rPr sz="1395" b="1" kern="0" spc="-6" dirty="0">
                <a:solidFill>
                  <a:srgbClr val="FF968D"/>
                </a:solidFill>
                <a:latin typeface="Arial"/>
                <a:cs typeface="Arial"/>
              </a:rPr>
              <a:t>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853527" y="5003925"/>
            <a:ext cx="1536408" cy="5230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R="18483" algn="r" defTabSz="554492">
              <a:spcBef>
                <a:spcPts val="758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92" kern="0" baseline="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+2</a:t>
            </a:r>
            <a:r>
              <a:rPr sz="1092" kern="0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+2</a:t>
            </a:r>
            <a:r>
              <a:rPr sz="1092" kern="0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+…+2</a:t>
            </a:r>
            <a:r>
              <a:rPr sz="1092" kern="0" baseline="20833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=2</a:t>
            </a:r>
            <a:r>
              <a:rPr sz="1092" kern="0" baseline="20833" dirty="0">
                <a:solidFill>
                  <a:srgbClr val="FFFFFF"/>
                </a:solidFill>
                <a:latin typeface="Arial"/>
                <a:cs typeface="Arial"/>
              </a:rPr>
              <a:t>n+1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092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38121" algn="r" defTabSz="554492">
              <a:spcBef>
                <a:spcPts val="703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92" kern="0" baseline="20833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092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469441" y="5419856"/>
            <a:ext cx="422801" cy="61225"/>
            <a:chOff x="15615105" y="8937744"/>
            <a:chExt cx="697230" cy="100965"/>
          </a:xfrm>
        </p:grpSpPr>
        <p:sp>
          <p:nvSpPr>
            <p:cNvPr id="82" name="object 82"/>
            <p:cNvSpPr/>
            <p:nvPr/>
          </p:nvSpPr>
          <p:spPr>
            <a:xfrm>
              <a:off x="15615105" y="8988004"/>
              <a:ext cx="632460" cy="0"/>
            </a:xfrm>
            <a:custGeom>
              <a:avLst/>
              <a:gdLst/>
              <a:ahLst/>
              <a:cxnLst/>
              <a:rect l="l" t="t" r="r" b="b"/>
              <a:pathLst>
                <a:path w="632459">
                  <a:moveTo>
                    <a:pt x="0" y="0"/>
                  </a:moveTo>
                  <a:lnTo>
                    <a:pt x="621577" y="0"/>
                  </a:lnTo>
                  <a:lnTo>
                    <a:pt x="632048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6211558" y="893774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25130" y="50260"/>
                  </a:ln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9978227" y="5347060"/>
            <a:ext cx="36504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23104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O(2</a:t>
            </a:r>
            <a:r>
              <a:rPr sz="1092" kern="0" spc="-9" baseline="20833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04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3333889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45" dirty="0"/>
              <a:t>What</a:t>
            </a:r>
            <a:r>
              <a:rPr sz="4093" spc="-240" dirty="0"/>
              <a:t> </a:t>
            </a:r>
            <a:r>
              <a:rPr sz="4093" spc="-161" dirty="0"/>
              <a:t>is</a:t>
            </a:r>
            <a:r>
              <a:rPr sz="4093" spc="-164" dirty="0"/>
              <a:t> </a:t>
            </a:r>
            <a:r>
              <a:rPr sz="4093" dirty="0"/>
              <a:t>Big</a:t>
            </a:r>
            <a:r>
              <a:rPr sz="4093" spc="-212" dirty="0"/>
              <a:t> </a:t>
            </a:r>
            <a:r>
              <a:rPr sz="4093" spc="-15" dirty="0"/>
              <a:t>O?</a:t>
            </a:r>
            <a:endParaRPr sz="4093"/>
          </a:p>
        </p:txBody>
      </p:sp>
      <p:sp>
        <p:nvSpPr>
          <p:cNvPr id="4" name="object 4"/>
          <p:cNvSpPr txBox="1"/>
          <p:nvPr/>
        </p:nvSpPr>
        <p:spPr>
          <a:xfrm>
            <a:off x="948205" y="1419568"/>
            <a:ext cx="733008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9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efficiency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algorithms.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5134" y="2151961"/>
            <a:ext cx="4146375" cy="3281905"/>
            <a:chOff x="4773585" y="3548743"/>
            <a:chExt cx="6837680" cy="5412105"/>
          </a:xfrm>
        </p:grpSpPr>
        <p:sp>
          <p:nvSpPr>
            <p:cNvPr id="6" name="object 6"/>
            <p:cNvSpPr/>
            <p:nvPr/>
          </p:nvSpPr>
          <p:spPr>
            <a:xfrm>
              <a:off x="4840888" y="3548743"/>
              <a:ext cx="0" cy="5396865"/>
            </a:xfrm>
            <a:custGeom>
              <a:avLst/>
              <a:gdLst/>
              <a:ahLst/>
              <a:cxnLst/>
              <a:rect l="l" t="t" r="r" b="b"/>
              <a:pathLst>
                <a:path h="5396865">
                  <a:moveTo>
                    <a:pt x="0" y="5396289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840888" y="8945032"/>
              <a:ext cx="6770370" cy="0"/>
            </a:xfrm>
            <a:custGeom>
              <a:avLst/>
              <a:gdLst/>
              <a:ahLst/>
              <a:cxnLst/>
              <a:rect l="l" t="t" r="r" b="b"/>
              <a:pathLst>
                <a:path w="6770370">
                  <a:moveTo>
                    <a:pt x="0" y="0"/>
                  </a:moveTo>
                  <a:lnTo>
                    <a:pt x="6769950" y="0"/>
                  </a:lnTo>
                </a:path>
              </a:pathLst>
            </a:custGeom>
            <a:ln w="31412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836976" y="5008628"/>
              <a:ext cx="5800090" cy="0"/>
            </a:xfrm>
            <a:custGeom>
              <a:avLst/>
              <a:gdLst/>
              <a:ahLst/>
              <a:cxnLst/>
              <a:rect l="l" t="t" r="r" b="b"/>
              <a:pathLst>
                <a:path w="5800090">
                  <a:moveTo>
                    <a:pt x="5800082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61D83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815469" y="3823867"/>
              <a:ext cx="5843270" cy="3942079"/>
            </a:xfrm>
            <a:custGeom>
              <a:avLst/>
              <a:gdLst/>
              <a:ahLst/>
              <a:cxnLst/>
              <a:rect l="l" t="t" r="r" b="b"/>
              <a:pathLst>
                <a:path w="5843270" h="3942079">
                  <a:moveTo>
                    <a:pt x="5843106" y="0"/>
                  </a:moveTo>
                  <a:lnTo>
                    <a:pt x="0" y="3941498"/>
                  </a:lnTo>
                </a:path>
              </a:pathLst>
            </a:custGeom>
            <a:ln w="83767">
              <a:solidFill>
                <a:srgbClr val="EE220C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72965" y="2884054"/>
            <a:ext cx="1127469" cy="242300"/>
          </a:xfrm>
          <a:prstGeom prst="rect">
            <a:avLst/>
          </a:prstGeom>
          <a:solidFill>
            <a:srgbClr val="436089"/>
          </a:solidFill>
          <a:ln w="10470">
            <a:solidFill>
              <a:srgbClr val="FFFFFF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marL="38506" defTabSz="554492">
              <a:spcBef>
                <a:spcPts val="324"/>
              </a:spcBef>
            </a:pPr>
            <a:r>
              <a:rPr sz="1304" kern="0" spc="-30" dirty="0">
                <a:solidFill>
                  <a:srgbClr val="61D836"/>
                </a:solidFill>
                <a:latin typeface="Arial"/>
                <a:cs typeface="Arial"/>
              </a:rPr>
              <a:t>Physical</a:t>
            </a:r>
            <a:r>
              <a:rPr sz="1304" kern="0" spc="-36" dirty="0">
                <a:solidFill>
                  <a:srgbClr val="61D836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61D836"/>
                </a:solidFill>
                <a:latin typeface="Arial"/>
                <a:cs typeface="Arial"/>
              </a:rPr>
              <a:t>-</a:t>
            </a:r>
            <a:r>
              <a:rPr sz="1304" kern="0" spc="-33" dirty="0">
                <a:solidFill>
                  <a:srgbClr val="61D836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61D836"/>
                </a:solidFill>
                <a:latin typeface="Arial"/>
                <a:cs typeface="Arial"/>
              </a:rPr>
              <a:t>O(1)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1146" y="5851193"/>
            <a:ext cx="7520311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showing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runtime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4" dirty="0">
                <a:solidFill>
                  <a:srgbClr val="FFFFFF"/>
                </a:solidFill>
                <a:latin typeface="Arial"/>
                <a:cs typeface="Arial"/>
              </a:rPr>
              <a:t>increases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7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increases.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0419" y="2142941"/>
            <a:ext cx="1249535" cy="242300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marL="38506" defTabSz="554492">
              <a:spcBef>
                <a:spcPts val="324"/>
              </a:spcBef>
            </a:pPr>
            <a:r>
              <a:rPr sz="1304" kern="0" dirty="0">
                <a:solidFill>
                  <a:srgbClr val="EE220C"/>
                </a:solidFill>
                <a:latin typeface="Arial"/>
                <a:cs typeface="Arial"/>
              </a:rPr>
              <a:t>Electronic</a:t>
            </a:r>
            <a:r>
              <a:rPr sz="1304" kern="0" spc="-42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Arial"/>
                <a:cs typeface="Arial"/>
              </a:rPr>
              <a:t>-</a:t>
            </a:r>
            <a:r>
              <a:rPr sz="1304" kern="0" spc="-39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EE220C"/>
                </a:solidFill>
                <a:latin typeface="Arial"/>
                <a:cs typeface="Arial"/>
              </a:rPr>
              <a:t>O(s)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78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3684" y="1471048"/>
            <a:ext cx="1963829" cy="6914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86873" marR="10782" indent="-271855" defTabSz="554492">
              <a:lnSpc>
                <a:spcPct val="140700"/>
              </a:lnSpc>
              <a:spcBef>
                <a:spcPts val="55"/>
              </a:spcBef>
            </a:pPr>
            <a:r>
              <a:rPr sz="1577" kern="0" spc="-39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Runtimes: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O(N),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sz="1592" kern="0" baseline="1904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O(2</a:t>
            </a:r>
            <a:r>
              <a:rPr sz="1592" kern="0" spc="-9" baseline="1904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1674" y="2476152"/>
            <a:ext cx="3632572" cy="296318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63782" y="2409638"/>
            <a:ext cx="3616912" cy="0"/>
          </a:xfrm>
          <a:custGeom>
            <a:avLst/>
            <a:gdLst/>
            <a:ahLst/>
            <a:cxnLst/>
            <a:rect l="l" t="t" r="r" b="b"/>
            <a:pathLst>
              <a:path w="5964555">
                <a:moveTo>
                  <a:pt x="5964370" y="0"/>
                </a:moveTo>
                <a:lnTo>
                  <a:pt x="0" y="0"/>
                </a:lnTo>
              </a:path>
            </a:pathLst>
          </a:custGeom>
          <a:ln w="83767">
            <a:solidFill>
              <a:srgbClr val="88FA4E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3613" y="2102690"/>
            <a:ext cx="17751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45" dirty="0">
                <a:solidFill>
                  <a:srgbClr val="61D836"/>
                </a:solidFill>
                <a:latin typeface="Arial"/>
                <a:cs typeface="Arial"/>
              </a:rPr>
              <a:t>w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4475" y="2498726"/>
            <a:ext cx="74317" cy="2935347"/>
          </a:xfrm>
          <a:custGeom>
            <a:avLst/>
            <a:gdLst/>
            <a:ahLst/>
            <a:cxnLst/>
            <a:rect l="l" t="t" r="r" b="b"/>
            <a:pathLst>
              <a:path w="122554" h="4840605">
                <a:moveTo>
                  <a:pt x="38632" y="4840200"/>
                </a:moveTo>
                <a:lnTo>
                  <a:pt x="0" y="668"/>
                </a:lnTo>
                <a:lnTo>
                  <a:pt x="83764" y="0"/>
                </a:lnTo>
                <a:lnTo>
                  <a:pt x="122397" y="4839531"/>
                </a:lnTo>
                <a:lnTo>
                  <a:pt x="38632" y="4840200"/>
                </a:lnTo>
                <a:close/>
              </a:path>
            </a:pathLst>
          </a:custGeom>
          <a:solidFill>
            <a:srgbClr val="FFD932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1804" y="3995651"/>
            <a:ext cx="33489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5403" defTabSz="554492">
              <a:spcBef>
                <a:spcPts val="82"/>
              </a:spcBef>
              <a:tabLst>
                <a:tab pos="1018879" algn="l"/>
              </a:tabLst>
            </a:pPr>
            <a:r>
              <a:rPr sz="2365" b="1" kern="0" spc="-45" baseline="48076" dirty="0">
                <a:solidFill>
                  <a:srgbClr val="FFD932"/>
                </a:solidFill>
                <a:latin typeface="Arial"/>
                <a:cs typeface="Arial"/>
              </a:rPr>
              <a:t>h</a:t>
            </a:r>
            <a:r>
              <a:rPr sz="2365" b="1" kern="0" baseline="48076" dirty="0">
                <a:solidFill>
                  <a:srgbClr val="FFD932"/>
                </a:solidFill>
                <a:latin typeface="Arial"/>
                <a:cs typeface="Arial"/>
              </a:rPr>
              <a:t>	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577" b="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577" b="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b="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O(wh)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3333889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45" dirty="0"/>
              <a:t>What</a:t>
            </a:r>
            <a:r>
              <a:rPr sz="4093" spc="-240" dirty="0"/>
              <a:t> </a:t>
            </a:r>
            <a:r>
              <a:rPr sz="4093" spc="-161" dirty="0"/>
              <a:t>is</a:t>
            </a:r>
            <a:r>
              <a:rPr sz="4093" spc="-164" dirty="0"/>
              <a:t> </a:t>
            </a:r>
            <a:r>
              <a:rPr sz="4093" dirty="0"/>
              <a:t>Big</a:t>
            </a:r>
            <a:r>
              <a:rPr sz="4093" spc="-212" dirty="0"/>
              <a:t> </a:t>
            </a:r>
            <a:r>
              <a:rPr sz="4093" spc="-15" dirty="0"/>
              <a:t>O?</a:t>
            </a:r>
            <a:endParaRPr sz="4093"/>
          </a:p>
        </p:txBody>
      </p:sp>
    </p:spTree>
    <p:extLst>
      <p:ext uri="{BB962C8B-B14F-4D97-AF65-F5344CB8AC3E}">
        <p14:creationId xmlns:p14="http://schemas.microsoft.com/office/powerpoint/2010/main" val="167817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3333889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45" dirty="0"/>
              <a:t>What</a:t>
            </a:r>
            <a:r>
              <a:rPr sz="4093" spc="-240" dirty="0"/>
              <a:t> </a:t>
            </a:r>
            <a:r>
              <a:rPr sz="4093" spc="-161" dirty="0"/>
              <a:t>is</a:t>
            </a:r>
            <a:r>
              <a:rPr sz="4093" spc="-164" dirty="0"/>
              <a:t> </a:t>
            </a:r>
            <a:r>
              <a:rPr sz="4093" dirty="0"/>
              <a:t>Big</a:t>
            </a:r>
            <a:r>
              <a:rPr sz="4093" spc="-212" dirty="0"/>
              <a:t> </a:t>
            </a:r>
            <a:r>
              <a:rPr sz="4093" spc="-15" dirty="0"/>
              <a:t>O?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4758" y="1768939"/>
            <a:ext cx="3192627" cy="3571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9891" y="1834964"/>
            <a:ext cx="3073947" cy="369580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63363" y="3415695"/>
            <a:ext cx="1247994" cy="278402"/>
            <a:chOff x="8678970" y="5632734"/>
            <a:chExt cx="2058035" cy="459105"/>
          </a:xfrm>
        </p:grpSpPr>
        <p:sp>
          <p:nvSpPr>
            <p:cNvPr id="7" name="object 7"/>
            <p:cNvSpPr/>
            <p:nvPr/>
          </p:nvSpPr>
          <p:spPr>
            <a:xfrm>
              <a:off x="8678970" y="5862046"/>
              <a:ext cx="1754505" cy="0"/>
            </a:xfrm>
            <a:custGeom>
              <a:avLst/>
              <a:gdLst/>
              <a:ahLst/>
              <a:cxnLst/>
              <a:rect l="l" t="t" r="r" b="b"/>
              <a:pathLst>
                <a:path w="1754504">
                  <a:moveTo>
                    <a:pt x="0" y="0"/>
                  </a:moveTo>
                  <a:lnTo>
                    <a:pt x="1706953" y="0"/>
                  </a:lnTo>
                  <a:lnTo>
                    <a:pt x="1754072" y="0"/>
                  </a:lnTo>
                </a:path>
              </a:pathLst>
            </a:custGeom>
            <a:ln w="94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385924" y="5679853"/>
              <a:ext cx="304165" cy="364490"/>
            </a:xfrm>
            <a:custGeom>
              <a:avLst/>
              <a:gdLst/>
              <a:ahLst/>
              <a:cxnLst/>
              <a:rect l="l" t="t" r="r" b="b"/>
              <a:pathLst>
                <a:path w="304165" h="364489">
                  <a:moveTo>
                    <a:pt x="0" y="364386"/>
                  </a:moveTo>
                  <a:lnTo>
                    <a:pt x="303655" y="182193"/>
                  </a:lnTo>
                  <a:lnTo>
                    <a:pt x="0" y="0"/>
                  </a:lnTo>
                </a:path>
                <a:path w="304165" h="364489">
                  <a:moveTo>
                    <a:pt x="0" y="182193"/>
                  </a:moveTo>
                  <a:lnTo>
                    <a:pt x="303655" y="182193"/>
                  </a:lnTo>
                </a:path>
              </a:pathLst>
            </a:custGeom>
            <a:ln w="94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2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1214" y="1701605"/>
            <a:ext cx="3598121" cy="29409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1384" y="2830474"/>
            <a:ext cx="363154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dirty="0"/>
              <a:t>Big</a:t>
            </a:r>
            <a:r>
              <a:rPr sz="4093" spc="-191" dirty="0"/>
              <a:t> </a:t>
            </a:r>
            <a:r>
              <a:rPr sz="4093" spc="221" dirty="0"/>
              <a:t>O</a:t>
            </a:r>
            <a:r>
              <a:rPr sz="4093" spc="-188" dirty="0"/>
              <a:t> </a:t>
            </a:r>
            <a:r>
              <a:rPr sz="4093" spc="-6" dirty="0"/>
              <a:t>Notations</a:t>
            </a:r>
            <a:endParaRPr sz="4093"/>
          </a:p>
        </p:txBody>
      </p:sp>
    </p:spTree>
    <p:extLst>
      <p:ext uri="{BB962C8B-B14F-4D97-AF65-F5344CB8AC3E}">
        <p14:creationId xmlns:p14="http://schemas.microsoft.com/office/powerpoint/2010/main" val="330921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363154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dirty="0"/>
              <a:t>Big</a:t>
            </a:r>
            <a:r>
              <a:rPr sz="4093" spc="-191" dirty="0"/>
              <a:t> </a:t>
            </a:r>
            <a:r>
              <a:rPr sz="4093" spc="221" dirty="0"/>
              <a:t>O</a:t>
            </a:r>
            <a:r>
              <a:rPr sz="4093" spc="-188" dirty="0"/>
              <a:t> </a:t>
            </a:r>
            <a:r>
              <a:rPr sz="4093" spc="-6" dirty="0"/>
              <a:t>Notations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036" y="1384362"/>
            <a:ext cx="1945087" cy="194508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72397" y="1874997"/>
            <a:ext cx="823653" cy="963817"/>
            <a:chOff x="8364052" y="3092009"/>
            <a:chExt cx="1358265" cy="1589405"/>
          </a:xfrm>
        </p:grpSpPr>
        <p:sp>
          <p:nvSpPr>
            <p:cNvPr id="6" name="object 6"/>
            <p:cNvSpPr/>
            <p:nvPr/>
          </p:nvSpPr>
          <p:spPr>
            <a:xfrm>
              <a:off x="8369287" y="3097245"/>
              <a:ext cx="1348105" cy="1579245"/>
            </a:xfrm>
            <a:custGeom>
              <a:avLst/>
              <a:gdLst/>
              <a:ahLst/>
              <a:cxnLst/>
              <a:rect l="l" t="t" r="r" b="b"/>
              <a:pathLst>
                <a:path w="1348104" h="1579245">
                  <a:moveTo>
                    <a:pt x="1347659" y="1127211"/>
                  </a:moveTo>
                  <a:lnTo>
                    <a:pt x="430766" y="1127211"/>
                  </a:lnTo>
                  <a:lnTo>
                    <a:pt x="430766" y="1538598"/>
                  </a:lnTo>
                  <a:lnTo>
                    <a:pt x="433945" y="1554271"/>
                  </a:lnTo>
                  <a:lnTo>
                    <a:pt x="442605" y="1567096"/>
                  </a:lnTo>
                  <a:lnTo>
                    <a:pt x="455431" y="1575756"/>
                  </a:lnTo>
                  <a:lnTo>
                    <a:pt x="471103" y="1578935"/>
                  </a:lnTo>
                  <a:lnTo>
                    <a:pt x="1307198" y="1578935"/>
                  </a:lnTo>
                  <a:lnTo>
                    <a:pt x="1322891" y="1575755"/>
                  </a:lnTo>
                  <a:lnTo>
                    <a:pt x="1335758" y="1567095"/>
                  </a:lnTo>
                  <a:lnTo>
                    <a:pt x="1344460" y="1554271"/>
                  </a:lnTo>
                  <a:lnTo>
                    <a:pt x="1347659" y="1538598"/>
                  </a:lnTo>
                  <a:lnTo>
                    <a:pt x="1347659" y="1127211"/>
                  </a:lnTo>
                  <a:close/>
                </a:path>
                <a:path w="1348104" h="1579245">
                  <a:moveTo>
                    <a:pt x="278547" y="622445"/>
                  </a:moveTo>
                  <a:lnTo>
                    <a:pt x="197750" y="622445"/>
                  </a:lnTo>
                  <a:lnTo>
                    <a:pt x="197750" y="682519"/>
                  </a:lnTo>
                  <a:lnTo>
                    <a:pt x="194458" y="758476"/>
                  </a:lnTo>
                  <a:lnTo>
                    <a:pt x="185519" y="830545"/>
                  </a:lnTo>
                  <a:lnTo>
                    <a:pt x="172340" y="897766"/>
                  </a:lnTo>
                  <a:lnTo>
                    <a:pt x="156328" y="959180"/>
                  </a:lnTo>
                  <a:lnTo>
                    <a:pt x="138891" y="1013829"/>
                  </a:lnTo>
                  <a:lnTo>
                    <a:pt x="121436" y="1060751"/>
                  </a:lnTo>
                  <a:lnTo>
                    <a:pt x="105370" y="1098989"/>
                  </a:lnTo>
                  <a:lnTo>
                    <a:pt x="83033" y="1145575"/>
                  </a:lnTo>
                  <a:lnTo>
                    <a:pt x="50132" y="1204516"/>
                  </a:lnTo>
                  <a:lnTo>
                    <a:pt x="27441" y="1254138"/>
                  </a:lnTo>
                  <a:lnTo>
                    <a:pt x="11514" y="1300821"/>
                  </a:lnTo>
                  <a:lnTo>
                    <a:pt x="2363" y="1344517"/>
                  </a:lnTo>
                  <a:lnTo>
                    <a:pt x="0" y="1385176"/>
                  </a:lnTo>
                  <a:lnTo>
                    <a:pt x="4434" y="1422748"/>
                  </a:lnTo>
                  <a:lnTo>
                    <a:pt x="50386" y="1507414"/>
                  </a:lnTo>
                  <a:lnTo>
                    <a:pt x="91232" y="1537742"/>
                  </a:lnTo>
                  <a:lnTo>
                    <a:pt x="141994" y="1557101"/>
                  </a:lnTo>
                  <a:lnTo>
                    <a:pt x="177890" y="1560061"/>
                  </a:lnTo>
                  <a:lnTo>
                    <a:pt x="217504" y="1555895"/>
                  </a:lnTo>
                  <a:lnTo>
                    <a:pt x="249747" y="1545046"/>
                  </a:lnTo>
                  <a:lnTo>
                    <a:pt x="275173" y="1529986"/>
                  </a:lnTo>
                  <a:lnTo>
                    <a:pt x="294337" y="1513187"/>
                  </a:lnTo>
                  <a:lnTo>
                    <a:pt x="317916" y="1479295"/>
                  </a:lnTo>
                  <a:lnTo>
                    <a:pt x="181319" y="1479295"/>
                  </a:lnTo>
                  <a:lnTo>
                    <a:pt x="156427" y="1477660"/>
                  </a:lnTo>
                  <a:lnTo>
                    <a:pt x="106980" y="1449801"/>
                  </a:lnTo>
                  <a:lnTo>
                    <a:pt x="81130" y="1390627"/>
                  </a:lnTo>
                  <a:lnTo>
                    <a:pt x="83024" y="1350316"/>
                  </a:lnTo>
                  <a:lnTo>
                    <a:pt x="95045" y="1303687"/>
                  </a:lnTo>
                  <a:lnTo>
                    <a:pt x="117113" y="1251111"/>
                  </a:lnTo>
                  <a:lnTo>
                    <a:pt x="153352" y="1185317"/>
                  </a:lnTo>
                  <a:lnTo>
                    <a:pt x="162353" y="1167883"/>
                  </a:lnTo>
                  <a:lnTo>
                    <a:pt x="190367" y="1106360"/>
                  </a:lnTo>
                  <a:lnTo>
                    <a:pt x="207190" y="1063631"/>
                  </a:lnTo>
                  <a:lnTo>
                    <a:pt x="224430" y="1013828"/>
                  </a:lnTo>
                  <a:lnTo>
                    <a:pt x="240991" y="957634"/>
                  </a:lnTo>
                  <a:lnTo>
                    <a:pt x="255779" y="895726"/>
                  </a:lnTo>
                  <a:lnTo>
                    <a:pt x="267698" y="828784"/>
                  </a:lnTo>
                  <a:lnTo>
                    <a:pt x="275652" y="757489"/>
                  </a:lnTo>
                  <a:lnTo>
                    <a:pt x="278547" y="682519"/>
                  </a:lnTo>
                  <a:lnTo>
                    <a:pt x="278547" y="622445"/>
                  </a:lnTo>
                  <a:close/>
                </a:path>
                <a:path w="1348104" h="1579245">
                  <a:moveTo>
                    <a:pt x="575214" y="228575"/>
                  </a:moveTo>
                  <a:lnTo>
                    <a:pt x="430766" y="228575"/>
                  </a:lnTo>
                  <a:lnTo>
                    <a:pt x="430766" y="1046414"/>
                  </a:lnTo>
                  <a:lnTo>
                    <a:pt x="408765" y="1047670"/>
                  </a:lnTo>
                  <a:lnTo>
                    <a:pt x="343155" y="1066574"/>
                  </a:lnTo>
                  <a:lnTo>
                    <a:pt x="309386" y="1090205"/>
                  </a:lnTo>
                  <a:lnTo>
                    <a:pt x="277122" y="1137954"/>
                  </a:lnTo>
                  <a:lnTo>
                    <a:pt x="266088" y="1199126"/>
                  </a:lnTo>
                  <a:lnTo>
                    <a:pt x="266088" y="1202950"/>
                  </a:lnTo>
                  <a:lnTo>
                    <a:pt x="266829" y="1206651"/>
                  </a:lnTo>
                  <a:lnTo>
                    <a:pt x="272209" y="1245602"/>
                  </a:lnTo>
                  <a:lnTo>
                    <a:pt x="275276" y="1299392"/>
                  </a:lnTo>
                  <a:lnTo>
                    <a:pt x="272595" y="1358759"/>
                  </a:lnTo>
                  <a:lnTo>
                    <a:pt x="260727" y="1414443"/>
                  </a:lnTo>
                  <a:lnTo>
                    <a:pt x="236237" y="1457183"/>
                  </a:lnTo>
                  <a:lnTo>
                    <a:pt x="221091" y="1469076"/>
                  </a:lnTo>
                  <a:lnTo>
                    <a:pt x="202829" y="1476440"/>
                  </a:lnTo>
                  <a:lnTo>
                    <a:pt x="181319" y="1479295"/>
                  </a:lnTo>
                  <a:lnTo>
                    <a:pt x="317916" y="1479295"/>
                  </a:lnTo>
                  <a:lnTo>
                    <a:pt x="325125" y="1468933"/>
                  </a:lnTo>
                  <a:lnTo>
                    <a:pt x="344136" y="1416968"/>
                  </a:lnTo>
                  <a:lnTo>
                    <a:pt x="353781" y="1361700"/>
                  </a:lnTo>
                  <a:lnTo>
                    <a:pt x="356468" y="1307540"/>
                  </a:lnTo>
                  <a:lnTo>
                    <a:pt x="354608" y="1258896"/>
                  </a:lnTo>
                  <a:lnTo>
                    <a:pt x="350611" y="1220178"/>
                  </a:lnTo>
                  <a:lnTo>
                    <a:pt x="346885" y="1195796"/>
                  </a:lnTo>
                  <a:lnTo>
                    <a:pt x="348292" y="1181345"/>
                  </a:lnTo>
                  <a:lnTo>
                    <a:pt x="380895" y="1138036"/>
                  </a:lnTo>
                  <a:lnTo>
                    <a:pt x="430766" y="1127211"/>
                  </a:lnTo>
                  <a:lnTo>
                    <a:pt x="1347659" y="1127211"/>
                  </a:lnTo>
                  <a:lnTo>
                    <a:pt x="1347659" y="542881"/>
                  </a:lnTo>
                  <a:lnTo>
                    <a:pt x="575214" y="542881"/>
                  </a:lnTo>
                  <a:lnTo>
                    <a:pt x="575214" y="228575"/>
                  </a:lnTo>
                  <a:close/>
                </a:path>
                <a:path w="1348104" h="1579245">
                  <a:moveTo>
                    <a:pt x="1307198" y="0"/>
                  </a:moveTo>
                  <a:lnTo>
                    <a:pt x="471103" y="0"/>
                  </a:lnTo>
                  <a:lnTo>
                    <a:pt x="455430" y="3179"/>
                  </a:lnTo>
                  <a:lnTo>
                    <a:pt x="442605" y="11839"/>
                  </a:lnTo>
                  <a:lnTo>
                    <a:pt x="433945" y="24663"/>
                  </a:lnTo>
                  <a:lnTo>
                    <a:pt x="430766" y="40336"/>
                  </a:lnTo>
                  <a:lnTo>
                    <a:pt x="430766" y="161100"/>
                  </a:lnTo>
                  <a:lnTo>
                    <a:pt x="386292" y="168617"/>
                  </a:lnTo>
                  <a:lnTo>
                    <a:pt x="346772" y="182876"/>
                  </a:lnTo>
                  <a:lnTo>
                    <a:pt x="312366" y="203856"/>
                  </a:lnTo>
                  <a:lnTo>
                    <a:pt x="283235" y="231536"/>
                  </a:lnTo>
                  <a:lnTo>
                    <a:pt x="256577" y="272064"/>
                  </a:lnTo>
                  <a:lnTo>
                    <a:pt x="250052" y="286181"/>
                  </a:lnTo>
                  <a:lnTo>
                    <a:pt x="219124" y="299569"/>
                  </a:lnTo>
                  <a:lnTo>
                    <a:pt x="199759" y="319524"/>
                  </a:lnTo>
                  <a:lnTo>
                    <a:pt x="189288" y="341651"/>
                  </a:lnTo>
                  <a:lnTo>
                    <a:pt x="185045" y="361551"/>
                  </a:lnTo>
                  <a:lnTo>
                    <a:pt x="183923" y="371186"/>
                  </a:lnTo>
                  <a:lnTo>
                    <a:pt x="184428" y="377711"/>
                  </a:lnTo>
                  <a:lnTo>
                    <a:pt x="185045" y="378204"/>
                  </a:lnTo>
                  <a:lnTo>
                    <a:pt x="185045" y="402381"/>
                  </a:lnTo>
                  <a:lnTo>
                    <a:pt x="184847" y="402835"/>
                  </a:lnTo>
                  <a:lnTo>
                    <a:pt x="184613" y="403148"/>
                  </a:lnTo>
                  <a:lnTo>
                    <a:pt x="184428" y="403614"/>
                  </a:lnTo>
                  <a:lnTo>
                    <a:pt x="184428" y="622445"/>
                  </a:lnTo>
                  <a:lnTo>
                    <a:pt x="297914" y="622445"/>
                  </a:lnTo>
                  <a:lnTo>
                    <a:pt x="297914" y="551393"/>
                  </a:lnTo>
                  <a:lnTo>
                    <a:pt x="328259" y="551393"/>
                  </a:lnTo>
                  <a:lnTo>
                    <a:pt x="328259" y="361551"/>
                  </a:lnTo>
                  <a:lnTo>
                    <a:pt x="298284" y="361551"/>
                  </a:lnTo>
                  <a:lnTo>
                    <a:pt x="302727" y="339804"/>
                  </a:lnTo>
                  <a:lnTo>
                    <a:pt x="320273" y="295467"/>
                  </a:lnTo>
                  <a:lnTo>
                    <a:pt x="353148" y="257442"/>
                  </a:lnTo>
                  <a:lnTo>
                    <a:pt x="401324" y="234180"/>
                  </a:lnTo>
                  <a:lnTo>
                    <a:pt x="430766" y="228575"/>
                  </a:lnTo>
                  <a:lnTo>
                    <a:pt x="575214" y="228575"/>
                  </a:lnTo>
                  <a:lnTo>
                    <a:pt x="575214" y="164431"/>
                  </a:lnTo>
                  <a:lnTo>
                    <a:pt x="1347659" y="164431"/>
                  </a:lnTo>
                  <a:lnTo>
                    <a:pt x="1347659" y="40336"/>
                  </a:lnTo>
                  <a:lnTo>
                    <a:pt x="1344461" y="24663"/>
                  </a:lnTo>
                  <a:lnTo>
                    <a:pt x="1335759" y="11839"/>
                  </a:lnTo>
                  <a:lnTo>
                    <a:pt x="1322893" y="3179"/>
                  </a:lnTo>
                  <a:lnTo>
                    <a:pt x="1307198" y="0"/>
                  </a:lnTo>
                  <a:close/>
                </a:path>
                <a:path w="1348104" h="1579245">
                  <a:moveTo>
                    <a:pt x="1347659" y="164431"/>
                  </a:moveTo>
                  <a:lnTo>
                    <a:pt x="1209378" y="164431"/>
                  </a:lnTo>
                  <a:lnTo>
                    <a:pt x="1209378" y="542881"/>
                  </a:lnTo>
                  <a:lnTo>
                    <a:pt x="1347659" y="542881"/>
                  </a:lnTo>
                  <a:lnTo>
                    <a:pt x="1347659" y="164431"/>
                  </a:lnTo>
                  <a:close/>
                </a:path>
              </a:pathLst>
            </a:custGeom>
            <a:solidFill>
              <a:srgbClr val="88FA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369287" y="3097244"/>
              <a:ext cx="1348105" cy="1579245"/>
            </a:xfrm>
            <a:custGeom>
              <a:avLst/>
              <a:gdLst/>
              <a:ahLst/>
              <a:cxnLst/>
              <a:rect l="l" t="t" r="r" b="b"/>
              <a:pathLst>
                <a:path w="1348104" h="1579245">
                  <a:moveTo>
                    <a:pt x="471103" y="0"/>
                  </a:moveTo>
                  <a:lnTo>
                    <a:pt x="455430" y="3179"/>
                  </a:lnTo>
                  <a:lnTo>
                    <a:pt x="442606" y="11839"/>
                  </a:lnTo>
                  <a:lnTo>
                    <a:pt x="433946" y="24663"/>
                  </a:lnTo>
                  <a:lnTo>
                    <a:pt x="430767" y="40336"/>
                  </a:lnTo>
                  <a:lnTo>
                    <a:pt x="430767" y="161100"/>
                  </a:lnTo>
                  <a:lnTo>
                    <a:pt x="386292" y="168617"/>
                  </a:lnTo>
                  <a:lnTo>
                    <a:pt x="346772" y="182876"/>
                  </a:lnTo>
                  <a:lnTo>
                    <a:pt x="312366" y="203855"/>
                  </a:lnTo>
                  <a:lnTo>
                    <a:pt x="283235" y="231535"/>
                  </a:lnTo>
                  <a:lnTo>
                    <a:pt x="256577" y="272064"/>
                  </a:lnTo>
                  <a:lnTo>
                    <a:pt x="250052" y="286181"/>
                  </a:lnTo>
                  <a:lnTo>
                    <a:pt x="219124" y="299569"/>
                  </a:lnTo>
                  <a:lnTo>
                    <a:pt x="199759" y="319525"/>
                  </a:lnTo>
                  <a:lnTo>
                    <a:pt x="189288" y="341651"/>
                  </a:lnTo>
                  <a:lnTo>
                    <a:pt x="185045" y="361551"/>
                  </a:lnTo>
                  <a:lnTo>
                    <a:pt x="183924" y="371186"/>
                  </a:lnTo>
                  <a:lnTo>
                    <a:pt x="184428" y="377710"/>
                  </a:lnTo>
                  <a:lnTo>
                    <a:pt x="185045" y="378204"/>
                  </a:lnTo>
                  <a:lnTo>
                    <a:pt x="185045" y="402381"/>
                  </a:lnTo>
                  <a:lnTo>
                    <a:pt x="184847" y="402835"/>
                  </a:lnTo>
                  <a:lnTo>
                    <a:pt x="184613" y="403149"/>
                  </a:lnTo>
                  <a:lnTo>
                    <a:pt x="184428" y="403615"/>
                  </a:lnTo>
                  <a:lnTo>
                    <a:pt x="184428" y="622445"/>
                  </a:lnTo>
                  <a:lnTo>
                    <a:pt x="197750" y="622445"/>
                  </a:lnTo>
                  <a:lnTo>
                    <a:pt x="197750" y="682519"/>
                  </a:lnTo>
                  <a:lnTo>
                    <a:pt x="194458" y="758476"/>
                  </a:lnTo>
                  <a:lnTo>
                    <a:pt x="185519" y="830545"/>
                  </a:lnTo>
                  <a:lnTo>
                    <a:pt x="172340" y="897766"/>
                  </a:lnTo>
                  <a:lnTo>
                    <a:pt x="156328" y="959180"/>
                  </a:lnTo>
                  <a:lnTo>
                    <a:pt x="138892" y="1013828"/>
                  </a:lnTo>
                  <a:lnTo>
                    <a:pt x="121436" y="1060750"/>
                  </a:lnTo>
                  <a:lnTo>
                    <a:pt x="105370" y="1098989"/>
                  </a:lnTo>
                  <a:lnTo>
                    <a:pt x="83033" y="1145575"/>
                  </a:lnTo>
                  <a:lnTo>
                    <a:pt x="50132" y="1204516"/>
                  </a:lnTo>
                  <a:lnTo>
                    <a:pt x="27441" y="1254138"/>
                  </a:lnTo>
                  <a:lnTo>
                    <a:pt x="11514" y="1300821"/>
                  </a:lnTo>
                  <a:lnTo>
                    <a:pt x="2363" y="1344517"/>
                  </a:lnTo>
                  <a:lnTo>
                    <a:pt x="0" y="1385176"/>
                  </a:lnTo>
                  <a:lnTo>
                    <a:pt x="4434" y="1422748"/>
                  </a:lnTo>
                  <a:lnTo>
                    <a:pt x="50386" y="1507414"/>
                  </a:lnTo>
                  <a:lnTo>
                    <a:pt x="91232" y="1537742"/>
                  </a:lnTo>
                  <a:lnTo>
                    <a:pt x="141994" y="1557101"/>
                  </a:lnTo>
                  <a:lnTo>
                    <a:pt x="177890" y="1560061"/>
                  </a:lnTo>
                  <a:lnTo>
                    <a:pt x="217504" y="1555895"/>
                  </a:lnTo>
                  <a:lnTo>
                    <a:pt x="275173" y="1529986"/>
                  </a:lnTo>
                  <a:lnTo>
                    <a:pt x="325125" y="1468933"/>
                  </a:lnTo>
                  <a:lnTo>
                    <a:pt x="344137" y="1416968"/>
                  </a:lnTo>
                  <a:lnTo>
                    <a:pt x="353781" y="1361700"/>
                  </a:lnTo>
                  <a:lnTo>
                    <a:pt x="356469" y="1307540"/>
                  </a:lnTo>
                  <a:lnTo>
                    <a:pt x="354609" y="1258896"/>
                  </a:lnTo>
                  <a:lnTo>
                    <a:pt x="350611" y="1220178"/>
                  </a:lnTo>
                  <a:lnTo>
                    <a:pt x="346886" y="1195796"/>
                  </a:lnTo>
                  <a:lnTo>
                    <a:pt x="348292" y="1181345"/>
                  </a:lnTo>
                  <a:lnTo>
                    <a:pt x="380895" y="1138036"/>
                  </a:lnTo>
                  <a:lnTo>
                    <a:pt x="430767" y="1127211"/>
                  </a:lnTo>
                  <a:lnTo>
                    <a:pt x="430767" y="1538598"/>
                  </a:lnTo>
                  <a:lnTo>
                    <a:pt x="433945" y="1554271"/>
                  </a:lnTo>
                  <a:lnTo>
                    <a:pt x="442604" y="1567095"/>
                  </a:lnTo>
                  <a:lnTo>
                    <a:pt x="455429" y="1575755"/>
                  </a:lnTo>
                  <a:lnTo>
                    <a:pt x="471103" y="1578935"/>
                  </a:lnTo>
                  <a:lnTo>
                    <a:pt x="1307198" y="1578935"/>
                  </a:lnTo>
                  <a:lnTo>
                    <a:pt x="1322891" y="1575756"/>
                  </a:lnTo>
                  <a:lnTo>
                    <a:pt x="1335758" y="1567096"/>
                  </a:lnTo>
                  <a:lnTo>
                    <a:pt x="1344460" y="1554271"/>
                  </a:lnTo>
                  <a:lnTo>
                    <a:pt x="1347659" y="1538598"/>
                  </a:lnTo>
                  <a:lnTo>
                    <a:pt x="1347659" y="40336"/>
                  </a:lnTo>
                  <a:lnTo>
                    <a:pt x="1344461" y="24663"/>
                  </a:lnTo>
                  <a:lnTo>
                    <a:pt x="1335760" y="11839"/>
                  </a:lnTo>
                  <a:lnTo>
                    <a:pt x="1322893" y="3179"/>
                  </a:lnTo>
                  <a:lnTo>
                    <a:pt x="1307198" y="0"/>
                  </a:lnTo>
                  <a:lnTo>
                    <a:pt x="471103" y="0"/>
                  </a:lnTo>
                  <a:close/>
                </a:path>
                <a:path w="1348104" h="1579245">
                  <a:moveTo>
                    <a:pt x="575214" y="164431"/>
                  </a:moveTo>
                  <a:lnTo>
                    <a:pt x="1209378" y="164431"/>
                  </a:lnTo>
                  <a:lnTo>
                    <a:pt x="1209378" y="542882"/>
                  </a:lnTo>
                  <a:lnTo>
                    <a:pt x="575214" y="542882"/>
                  </a:lnTo>
                  <a:lnTo>
                    <a:pt x="575214" y="164431"/>
                  </a:lnTo>
                  <a:close/>
                </a:path>
                <a:path w="1348104" h="1579245">
                  <a:moveTo>
                    <a:pt x="430767" y="228575"/>
                  </a:moveTo>
                  <a:lnTo>
                    <a:pt x="430767" y="1046414"/>
                  </a:lnTo>
                  <a:lnTo>
                    <a:pt x="408765" y="1047670"/>
                  </a:lnTo>
                  <a:lnTo>
                    <a:pt x="377921" y="1053393"/>
                  </a:lnTo>
                  <a:lnTo>
                    <a:pt x="309386" y="1090205"/>
                  </a:lnTo>
                  <a:lnTo>
                    <a:pt x="277122" y="1137954"/>
                  </a:lnTo>
                  <a:lnTo>
                    <a:pt x="266088" y="1199126"/>
                  </a:lnTo>
                  <a:lnTo>
                    <a:pt x="266088" y="1202950"/>
                  </a:lnTo>
                  <a:lnTo>
                    <a:pt x="266829" y="1206651"/>
                  </a:lnTo>
                  <a:lnTo>
                    <a:pt x="272209" y="1245602"/>
                  </a:lnTo>
                  <a:lnTo>
                    <a:pt x="275276" y="1299391"/>
                  </a:lnTo>
                  <a:lnTo>
                    <a:pt x="272595" y="1358759"/>
                  </a:lnTo>
                  <a:lnTo>
                    <a:pt x="260727" y="1414443"/>
                  </a:lnTo>
                  <a:lnTo>
                    <a:pt x="236237" y="1457183"/>
                  </a:lnTo>
                  <a:lnTo>
                    <a:pt x="221090" y="1469076"/>
                  </a:lnTo>
                  <a:lnTo>
                    <a:pt x="202829" y="1476440"/>
                  </a:lnTo>
                  <a:lnTo>
                    <a:pt x="181318" y="1479295"/>
                  </a:lnTo>
                  <a:lnTo>
                    <a:pt x="156427" y="1477660"/>
                  </a:lnTo>
                  <a:lnTo>
                    <a:pt x="106980" y="1449801"/>
                  </a:lnTo>
                  <a:lnTo>
                    <a:pt x="81131" y="1390627"/>
                  </a:lnTo>
                  <a:lnTo>
                    <a:pt x="83024" y="1350316"/>
                  </a:lnTo>
                  <a:lnTo>
                    <a:pt x="95045" y="1303687"/>
                  </a:lnTo>
                  <a:lnTo>
                    <a:pt x="117113" y="1251111"/>
                  </a:lnTo>
                  <a:lnTo>
                    <a:pt x="149149" y="1192959"/>
                  </a:lnTo>
                  <a:lnTo>
                    <a:pt x="153352" y="1185317"/>
                  </a:lnTo>
                  <a:lnTo>
                    <a:pt x="175057" y="1141338"/>
                  </a:lnTo>
                  <a:lnTo>
                    <a:pt x="190368" y="1106360"/>
                  </a:lnTo>
                  <a:lnTo>
                    <a:pt x="207191" y="1063631"/>
                  </a:lnTo>
                  <a:lnTo>
                    <a:pt x="224431" y="1013829"/>
                  </a:lnTo>
                  <a:lnTo>
                    <a:pt x="240992" y="957634"/>
                  </a:lnTo>
                  <a:lnTo>
                    <a:pt x="255779" y="895725"/>
                  </a:lnTo>
                  <a:lnTo>
                    <a:pt x="267698" y="828784"/>
                  </a:lnTo>
                  <a:lnTo>
                    <a:pt x="275652" y="757488"/>
                  </a:lnTo>
                  <a:lnTo>
                    <a:pt x="278547" y="682519"/>
                  </a:lnTo>
                  <a:lnTo>
                    <a:pt x="278547" y="622445"/>
                  </a:lnTo>
                  <a:lnTo>
                    <a:pt x="297914" y="622445"/>
                  </a:lnTo>
                  <a:lnTo>
                    <a:pt x="297914" y="551393"/>
                  </a:lnTo>
                  <a:lnTo>
                    <a:pt x="328259" y="551393"/>
                  </a:lnTo>
                  <a:lnTo>
                    <a:pt x="328259" y="366732"/>
                  </a:lnTo>
                  <a:lnTo>
                    <a:pt x="328259" y="361551"/>
                  </a:lnTo>
                  <a:lnTo>
                    <a:pt x="298284" y="361551"/>
                  </a:lnTo>
                  <a:lnTo>
                    <a:pt x="302727" y="339804"/>
                  </a:lnTo>
                  <a:lnTo>
                    <a:pt x="320274" y="295467"/>
                  </a:lnTo>
                  <a:lnTo>
                    <a:pt x="353148" y="257442"/>
                  </a:lnTo>
                  <a:lnTo>
                    <a:pt x="401325" y="234180"/>
                  </a:lnTo>
                  <a:lnTo>
                    <a:pt x="430767" y="228575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9055" y="3341888"/>
            <a:ext cx="2537961" cy="851688"/>
          </a:xfrm>
          <a:prstGeom prst="rect">
            <a:avLst/>
          </a:prstGeom>
        </p:spPr>
        <p:txBody>
          <a:bodyPr vert="horz" wrap="square" lIns="0" tIns="46208" rIns="0" bIns="0" rtlCol="0">
            <a:spAutoFit/>
          </a:bodyPr>
          <a:lstStyle/>
          <a:p>
            <a:pPr marL="159802" indent="-152485" defTabSz="554492">
              <a:spcBef>
                <a:spcPts val="364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liters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06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Highway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liters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09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Mixed</a:t>
            </a:r>
            <a:r>
              <a:rPr sz="1577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577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liters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92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49" y="604743"/>
            <a:ext cx="363154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dirty="0"/>
              <a:t>Big</a:t>
            </a:r>
            <a:r>
              <a:rPr sz="4093" spc="-191" dirty="0"/>
              <a:t> </a:t>
            </a:r>
            <a:r>
              <a:rPr sz="4093" spc="221" dirty="0"/>
              <a:t>O</a:t>
            </a:r>
            <a:r>
              <a:rPr sz="4093" spc="-188" dirty="0"/>
              <a:t> </a:t>
            </a:r>
            <a:r>
              <a:rPr sz="4093" spc="-6" dirty="0"/>
              <a:t>Notations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3210" y="1476219"/>
            <a:ext cx="4223176" cy="34518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9626" y="1731898"/>
            <a:ext cx="1383922" cy="851688"/>
          </a:xfrm>
          <a:prstGeom prst="rect">
            <a:avLst/>
          </a:prstGeom>
        </p:spPr>
        <p:txBody>
          <a:bodyPr vert="horz" wrap="square" lIns="0" tIns="46208" rIns="0" bIns="0" rtlCol="0">
            <a:spAutoFit/>
          </a:bodyPr>
          <a:lstStyle/>
          <a:p>
            <a:pPr marL="159802" indent="-152485" defTabSz="554492">
              <a:spcBef>
                <a:spcPts val="364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577" kern="0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06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1577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09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Worst</a:t>
            </a:r>
            <a:r>
              <a:rPr sz="1577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147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2054</Words>
  <Application>Microsoft Office PowerPoint</Application>
  <PresentationFormat>Widescreen</PresentationFormat>
  <Paragraphs>574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Adobe Clean SemiCondensed</vt:lpstr>
      <vt:lpstr>Arial</vt:lpstr>
      <vt:lpstr>BIZ UDPGothic</vt:lpstr>
      <vt:lpstr>Calibri</vt:lpstr>
      <vt:lpstr>Cambria</vt:lpstr>
      <vt:lpstr>Courier New</vt:lpstr>
      <vt:lpstr>Lucida Sans Unicode</vt:lpstr>
      <vt:lpstr>Times New Roman</vt:lpstr>
      <vt:lpstr>Trebuchet MS</vt:lpstr>
      <vt:lpstr>1_Office Theme</vt:lpstr>
      <vt:lpstr>Big O</vt:lpstr>
      <vt:lpstr>What is Big O?</vt:lpstr>
      <vt:lpstr>What is Big O?</vt:lpstr>
      <vt:lpstr>What is Big O?</vt:lpstr>
      <vt:lpstr>What is Big O?</vt:lpstr>
      <vt:lpstr>What is Big O?</vt:lpstr>
      <vt:lpstr>Big O Notations</vt:lpstr>
      <vt:lpstr>Big O Notations</vt:lpstr>
      <vt:lpstr>Big O Notations</vt:lpstr>
      <vt:lpstr>Big O Notations</vt:lpstr>
      <vt:lpstr>Big O Notations</vt:lpstr>
      <vt:lpstr>Runtime Complexities</vt:lpstr>
      <vt:lpstr>Runtime Complexities</vt:lpstr>
      <vt:lpstr>Runtime Complexities</vt:lpstr>
      <vt:lpstr>Runtime Complexities</vt:lpstr>
      <vt:lpstr>Runtime Complexities</vt:lpstr>
      <vt:lpstr>Runtime Complexities</vt:lpstr>
      <vt:lpstr>Runtime Complexities</vt:lpstr>
      <vt:lpstr>Runtime Complexities</vt:lpstr>
      <vt:lpstr>Runtime Complexities</vt:lpstr>
      <vt:lpstr>Runtime Complexities</vt:lpstr>
      <vt:lpstr>Runtime Complexities</vt:lpstr>
      <vt:lpstr>Runtime Complexities</vt:lpstr>
      <vt:lpstr>Space Complexity</vt:lpstr>
      <vt:lpstr>Space Complexity</vt:lpstr>
      <vt:lpstr>Space Complexity</vt:lpstr>
      <vt:lpstr>Space Complexity</vt:lpstr>
      <vt:lpstr>Drop Constants and Non Dominant Terms</vt:lpstr>
      <vt:lpstr>Drop Constants and Non Dominant Terms</vt:lpstr>
      <vt:lpstr>Drop Constants and Non Dominant Terms</vt:lpstr>
      <vt:lpstr>Add vs Multiply</vt:lpstr>
      <vt:lpstr>How to measure the codes using Big O?</vt:lpstr>
      <vt:lpstr>PowerPoint Presentation</vt:lpstr>
      <vt:lpstr>How to measure Recursive Algorithm?</vt:lpstr>
      <vt:lpstr>How to measure Recursive Algorithm?</vt:lpstr>
      <vt:lpstr>How to measure Recursive Algorithm?</vt:lpstr>
      <vt:lpstr>PowerPoint Presentation</vt:lpstr>
      <vt:lpstr>How to measure Recursive Algorithm with multiple calls?</vt:lpstr>
      <vt:lpstr>How to measure Recursive Algorithm with multiple calls?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</dc:title>
  <dc:creator>Pankaj Mahto</dc:creator>
  <cp:lastModifiedBy>Pankaj Mahto</cp:lastModifiedBy>
  <cp:revision>3</cp:revision>
  <dcterms:created xsi:type="dcterms:W3CDTF">2022-10-28T04:05:31Z</dcterms:created>
  <dcterms:modified xsi:type="dcterms:W3CDTF">2022-10-30T14:09:18Z</dcterms:modified>
</cp:coreProperties>
</file>