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1"/>
  </p:notesMasterIdLst>
  <p:handoutMasterIdLst>
    <p:handoutMasterId r:id="rId52"/>
  </p:handoutMasterIdLst>
  <p:sldIdLst>
    <p:sldId id="1066" r:id="rId2"/>
    <p:sldId id="472" r:id="rId3"/>
    <p:sldId id="955" r:id="rId4"/>
    <p:sldId id="676" r:id="rId5"/>
    <p:sldId id="1060" r:id="rId6"/>
    <p:sldId id="1061" r:id="rId7"/>
    <p:sldId id="1058" r:id="rId8"/>
    <p:sldId id="1062" r:id="rId9"/>
    <p:sldId id="1041" r:id="rId10"/>
    <p:sldId id="957" r:id="rId11"/>
    <p:sldId id="1042" r:id="rId12"/>
    <p:sldId id="959" r:id="rId13"/>
    <p:sldId id="1043" r:id="rId14"/>
    <p:sldId id="1044" r:id="rId15"/>
    <p:sldId id="1064" r:id="rId16"/>
    <p:sldId id="1046" r:id="rId17"/>
    <p:sldId id="1065" r:id="rId18"/>
    <p:sldId id="960" r:id="rId19"/>
    <p:sldId id="1048" r:id="rId20"/>
    <p:sldId id="1049" r:id="rId21"/>
    <p:sldId id="1050" r:id="rId22"/>
    <p:sldId id="1063" r:id="rId23"/>
    <p:sldId id="1051" r:id="rId24"/>
    <p:sldId id="1067" r:id="rId25"/>
    <p:sldId id="1052" r:id="rId26"/>
    <p:sldId id="1053" r:id="rId27"/>
    <p:sldId id="1055" r:id="rId28"/>
    <p:sldId id="1057" r:id="rId29"/>
    <p:sldId id="1068" r:id="rId30"/>
    <p:sldId id="1069" r:id="rId31"/>
    <p:sldId id="1070" r:id="rId32"/>
    <p:sldId id="1071" r:id="rId33"/>
    <p:sldId id="1072" r:id="rId34"/>
    <p:sldId id="1073" r:id="rId35"/>
    <p:sldId id="1074" r:id="rId36"/>
    <p:sldId id="1075" r:id="rId37"/>
    <p:sldId id="1076" r:id="rId38"/>
    <p:sldId id="1077" r:id="rId39"/>
    <p:sldId id="1078" r:id="rId40"/>
    <p:sldId id="1079" r:id="rId41"/>
    <p:sldId id="1080" r:id="rId42"/>
    <p:sldId id="1081" r:id="rId43"/>
    <p:sldId id="1082" r:id="rId44"/>
    <p:sldId id="1083" r:id="rId45"/>
    <p:sldId id="1084" r:id="rId46"/>
    <p:sldId id="1085" r:id="rId47"/>
    <p:sldId id="1086" r:id="rId48"/>
    <p:sldId id="1087" r:id="rId49"/>
    <p:sldId id="1088" r:id="rId50"/>
  </p:sldIdLst>
  <p:sldSz cx="9144000" cy="6858000" type="screen4x3"/>
  <p:notesSz cx="7124700" cy="9410700"/>
  <p:defaultTextStyle>
    <a:defPPr>
      <a:defRPr lang="en-US"/>
    </a:defPPr>
    <a:lvl1pPr algn="l" rtl="0" fontAlgn="base">
      <a:spcBef>
        <a:spcPct val="0"/>
      </a:spcBef>
      <a:spcAft>
        <a:spcPct val="0"/>
      </a:spcAft>
      <a:defRPr sz="16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4">
          <p15:clr>
            <a:srgbClr val="A4A3A4"/>
          </p15:clr>
        </p15:guide>
        <p15:guide id="2" pos="22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chitak" initials=""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00"/>
    <a:srgbClr val="0033CC"/>
    <a:srgbClr val="D6CF3E"/>
    <a:srgbClr val="CEC62C"/>
    <a:srgbClr val="D9D58D"/>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5" autoAdjust="0"/>
    <p:restoredTop sz="80034" autoAdjust="0"/>
  </p:normalViewPr>
  <p:slideViewPr>
    <p:cSldViewPr>
      <p:cViewPr varScale="1">
        <p:scale>
          <a:sx n="70" d="100"/>
          <a:sy n="70" d="100"/>
        </p:scale>
        <p:origin x="133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472"/>
    </p:cViewPr>
  </p:sorterViewPr>
  <p:notesViewPr>
    <p:cSldViewPr>
      <p:cViewPr varScale="1">
        <p:scale>
          <a:sx n="57" d="100"/>
          <a:sy n="57" d="100"/>
        </p:scale>
        <p:origin x="-1788" y="-90"/>
      </p:cViewPr>
      <p:guideLst>
        <p:guide orient="horz" pos="2964"/>
        <p:guide pos="22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6978" name="Rectangle 2"/>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766979" name="Rectangle 3"/>
          <p:cNvSpPr>
            <a:spLocks noGrp="1" noChangeArrowheads="1"/>
          </p:cNvSpPr>
          <p:nvPr>
            <p:ph type="dt" sz="quarter"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en-US"/>
          </a:p>
        </p:txBody>
      </p:sp>
      <p:sp>
        <p:nvSpPr>
          <p:cNvPr id="766980" name="Rectangle 4"/>
          <p:cNvSpPr>
            <a:spLocks noGrp="1" noChangeArrowheads="1"/>
          </p:cNvSpPr>
          <p:nvPr>
            <p:ph type="ftr" sz="quarter" idx="2"/>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en-US"/>
          </a:p>
        </p:txBody>
      </p:sp>
      <p:sp>
        <p:nvSpPr>
          <p:cNvPr id="766981" name="Rectangle 5"/>
          <p:cNvSpPr>
            <a:spLocks noGrp="1" noChangeArrowheads="1"/>
          </p:cNvSpPr>
          <p:nvPr>
            <p:ph type="sldNum" sz="quarter" idx="3"/>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916F025-45FE-4418-8AE2-81A32F65628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238595" name="Rectangle 3"/>
          <p:cNvSpPr>
            <a:spLocks noGrp="1" noChangeArrowheads="1"/>
          </p:cNvSpPr>
          <p:nvPr>
            <p:ph type="dt" idx="1"/>
          </p:nvPr>
        </p:nvSpPr>
        <p:spPr bwMode="auto">
          <a:xfrm>
            <a:off x="4035425" y="0"/>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en-US"/>
          </a:p>
        </p:txBody>
      </p:sp>
      <p:sp>
        <p:nvSpPr>
          <p:cNvPr id="238596" name="Rectangle 4"/>
          <p:cNvSpPr>
            <a:spLocks noGrp="1" noRot="1" noChangeAspect="1" noChangeArrowheads="1" noTextEdit="1"/>
          </p:cNvSpPr>
          <p:nvPr>
            <p:ph type="sldImg" idx="2"/>
          </p:nvPr>
        </p:nvSpPr>
        <p:spPr bwMode="auto">
          <a:xfrm>
            <a:off x="1209675" y="706438"/>
            <a:ext cx="4705350" cy="35290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8597" name="Rectangle 5"/>
          <p:cNvSpPr>
            <a:spLocks noGrp="1" noChangeArrowheads="1"/>
          </p:cNvSpPr>
          <p:nvPr>
            <p:ph type="body" sz="quarter" idx="3"/>
          </p:nvPr>
        </p:nvSpPr>
        <p:spPr bwMode="auto">
          <a:xfrm>
            <a:off x="712788" y="4470400"/>
            <a:ext cx="5699125"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38598" name="Rectangle 6"/>
          <p:cNvSpPr>
            <a:spLocks noGrp="1" noChangeArrowheads="1"/>
          </p:cNvSpPr>
          <p:nvPr>
            <p:ph type="ftr" sz="quarter" idx="4"/>
          </p:nvPr>
        </p:nvSpPr>
        <p:spPr bwMode="auto">
          <a:xfrm>
            <a:off x="0"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en-US"/>
          </a:p>
        </p:txBody>
      </p:sp>
      <p:sp>
        <p:nvSpPr>
          <p:cNvPr id="238599" name="Rectangle 7"/>
          <p:cNvSpPr>
            <a:spLocks noGrp="1" noChangeArrowheads="1"/>
          </p:cNvSpPr>
          <p:nvPr>
            <p:ph type="sldNum" sz="quarter" idx="5"/>
          </p:nvPr>
        </p:nvSpPr>
        <p:spPr bwMode="auto">
          <a:xfrm>
            <a:off x="4035425" y="8939213"/>
            <a:ext cx="3087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E30CB9C2-5D7C-44E9-A628-3336BA986D4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23093-0D00-48FE-8337-C7E8CC2074DD}" type="slidenum">
              <a:rPr lang="en-US" altLang="en-US"/>
              <a:pPr/>
              <a:t>1</a:t>
            </a:fld>
            <a:endParaRPr lang="en-US" altLang="en-US"/>
          </a:p>
        </p:txBody>
      </p:sp>
      <p:sp>
        <p:nvSpPr>
          <p:cNvPr id="1977346" name="Rectangle 2"/>
          <p:cNvSpPr>
            <a:spLocks noGrp="1" noRot="1" noChangeAspect="1" noChangeArrowheads="1" noTextEdit="1"/>
          </p:cNvSpPr>
          <p:nvPr>
            <p:ph type="sldImg"/>
          </p:nvPr>
        </p:nvSpPr>
        <p:spPr>
          <a:ln/>
        </p:spPr>
      </p:sp>
      <p:sp>
        <p:nvSpPr>
          <p:cNvPr id="1977347" name="Rectangle 3"/>
          <p:cNvSpPr>
            <a:spLocks noGrp="1" noChangeArrowheads="1"/>
          </p:cNvSpPr>
          <p:nvPr>
            <p:ph type="body" idx="1"/>
          </p:nvPr>
        </p:nvSpPr>
        <p:spPr>
          <a:xfrm>
            <a:off x="949325" y="4470400"/>
            <a:ext cx="5226050" cy="4233863"/>
          </a:xfrm>
        </p:spPr>
        <p:txBody>
          <a:bodyPr/>
          <a:lstStyle/>
          <a:p>
            <a:pPr marL="228600" indent="-228600"/>
            <a:r>
              <a:rPr lang="en-US" altLang="en-US"/>
              <a:t>Student already have learnt about SCDs in Module I. Therefore, you can start this topic by asking the following questions to students:</a:t>
            </a:r>
          </a:p>
          <a:p>
            <a:pPr marL="228600" indent="-228600">
              <a:buFontTx/>
              <a:buAutoNum type="arabicPeriod"/>
            </a:pPr>
            <a:r>
              <a:rPr lang="en-US" altLang="en-US"/>
              <a:t>What are type 1 SCDs?</a:t>
            </a:r>
          </a:p>
          <a:p>
            <a:pPr marL="228600" indent="-228600">
              <a:buFontTx/>
              <a:buAutoNum type="arabicPeriod"/>
            </a:pPr>
            <a:r>
              <a:rPr lang="en-US" altLang="en-US"/>
              <a:t>Given an example to explain type 1 SCDs.</a:t>
            </a:r>
          </a:p>
          <a:p>
            <a:pPr marL="228600" indent="-228600"/>
            <a:r>
              <a:rPr lang="en-US" altLang="en-US"/>
              <a:t>This will recapitulate what they have learnt about type 1 SCD in Module 1. </a:t>
            </a:r>
          </a:p>
          <a:p>
            <a:pPr marL="228600" indent="-228600"/>
            <a:r>
              <a:rPr lang="en-US" altLang="en-US"/>
              <a:t>Now explain the strategy to load the data into these dimension tables with help of the given diagram. Relate this diagram to the example given in SG.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A780A-DFE0-43E3-B096-CFEDD299A691}" type="slidenum">
              <a:rPr lang="en-US" altLang="en-US"/>
              <a:pPr/>
              <a:t>10</a:t>
            </a:fld>
            <a:endParaRPr lang="en-US" altLang="en-US"/>
          </a:p>
        </p:txBody>
      </p:sp>
      <p:sp>
        <p:nvSpPr>
          <p:cNvPr id="1726466" name="Rectangle 2"/>
          <p:cNvSpPr>
            <a:spLocks noGrp="1" noRot="1" noChangeAspect="1" noChangeArrowheads="1" noTextEdit="1"/>
          </p:cNvSpPr>
          <p:nvPr>
            <p:ph type="sldImg"/>
          </p:nvPr>
        </p:nvSpPr>
        <p:spPr>
          <a:ln/>
        </p:spPr>
      </p:sp>
      <p:sp>
        <p:nvSpPr>
          <p:cNvPr id="1726467"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0FD8E-A61E-4ADD-832D-966720687502}" type="slidenum">
              <a:rPr lang="en-US" altLang="en-US"/>
              <a:pPr/>
              <a:t>11</a:t>
            </a:fld>
            <a:endParaRPr lang="en-US" altLang="en-US"/>
          </a:p>
        </p:txBody>
      </p:sp>
      <p:sp>
        <p:nvSpPr>
          <p:cNvPr id="1922050" name="Rectangle 2"/>
          <p:cNvSpPr>
            <a:spLocks noGrp="1" noRot="1" noChangeAspect="1" noChangeArrowheads="1" noTextEdit="1"/>
          </p:cNvSpPr>
          <p:nvPr>
            <p:ph type="sldImg"/>
          </p:nvPr>
        </p:nvSpPr>
        <p:spPr>
          <a:ln/>
        </p:spPr>
      </p:sp>
      <p:sp>
        <p:nvSpPr>
          <p:cNvPr id="1922051"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B516E3-D3D3-4EBF-AC13-B41005960D1A}" type="slidenum">
              <a:rPr lang="en-US" altLang="en-US"/>
              <a:pPr/>
              <a:t>12</a:t>
            </a:fld>
            <a:endParaRPr lang="en-US" altLang="en-US"/>
          </a:p>
        </p:txBody>
      </p:sp>
      <p:sp>
        <p:nvSpPr>
          <p:cNvPr id="1730562" name="Rectangle 2"/>
          <p:cNvSpPr>
            <a:spLocks noGrp="1" noRot="1" noChangeAspect="1" noChangeArrowheads="1" noTextEdit="1"/>
          </p:cNvSpPr>
          <p:nvPr>
            <p:ph type="sldImg"/>
          </p:nvPr>
        </p:nvSpPr>
        <p:spPr>
          <a:ln/>
        </p:spPr>
      </p:sp>
      <p:sp>
        <p:nvSpPr>
          <p:cNvPr id="1730563"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4113C-AAA1-4EDE-9CDF-C26306E85B7E}" type="slidenum">
              <a:rPr lang="en-US" altLang="en-US"/>
              <a:pPr/>
              <a:t>13</a:t>
            </a:fld>
            <a:endParaRPr lang="en-US" altLang="en-US"/>
          </a:p>
        </p:txBody>
      </p:sp>
      <p:sp>
        <p:nvSpPr>
          <p:cNvPr id="1924098" name="Rectangle 2"/>
          <p:cNvSpPr>
            <a:spLocks noGrp="1" noRot="1" noChangeAspect="1" noChangeArrowheads="1" noTextEdit="1"/>
          </p:cNvSpPr>
          <p:nvPr>
            <p:ph type="sldImg"/>
          </p:nvPr>
        </p:nvSpPr>
        <p:spPr>
          <a:ln/>
        </p:spPr>
      </p:sp>
      <p:sp>
        <p:nvSpPr>
          <p:cNvPr id="192409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CA457-B4DE-41B3-90C5-69A084522A2F}" type="slidenum">
              <a:rPr lang="en-US" altLang="en-US"/>
              <a:pPr/>
              <a:t>14</a:t>
            </a:fld>
            <a:endParaRPr lang="en-US" altLang="en-US"/>
          </a:p>
        </p:txBody>
      </p:sp>
      <p:sp>
        <p:nvSpPr>
          <p:cNvPr id="1926146" name="Rectangle 2"/>
          <p:cNvSpPr>
            <a:spLocks noGrp="1" noRot="1" noChangeAspect="1" noChangeArrowheads="1" noTextEdit="1"/>
          </p:cNvSpPr>
          <p:nvPr>
            <p:ph type="sldImg"/>
          </p:nvPr>
        </p:nvSpPr>
        <p:spPr>
          <a:ln/>
        </p:spPr>
      </p:sp>
      <p:sp>
        <p:nvSpPr>
          <p:cNvPr id="1926147"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98AF2-DEA0-46CA-B0A7-C3DBF2667968}" type="slidenum">
              <a:rPr lang="en-US" altLang="en-US"/>
              <a:pPr/>
              <a:t>15</a:t>
            </a:fld>
            <a:endParaRPr lang="en-US" altLang="en-US"/>
          </a:p>
        </p:txBody>
      </p:sp>
      <p:sp>
        <p:nvSpPr>
          <p:cNvPr id="1972226" name="Rectangle 2"/>
          <p:cNvSpPr>
            <a:spLocks noGrp="1" noRot="1" noChangeAspect="1" noChangeArrowheads="1" noTextEdit="1"/>
          </p:cNvSpPr>
          <p:nvPr>
            <p:ph type="sldImg"/>
          </p:nvPr>
        </p:nvSpPr>
        <p:spPr>
          <a:ln/>
        </p:spPr>
      </p:sp>
      <p:sp>
        <p:nvSpPr>
          <p:cNvPr id="1972227"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D053D-978B-44A9-BEDA-4B9DFCCB3ED4}" type="slidenum">
              <a:rPr lang="en-US" altLang="en-US"/>
              <a:pPr/>
              <a:t>16</a:t>
            </a:fld>
            <a:endParaRPr lang="en-US" altLang="en-US"/>
          </a:p>
        </p:txBody>
      </p:sp>
      <p:sp>
        <p:nvSpPr>
          <p:cNvPr id="1930242" name="Rectangle 2"/>
          <p:cNvSpPr>
            <a:spLocks noGrp="1" noRot="1" noChangeAspect="1" noChangeArrowheads="1" noTextEdit="1"/>
          </p:cNvSpPr>
          <p:nvPr>
            <p:ph type="sldImg"/>
          </p:nvPr>
        </p:nvSpPr>
        <p:spPr>
          <a:ln/>
        </p:spPr>
      </p:sp>
      <p:sp>
        <p:nvSpPr>
          <p:cNvPr id="1930243"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3F0C1-BBF3-4BFB-8129-D7B319AFFE13}" type="slidenum">
              <a:rPr lang="en-US" altLang="en-US"/>
              <a:pPr/>
              <a:t>17</a:t>
            </a:fld>
            <a:endParaRPr lang="en-US" altLang="en-US"/>
          </a:p>
        </p:txBody>
      </p:sp>
      <p:sp>
        <p:nvSpPr>
          <p:cNvPr id="1974274" name="Rectangle 2"/>
          <p:cNvSpPr>
            <a:spLocks noGrp="1" noRot="1" noChangeAspect="1" noChangeArrowheads="1" noTextEdit="1"/>
          </p:cNvSpPr>
          <p:nvPr>
            <p:ph type="sldImg"/>
          </p:nvPr>
        </p:nvSpPr>
        <p:spPr>
          <a:ln/>
        </p:spPr>
      </p:sp>
      <p:sp>
        <p:nvSpPr>
          <p:cNvPr id="1974275" name="Rectangle 3"/>
          <p:cNvSpPr>
            <a:spLocks noGrp="1" noChangeArrowheads="1"/>
          </p:cNvSpPr>
          <p:nvPr>
            <p:ph type="body" idx="1"/>
          </p:nvPr>
        </p:nvSpPr>
        <p:spPr/>
        <p:txBody>
          <a:bodyPr/>
          <a:lstStyle/>
          <a:p>
            <a:r>
              <a:rPr lang="en-IN" altLang="en-US"/>
              <a:t>In this slide you need to show the calculation to</a:t>
            </a:r>
            <a:r>
              <a:rPr lang="en-US" altLang="en-US"/>
              <a:t> determine the sum of an arithmetic progression for bubble sort algorithm. Refer to student guide. </a:t>
            </a:r>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52EF2-5D44-4CA0-BFDD-CC0677A0D6CF}" type="slidenum">
              <a:rPr lang="en-US" altLang="en-US"/>
              <a:pPr/>
              <a:t>18</a:t>
            </a:fld>
            <a:endParaRPr lang="en-US" altLang="en-US"/>
          </a:p>
        </p:txBody>
      </p:sp>
      <p:sp>
        <p:nvSpPr>
          <p:cNvPr id="1732610" name="Rectangle 2"/>
          <p:cNvSpPr>
            <a:spLocks noGrp="1" noRot="1" noChangeAspect="1" noChangeArrowheads="1" noTextEdit="1"/>
          </p:cNvSpPr>
          <p:nvPr>
            <p:ph type="sldImg"/>
          </p:nvPr>
        </p:nvSpPr>
        <p:spPr>
          <a:ln/>
        </p:spPr>
      </p:sp>
      <p:sp>
        <p:nvSpPr>
          <p:cNvPr id="173261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5DA3F-FE68-4699-B665-3282C4D49E47}" type="slidenum">
              <a:rPr lang="en-US" altLang="en-US"/>
              <a:pPr/>
              <a:t>19</a:t>
            </a:fld>
            <a:endParaRPr lang="en-US" altLang="en-US"/>
          </a:p>
        </p:txBody>
      </p:sp>
      <p:sp>
        <p:nvSpPr>
          <p:cNvPr id="1934338" name="Rectangle 2"/>
          <p:cNvSpPr>
            <a:spLocks noGrp="1" noRot="1" noChangeAspect="1" noChangeArrowheads="1" noTextEdit="1"/>
          </p:cNvSpPr>
          <p:nvPr>
            <p:ph type="sldImg"/>
          </p:nvPr>
        </p:nvSpPr>
        <p:spPr>
          <a:ln/>
        </p:spPr>
      </p:sp>
      <p:sp>
        <p:nvSpPr>
          <p:cNvPr id="193433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F0D4B-437A-4828-9ED8-639B501C99B7}" type="slidenum">
              <a:rPr lang="en-US" altLang="en-US"/>
              <a:pPr/>
              <a:t>2</a:t>
            </a:fld>
            <a:endParaRPr lang="en-US" altLang="en-US"/>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B4D48-E173-46F6-8B6F-BE4D59F207CB}" type="slidenum">
              <a:rPr lang="en-US" altLang="en-US"/>
              <a:pPr/>
              <a:t>20</a:t>
            </a:fld>
            <a:endParaRPr lang="en-US" altLang="en-US"/>
          </a:p>
        </p:txBody>
      </p:sp>
      <p:sp>
        <p:nvSpPr>
          <p:cNvPr id="1936386" name="Rectangle 2"/>
          <p:cNvSpPr>
            <a:spLocks noGrp="1" noRot="1" noChangeAspect="1" noChangeArrowheads="1" noTextEdit="1"/>
          </p:cNvSpPr>
          <p:nvPr>
            <p:ph type="sldImg"/>
          </p:nvPr>
        </p:nvSpPr>
        <p:spPr>
          <a:ln/>
        </p:spPr>
      </p:sp>
      <p:sp>
        <p:nvSpPr>
          <p:cNvPr id="1936387"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8BC08-C344-4B3D-A238-31240D0E1A23}" type="slidenum">
              <a:rPr lang="en-US" altLang="en-US"/>
              <a:pPr/>
              <a:t>21</a:t>
            </a:fld>
            <a:endParaRPr lang="en-US" altLang="en-US"/>
          </a:p>
        </p:txBody>
      </p:sp>
      <p:sp>
        <p:nvSpPr>
          <p:cNvPr id="1938434" name="Rectangle 2"/>
          <p:cNvSpPr>
            <a:spLocks noGrp="1" noRot="1" noChangeAspect="1" noChangeArrowheads="1" noTextEdit="1"/>
          </p:cNvSpPr>
          <p:nvPr>
            <p:ph type="sldImg"/>
          </p:nvPr>
        </p:nvSpPr>
        <p:spPr>
          <a:ln/>
        </p:spPr>
      </p:sp>
      <p:sp>
        <p:nvSpPr>
          <p:cNvPr id="193843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32E9-09BD-43CD-8433-27FC4E0F2CE2}" type="slidenum">
              <a:rPr lang="en-US" altLang="en-US"/>
              <a:pPr/>
              <a:t>22</a:t>
            </a:fld>
            <a:endParaRPr lang="en-US" altLang="en-US"/>
          </a:p>
        </p:txBody>
      </p:sp>
      <p:sp>
        <p:nvSpPr>
          <p:cNvPr id="1970178" name="Rectangle 2"/>
          <p:cNvSpPr>
            <a:spLocks noGrp="1" noRot="1" noChangeAspect="1" noChangeArrowheads="1" noTextEdit="1"/>
          </p:cNvSpPr>
          <p:nvPr>
            <p:ph type="sldImg"/>
          </p:nvPr>
        </p:nvSpPr>
        <p:spPr>
          <a:ln/>
        </p:spPr>
      </p:sp>
      <p:sp>
        <p:nvSpPr>
          <p:cNvPr id="197017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451992-661B-4893-80FF-A9A646AB58D0}" type="slidenum">
              <a:rPr lang="en-US" altLang="en-US"/>
              <a:pPr/>
              <a:t>23</a:t>
            </a:fld>
            <a:endParaRPr lang="en-US" altLang="en-US"/>
          </a:p>
        </p:txBody>
      </p:sp>
      <p:sp>
        <p:nvSpPr>
          <p:cNvPr id="1940482" name="Rectangle 2"/>
          <p:cNvSpPr>
            <a:spLocks noGrp="1" noRot="1" noChangeAspect="1" noChangeArrowheads="1" noTextEdit="1"/>
          </p:cNvSpPr>
          <p:nvPr>
            <p:ph type="sldImg"/>
          </p:nvPr>
        </p:nvSpPr>
        <p:spPr>
          <a:ln/>
        </p:spPr>
      </p:sp>
      <p:sp>
        <p:nvSpPr>
          <p:cNvPr id="1940483"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8A67B-CF7A-4D06-AD01-7D97D7C6B2AF}" type="slidenum">
              <a:rPr lang="en-US" altLang="en-US"/>
              <a:pPr/>
              <a:t>24</a:t>
            </a:fld>
            <a:endParaRPr lang="en-US" altLang="en-US"/>
          </a:p>
        </p:txBody>
      </p:sp>
      <p:sp>
        <p:nvSpPr>
          <p:cNvPr id="1979394" name="Rectangle 2"/>
          <p:cNvSpPr>
            <a:spLocks noGrp="1" noRot="1" noChangeAspect="1" noChangeArrowheads="1" noTextEdit="1"/>
          </p:cNvSpPr>
          <p:nvPr>
            <p:ph type="sldImg"/>
          </p:nvPr>
        </p:nvSpPr>
        <p:spPr>
          <a:ln/>
        </p:spPr>
      </p:sp>
      <p:sp>
        <p:nvSpPr>
          <p:cNvPr id="197939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6D866-5156-4489-96F6-B138A0866DE9}" type="slidenum">
              <a:rPr lang="en-US" altLang="en-US"/>
              <a:pPr/>
              <a:t>25</a:t>
            </a:fld>
            <a:endParaRPr lang="en-US" altLang="en-US"/>
          </a:p>
        </p:txBody>
      </p:sp>
      <p:sp>
        <p:nvSpPr>
          <p:cNvPr id="1942530" name="Rectangle 2"/>
          <p:cNvSpPr>
            <a:spLocks noGrp="1" noRot="1" noChangeAspect="1" noChangeArrowheads="1" noTextEdit="1"/>
          </p:cNvSpPr>
          <p:nvPr>
            <p:ph type="sldImg"/>
          </p:nvPr>
        </p:nvSpPr>
        <p:spPr>
          <a:ln/>
        </p:spPr>
      </p:sp>
      <p:sp>
        <p:nvSpPr>
          <p:cNvPr id="194253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0A8B3-831E-4EFE-93BE-91BF5249508F}" type="slidenum">
              <a:rPr lang="en-US" altLang="en-US"/>
              <a:pPr/>
              <a:t>26</a:t>
            </a:fld>
            <a:endParaRPr lang="en-US" altLang="en-US"/>
          </a:p>
        </p:txBody>
      </p:sp>
      <p:sp>
        <p:nvSpPr>
          <p:cNvPr id="1944578" name="Rectangle 2"/>
          <p:cNvSpPr>
            <a:spLocks noGrp="1" noRot="1" noChangeAspect="1" noChangeArrowheads="1" noTextEdit="1"/>
          </p:cNvSpPr>
          <p:nvPr>
            <p:ph type="sldImg"/>
          </p:nvPr>
        </p:nvSpPr>
        <p:spPr>
          <a:ln/>
        </p:spPr>
      </p:sp>
      <p:sp>
        <p:nvSpPr>
          <p:cNvPr id="194457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B8DA5-8029-472C-9941-D78B06EDA7A9}" type="slidenum">
              <a:rPr lang="en-US" altLang="en-US"/>
              <a:pPr/>
              <a:t>27</a:t>
            </a:fld>
            <a:endParaRPr lang="en-US" altLang="en-US"/>
          </a:p>
        </p:txBody>
      </p:sp>
      <p:sp>
        <p:nvSpPr>
          <p:cNvPr id="1948674" name="Rectangle 2"/>
          <p:cNvSpPr>
            <a:spLocks noGrp="1" noRot="1" noChangeAspect="1" noChangeArrowheads="1" noTextEdit="1"/>
          </p:cNvSpPr>
          <p:nvPr>
            <p:ph type="sldImg"/>
          </p:nvPr>
        </p:nvSpPr>
        <p:spPr>
          <a:ln/>
        </p:spPr>
      </p:sp>
      <p:sp>
        <p:nvSpPr>
          <p:cNvPr id="194867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3B665-E89A-429D-A0A5-EEBE1AF3D1C4}" type="slidenum">
              <a:rPr lang="en-US" altLang="en-US"/>
              <a:pPr/>
              <a:t>28</a:t>
            </a:fld>
            <a:endParaRPr lang="en-US" altLang="en-US"/>
          </a:p>
        </p:txBody>
      </p:sp>
      <p:sp>
        <p:nvSpPr>
          <p:cNvPr id="1952770" name="Rectangle 2"/>
          <p:cNvSpPr>
            <a:spLocks noGrp="1" noRot="1" noChangeAspect="1" noChangeArrowheads="1" noTextEdit="1"/>
          </p:cNvSpPr>
          <p:nvPr>
            <p:ph type="sldImg"/>
          </p:nvPr>
        </p:nvSpPr>
        <p:spPr>
          <a:ln/>
        </p:spPr>
      </p:sp>
      <p:sp>
        <p:nvSpPr>
          <p:cNvPr id="195277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3D784-8A30-45DA-9563-61B113D8862B}" type="slidenum">
              <a:rPr lang="en-US" altLang="en-US"/>
              <a:pPr/>
              <a:t>3</a:t>
            </a:fld>
            <a:endParaRPr lang="en-US" altLang="en-US"/>
          </a:p>
        </p:txBody>
      </p:sp>
      <p:sp>
        <p:nvSpPr>
          <p:cNvPr id="1720322" name="Rectangle 2"/>
          <p:cNvSpPr>
            <a:spLocks noGrp="1" noRot="1" noChangeAspect="1" noChangeArrowheads="1" noTextEdit="1"/>
          </p:cNvSpPr>
          <p:nvPr>
            <p:ph type="sldImg"/>
          </p:nvPr>
        </p:nvSpPr>
        <p:spPr>
          <a:ln/>
        </p:spPr>
      </p:sp>
      <p:sp>
        <p:nvSpPr>
          <p:cNvPr id="1720323" name="Rectangle 3"/>
          <p:cNvSpPr>
            <a:spLocks noGrp="1" noChangeArrowheads="1"/>
          </p:cNvSpPr>
          <p:nvPr>
            <p:ph type="body" idx="1"/>
          </p:nvPr>
        </p:nvSpPr>
        <p:spPr/>
        <p:txBody>
          <a:bodyPr/>
          <a:lstStyle/>
          <a:p>
            <a:r>
              <a:rPr lang="en-IN" altLang="en-US"/>
              <a:t>To start the session, you need to get a set of playing cards in the class. Follow the instructions as given below to begin the game of Rummy. </a:t>
            </a:r>
          </a:p>
          <a:p>
            <a:pPr lvl="1"/>
            <a:r>
              <a:rPr lang="en-IN" altLang="en-US">
                <a:solidFill>
                  <a:schemeClr val="accent2"/>
                </a:solidFill>
              </a:rPr>
              <a:t>1. The game begins by dealing a fixed number of cards to all players. The remaining cards are placed face down to form a “stock” pile. </a:t>
            </a:r>
          </a:p>
          <a:p>
            <a:pPr lvl="1"/>
            <a:r>
              <a:rPr lang="en-US" altLang="en-US">
                <a:solidFill>
                  <a:schemeClr val="accent2"/>
                </a:solidFill>
              </a:rPr>
              <a:t>2. There is also a face-up pile called the “discard” pile. </a:t>
            </a:r>
          </a:p>
          <a:p>
            <a:pPr lvl="1"/>
            <a:r>
              <a:rPr lang="en-US" altLang="en-US">
                <a:solidFill>
                  <a:schemeClr val="accent2"/>
                </a:solidFill>
              </a:rPr>
              <a:t>3. Initially, the discard pile contains only one card which is obtained by picking the topmost card from the stock pile.</a:t>
            </a:r>
            <a:r>
              <a:rPr lang="en-US" altLang="en-US" b="1"/>
              <a:t> </a:t>
            </a:r>
          </a:p>
          <a:p>
            <a:pPr lvl="1"/>
            <a:r>
              <a:rPr lang="en-IN" altLang="en-US">
                <a:solidFill>
                  <a:schemeClr val="accent2"/>
                </a:solidFill>
              </a:rPr>
              <a:t>4. Each player can draw either the topmost card of the stock pile or the topmost card on the discard pile to make a valid sequence in his/her hand. </a:t>
            </a:r>
          </a:p>
          <a:p>
            <a:pPr lvl="1"/>
            <a:r>
              <a:rPr lang="en-IN" altLang="en-US">
                <a:solidFill>
                  <a:schemeClr val="accent2"/>
                </a:solidFill>
              </a:rPr>
              <a:t>5. After this, the player must discard one card on top of the discard pile. </a:t>
            </a:r>
          </a:p>
          <a:p>
            <a:pPr lvl="1"/>
            <a:r>
              <a:rPr lang="en-IN" altLang="en-US">
                <a:solidFill>
                  <a:schemeClr val="accent2"/>
                </a:solidFill>
              </a:rPr>
              <a:t>6. The next player, can then draw either the topmost card of the draw pile or the topmost card of the discard pile. </a:t>
            </a:r>
          </a:p>
          <a:p>
            <a:pPr lvl="1"/>
            <a:r>
              <a:rPr lang="en-IN" altLang="en-US">
                <a:solidFill>
                  <a:schemeClr val="accent2"/>
                </a:solidFill>
              </a:rPr>
              <a:t>7. Therefore, if a player has to draw a card from the discard pile, he/she can draw only the topmost card of the discard pile.</a:t>
            </a:r>
          </a:p>
          <a:p>
            <a:pPr lvl="1"/>
            <a:r>
              <a:rPr lang="en-IN" altLang="en-US">
                <a:solidFill>
                  <a:schemeClr val="accent2"/>
                </a:solidFill>
              </a:rPr>
              <a:t>8. Similarly, when a player has to discard a card, he/she must discard it on the top of the discard pile.</a:t>
            </a:r>
          </a:p>
          <a:p>
            <a:pPr lvl="1"/>
            <a:r>
              <a:rPr lang="en-IN" altLang="en-US">
                <a:solidFill>
                  <a:schemeClr val="accent2"/>
                </a:solidFill>
              </a:rPr>
              <a:t>9. The discard pile can therefore be considered a Last-In-First-Out list. </a:t>
            </a:r>
          </a:p>
          <a:p>
            <a:pPr lvl="1"/>
            <a:r>
              <a:rPr lang="en-IN" altLang="en-US">
                <a:solidFill>
                  <a:schemeClr val="accent2"/>
                </a:solidFill>
              </a:rPr>
              <a:t>10. The last card placed on top of the discard pile is the first one to be drawn.</a:t>
            </a:r>
          </a:p>
          <a:p>
            <a:pPr lvl="1"/>
            <a:r>
              <a:rPr lang="en-IN" altLang="en-US">
                <a:solidFill>
                  <a:schemeClr val="accent2"/>
                </a:solidFill>
              </a:rPr>
              <a:t>11. To represent and manipulate this kind of a discard  pile in a computer program, you would like to use a list that:</a:t>
            </a:r>
          </a:p>
          <a:p>
            <a:pPr lvl="1"/>
            <a:r>
              <a:rPr lang="en-IN" altLang="en-US">
                <a:solidFill>
                  <a:schemeClr val="accent2"/>
                </a:solidFill>
              </a:rPr>
              <a:t>		a. Contains the details of all the cards in the discard pile.</a:t>
            </a:r>
          </a:p>
          <a:p>
            <a:pPr lvl="2"/>
            <a:r>
              <a:rPr lang="en-IN" altLang="en-US">
                <a:solidFill>
                  <a:schemeClr val="accent2"/>
                </a:solidFill>
              </a:rPr>
              <a:t>		b. Implements insertion and deletion of card details in such a way that the last inserted card is the first one to be removed. </a:t>
            </a:r>
          </a:p>
          <a:p>
            <a:pPr lvl="1"/>
            <a:r>
              <a:rPr lang="en-US" altLang="en-US">
                <a:solidFill>
                  <a:schemeClr val="accent2"/>
                </a:solidFill>
              </a:rPr>
              <a:t>This kind of a list can be implemented by using a stack.</a:t>
            </a:r>
          </a:p>
          <a:p>
            <a:r>
              <a:rPr lang="en-IN" altLang="en-US"/>
              <a:t>Ask students to define a stack?  </a:t>
            </a:r>
          </a:p>
          <a:p>
            <a:r>
              <a:rPr lang="en-IN" altLang="en-US"/>
              <a:t>Ask them to refer to the game and come up with some characteristics of a stack. </a:t>
            </a:r>
          </a:p>
          <a:p>
            <a:r>
              <a:rPr lang="en-IN" altLang="en-US"/>
              <a:t>Then come to next slide and give them the definition of stacks.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CB5AA-4735-412D-ABD0-57F4354D02E7}" type="slidenum">
              <a:rPr lang="en-US" altLang="en-US"/>
              <a:pPr/>
              <a:t>4</a:t>
            </a:fld>
            <a:endParaRPr lang="en-US" alt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C4F05-692E-41D7-B849-A718C89D5A44}" type="slidenum">
              <a:rPr lang="en-US" altLang="en-US"/>
              <a:pPr/>
              <a:t>5</a:t>
            </a:fld>
            <a:endParaRPr lang="en-US" altLang="en-US"/>
          </a:p>
        </p:txBody>
      </p:sp>
      <p:sp>
        <p:nvSpPr>
          <p:cNvPr id="1958914" name="Rectangle 2"/>
          <p:cNvSpPr>
            <a:spLocks noGrp="1" noRot="1" noChangeAspect="1" noChangeArrowheads="1" noTextEdit="1"/>
          </p:cNvSpPr>
          <p:nvPr>
            <p:ph type="sldImg"/>
          </p:nvPr>
        </p:nvSpPr>
        <p:spPr>
          <a:ln/>
        </p:spPr>
      </p:sp>
      <p:sp>
        <p:nvSpPr>
          <p:cNvPr id="1958915"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19B05-1845-4235-960B-9C5EB0F7C46F}" type="slidenum">
              <a:rPr lang="en-US" altLang="en-US"/>
              <a:pPr/>
              <a:t>6</a:t>
            </a:fld>
            <a:endParaRPr lang="en-US" altLang="en-US"/>
          </a:p>
        </p:txBody>
      </p:sp>
      <p:sp>
        <p:nvSpPr>
          <p:cNvPr id="1963010" name="Rectangle 2"/>
          <p:cNvSpPr>
            <a:spLocks noGrp="1" noRot="1" noChangeAspect="1" noChangeArrowheads="1" noTextEdit="1"/>
          </p:cNvSpPr>
          <p:nvPr>
            <p:ph type="sldImg"/>
          </p:nvPr>
        </p:nvSpPr>
        <p:spPr>
          <a:ln/>
        </p:spPr>
      </p:sp>
      <p:sp>
        <p:nvSpPr>
          <p:cNvPr id="1963011"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AEEBD-D1AE-4D66-AF72-B3040FEF9B8E}" type="slidenum">
              <a:rPr lang="en-US" altLang="en-US"/>
              <a:pPr/>
              <a:t>7</a:t>
            </a:fld>
            <a:endParaRPr lang="en-US" altLang="en-US"/>
          </a:p>
        </p:txBody>
      </p:sp>
      <p:sp>
        <p:nvSpPr>
          <p:cNvPr id="1954818" name="Rectangle 2"/>
          <p:cNvSpPr>
            <a:spLocks noGrp="1" noRot="1" noChangeAspect="1" noChangeArrowheads="1" noTextEdit="1"/>
          </p:cNvSpPr>
          <p:nvPr>
            <p:ph type="sldImg"/>
          </p:nvPr>
        </p:nvSpPr>
        <p:spPr>
          <a:ln/>
        </p:spPr>
      </p:sp>
      <p:sp>
        <p:nvSpPr>
          <p:cNvPr id="1954819" name="Rectangle 3"/>
          <p:cNvSpPr>
            <a:spLocks noGrp="1" noChangeArrowheads="1"/>
          </p:cNvSpPr>
          <p:nvPr>
            <p:ph type="body" idx="1"/>
          </p:nvPr>
        </p:nvSpPr>
        <p:spPr/>
        <p:txBody>
          <a:bodyPr/>
          <a:lstStyle/>
          <a:p>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4F740-B34E-4253-A4E9-D913BB2AA9C3}" type="slidenum">
              <a:rPr lang="en-US" altLang="en-US"/>
              <a:pPr/>
              <a:t>8</a:t>
            </a:fld>
            <a:endParaRPr lang="en-US" altLang="en-US"/>
          </a:p>
        </p:txBody>
      </p:sp>
      <p:sp>
        <p:nvSpPr>
          <p:cNvPr id="1967106" name="Rectangle 2"/>
          <p:cNvSpPr>
            <a:spLocks noGrp="1" noRot="1" noChangeAspect="1" noChangeArrowheads="1" noTextEdit="1"/>
          </p:cNvSpPr>
          <p:nvPr>
            <p:ph type="sldImg"/>
          </p:nvPr>
        </p:nvSpPr>
        <p:spPr>
          <a:ln/>
        </p:spPr>
      </p:sp>
      <p:sp>
        <p:nvSpPr>
          <p:cNvPr id="1967107" name="Rectangle 3"/>
          <p:cNvSpPr>
            <a:spLocks noGrp="1" noChangeArrowheads="1"/>
          </p:cNvSpPr>
          <p:nvPr>
            <p:ph type="body" idx="1"/>
          </p:nvPr>
        </p:nvSpPr>
        <p:spPr/>
        <p:txBody>
          <a:bodyPr/>
          <a:lstStyle/>
          <a:p>
            <a:r>
              <a:rPr lang="en-IN" altLang="en-US"/>
              <a:t>You can give some more explanation of stacks by with the help of the following example. </a:t>
            </a:r>
          </a:p>
          <a:p>
            <a:pPr lvl="1"/>
            <a:r>
              <a:rPr lang="en-US" altLang="en-US">
                <a:solidFill>
                  <a:schemeClr val="accent2"/>
                </a:solidFill>
              </a:rPr>
              <a:t>1. A stack is like an empty box containing books, which is just wide enough to hold the books in one pile. </a:t>
            </a:r>
          </a:p>
          <a:p>
            <a:pPr lvl="1"/>
            <a:r>
              <a:rPr lang="en-US" altLang="en-US">
                <a:solidFill>
                  <a:schemeClr val="accent2"/>
                </a:solidFill>
              </a:rPr>
              <a:t>2. The books can be placed as well as removed only from the top of the box. </a:t>
            </a:r>
          </a:p>
          <a:p>
            <a:pPr lvl="1"/>
            <a:r>
              <a:rPr lang="en-US" altLang="en-US">
                <a:solidFill>
                  <a:schemeClr val="accent2"/>
                </a:solidFill>
              </a:rPr>
              <a:t>3. The book most recently put in the box is the first one to be taken out. </a:t>
            </a:r>
          </a:p>
          <a:p>
            <a:pPr lvl="1"/>
            <a:r>
              <a:rPr lang="en-US" altLang="en-US">
                <a:solidFill>
                  <a:schemeClr val="accent2"/>
                </a:solidFill>
              </a:rPr>
              <a:t>4. The book at the bottom is the first one to be put inside the box and the last one to be taken out.</a:t>
            </a:r>
            <a:r>
              <a:rPr lang="en-US" altLang="en-US" b="1"/>
              <a:t> </a:t>
            </a:r>
          </a:p>
          <a:p>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164FB-F0E0-439E-B429-8AB0BDDC48D8}" type="slidenum">
              <a:rPr lang="en-US" altLang="en-US"/>
              <a:pPr/>
              <a:t>9</a:t>
            </a:fld>
            <a:endParaRPr lang="en-US" altLang="en-US"/>
          </a:p>
        </p:txBody>
      </p:sp>
      <p:sp>
        <p:nvSpPr>
          <p:cNvPr id="1918978" name="Rectangle 2"/>
          <p:cNvSpPr>
            <a:spLocks noGrp="1" noRot="1" noChangeAspect="1" noChangeArrowheads="1" noTextEdit="1"/>
          </p:cNvSpPr>
          <p:nvPr>
            <p:ph type="sldImg"/>
          </p:nvPr>
        </p:nvSpPr>
        <p:spPr>
          <a:ln/>
        </p:spPr>
      </p:sp>
      <p:sp>
        <p:nvSpPr>
          <p:cNvPr id="1918979" name="Rectangle 3"/>
          <p:cNvSpPr>
            <a:spLocks noGrp="1" noChangeArrowheads="1"/>
          </p:cNvSpPr>
          <p:nvPr>
            <p:ph type="body" idx="1"/>
          </p:nvPr>
        </p:nvSpPr>
        <p:spPr/>
        <p:txBody>
          <a:bodyPr/>
          <a:lstStyle/>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04362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66057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9065383-ECF3-40C5-8DFD-13AAC76E989A}"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772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134BD2F-3436-46D2-BF5B-FCA38E20183E}" type="datetimeFigureOut">
              <a:rPr lang="en-US" smtClean="0"/>
              <a:t>26-Oct-22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143112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134BD2F-3436-46D2-BF5B-FCA38E20183E}" type="datetimeFigureOut">
              <a:rPr lang="en-US" smtClean="0"/>
              <a:t>26-Oct-22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9065383-ECF3-40C5-8DFD-13AAC76E989A}"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4575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134BD2F-3436-46D2-BF5B-FCA38E20183E}" type="datetimeFigureOut">
              <a:rPr lang="en-US" smtClean="0"/>
              <a:t>26-Oct-22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815145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559286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429332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95162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34BD2F-3436-46D2-BF5B-FCA38E20183E}" type="datetimeFigureOut">
              <a:rPr lang="en-US" smtClean="0"/>
              <a:t>26-Oct-22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9302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34BD2F-3436-46D2-BF5B-FCA38E20183E}" type="datetimeFigureOut">
              <a:rPr lang="en-US" smtClean="0"/>
              <a:t>26-Oct-22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10044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34BD2F-3436-46D2-BF5B-FCA38E20183E}" type="datetimeFigureOut">
              <a:rPr lang="en-US" smtClean="0"/>
              <a:t>26-Oct-22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992923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34BD2F-3436-46D2-BF5B-FCA38E20183E}" type="datetimeFigureOut">
              <a:rPr lang="en-US" smtClean="0"/>
              <a:t>26-Oct-22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11608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4BD2F-3436-46D2-BF5B-FCA38E20183E}" type="datetimeFigureOut">
              <a:rPr lang="en-US" smtClean="0"/>
              <a:t>26-Oct-22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381068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34BD2F-3436-46D2-BF5B-FCA38E20183E}" type="datetimeFigureOut">
              <a:rPr lang="en-US" smtClean="0"/>
              <a:t>26-Oct-22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95286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34BD2F-3436-46D2-BF5B-FCA38E20183E}" type="datetimeFigureOut">
              <a:rPr lang="en-US" smtClean="0"/>
              <a:t>26-Oct-22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9065383-ECF3-40C5-8DFD-13AAC76E989A}" type="slidenum">
              <a:rPr lang="en-US" smtClean="0"/>
              <a:t>‹#›</a:t>
            </a:fld>
            <a:endParaRPr lang="en-US"/>
          </a:p>
        </p:txBody>
      </p:sp>
    </p:spTree>
    <p:extLst>
      <p:ext uri="{BB962C8B-B14F-4D97-AF65-F5344CB8AC3E}">
        <p14:creationId xmlns:p14="http://schemas.microsoft.com/office/powerpoint/2010/main" val="154022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134BD2F-3436-46D2-BF5B-FCA38E20183E}" type="datetimeFigureOut">
              <a:rPr lang="en-US" smtClean="0"/>
              <a:t>26-Oct-22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9065383-ECF3-40C5-8DFD-13AAC76E989A}" type="slidenum">
              <a:rPr lang="en-US" smtClean="0"/>
              <a:t>‹#›</a:t>
            </a:fld>
            <a:endParaRPr lang="en-US"/>
          </a:p>
        </p:txBody>
      </p:sp>
    </p:spTree>
    <p:extLst>
      <p:ext uri="{BB962C8B-B14F-4D97-AF65-F5344CB8AC3E}">
        <p14:creationId xmlns:p14="http://schemas.microsoft.com/office/powerpoint/2010/main" val="1386254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23" name="Rectangle 3"/>
          <p:cNvSpPr>
            <a:spLocks noGrp="1" noChangeArrowheads="1"/>
          </p:cNvSpPr>
          <p:nvPr>
            <p:ph idx="1"/>
          </p:nvPr>
        </p:nvSpPr>
        <p:spPr>
          <a:xfrm>
            <a:off x="1525588" y="1598613"/>
            <a:ext cx="7313612" cy="4954587"/>
          </a:xfrm>
          <a:noFill/>
          <a:ln/>
        </p:spPr>
        <p:txBody>
          <a:bodyPr>
            <a:normAutofit lnSpcReduction="10000"/>
          </a:bodyPr>
          <a:lstStyle/>
          <a:p>
            <a:pPr>
              <a:buFontTx/>
              <a:buBlip>
                <a:blip r:embed="rId3"/>
              </a:buBlip>
            </a:pPr>
            <a:r>
              <a:rPr lang="en-US" altLang="en-US" sz="2000">
                <a:solidFill>
                  <a:schemeClr val="accent2"/>
                </a:solidFill>
                <a:cs typeface="Times New Roman" panose="02020603050405020304" pitchFamily="18" charset="0"/>
              </a:rPr>
              <a:t>Computer science is a field of study that deals with solving a variety of problems by using computers. </a:t>
            </a:r>
          </a:p>
          <a:p>
            <a:pPr marL="798513" lvl="1" indent="-341313">
              <a:buFontTx/>
              <a:buBlip>
                <a:blip r:embed="rId4"/>
              </a:buBlip>
            </a:pPr>
            <a:r>
              <a:rPr lang="en-US" altLang="en-US" sz="1800">
                <a:solidFill>
                  <a:schemeClr val="accent2"/>
                </a:solidFill>
                <a:cs typeface="Times New Roman" panose="02020603050405020304" pitchFamily="18" charset="0"/>
              </a:rPr>
              <a:t>To solve a given problem by using computers, you need to design an algorithm for it. </a:t>
            </a:r>
          </a:p>
          <a:p>
            <a:pPr>
              <a:buFontTx/>
              <a:buBlip>
                <a:blip r:embed="rId3"/>
              </a:buBlip>
            </a:pPr>
            <a:r>
              <a:rPr lang="en-US" altLang="en-US" sz="2000">
                <a:solidFill>
                  <a:schemeClr val="accent2"/>
                </a:solidFill>
                <a:cs typeface="Times New Roman" panose="02020603050405020304" pitchFamily="18" charset="0"/>
              </a:rPr>
              <a:t>Multiple algorithms can be designed to solve a particular problem.</a:t>
            </a:r>
          </a:p>
          <a:p>
            <a:pPr>
              <a:buFontTx/>
              <a:buBlip>
                <a:blip r:embed="rId3"/>
              </a:buBlip>
            </a:pPr>
            <a:r>
              <a:rPr lang="en-US" altLang="en-US" sz="2000">
                <a:solidFill>
                  <a:schemeClr val="accent2"/>
                </a:solidFill>
                <a:cs typeface="Times New Roman" panose="02020603050405020304" pitchFamily="18" charset="0"/>
              </a:rPr>
              <a:t>An algorithm that provides the maximum efficiency should be used for solving the problem. </a:t>
            </a:r>
          </a:p>
          <a:p>
            <a:pPr marL="798513" lvl="1" indent="-341313">
              <a:buFontTx/>
              <a:buBlip>
                <a:blip r:embed="rId4"/>
              </a:buBlip>
            </a:pPr>
            <a:r>
              <a:rPr lang="en-US" altLang="en-US" sz="1800">
                <a:solidFill>
                  <a:schemeClr val="accent2"/>
                </a:solidFill>
                <a:cs typeface="Times New Roman" panose="02020603050405020304" pitchFamily="18" charset="0"/>
              </a:rPr>
              <a:t>The efficiency of an algorithm can be improved by using an appropriate data structure. </a:t>
            </a:r>
          </a:p>
          <a:p>
            <a:pPr>
              <a:buFontTx/>
              <a:buBlip>
                <a:blip r:embed="rId3"/>
              </a:buBlip>
            </a:pPr>
            <a:r>
              <a:rPr lang="en-US" altLang="en-US" sz="2000">
                <a:solidFill>
                  <a:schemeClr val="accent2"/>
                </a:solidFill>
                <a:cs typeface="Times New Roman" panose="02020603050405020304" pitchFamily="18" charset="0"/>
              </a:rPr>
              <a:t>Data structures help in creating programs that are simple, reusable, and easy to maintain. </a:t>
            </a:r>
          </a:p>
          <a:p>
            <a:pPr>
              <a:buFontTx/>
              <a:buBlip>
                <a:blip r:embed="rId3"/>
              </a:buBlip>
            </a:pPr>
            <a:r>
              <a:rPr lang="en-US" altLang="en-US" sz="2000">
                <a:solidFill>
                  <a:schemeClr val="accent2"/>
                </a:solidFill>
                <a:cs typeface="Times New Roman" panose="02020603050405020304" pitchFamily="18" charset="0"/>
              </a:rPr>
              <a:t>This module will enable a learner to select and implement an appropriate data structure and algorithm to solve a given programming problem.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443" name="Rectangle 3"/>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Data structures can be classified under the following two categories:</a:t>
            </a:r>
          </a:p>
          <a:p>
            <a:pPr lvl="1">
              <a:spcBef>
                <a:spcPct val="20000"/>
              </a:spcBef>
              <a:buFontTx/>
              <a:buBlip>
                <a:blip r:embed="rId4"/>
              </a:buBlip>
            </a:pPr>
            <a:r>
              <a:rPr lang="en-US" altLang="en-US" sz="1800">
                <a:solidFill>
                  <a:schemeClr val="accent2"/>
                </a:solidFill>
                <a:cs typeface="Times New Roman" panose="02020603050405020304" pitchFamily="18" charset="0"/>
              </a:rPr>
              <a:t>Static</a:t>
            </a:r>
            <a:r>
              <a:rPr lang="en-US" altLang="en-US" sz="1800" b="0">
                <a:solidFill>
                  <a:schemeClr val="accent2"/>
                </a:solidFill>
                <a:cs typeface="Times New Roman" panose="02020603050405020304" pitchFamily="18" charset="0"/>
              </a:rPr>
              <a:t>: Example – Array </a:t>
            </a:r>
          </a:p>
          <a:p>
            <a:pPr lvl="1">
              <a:spcBef>
                <a:spcPct val="20000"/>
              </a:spcBef>
              <a:buFontTx/>
              <a:buBlip>
                <a:blip r:embed="rId4"/>
              </a:buBlip>
            </a:pPr>
            <a:r>
              <a:rPr lang="en-US" altLang="en-US" sz="1800">
                <a:solidFill>
                  <a:schemeClr val="accent2"/>
                </a:solidFill>
                <a:cs typeface="Times New Roman" panose="02020603050405020304" pitchFamily="18" charset="0"/>
              </a:rPr>
              <a:t>Dynamic</a:t>
            </a:r>
            <a:r>
              <a:rPr lang="en-US" altLang="en-US" sz="1800" b="0">
                <a:solidFill>
                  <a:schemeClr val="accent2"/>
                </a:solidFill>
                <a:cs typeface="Times New Roman" panose="02020603050405020304" pitchFamily="18" charset="0"/>
              </a:rPr>
              <a:t>: Example – Linked List</a:t>
            </a:r>
          </a:p>
        </p:txBody>
      </p:sp>
      <p:sp>
        <p:nvSpPr>
          <p:cNvPr id="1725445" name="Text Box 5"/>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Types of Data Structures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An array is a ___________ data structure, and a linked list is a ____________ data structure. </a:t>
            </a:r>
          </a:p>
          <a:p>
            <a:pPr lvl="1">
              <a:spcBef>
                <a:spcPct val="20000"/>
              </a:spcBef>
              <a:buFontTx/>
              <a:buBlip>
                <a:blip r:embed="rId3"/>
              </a:buBlip>
            </a:pPr>
            <a:endParaRPr lang="en-IN" altLang="en-US" sz="2000" b="0">
              <a:solidFill>
                <a:schemeClr val="accent2"/>
              </a:solidFill>
              <a:cs typeface="Times New Roman" panose="02020603050405020304" pitchFamily="18" charset="0"/>
            </a:endParaRPr>
          </a:p>
          <a:p>
            <a:pPr lvl="1">
              <a:spcBef>
                <a:spcPct val="20000"/>
              </a:spcBef>
              <a:buFontTx/>
              <a:buBlip>
                <a:blip r:embed="rId3"/>
              </a:buBlip>
            </a:pPr>
            <a:endParaRPr lang="en-IN" altLang="en-US" sz="1800" b="0">
              <a:solidFill>
                <a:schemeClr val="accent2"/>
              </a:solidFill>
              <a:cs typeface="Times New Roman" panose="02020603050405020304" pitchFamily="18" charset="0"/>
            </a:endParaRPr>
          </a:p>
        </p:txBody>
      </p:sp>
      <p:sp>
        <p:nvSpPr>
          <p:cNvPr id="1921027" name="Text Box 3"/>
          <p:cNvSpPr txBox="1">
            <a:spLocks noChangeArrowheads="1"/>
          </p:cNvSpPr>
          <p:nvPr/>
        </p:nvSpPr>
        <p:spPr bwMode="auto">
          <a:xfrm>
            <a:off x="1490331"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Just a minute</a:t>
            </a:r>
            <a:endParaRPr lang="en-US" altLang="en-US" sz="2000" dirty="0">
              <a:solidFill>
                <a:srgbClr val="FF0000"/>
              </a:solidFill>
              <a:latin typeface="Tahoma" panose="020B0604030504040204" pitchFamily="34" charset="0"/>
            </a:endParaRPr>
          </a:p>
        </p:txBody>
      </p:sp>
      <p:sp>
        <p:nvSpPr>
          <p:cNvPr id="1921030" name="Rectangle 6"/>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39775" indent="-28257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Answer:</a:t>
            </a:r>
          </a:p>
          <a:p>
            <a:pPr lvl="1">
              <a:spcBef>
                <a:spcPct val="20000"/>
              </a:spcBef>
              <a:buFontTx/>
              <a:buBlip>
                <a:blip r:embed="rId4"/>
              </a:buBlip>
            </a:pPr>
            <a:r>
              <a:rPr lang="en-IN" altLang="en-US" sz="1800" b="0">
                <a:solidFill>
                  <a:schemeClr val="accent2"/>
                </a:solidFill>
                <a:cs typeface="Times New Roman" panose="02020603050405020304" pitchFamily="18" charset="0"/>
              </a:rPr>
              <a:t>static, dynamic</a:t>
            </a: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21030">
                                            <p:txEl>
                                              <p:pRg st="0" end="0"/>
                                            </p:txEl>
                                          </p:spTgt>
                                        </p:tgtEl>
                                        <p:attrNameLst>
                                          <p:attrName>style.visibility</p:attrName>
                                        </p:attrNameLst>
                                      </p:cBhvr>
                                      <p:to>
                                        <p:strVal val="visible"/>
                                      </p:to>
                                    </p:set>
                                    <p:animEffect transition="in" filter="dissolve">
                                      <p:cBhvr>
                                        <p:cTn id="7" dur="500"/>
                                        <p:tgtEl>
                                          <p:spTgt spid="192103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21030">
                                            <p:txEl>
                                              <p:pRg st="1" end="1"/>
                                            </p:txEl>
                                          </p:spTgt>
                                        </p:tgtEl>
                                        <p:attrNameLst>
                                          <p:attrName>style.visibility</p:attrName>
                                        </p:attrNameLst>
                                      </p:cBhvr>
                                      <p:to>
                                        <p:strVal val="visible"/>
                                      </p:to>
                                    </p:set>
                                    <p:animEffect transition="in" filter="dissolve">
                                      <p:cBhvr>
                                        <p:cTn id="10" dur="500"/>
                                        <p:tgtEl>
                                          <p:spTgt spid="19210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53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9775" indent="-277813">
              <a:defRPr>
                <a:solidFill>
                  <a:schemeClr val="tx1"/>
                </a:solidFill>
                <a:latin typeface="Arial" panose="020B0604020202020204" pitchFamily="34" charset="0"/>
              </a:defRPr>
            </a:lvl2pPr>
            <a:lvl3pPr marL="1319213" indent="-371475">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Two commonly used techniques for designing algorithms are:</a:t>
            </a:r>
            <a:r>
              <a:rPr lang="en-US" altLang="en-US" sz="2000" b="0">
                <a:solidFill>
                  <a:schemeClr val="accent2"/>
                </a:solidFill>
                <a:cs typeface="Times New Roman" panose="02020603050405020304" pitchFamily="18" charset="0"/>
              </a:rPr>
              <a:t> </a:t>
            </a:r>
          </a:p>
          <a:p>
            <a:pPr lvl="1">
              <a:spcBef>
                <a:spcPct val="20000"/>
              </a:spcBef>
              <a:buFontTx/>
              <a:buBlip>
                <a:blip r:embed="rId4"/>
              </a:buBlip>
            </a:pPr>
            <a:r>
              <a:rPr lang="en-US" altLang="en-US" sz="1800" b="0">
                <a:solidFill>
                  <a:schemeClr val="accent2"/>
                </a:solidFill>
                <a:cs typeface="Times New Roman" panose="02020603050405020304" pitchFamily="18" charset="0"/>
              </a:rPr>
              <a:t>Divide and conquer approach</a:t>
            </a:r>
          </a:p>
          <a:p>
            <a:pPr lvl="1">
              <a:spcBef>
                <a:spcPct val="20000"/>
              </a:spcBef>
              <a:buFontTx/>
              <a:buBlip>
                <a:blip r:embed="rId4"/>
              </a:buBlip>
            </a:pPr>
            <a:r>
              <a:rPr lang="en-US" altLang="en-US" sz="1800" b="0">
                <a:solidFill>
                  <a:schemeClr val="accent2"/>
                </a:solidFill>
                <a:cs typeface="Times New Roman" panose="02020603050405020304" pitchFamily="18" charset="0"/>
              </a:rPr>
              <a:t>Greedy approach</a:t>
            </a:r>
            <a:endParaRPr lang="en-US" altLang="en-US" sz="1800">
              <a:solidFill>
                <a:schemeClr val="accent2"/>
              </a:solidFill>
              <a:cs typeface="Times New Roman" panose="02020603050405020304" pitchFamily="18" charset="0"/>
            </a:endParaRPr>
          </a:p>
        </p:txBody>
      </p:sp>
      <p:sp>
        <p:nvSpPr>
          <p:cNvPr id="1729540" name="Text Box 4"/>
          <p:cNvSpPr txBox="1">
            <a:spLocks noChangeArrowheads="1"/>
          </p:cNvSpPr>
          <p:nvPr/>
        </p:nvSpPr>
        <p:spPr bwMode="auto">
          <a:xfrm>
            <a:off x="1489194"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Identifying Techniques for Designing Algorithms</a:t>
            </a:r>
            <a:endParaRPr lang="en-US" altLang="en-US" sz="2000" dirty="0">
              <a:solidFill>
                <a:srgbClr val="FF0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07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Divide and conquer is a powerful approach for solving conceptually difficult problems. </a:t>
            </a:r>
          </a:p>
          <a:p>
            <a:pPr>
              <a:spcBef>
                <a:spcPct val="20000"/>
              </a:spcBef>
              <a:buFontTx/>
              <a:buBlip>
                <a:blip r:embed="rId3"/>
              </a:buBlip>
            </a:pPr>
            <a:r>
              <a:rPr lang="en-IN" altLang="en-US" sz="2000" b="0">
                <a:solidFill>
                  <a:schemeClr val="accent2"/>
                </a:solidFill>
                <a:cs typeface="Times New Roman" panose="02020603050405020304" pitchFamily="18" charset="0"/>
              </a:rPr>
              <a:t>Divide and conquer approach</a:t>
            </a:r>
            <a:r>
              <a:rPr lang="en-IN" altLang="en-US" sz="2000"/>
              <a:t> </a:t>
            </a:r>
            <a:r>
              <a:rPr lang="en-IN" altLang="en-US" sz="2000" b="0">
                <a:solidFill>
                  <a:schemeClr val="accent2"/>
                </a:solidFill>
                <a:cs typeface="Times New Roman" panose="02020603050405020304" pitchFamily="18" charset="0"/>
              </a:rPr>
              <a:t>requires you to find a way of:</a:t>
            </a:r>
          </a:p>
          <a:p>
            <a:pPr lvl="1">
              <a:spcBef>
                <a:spcPct val="20000"/>
              </a:spcBef>
              <a:buFontTx/>
              <a:buBlip>
                <a:blip r:embed="rId4"/>
              </a:buBlip>
            </a:pPr>
            <a:r>
              <a:rPr lang="en-IN" altLang="en-US" sz="1800" b="0">
                <a:solidFill>
                  <a:schemeClr val="accent2"/>
                </a:solidFill>
                <a:cs typeface="Times New Roman" panose="02020603050405020304" pitchFamily="18" charset="0"/>
              </a:rPr>
              <a:t>Breaking the problem into sub problems</a:t>
            </a:r>
          </a:p>
          <a:p>
            <a:pPr lvl="1">
              <a:spcBef>
                <a:spcPct val="20000"/>
              </a:spcBef>
              <a:buFontTx/>
              <a:buBlip>
                <a:blip r:embed="rId4"/>
              </a:buBlip>
            </a:pPr>
            <a:r>
              <a:rPr lang="en-IN" altLang="en-US" sz="1800" b="0">
                <a:solidFill>
                  <a:schemeClr val="accent2"/>
                </a:solidFill>
                <a:cs typeface="Times New Roman" panose="02020603050405020304" pitchFamily="18" charset="0"/>
              </a:rPr>
              <a:t>Solving the trivial cases</a:t>
            </a:r>
          </a:p>
          <a:p>
            <a:pPr lvl="1">
              <a:spcBef>
                <a:spcPct val="20000"/>
              </a:spcBef>
              <a:buFontTx/>
              <a:buBlip>
                <a:blip r:embed="rId4"/>
              </a:buBlip>
            </a:pPr>
            <a:r>
              <a:rPr lang="en-IN" altLang="en-US" sz="1800" b="0">
                <a:solidFill>
                  <a:schemeClr val="accent2"/>
                </a:solidFill>
                <a:cs typeface="Times New Roman" panose="02020603050405020304" pitchFamily="18" charset="0"/>
              </a:rPr>
              <a:t>Combining the solutions to the sub problems to solve the original problem</a:t>
            </a:r>
          </a:p>
        </p:txBody>
      </p:sp>
      <p:sp>
        <p:nvSpPr>
          <p:cNvPr id="1923075" name="Text Box 3"/>
          <p:cNvSpPr txBox="1">
            <a:spLocks noChangeArrowheads="1"/>
          </p:cNvSpPr>
          <p:nvPr/>
        </p:nvSpPr>
        <p:spPr bwMode="auto">
          <a:xfrm>
            <a:off x="1371600" y="762000"/>
            <a:ext cx="8382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Identifying Techniques for Designing Algorithms (Contd.)</a:t>
            </a:r>
            <a:endParaRPr lang="en-US" altLang="en-US" sz="2000" dirty="0">
              <a:solidFill>
                <a:srgbClr val="FF0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2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Algorithms based on greedy approach are used for solving optimization problems, where you need to maximize profits or minimize costs under a given set of conditions. </a:t>
            </a:r>
          </a:p>
          <a:p>
            <a:pPr>
              <a:spcBef>
                <a:spcPct val="20000"/>
              </a:spcBef>
              <a:buFontTx/>
              <a:buBlip>
                <a:blip r:embed="rId3"/>
              </a:buBlip>
            </a:pPr>
            <a:r>
              <a:rPr lang="en-IN" altLang="en-US" sz="2000" b="0">
                <a:solidFill>
                  <a:schemeClr val="accent2"/>
                </a:solidFill>
                <a:cs typeface="Times New Roman" panose="02020603050405020304" pitchFamily="18" charset="0"/>
              </a:rPr>
              <a:t>Some examples of optimization problems are:</a:t>
            </a:r>
          </a:p>
          <a:p>
            <a:pPr lvl="1">
              <a:spcBef>
                <a:spcPct val="20000"/>
              </a:spcBef>
              <a:buFontTx/>
              <a:buBlip>
                <a:blip r:embed="rId4"/>
              </a:buBlip>
            </a:pPr>
            <a:r>
              <a:rPr lang="en-IN" altLang="en-US" sz="1800" b="0">
                <a:solidFill>
                  <a:schemeClr val="accent2"/>
                </a:solidFill>
                <a:cs typeface="Times New Roman" panose="02020603050405020304" pitchFamily="18" charset="0"/>
              </a:rPr>
              <a:t>Finding the shortest distance from an originating city to a set of destination cities, given the distances between the pairs of cities.</a:t>
            </a:r>
          </a:p>
          <a:p>
            <a:pPr lvl="1">
              <a:spcBef>
                <a:spcPct val="20000"/>
              </a:spcBef>
              <a:buFontTx/>
              <a:buBlip>
                <a:blip r:embed="rId4"/>
              </a:buBlip>
            </a:pPr>
            <a:r>
              <a:rPr lang="en-IN" altLang="en-US" sz="1800" b="0">
                <a:solidFill>
                  <a:schemeClr val="accent2"/>
                </a:solidFill>
                <a:cs typeface="Times New Roman" panose="02020603050405020304" pitchFamily="18" charset="0"/>
              </a:rPr>
              <a:t>Finding the minimum number of currency notes required for an amount, where an arbitrary number of notes for each denomination are available.</a:t>
            </a:r>
          </a:p>
          <a:p>
            <a:pPr lvl="1">
              <a:spcBef>
                <a:spcPct val="20000"/>
              </a:spcBef>
              <a:buFontTx/>
              <a:buBlip>
                <a:blip r:embed="rId4"/>
              </a:buBlip>
            </a:pPr>
            <a:r>
              <a:rPr lang="en-US" altLang="en-US" sz="1800" b="0">
                <a:solidFill>
                  <a:schemeClr val="accent2"/>
                </a:solidFill>
                <a:cs typeface="Times New Roman" panose="02020603050405020304" pitchFamily="18" charset="0"/>
              </a:rPr>
              <a:t>Selecting items with maximum value from a given set of items, where the total weight of the selected items cannot exceed a given value.</a:t>
            </a:r>
            <a:r>
              <a:rPr lang="en-US" altLang="en-US"/>
              <a:t> </a:t>
            </a:r>
          </a:p>
        </p:txBody>
      </p:sp>
      <p:sp>
        <p:nvSpPr>
          <p:cNvPr id="1925123" name="Text Box 3"/>
          <p:cNvSpPr txBox="1">
            <a:spLocks noChangeArrowheads="1"/>
          </p:cNvSpPr>
          <p:nvPr/>
        </p:nvSpPr>
        <p:spPr bwMode="auto">
          <a:xfrm>
            <a:off x="1371600" y="762000"/>
            <a:ext cx="8001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Identifying Techniques for Designing Algorithms (Contd.)</a:t>
            </a:r>
            <a:endParaRPr lang="en-US" altLang="en-US" sz="2000" dirty="0">
              <a:solidFill>
                <a:srgbClr val="FF0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1202"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b="0">
                <a:solidFill>
                  <a:schemeClr val="accent2"/>
                </a:solidFill>
                <a:cs typeface="Times New Roman" panose="02020603050405020304" pitchFamily="18" charset="0"/>
              </a:rPr>
              <a:t>The ___________ technique involves selecting the best available option at each step.</a:t>
            </a:r>
            <a:endParaRPr lang="en-IN" altLang="en-US" sz="2000" b="0">
              <a:solidFill>
                <a:schemeClr val="accent2"/>
              </a:solidFill>
              <a:cs typeface="Times New Roman" panose="02020603050405020304" pitchFamily="18" charset="0"/>
            </a:endParaRPr>
          </a:p>
          <a:p>
            <a:pPr lvl="1">
              <a:spcBef>
                <a:spcPct val="20000"/>
              </a:spcBef>
              <a:buFontTx/>
              <a:buBlip>
                <a:blip r:embed="rId3"/>
              </a:buBlip>
            </a:pPr>
            <a:endParaRPr lang="en-IN" altLang="en-US" sz="2000" b="0">
              <a:solidFill>
                <a:schemeClr val="accent2"/>
              </a:solidFill>
              <a:cs typeface="Times New Roman" panose="02020603050405020304" pitchFamily="18" charset="0"/>
            </a:endParaRPr>
          </a:p>
          <a:p>
            <a:pPr lvl="1">
              <a:spcBef>
                <a:spcPct val="20000"/>
              </a:spcBef>
              <a:buFontTx/>
              <a:buBlip>
                <a:blip r:embed="rId3"/>
              </a:buBlip>
            </a:pPr>
            <a:endParaRPr lang="en-IN" altLang="en-US" sz="1800" b="0">
              <a:solidFill>
                <a:schemeClr val="accent2"/>
              </a:solidFill>
              <a:cs typeface="Times New Roman" panose="02020603050405020304" pitchFamily="18" charset="0"/>
            </a:endParaRPr>
          </a:p>
        </p:txBody>
      </p:sp>
      <p:sp>
        <p:nvSpPr>
          <p:cNvPr id="1971203" name="Text Box 3"/>
          <p:cNvSpPr txBox="1">
            <a:spLocks noChangeArrowheads="1"/>
          </p:cNvSpPr>
          <p:nvPr/>
        </p:nvSpPr>
        <p:spPr bwMode="auto">
          <a:xfrm>
            <a:off x="1525588" y="744538"/>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Just a minute</a:t>
            </a:r>
            <a:endParaRPr lang="en-US" altLang="en-US" sz="2000" dirty="0">
              <a:solidFill>
                <a:srgbClr val="FF0000"/>
              </a:solidFill>
              <a:latin typeface="Tahoma" panose="020B0604030504040204" pitchFamily="34" charset="0"/>
            </a:endParaRPr>
          </a:p>
        </p:txBody>
      </p:sp>
      <p:sp>
        <p:nvSpPr>
          <p:cNvPr id="1971205" name="Rectangle 5"/>
          <p:cNvSpPr>
            <a:spLocks noChangeArrowheads="1"/>
          </p:cNvSpPr>
          <p:nvPr/>
        </p:nvSpPr>
        <p:spPr bwMode="auto">
          <a:xfrm>
            <a:off x="1525588" y="4343400"/>
            <a:ext cx="73152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39775" indent="-282575">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Answer:</a:t>
            </a:r>
          </a:p>
          <a:p>
            <a:pPr lvl="1">
              <a:spcBef>
                <a:spcPct val="20000"/>
              </a:spcBef>
              <a:buFontTx/>
              <a:buBlip>
                <a:blip r:embed="rId4"/>
              </a:buBlip>
            </a:pPr>
            <a:r>
              <a:rPr lang="en-IN" altLang="en-US" sz="1800" b="0">
                <a:solidFill>
                  <a:schemeClr val="accent2"/>
                </a:solidFill>
                <a:cs typeface="Times New Roman" panose="02020603050405020304" pitchFamily="18" charset="0"/>
              </a:rPr>
              <a:t>Greedy</a:t>
            </a: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71205">
                                            <p:txEl>
                                              <p:pRg st="0" end="0"/>
                                            </p:txEl>
                                          </p:spTgt>
                                        </p:tgtEl>
                                        <p:attrNameLst>
                                          <p:attrName>style.visibility</p:attrName>
                                        </p:attrNameLst>
                                      </p:cBhvr>
                                      <p:to>
                                        <p:strVal val="visible"/>
                                      </p:to>
                                    </p:set>
                                    <p:animEffect transition="in" filter="dissolve">
                                      <p:cBhvr>
                                        <p:cTn id="7" dur="500"/>
                                        <p:tgtEl>
                                          <p:spTgt spid="197120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71205">
                                            <p:txEl>
                                              <p:pRg st="1" end="1"/>
                                            </p:txEl>
                                          </p:spTgt>
                                        </p:tgtEl>
                                        <p:attrNameLst>
                                          <p:attrName>style.visibility</p:attrName>
                                        </p:attrNameLst>
                                      </p:cBhvr>
                                      <p:to>
                                        <p:strVal val="visible"/>
                                      </p:to>
                                    </p:set>
                                    <p:animEffect transition="in" filter="dissolve">
                                      <p:cBhvr>
                                        <p:cTn id="10" dur="500"/>
                                        <p:tgtEl>
                                          <p:spTgt spid="19712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1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9775" indent="-277813">
              <a:defRPr>
                <a:solidFill>
                  <a:schemeClr val="tx1"/>
                </a:solidFill>
                <a:latin typeface="Arial" panose="020B0604020202020204" pitchFamily="34" charset="0"/>
              </a:defRPr>
            </a:lvl2pPr>
            <a:lvl3pPr marL="1319213" indent="-371475">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Recursion:</a:t>
            </a:r>
          </a:p>
          <a:p>
            <a:pPr lvl="1">
              <a:spcBef>
                <a:spcPct val="20000"/>
              </a:spcBef>
              <a:buFontTx/>
              <a:buBlip>
                <a:blip r:embed="rId4"/>
              </a:buBlip>
            </a:pPr>
            <a:r>
              <a:rPr lang="en-IN" altLang="en-US" sz="1800" b="0">
                <a:solidFill>
                  <a:schemeClr val="accent2"/>
                </a:solidFill>
                <a:cs typeface="Times New Roman" panose="02020603050405020304" pitchFamily="18" charset="0"/>
              </a:rPr>
              <a:t>Refers to the technique of defining a process in terms of itself</a:t>
            </a:r>
          </a:p>
          <a:p>
            <a:pPr lvl="1">
              <a:spcBef>
                <a:spcPct val="20000"/>
              </a:spcBef>
              <a:buFontTx/>
              <a:buBlip>
                <a:blip r:embed="rId4"/>
              </a:buBlip>
            </a:pPr>
            <a:r>
              <a:rPr lang="en-IN" altLang="en-US" sz="1800" b="0">
                <a:solidFill>
                  <a:schemeClr val="accent2"/>
                </a:solidFill>
                <a:cs typeface="Times New Roman" panose="02020603050405020304" pitchFamily="18" charset="0"/>
              </a:rPr>
              <a:t>Is used to solve complex programming problems that are repetitive in nature</a:t>
            </a:r>
          </a:p>
          <a:p>
            <a:pPr lvl="1">
              <a:spcBef>
                <a:spcPct val="20000"/>
              </a:spcBef>
              <a:buFontTx/>
              <a:buBlip>
                <a:blip r:embed="rId4"/>
              </a:buBlip>
            </a:pPr>
            <a:r>
              <a:rPr lang="en-IN" altLang="en-US" sz="1800" b="0">
                <a:solidFill>
                  <a:schemeClr val="accent2"/>
                </a:solidFill>
                <a:cs typeface="Times New Roman" panose="02020603050405020304" pitchFamily="18" charset="0"/>
              </a:rPr>
              <a:t>Is implemented in a program by using a recursive procedure or function. A recursive procedure or function is a function that invokes itself</a:t>
            </a:r>
          </a:p>
          <a:p>
            <a:pPr lvl="1">
              <a:spcBef>
                <a:spcPct val="20000"/>
              </a:spcBef>
              <a:buFontTx/>
              <a:buBlip>
                <a:blip r:embed="rId4"/>
              </a:buBlip>
            </a:pPr>
            <a:r>
              <a:rPr lang="en-IN" altLang="en-US" sz="1800" b="0">
                <a:solidFill>
                  <a:schemeClr val="accent2"/>
                </a:solidFill>
                <a:cs typeface="Times New Roman" panose="02020603050405020304" pitchFamily="18" charset="0"/>
              </a:rPr>
              <a:t>Is useful in writing clear, short, and simple programs</a:t>
            </a:r>
            <a:endParaRPr lang="en-US" altLang="en-US" sz="1800">
              <a:solidFill>
                <a:schemeClr val="accent2"/>
              </a:solidFill>
              <a:cs typeface="Times New Roman" panose="02020603050405020304" pitchFamily="18" charset="0"/>
            </a:endParaRPr>
          </a:p>
        </p:txBody>
      </p:sp>
      <p:sp>
        <p:nvSpPr>
          <p:cNvPr id="1929219" name="Text Box 3"/>
          <p:cNvSpPr txBox="1">
            <a:spLocks noChangeArrowheads="1"/>
          </p:cNvSpPr>
          <p:nvPr/>
        </p:nvSpPr>
        <p:spPr bwMode="auto">
          <a:xfrm>
            <a:off x="1502842"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Designing Algorithms Using Recursion</a:t>
            </a:r>
            <a:endParaRPr lang="en-US" altLang="en-US" sz="2000" dirty="0">
              <a:solidFill>
                <a:srgbClr val="FF0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0" name="Rectangle 2"/>
          <p:cNvSpPr>
            <a:spLocks noChangeArrowheads="1"/>
          </p:cNvSpPr>
          <p:nvPr/>
        </p:nvSpPr>
        <p:spPr bwMode="auto">
          <a:xfrm>
            <a:off x="1525588" y="1598613"/>
            <a:ext cx="7315200"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b="0">
                <a:solidFill>
                  <a:schemeClr val="accent2"/>
                </a:solidFill>
                <a:cs typeface="Times New Roman" panose="02020603050405020304" pitchFamily="18" charset="0"/>
              </a:rPr>
              <a:t>Identify the problem in the following algorithm that attempts to find the sum of the first n natural numbers:</a:t>
            </a:r>
          </a:p>
          <a:p>
            <a:pPr>
              <a:spcBef>
                <a:spcPct val="20000"/>
              </a:spcBef>
            </a:pPr>
            <a:r>
              <a:rPr lang="en-IN" altLang="en-US" sz="1800">
                <a:solidFill>
                  <a:schemeClr val="accent2"/>
                </a:solidFill>
              </a:rPr>
              <a:t>      Algorithm: Sum (n)</a:t>
            </a:r>
          </a:p>
          <a:p>
            <a:pPr>
              <a:spcBef>
                <a:spcPct val="20000"/>
              </a:spcBef>
            </a:pPr>
            <a:r>
              <a:rPr lang="en-IN" altLang="en-US" sz="1800">
                <a:solidFill>
                  <a:schemeClr val="accent2"/>
                </a:solidFill>
              </a:rPr>
              <a:t>      </a:t>
            </a:r>
            <a:r>
              <a:rPr lang="en-IN" altLang="en-US" sz="1800" b="0">
                <a:solidFill>
                  <a:schemeClr val="accent2"/>
                </a:solidFill>
              </a:rPr>
              <a:t>1. s = n + Sum(n </a:t>
            </a:r>
            <a:r>
              <a:rPr lang="en-US" altLang="en-US" b="0">
                <a:solidFill>
                  <a:schemeClr val="accent2"/>
                </a:solidFill>
              </a:rPr>
              <a:t>–</a:t>
            </a:r>
            <a:r>
              <a:rPr lang="en-IN" altLang="en-US" sz="1800" b="0">
                <a:solidFill>
                  <a:schemeClr val="accent2"/>
                </a:solidFill>
              </a:rPr>
              <a:t> 1)</a:t>
            </a:r>
          </a:p>
          <a:p>
            <a:pPr>
              <a:spcBef>
                <a:spcPct val="20000"/>
              </a:spcBef>
            </a:pPr>
            <a:r>
              <a:rPr lang="en-IN" altLang="en-US" sz="1800" b="0">
                <a:solidFill>
                  <a:schemeClr val="accent2"/>
                </a:solidFill>
              </a:rPr>
              <a:t>      2. Return (s)</a:t>
            </a:r>
          </a:p>
        </p:txBody>
      </p:sp>
      <p:sp>
        <p:nvSpPr>
          <p:cNvPr id="1973251" name="Text Box 3"/>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N" altLang="en-US" sz="2000" dirty="0">
                <a:solidFill>
                  <a:srgbClr val="FF0000"/>
                </a:solidFill>
                <a:latin typeface="Tahoma" panose="020B0604030504040204" pitchFamily="34" charset="0"/>
              </a:rPr>
              <a:t>Just a minute</a:t>
            </a:r>
            <a:endParaRPr lang="en-US" altLang="en-US" sz="2000" dirty="0">
              <a:solidFill>
                <a:srgbClr val="FF0000"/>
              </a:solidFill>
              <a:latin typeface="Tahoma" panose="020B0604030504040204" pitchFamily="34" charset="0"/>
            </a:endParaRPr>
          </a:p>
        </p:txBody>
      </p:sp>
      <p:sp>
        <p:nvSpPr>
          <p:cNvPr id="1973253" name="Rectangle 5"/>
          <p:cNvSpPr>
            <a:spLocks noChangeArrowheads="1"/>
          </p:cNvSpPr>
          <p:nvPr/>
        </p:nvSpPr>
        <p:spPr bwMode="auto">
          <a:xfrm>
            <a:off x="1525588" y="3660775"/>
            <a:ext cx="73152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39775" indent="-282575">
              <a:defRPr>
                <a:solidFill>
                  <a:schemeClr val="tx1"/>
                </a:solidFill>
                <a:latin typeface="Arial" panose="020B0604020202020204" pitchFamily="34" charset="0"/>
              </a:defRPr>
            </a:lvl2pPr>
            <a:lvl3pPr marL="1204913" indent="-350838">
              <a:defRPr>
                <a:solidFill>
                  <a:schemeClr val="tx1"/>
                </a:solidFill>
                <a:latin typeface="Arial" panose="020B0604020202020204" pitchFamily="34" charset="0"/>
              </a:defRPr>
            </a:lvl3pPr>
            <a:lvl4pPr marL="1654175" indent="-282575">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Answer:</a:t>
            </a:r>
          </a:p>
          <a:p>
            <a:pPr lvl="1">
              <a:spcBef>
                <a:spcPct val="20000"/>
              </a:spcBef>
              <a:buFontTx/>
              <a:buBlip>
                <a:blip r:embed="rId4"/>
              </a:buBlip>
            </a:pPr>
            <a:r>
              <a:rPr lang="en-US" altLang="en-US" sz="1800" b="0">
                <a:solidFill>
                  <a:schemeClr val="accent2"/>
                </a:solidFill>
                <a:cs typeface="Times New Roman" panose="02020603050405020304" pitchFamily="18" charset="0"/>
              </a:rPr>
              <a:t>There is no terminating condition in the given recursive algorithm. Therefore, it will call itself infinitely. The correct algorithm would be:</a:t>
            </a:r>
          </a:p>
          <a:p>
            <a:pPr lvl="1">
              <a:spcBef>
                <a:spcPct val="20000"/>
              </a:spcBef>
            </a:pPr>
            <a:r>
              <a:rPr lang="en-US" altLang="en-US" sz="1800" b="0">
                <a:solidFill>
                  <a:schemeClr val="accent2"/>
                </a:solidFill>
                <a:cs typeface="Times New Roman" panose="02020603050405020304" pitchFamily="18" charset="0"/>
              </a:rPr>
              <a:t>     </a:t>
            </a:r>
          </a:p>
        </p:txBody>
      </p:sp>
      <p:sp>
        <p:nvSpPr>
          <p:cNvPr id="1973255" name="Text Box 7"/>
          <p:cNvSpPr txBox="1">
            <a:spLocks noChangeArrowheads="1"/>
          </p:cNvSpPr>
          <p:nvPr/>
        </p:nvSpPr>
        <p:spPr bwMode="auto">
          <a:xfrm>
            <a:off x="2133600" y="4953000"/>
            <a:ext cx="3962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0">
                <a:solidFill>
                  <a:schemeClr val="accent2"/>
                </a:solidFill>
              </a:rPr>
              <a:t>  1.</a:t>
            </a:r>
            <a:r>
              <a:rPr lang="en-US" altLang="en-US" sz="1800" b="0"/>
              <a:t> </a:t>
            </a:r>
            <a:r>
              <a:rPr lang="en-US" altLang="en-US" sz="1800" b="0">
                <a:solidFill>
                  <a:schemeClr val="accent2"/>
                </a:solidFill>
              </a:rPr>
              <a:t>If (n = 1)</a:t>
            </a:r>
          </a:p>
          <a:p>
            <a:r>
              <a:rPr lang="en-US" altLang="en-US" sz="1800" b="0">
                <a:solidFill>
                  <a:schemeClr val="accent2"/>
                </a:solidFill>
              </a:rPr>
              <a:t>      Return(1)</a:t>
            </a:r>
          </a:p>
          <a:p>
            <a:r>
              <a:rPr lang="en-US" altLang="en-US" sz="1800" b="0">
                <a:solidFill>
                  <a:schemeClr val="accent2"/>
                </a:solidFill>
              </a:rPr>
              <a:t>  2. s = n + Sum(n – 1)</a:t>
            </a:r>
          </a:p>
          <a:p>
            <a:r>
              <a:rPr lang="en-US" altLang="en-US" sz="1800" b="0">
                <a:solidFill>
                  <a:schemeClr val="accent2"/>
                </a:solidFill>
              </a:rPr>
              <a:t>  3. Return(s)</a:t>
            </a:r>
          </a:p>
          <a:p>
            <a:pPr lvl="2">
              <a:spcBef>
                <a:spcPct val="20000"/>
              </a:spcBef>
            </a:pPr>
            <a:endParaRPr lang="en-US"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73253">
                                            <p:txEl>
                                              <p:pRg st="0" end="0"/>
                                            </p:txEl>
                                          </p:spTgt>
                                        </p:tgtEl>
                                        <p:attrNameLst>
                                          <p:attrName>style.visibility</p:attrName>
                                        </p:attrNameLst>
                                      </p:cBhvr>
                                      <p:to>
                                        <p:strVal val="visible"/>
                                      </p:to>
                                    </p:set>
                                    <p:animEffect transition="in" filter="dissolve">
                                      <p:cBhvr>
                                        <p:cTn id="7" dur="500"/>
                                        <p:tgtEl>
                                          <p:spTgt spid="197325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73253">
                                            <p:txEl>
                                              <p:pRg st="1" end="1"/>
                                            </p:txEl>
                                          </p:spTgt>
                                        </p:tgtEl>
                                        <p:attrNameLst>
                                          <p:attrName>style.visibility</p:attrName>
                                        </p:attrNameLst>
                                      </p:cBhvr>
                                      <p:to>
                                        <p:strVal val="visible"/>
                                      </p:to>
                                    </p:set>
                                    <p:animEffect transition="in" filter="dissolve">
                                      <p:cBhvr>
                                        <p:cTn id="10" dur="500"/>
                                        <p:tgtEl>
                                          <p:spTgt spid="197325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973253">
                                            <p:txEl>
                                              <p:pRg st="2" end="2"/>
                                            </p:txEl>
                                          </p:spTgt>
                                        </p:tgtEl>
                                        <p:attrNameLst>
                                          <p:attrName>style.visibility</p:attrName>
                                        </p:attrNameLst>
                                      </p:cBhvr>
                                      <p:to>
                                        <p:strVal val="visible"/>
                                      </p:to>
                                    </p:set>
                                    <p:animEffect transition="in" filter="dissolve">
                                      <p:cBhvr>
                                        <p:cTn id="13" dur="500"/>
                                        <p:tgtEl>
                                          <p:spTgt spid="197325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73255"/>
                                        </p:tgtEl>
                                        <p:attrNameLst>
                                          <p:attrName>style.visibility</p:attrName>
                                        </p:attrNameLst>
                                      </p:cBhvr>
                                      <p:to>
                                        <p:strVal val="visible"/>
                                      </p:to>
                                    </p:set>
                                    <p:animEffect transition="in" filter="dissolve">
                                      <p:cBhvr>
                                        <p:cTn id="16" dur="500"/>
                                        <p:tgtEl>
                                          <p:spTgt spid="197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Factors that affect the efficiency of a program include:</a:t>
            </a:r>
          </a:p>
          <a:p>
            <a:pPr lvl="1">
              <a:spcBef>
                <a:spcPct val="20000"/>
              </a:spcBef>
              <a:buFontTx/>
              <a:buBlip>
                <a:blip r:embed="rId4"/>
              </a:buBlip>
            </a:pPr>
            <a:r>
              <a:rPr lang="en-IN" altLang="en-US" sz="1800" b="0">
                <a:solidFill>
                  <a:schemeClr val="accent2"/>
                </a:solidFill>
                <a:cs typeface="Times New Roman" panose="02020603050405020304" pitchFamily="18" charset="0"/>
              </a:rPr>
              <a:t>Speed of the machine</a:t>
            </a:r>
          </a:p>
          <a:p>
            <a:pPr lvl="1">
              <a:spcBef>
                <a:spcPct val="20000"/>
              </a:spcBef>
              <a:buFontTx/>
              <a:buBlip>
                <a:blip r:embed="rId4"/>
              </a:buBlip>
            </a:pPr>
            <a:r>
              <a:rPr lang="en-IN" altLang="en-US" sz="1800" b="0">
                <a:solidFill>
                  <a:schemeClr val="accent2"/>
                </a:solidFill>
                <a:cs typeface="Times New Roman" panose="02020603050405020304" pitchFamily="18" charset="0"/>
              </a:rPr>
              <a:t>Compiler</a:t>
            </a:r>
          </a:p>
          <a:p>
            <a:pPr lvl="1">
              <a:spcBef>
                <a:spcPct val="20000"/>
              </a:spcBef>
              <a:buFontTx/>
              <a:buBlip>
                <a:blip r:embed="rId4"/>
              </a:buBlip>
            </a:pPr>
            <a:r>
              <a:rPr lang="en-IN" altLang="en-US" sz="1800" b="0">
                <a:solidFill>
                  <a:schemeClr val="accent2"/>
                </a:solidFill>
                <a:cs typeface="Times New Roman" panose="02020603050405020304" pitchFamily="18" charset="0"/>
              </a:rPr>
              <a:t>Operating system</a:t>
            </a:r>
          </a:p>
          <a:p>
            <a:pPr lvl="1">
              <a:spcBef>
                <a:spcPct val="20000"/>
              </a:spcBef>
              <a:buFontTx/>
              <a:buBlip>
                <a:blip r:embed="rId4"/>
              </a:buBlip>
            </a:pPr>
            <a:r>
              <a:rPr lang="en-IN" altLang="en-US" sz="1800" b="0">
                <a:solidFill>
                  <a:schemeClr val="accent2"/>
                </a:solidFill>
                <a:cs typeface="Times New Roman" panose="02020603050405020304" pitchFamily="18" charset="0"/>
              </a:rPr>
              <a:t>Programming language</a:t>
            </a:r>
          </a:p>
          <a:p>
            <a:pPr lvl="1">
              <a:spcBef>
                <a:spcPct val="20000"/>
              </a:spcBef>
              <a:buFontTx/>
              <a:buBlip>
                <a:blip r:embed="rId4"/>
              </a:buBlip>
            </a:pPr>
            <a:r>
              <a:rPr lang="en-IN" altLang="en-US" sz="1800" b="0">
                <a:solidFill>
                  <a:schemeClr val="accent2"/>
                </a:solidFill>
                <a:cs typeface="Times New Roman" panose="02020603050405020304" pitchFamily="18" charset="0"/>
              </a:rPr>
              <a:t>Size of the input</a:t>
            </a:r>
            <a:r>
              <a:rPr lang="en-US" altLang="en-US" sz="1800">
                <a:solidFill>
                  <a:schemeClr val="accent2"/>
                </a:solidFill>
                <a:cs typeface="Times New Roman" panose="02020603050405020304" pitchFamily="18" charset="0"/>
              </a:rPr>
              <a:t> </a:t>
            </a:r>
          </a:p>
          <a:p>
            <a:pPr>
              <a:spcBef>
                <a:spcPct val="20000"/>
              </a:spcBef>
              <a:buFontTx/>
              <a:buBlip>
                <a:blip r:embed="rId3"/>
              </a:buBlip>
            </a:pPr>
            <a:r>
              <a:rPr lang="en-IN" altLang="en-US" sz="2000" b="0">
                <a:solidFill>
                  <a:schemeClr val="accent2"/>
                </a:solidFill>
                <a:cs typeface="Times New Roman" panose="02020603050405020304" pitchFamily="18" charset="0"/>
              </a:rPr>
              <a:t>In addition to these factors, the way data of a program is organized, and the algorithm used to solve the problem also has a significant impact on the efficiency of a program.</a:t>
            </a:r>
            <a:endParaRPr lang="en-US" altLang="en-US" sz="2000" b="0">
              <a:solidFill>
                <a:schemeClr val="accent2"/>
              </a:solidFill>
              <a:cs typeface="Times New Roman" panose="02020603050405020304" pitchFamily="18" charset="0"/>
            </a:endParaRPr>
          </a:p>
        </p:txBody>
      </p:sp>
      <p:sp>
        <p:nvSpPr>
          <p:cNvPr id="1731588" name="Text Box 4"/>
          <p:cNvSpPr txBox="1">
            <a:spLocks noChangeArrowheads="1"/>
          </p:cNvSpPr>
          <p:nvPr/>
        </p:nvSpPr>
        <p:spPr bwMode="auto">
          <a:xfrm>
            <a:off x="1524451"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Determining the Efficiency of an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331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9775" indent="-277813">
              <a:defRPr>
                <a:solidFill>
                  <a:schemeClr val="tx1"/>
                </a:solidFill>
                <a:latin typeface="Arial" panose="020B0604020202020204" pitchFamily="34" charset="0"/>
              </a:defRPr>
            </a:lvl2pPr>
            <a:lvl3pPr marL="1319213" indent="-371475">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The efficiency of an algorithm can be computed by determining the amount of resources it consumes. </a:t>
            </a:r>
          </a:p>
          <a:p>
            <a:pPr>
              <a:spcBef>
                <a:spcPct val="20000"/>
              </a:spcBef>
              <a:buFontTx/>
              <a:buBlip>
                <a:blip r:embed="rId3"/>
              </a:buBlip>
            </a:pPr>
            <a:r>
              <a:rPr lang="en-IN" altLang="en-US" sz="2000" b="0">
                <a:solidFill>
                  <a:schemeClr val="accent2"/>
                </a:solidFill>
                <a:cs typeface="Times New Roman" panose="02020603050405020304" pitchFamily="18" charset="0"/>
              </a:rPr>
              <a:t>The primary resources that an algorithm consumes are:</a:t>
            </a:r>
          </a:p>
          <a:p>
            <a:pPr lvl="1">
              <a:spcBef>
                <a:spcPct val="20000"/>
              </a:spcBef>
              <a:buFontTx/>
              <a:buBlip>
                <a:blip r:embed="rId4"/>
              </a:buBlip>
            </a:pPr>
            <a:r>
              <a:rPr lang="en-IN" altLang="en-US" sz="1800">
                <a:solidFill>
                  <a:schemeClr val="accent2"/>
                </a:solidFill>
                <a:cs typeface="Times New Roman" panose="02020603050405020304" pitchFamily="18" charset="0"/>
              </a:rPr>
              <a:t>Time</a:t>
            </a:r>
            <a:r>
              <a:rPr lang="en-IN" altLang="en-US" sz="1800" b="0">
                <a:solidFill>
                  <a:schemeClr val="accent2"/>
                </a:solidFill>
                <a:cs typeface="Times New Roman" panose="02020603050405020304" pitchFamily="18" charset="0"/>
              </a:rPr>
              <a:t>: The CPU time required to execute the algorithm.</a:t>
            </a:r>
          </a:p>
          <a:p>
            <a:pPr lvl="1">
              <a:spcBef>
                <a:spcPct val="20000"/>
              </a:spcBef>
              <a:buFontTx/>
              <a:buBlip>
                <a:blip r:embed="rId4"/>
              </a:buBlip>
            </a:pPr>
            <a:r>
              <a:rPr lang="en-IN" altLang="en-US" sz="1800">
                <a:solidFill>
                  <a:schemeClr val="accent2"/>
                </a:solidFill>
                <a:cs typeface="Times New Roman" panose="02020603050405020304" pitchFamily="18" charset="0"/>
              </a:rPr>
              <a:t>Space</a:t>
            </a:r>
            <a:r>
              <a:rPr lang="en-IN" altLang="en-US" sz="1800" b="0">
                <a:solidFill>
                  <a:schemeClr val="accent2"/>
                </a:solidFill>
                <a:cs typeface="Times New Roman" panose="02020603050405020304" pitchFamily="18" charset="0"/>
              </a:rPr>
              <a:t>: The amount of memory used by the algorithm for its execution.</a:t>
            </a:r>
          </a:p>
          <a:p>
            <a:pPr>
              <a:spcBef>
                <a:spcPct val="20000"/>
              </a:spcBef>
              <a:buFontTx/>
              <a:buBlip>
                <a:blip r:embed="rId3"/>
              </a:buBlip>
            </a:pPr>
            <a:r>
              <a:rPr lang="en-IN" altLang="en-US" sz="2000" b="0">
                <a:solidFill>
                  <a:schemeClr val="accent2"/>
                </a:solidFill>
                <a:cs typeface="Times New Roman" panose="02020603050405020304" pitchFamily="18" charset="0"/>
              </a:rPr>
              <a:t>The lesser resources an algorithm consumes, the more efficient it is.</a:t>
            </a:r>
          </a:p>
        </p:txBody>
      </p:sp>
      <p:sp>
        <p:nvSpPr>
          <p:cNvPr id="1933315" name="Text Box 3"/>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Determining the Efficiency of an Algorithm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1" name="Text Box 7"/>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436249" name="Rectangle 25"/>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US" altLang="en-US" sz="2000" b="0">
                <a:solidFill>
                  <a:schemeClr val="accent2"/>
                </a:solidFill>
              </a:rPr>
              <a:t>In this session, you will learn to:</a:t>
            </a:r>
            <a:endParaRPr lang="en-US" altLang="en-US" sz="2000" b="0">
              <a:solidFill>
                <a:schemeClr val="accent2"/>
              </a:solidFill>
              <a:cs typeface="Times New Roman" panose="02020603050405020304" pitchFamily="18" charset="0"/>
            </a:endParaRPr>
          </a:p>
          <a:p>
            <a:pPr lvl="1">
              <a:spcBef>
                <a:spcPct val="20000"/>
              </a:spcBef>
              <a:buFontTx/>
              <a:buBlip>
                <a:blip r:embed="rId4"/>
              </a:buBlip>
            </a:pPr>
            <a:r>
              <a:rPr lang="en-IN" altLang="en-US" sz="1800" b="0">
                <a:solidFill>
                  <a:schemeClr val="accent2"/>
                </a:solidFill>
                <a:cs typeface="Times New Roman" panose="02020603050405020304" pitchFamily="18" charset="0"/>
              </a:rPr>
              <a:t>Explain the role of data structures and algorithms in problem solving through computers</a:t>
            </a:r>
          </a:p>
          <a:p>
            <a:pPr lvl="1">
              <a:spcBef>
                <a:spcPct val="20000"/>
              </a:spcBef>
              <a:buFontTx/>
              <a:buBlip>
                <a:blip r:embed="rId4"/>
              </a:buBlip>
            </a:pPr>
            <a:r>
              <a:rPr lang="en-IN" altLang="en-US" sz="1800" b="0">
                <a:solidFill>
                  <a:schemeClr val="accent2"/>
                </a:solidFill>
                <a:cs typeface="Times New Roman" panose="02020603050405020304" pitchFamily="18" charset="0"/>
              </a:rPr>
              <a:t>Identify techniques to design algorithms and measure their efficiency</a:t>
            </a:r>
          </a:p>
          <a:p>
            <a:pPr lvl="1">
              <a:spcBef>
                <a:spcPct val="20000"/>
              </a:spcBef>
              <a:buFontTx/>
              <a:buBlip>
                <a:blip r:embed="rId3"/>
              </a:buBlip>
            </a:pP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400175" indent="-371475">
              <a:defRPr>
                <a:solidFill>
                  <a:schemeClr val="tx1"/>
                </a:solidFill>
                <a:latin typeface="Arial" panose="020B0604020202020204" pitchFamily="34" charset="0"/>
              </a:defRPr>
            </a:lvl3pPr>
            <a:lvl4pPr marL="1885950" indent="-371475">
              <a:defRPr>
                <a:solidFill>
                  <a:schemeClr val="tx1"/>
                </a:solidFill>
                <a:latin typeface="Arial" panose="020B0604020202020204" pitchFamily="34" charset="0"/>
              </a:defRPr>
            </a:lvl4pPr>
            <a:lvl5pPr marL="2371725" indent="-371475">
              <a:defRPr>
                <a:solidFill>
                  <a:schemeClr val="tx1"/>
                </a:solidFill>
                <a:latin typeface="Arial" panose="020B0604020202020204" pitchFamily="34" charset="0"/>
              </a:defRPr>
            </a:lvl5pPr>
            <a:lvl6pPr marL="2828925" indent="-371475" fontAlgn="base">
              <a:spcBef>
                <a:spcPct val="0"/>
              </a:spcBef>
              <a:spcAft>
                <a:spcPct val="0"/>
              </a:spcAft>
              <a:defRPr>
                <a:solidFill>
                  <a:schemeClr val="tx1"/>
                </a:solidFill>
                <a:latin typeface="Arial" panose="020B0604020202020204" pitchFamily="34" charset="0"/>
              </a:defRPr>
            </a:lvl6pPr>
            <a:lvl7pPr marL="3286125" indent="-371475" fontAlgn="base">
              <a:spcBef>
                <a:spcPct val="0"/>
              </a:spcBef>
              <a:spcAft>
                <a:spcPct val="0"/>
              </a:spcAft>
              <a:defRPr>
                <a:solidFill>
                  <a:schemeClr val="tx1"/>
                </a:solidFill>
                <a:latin typeface="Arial" panose="020B0604020202020204" pitchFamily="34" charset="0"/>
              </a:defRPr>
            </a:lvl7pPr>
            <a:lvl8pPr marL="3743325" indent="-371475" fontAlgn="base">
              <a:spcBef>
                <a:spcPct val="0"/>
              </a:spcBef>
              <a:spcAft>
                <a:spcPct val="0"/>
              </a:spcAft>
              <a:defRPr>
                <a:solidFill>
                  <a:schemeClr val="tx1"/>
                </a:solidFill>
                <a:latin typeface="Arial" panose="020B0604020202020204" pitchFamily="34" charset="0"/>
              </a:defRPr>
            </a:lvl8pPr>
            <a:lvl9pPr marL="420052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Time/Space Tradeoff: </a:t>
            </a:r>
          </a:p>
          <a:p>
            <a:pPr lvl="1">
              <a:spcBef>
                <a:spcPct val="20000"/>
              </a:spcBef>
              <a:buFontTx/>
              <a:buBlip>
                <a:blip r:embed="rId4"/>
              </a:buBlip>
            </a:pPr>
            <a:r>
              <a:rPr lang="en-IN" altLang="en-US" sz="1800" b="0">
                <a:solidFill>
                  <a:schemeClr val="accent2"/>
                </a:solidFill>
                <a:cs typeface="Times New Roman" panose="02020603050405020304" pitchFamily="18" charset="0"/>
              </a:rPr>
              <a:t>It refers to a situation where you can reduce the use of memory at the cost of slower program execution, or reduce the running time at the cost of increased memory usage.</a:t>
            </a:r>
          </a:p>
          <a:p>
            <a:pPr lvl="1">
              <a:spcBef>
                <a:spcPct val="20000"/>
              </a:spcBef>
              <a:buFontTx/>
              <a:buBlip>
                <a:blip r:embed="rId4"/>
              </a:buBlip>
            </a:pPr>
            <a:r>
              <a:rPr lang="en-IN" altLang="en-US" sz="1800" b="0">
                <a:solidFill>
                  <a:schemeClr val="accent2"/>
                </a:solidFill>
                <a:cs typeface="Times New Roman" panose="02020603050405020304" pitchFamily="18" charset="0"/>
              </a:rPr>
              <a:t>Example is data storage in compressed/uncompressed form.</a:t>
            </a:r>
          </a:p>
          <a:p>
            <a:pPr>
              <a:spcBef>
                <a:spcPct val="20000"/>
              </a:spcBef>
              <a:buFontTx/>
              <a:buBlip>
                <a:blip r:embed="rId3"/>
              </a:buBlip>
            </a:pPr>
            <a:r>
              <a:rPr lang="en-IN" altLang="en-US" sz="2000" b="0">
                <a:solidFill>
                  <a:schemeClr val="accent2"/>
                </a:solidFill>
                <a:cs typeface="Times New Roman" panose="02020603050405020304" pitchFamily="18" charset="0"/>
              </a:rPr>
              <a:t>Memory is extensible, but time is not. Therefore, time considerations generally override memory considerations.</a:t>
            </a:r>
          </a:p>
        </p:txBody>
      </p:sp>
      <p:sp>
        <p:nvSpPr>
          <p:cNvPr id="1935363" name="Text Box 3"/>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Time/Space Tradeoff</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741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To measure the time efficiency of an algorithm, you can write a program based on the algorithm, execute it, and measure the time it takes to run. </a:t>
            </a:r>
          </a:p>
          <a:p>
            <a:pPr>
              <a:spcBef>
                <a:spcPct val="20000"/>
              </a:spcBef>
              <a:buFontTx/>
              <a:buBlip>
                <a:blip r:embed="rId3"/>
              </a:buBlip>
            </a:pPr>
            <a:r>
              <a:rPr lang="en-IN" altLang="en-US" sz="2000" b="0">
                <a:solidFill>
                  <a:schemeClr val="accent2"/>
                </a:solidFill>
                <a:cs typeface="Times New Roman" panose="02020603050405020304" pitchFamily="18" charset="0"/>
              </a:rPr>
              <a:t>The execution time that you measure in this case would depend on a number of factors such as:</a:t>
            </a:r>
          </a:p>
          <a:p>
            <a:pPr lvl="1">
              <a:spcBef>
                <a:spcPct val="20000"/>
              </a:spcBef>
              <a:buFontTx/>
              <a:buBlip>
                <a:blip r:embed="rId4"/>
              </a:buBlip>
            </a:pPr>
            <a:r>
              <a:rPr lang="en-IN" altLang="en-US" sz="1800" b="0">
                <a:solidFill>
                  <a:schemeClr val="accent2"/>
                </a:solidFill>
                <a:cs typeface="Times New Roman" panose="02020603050405020304" pitchFamily="18" charset="0"/>
              </a:rPr>
              <a:t>Speed of the machine</a:t>
            </a:r>
          </a:p>
          <a:p>
            <a:pPr lvl="1">
              <a:spcBef>
                <a:spcPct val="20000"/>
              </a:spcBef>
              <a:buFontTx/>
              <a:buBlip>
                <a:blip r:embed="rId4"/>
              </a:buBlip>
            </a:pPr>
            <a:r>
              <a:rPr lang="en-IN" altLang="en-US" sz="1800" b="0">
                <a:solidFill>
                  <a:schemeClr val="accent2"/>
                </a:solidFill>
                <a:cs typeface="Times New Roman" panose="02020603050405020304" pitchFamily="18" charset="0"/>
              </a:rPr>
              <a:t>Compiler</a:t>
            </a:r>
          </a:p>
          <a:p>
            <a:pPr lvl="1">
              <a:spcBef>
                <a:spcPct val="20000"/>
              </a:spcBef>
              <a:buFontTx/>
              <a:buBlip>
                <a:blip r:embed="rId4"/>
              </a:buBlip>
            </a:pPr>
            <a:r>
              <a:rPr lang="en-IN" altLang="en-US" sz="1800" b="0">
                <a:solidFill>
                  <a:schemeClr val="accent2"/>
                </a:solidFill>
                <a:cs typeface="Times New Roman" panose="02020603050405020304" pitchFamily="18" charset="0"/>
              </a:rPr>
              <a:t>Operating system</a:t>
            </a:r>
          </a:p>
          <a:p>
            <a:pPr lvl="1">
              <a:spcBef>
                <a:spcPct val="20000"/>
              </a:spcBef>
              <a:buFontTx/>
              <a:buBlip>
                <a:blip r:embed="rId4"/>
              </a:buBlip>
            </a:pPr>
            <a:r>
              <a:rPr lang="en-IN" altLang="en-US" sz="1800" b="0">
                <a:solidFill>
                  <a:schemeClr val="accent2"/>
                </a:solidFill>
                <a:cs typeface="Times New Roman" panose="02020603050405020304" pitchFamily="18" charset="0"/>
              </a:rPr>
              <a:t>Programming language</a:t>
            </a:r>
          </a:p>
          <a:p>
            <a:pPr lvl="1">
              <a:spcBef>
                <a:spcPct val="20000"/>
              </a:spcBef>
              <a:buFontTx/>
              <a:buBlip>
                <a:blip r:embed="rId4"/>
              </a:buBlip>
            </a:pPr>
            <a:r>
              <a:rPr lang="en-IN" altLang="en-US" sz="1800" b="0">
                <a:solidFill>
                  <a:schemeClr val="accent2"/>
                </a:solidFill>
                <a:cs typeface="Times New Roman" panose="02020603050405020304" pitchFamily="18" charset="0"/>
              </a:rPr>
              <a:t>Input data</a:t>
            </a:r>
          </a:p>
          <a:p>
            <a:pPr>
              <a:spcBef>
                <a:spcPct val="20000"/>
              </a:spcBef>
              <a:buFontTx/>
              <a:buBlip>
                <a:blip r:embed="rId3"/>
              </a:buBlip>
            </a:pPr>
            <a:r>
              <a:rPr lang="en-IN" altLang="en-US" sz="2000" b="0">
                <a:solidFill>
                  <a:schemeClr val="accent2"/>
                </a:solidFill>
                <a:cs typeface="Times New Roman" panose="02020603050405020304" pitchFamily="18" charset="0"/>
              </a:rPr>
              <a:t>However, we would like to determine how the execution time is affected by the nature of the algorithm.</a:t>
            </a:r>
          </a:p>
        </p:txBody>
      </p:sp>
      <p:sp>
        <p:nvSpPr>
          <p:cNvPr id="1937411" name="Text Box 3"/>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Method for Determining Efficiency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9154"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828675" indent="-371475">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The execution time of an algorithm is directly proportional to the number of key comparisons involved in the algorithm and is a function of n, where n is the size of the input data.</a:t>
            </a:r>
          </a:p>
          <a:p>
            <a:pPr>
              <a:spcBef>
                <a:spcPct val="20000"/>
              </a:spcBef>
              <a:buFontTx/>
              <a:buBlip>
                <a:blip r:embed="rId3"/>
              </a:buBlip>
            </a:pPr>
            <a:r>
              <a:rPr lang="en-IN" altLang="en-US" sz="2000" b="0">
                <a:solidFill>
                  <a:schemeClr val="accent2"/>
                </a:solidFill>
                <a:cs typeface="Times New Roman" panose="02020603050405020304" pitchFamily="18" charset="0"/>
              </a:rPr>
              <a:t>The rate at which the running time of an algorithm increases as a result of an increase in the volume of input data is called the order of growth of the algorithm. </a:t>
            </a:r>
          </a:p>
          <a:p>
            <a:pPr>
              <a:spcBef>
                <a:spcPct val="20000"/>
              </a:spcBef>
              <a:buFontTx/>
              <a:buBlip>
                <a:blip r:embed="rId3"/>
              </a:buBlip>
            </a:pPr>
            <a:r>
              <a:rPr lang="en-IN" altLang="en-US" sz="2000" b="0">
                <a:solidFill>
                  <a:schemeClr val="accent2"/>
                </a:solidFill>
                <a:cs typeface="Times New Roman" panose="02020603050405020304" pitchFamily="18" charset="0"/>
              </a:rPr>
              <a:t>The order of growth of an algorithm is defined by using the big O notation.</a:t>
            </a:r>
          </a:p>
          <a:p>
            <a:pPr>
              <a:spcBef>
                <a:spcPct val="20000"/>
              </a:spcBef>
              <a:buFontTx/>
              <a:buBlip>
                <a:blip r:embed="rId3"/>
              </a:buBlip>
            </a:pPr>
            <a:r>
              <a:rPr lang="en-IN" altLang="en-US" sz="2000" b="0">
                <a:solidFill>
                  <a:schemeClr val="accent2"/>
                </a:solidFill>
                <a:cs typeface="Times New Roman" panose="02020603050405020304" pitchFamily="18" charset="0"/>
              </a:rPr>
              <a:t>The big O notation has been accepted as a fundamental technique for describing the efficiency of an algorithm.</a:t>
            </a:r>
          </a:p>
        </p:txBody>
      </p:sp>
      <p:sp>
        <p:nvSpPr>
          <p:cNvPr id="1969155" name="Text Box 3"/>
          <p:cNvSpPr txBox="1">
            <a:spLocks noChangeArrowheads="1"/>
          </p:cNvSpPr>
          <p:nvPr/>
        </p:nvSpPr>
        <p:spPr bwMode="auto">
          <a:xfrm>
            <a:off x="1447800"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Method for Determining Efficiency (Contd.)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9458"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The different orders of growth and their corresponding big O notations are:</a:t>
            </a:r>
          </a:p>
          <a:p>
            <a:pPr lvl="1">
              <a:spcBef>
                <a:spcPct val="20000"/>
              </a:spcBef>
              <a:buFontTx/>
              <a:buBlip>
                <a:blip r:embed="rId4"/>
              </a:buBlip>
            </a:pPr>
            <a:r>
              <a:rPr lang="en-IN" altLang="en-US" sz="1800" b="0">
                <a:solidFill>
                  <a:schemeClr val="accent2"/>
                </a:solidFill>
                <a:cs typeface="Times New Roman" panose="02020603050405020304" pitchFamily="18" charset="0"/>
              </a:rPr>
              <a:t>Constant - O(1)</a:t>
            </a:r>
          </a:p>
          <a:p>
            <a:pPr lvl="1">
              <a:spcBef>
                <a:spcPct val="20000"/>
              </a:spcBef>
              <a:buFontTx/>
              <a:buBlip>
                <a:blip r:embed="rId4"/>
              </a:buBlip>
            </a:pPr>
            <a:r>
              <a:rPr lang="en-IN" altLang="en-US" sz="1800" b="0">
                <a:solidFill>
                  <a:schemeClr val="accent2"/>
                </a:solidFill>
                <a:cs typeface="Times New Roman" panose="02020603050405020304" pitchFamily="18" charset="0"/>
              </a:rPr>
              <a:t>Logarithmic - O(log n)</a:t>
            </a:r>
          </a:p>
          <a:p>
            <a:pPr lvl="1">
              <a:spcBef>
                <a:spcPct val="20000"/>
              </a:spcBef>
              <a:buFontTx/>
              <a:buBlip>
                <a:blip r:embed="rId4"/>
              </a:buBlip>
            </a:pPr>
            <a:r>
              <a:rPr lang="en-IN" altLang="en-US" sz="1800" b="0">
                <a:solidFill>
                  <a:schemeClr val="accent2"/>
                </a:solidFill>
                <a:cs typeface="Times New Roman" panose="02020603050405020304" pitchFamily="18" charset="0"/>
              </a:rPr>
              <a:t>Linear - O(n)</a:t>
            </a:r>
          </a:p>
          <a:p>
            <a:pPr lvl="1">
              <a:spcBef>
                <a:spcPct val="20000"/>
              </a:spcBef>
              <a:buFontTx/>
              <a:buBlip>
                <a:blip r:embed="rId4"/>
              </a:buBlip>
            </a:pPr>
            <a:r>
              <a:rPr lang="en-IN" altLang="en-US" sz="1800" b="0">
                <a:solidFill>
                  <a:schemeClr val="accent2"/>
                </a:solidFill>
                <a:cs typeface="Times New Roman" panose="02020603050405020304" pitchFamily="18" charset="0"/>
              </a:rPr>
              <a:t>Loglinear - O(n log n)</a:t>
            </a:r>
          </a:p>
          <a:p>
            <a:pPr lvl="1">
              <a:spcBef>
                <a:spcPct val="20000"/>
              </a:spcBef>
              <a:buFontTx/>
              <a:buBlip>
                <a:blip r:embed="rId4"/>
              </a:buBlip>
            </a:pPr>
            <a:r>
              <a:rPr lang="en-IN" altLang="en-US" sz="1800" b="0">
                <a:solidFill>
                  <a:schemeClr val="accent2"/>
                </a:solidFill>
                <a:cs typeface="Times New Roman" panose="02020603050405020304" pitchFamily="18" charset="0"/>
              </a:rPr>
              <a:t>Quadratic - O(n</a:t>
            </a:r>
            <a:r>
              <a:rPr lang="en-IN" altLang="en-US" sz="1800" b="0" baseline="60000">
                <a:solidFill>
                  <a:schemeClr val="accent2"/>
                </a:solidFill>
                <a:cs typeface="Times New Roman" panose="02020603050405020304" pitchFamily="18" charset="0"/>
              </a:rPr>
              <a:t>2</a:t>
            </a:r>
            <a:r>
              <a:rPr lang="en-IN" altLang="en-US" sz="1800" b="0">
                <a:solidFill>
                  <a:schemeClr val="accent2"/>
                </a:solidFill>
                <a:cs typeface="Times New Roman" panose="02020603050405020304" pitchFamily="18" charset="0"/>
              </a:rPr>
              <a:t>)</a:t>
            </a:r>
          </a:p>
          <a:p>
            <a:pPr lvl="1">
              <a:spcBef>
                <a:spcPct val="20000"/>
              </a:spcBef>
              <a:buFontTx/>
              <a:buBlip>
                <a:blip r:embed="rId4"/>
              </a:buBlip>
            </a:pPr>
            <a:r>
              <a:rPr lang="en-IN" altLang="en-US" sz="1800" b="0">
                <a:solidFill>
                  <a:schemeClr val="accent2"/>
                </a:solidFill>
                <a:cs typeface="Times New Roman" panose="02020603050405020304" pitchFamily="18" charset="0"/>
              </a:rPr>
              <a:t>Cubic - O(n</a:t>
            </a:r>
            <a:r>
              <a:rPr lang="en-IN" altLang="en-US" sz="1800" b="0" baseline="60000">
                <a:solidFill>
                  <a:schemeClr val="accent2"/>
                </a:solidFill>
                <a:cs typeface="Times New Roman" panose="02020603050405020304" pitchFamily="18" charset="0"/>
              </a:rPr>
              <a:t>3</a:t>
            </a:r>
            <a:r>
              <a:rPr lang="en-IN" altLang="en-US" sz="1800" b="0">
                <a:solidFill>
                  <a:schemeClr val="accent2"/>
                </a:solidFill>
                <a:cs typeface="Times New Roman" panose="02020603050405020304" pitchFamily="18" charset="0"/>
              </a:rPr>
              <a:t>)</a:t>
            </a:r>
          </a:p>
          <a:p>
            <a:pPr lvl="1">
              <a:spcBef>
                <a:spcPct val="20000"/>
              </a:spcBef>
              <a:buFontTx/>
              <a:buBlip>
                <a:blip r:embed="rId4"/>
              </a:buBlip>
            </a:pPr>
            <a:r>
              <a:rPr lang="en-IN" altLang="en-US" sz="1800" b="0">
                <a:solidFill>
                  <a:schemeClr val="accent2"/>
                </a:solidFill>
                <a:cs typeface="Times New Roman" panose="02020603050405020304" pitchFamily="18" charset="0"/>
              </a:rPr>
              <a:t>Exponential - O(2</a:t>
            </a:r>
            <a:r>
              <a:rPr lang="en-IN" altLang="en-US" sz="1800" b="0" baseline="60000">
                <a:solidFill>
                  <a:schemeClr val="accent2"/>
                </a:solidFill>
                <a:cs typeface="Times New Roman" panose="02020603050405020304" pitchFamily="18" charset="0"/>
              </a:rPr>
              <a:t>n</a:t>
            </a:r>
            <a:r>
              <a:rPr lang="en-IN" altLang="en-US" sz="1800" b="0">
                <a:solidFill>
                  <a:schemeClr val="accent2"/>
                </a:solidFill>
                <a:cs typeface="Times New Roman" panose="02020603050405020304" pitchFamily="18" charset="0"/>
              </a:rPr>
              <a:t>), O(10</a:t>
            </a:r>
            <a:r>
              <a:rPr lang="en-IN" altLang="en-US" sz="1800" b="0" baseline="60000">
                <a:solidFill>
                  <a:schemeClr val="accent2"/>
                </a:solidFill>
                <a:cs typeface="Times New Roman" panose="02020603050405020304" pitchFamily="18" charset="0"/>
              </a:rPr>
              <a:t>n</a:t>
            </a:r>
            <a:r>
              <a:rPr lang="en-IN" altLang="en-US" sz="1800" b="0">
                <a:solidFill>
                  <a:schemeClr val="accent2"/>
                </a:solidFill>
                <a:cs typeface="Times New Roman" panose="02020603050405020304" pitchFamily="18" charset="0"/>
              </a:rPr>
              <a:t>) </a:t>
            </a:r>
          </a:p>
        </p:txBody>
      </p:sp>
      <p:sp>
        <p:nvSpPr>
          <p:cNvPr id="1939459" name="Text Box 3"/>
          <p:cNvSpPr txBox="1">
            <a:spLocks noChangeArrowheads="1"/>
          </p:cNvSpPr>
          <p:nvPr/>
        </p:nvSpPr>
        <p:spPr bwMode="auto">
          <a:xfrm>
            <a:off x="1525588"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Method for Determining Efficiency (Contd.)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37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4"/>
              </a:buBlip>
            </a:pPr>
            <a:r>
              <a:rPr lang="en-US" altLang="en-US" sz="2000" b="0">
                <a:solidFill>
                  <a:schemeClr val="accent2"/>
                </a:solidFill>
                <a:cs typeface="Times New Roman" panose="02020603050405020304" pitchFamily="18" charset="0"/>
              </a:rPr>
              <a:t>According to their orders of growth, the big O notations can be arranged in an increasing order as:</a:t>
            </a:r>
            <a:endParaRPr lang="pt-BR" altLang="en-US" sz="2000" b="0">
              <a:solidFill>
                <a:schemeClr val="accent2"/>
              </a:solidFill>
              <a:cs typeface="Times New Roman" panose="02020603050405020304" pitchFamily="18" charset="0"/>
            </a:endParaRPr>
          </a:p>
          <a:p>
            <a:r>
              <a:rPr lang="pt-BR" altLang="en-US" sz="2000" b="0">
                <a:solidFill>
                  <a:schemeClr val="accent2"/>
                </a:solidFill>
                <a:cs typeface="Times New Roman" panose="02020603050405020304" pitchFamily="18" charset="0"/>
              </a:rPr>
              <a:t>     O(1) &lt; O(log n) &lt; O(n) &lt; O(n log n) &lt; O(n</a:t>
            </a:r>
            <a:r>
              <a:rPr lang="pt-BR" altLang="en-US" sz="1800" b="0" baseline="60000">
                <a:solidFill>
                  <a:schemeClr val="accent2"/>
                </a:solidFill>
                <a:cs typeface="Times New Roman" panose="02020603050405020304" pitchFamily="18" charset="0"/>
              </a:rPr>
              <a:t>2</a:t>
            </a:r>
            <a:r>
              <a:rPr lang="pt-BR" altLang="en-US" sz="2000" b="0">
                <a:solidFill>
                  <a:schemeClr val="accent2"/>
                </a:solidFill>
                <a:cs typeface="Times New Roman" panose="02020603050405020304" pitchFamily="18" charset="0"/>
              </a:rPr>
              <a:t>) &lt; O(n</a:t>
            </a:r>
            <a:r>
              <a:rPr lang="pt-BR" altLang="en-US" sz="1800" b="0" baseline="60000">
                <a:solidFill>
                  <a:schemeClr val="accent2"/>
                </a:solidFill>
                <a:cs typeface="Times New Roman" panose="02020603050405020304" pitchFamily="18" charset="0"/>
              </a:rPr>
              <a:t>3</a:t>
            </a:r>
            <a:r>
              <a:rPr lang="pt-BR" altLang="en-US" sz="2000" b="0">
                <a:solidFill>
                  <a:schemeClr val="accent2"/>
                </a:solidFill>
                <a:cs typeface="Times New Roman" panose="02020603050405020304" pitchFamily="18" charset="0"/>
              </a:rPr>
              <a:t>) &lt; O(2</a:t>
            </a:r>
            <a:r>
              <a:rPr lang="pt-BR" altLang="en-US" sz="1800" b="0" baseline="60000">
                <a:solidFill>
                  <a:schemeClr val="accent2"/>
                </a:solidFill>
                <a:cs typeface="Times New Roman" panose="02020603050405020304" pitchFamily="18" charset="0"/>
              </a:rPr>
              <a:t>n</a:t>
            </a:r>
            <a:r>
              <a:rPr lang="pt-BR" altLang="en-US" sz="2000" b="0">
                <a:solidFill>
                  <a:schemeClr val="accent2"/>
                </a:solidFill>
                <a:cs typeface="Times New Roman" panose="02020603050405020304" pitchFamily="18" charset="0"/>
              </a:rPr>
              <a:t>) </a:t>
            </a:r>
          </a:p>
          <a:p>
            <a:r>
              <a:rPr lang="pt-BR" altLang="en-US" sz="2000" b="0">
                <a:solidFill>
                  <a:schemeClr val="accent2"/>
                </a:solidFill>
                <a:cs typeface="Times New Roman" panose="02020603050405020304" pitchFamily="18" charset="0"/>
              </a:rPr>
              <a:t>     &lt; O(10</a:t>
            </a:r>
            <a:r>
              <a:rPr lang="pt-BR" altLang="en-US" sz="1800" b="0" baseline="60000">
                <a:solidFill>
                  <a:schemeClr val="accent2"/>
                </a:solidFill>
                <a:cs typeface="Times New Roman" panose="02020603050405020304" pitchFamily="18" charset="0"/>
              </a:rPr>
              <a:t>n</a:t>
            </a:r>
            <a:r>
              <a:rPr lang="pt-BR" altLang="en-US" sz="2000" b="0">
                <a:solidFill>
                  <a:schemeClr val="accent2"/>
                </a:solidFill>
                <a:cs typeface="Times New Roman" panose="02020603050405020304" pitchFamily="18" charset="0"/>
              </a:rPr>
              <a:t>)</a:t>
            </a:r>
          </a:p>
          <a:p>
            <a:pPr>
              <a:spcBef>
                <a:spcPct val="20000"/>
              </a:spcBef>
              <a:buFontTx/>
              <a:buBlip>
                <a:blip r:embed="rId4"/>
              </a:buBlip>
            </a:pPr>
            <a:r>
              <a:rPr lang="en-IN" altLang="en-US" sz="2000" b="0">
                <a:solidFill>
                  <a:schemeClr val="accent2"/>
                </a:solidFill>
                <a:cs typeface="Times New Roman" panose="02020603050405020304" pitchFamily="18" charset="0"/>
              </a:rPr>
              <a:t>Graphs depicting orders of growth for various big O notations:</a:t>
            </a:r>
          </a:p>
          <a:p>
            <a:endParaRPr lang="en-IN" altLang="en-US" sz="2000" b="0">
              <a:solidFill>
                <a:schemeClr val="accent2"/>
              </a:solidFill>
              <a:cs typeface="Times New Roman" panose="02020603050405020304" pitchFamily="18" charset="0"/>
            </a:endParaRPr>
          </a:p>
        </p:txBody>
      </p:sp>
      <p:sp>
        <p:nvSpPr>
          <p:cNvPr id="1978371" name="Text Box 3"/>
          <p:cNvSpPr txBox="1">
            <a:spLocks noChangeArrowheads="1"/>
          </p:cNvSpPr>
          <p:nvPr/>
        </p:nvSpPr>
        <p:spPr bwMode="auto">
          <a:xfrm>
            <a:off x="1518764"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Selecting an Efficient Algorithm</a:t>
            </a:r>
          </a:p>
        </p:txBody>
      </p:sp>
      <p:graphicFrame>
        <p:nvGraphicFramePr>
          <p:cNvPr id="1978373" name="Object 5">
            <a:hlinkClick r:id="" action="ppaction://ole?verb=1"/>
          </p:cNvPr>
          <p:cNvGraphicFramePr>
            <a:graphicFrameLocks noChangeAspect="1"/>
          </p:cNvGraphicFramePr>
          <p:nvPr/>
        </p:nvGraphicFramePr>
        <p:xfrm>
          <a:off x="2743200" y="3962400"/>
          <a:ext cx="1295400" cy="1012825"/>
        </p:xfrm>
        <a:graphic>
          <a:graphicData uri="http://schemas.openxmlformats.org/presentationml/2006/ole">
            <mc:AlternateContent xmlns:mc="http://schemas.openxmlformats.org/markup-compatibility/2006">
              <mc:Choice xmlns:v="urn:schemas-microsoft-com:vml" Requires="v">
                <p:oleObj spid="_x0000_s1978451" name="Document" showAsIcon="1" r:id="rId5" imgW="914400" imgH="714240" progId="Word.Document.8">
                  <p:embed/>
                </p:oleObj>
              </mc:Choice>
              <mc:Fallback>
                <p:oleObj name="Document" showAsIcon="1" r:id="rId5" imgW="914400" imgH="71424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962400"/>
                        <a:ext cx="12954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50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828675" indent="-371475">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Problem Statement:</a:t>
            </a:r>
          </a:p>
          <a:p>
            <a:pPr lvl="1">
              <a:spcBef>
                <a:spcPct val="20000"/>
              </a:spcBef>
              <a:buFontTx/>
              <a:buBlip>
                <a:blip r:embed="rId4"/>
              </a:buBlip>
            </a:pPr>
            <a:r>
              <a:rPr lang="en-IN" altLang="en-US" sz="1800" b="0">
                <a:solidFill>
                  <a:schemeClr val="accent2"/>
                </a:solidFill>
                <a:cs typeface="Times New Roman" panose="02020603050405020304" pitchFamily="18" charset="0"/>
              </a:rPr>
              <a:t>You need to write an algorithm to search for a given word in a dictionary. Discuss how different algorithms and different ways of organizing the dictionary data affect the efficiency of the process.</a:t>
            </a:r>
          </a:p>
        </p:txBody>
      </p:sp>
      <p:sp>
        <p:nvSpPr>
          <p:cNvPr id="1941507" name="Text Box 3"/>
          <p:cNvSpPr txBox="1">
            <a:spLocks noChangeArrowheads="1"/>
          </p:cNvSpPr>
          <p:nvPr/>
        </p:nvSpPr>
        <p:spPr bwMode="auto">
          <a:xfrm>
            <a:off x="1525588" y="762000"/>
            <a:ext cx="708501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FF0000"/>
                </a:solidFill>
                <a:latin typeface="Tahoma" panose="020B0604030504040204" pitchFamily="34" charset="0"/>
              </a:rPr>
              <a:t>Group Discussion: Dependence of Efficiency on Selected Algorithm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ChangeArrowheads="1"/>
          </p:cNvSpPr>
          <p:nvPr/>
        </p:nvSpPr>
        <p:spPr bwMode="auto">
          <a:xfrm>
            <a:off x="1525588" y="1598613"/>
            <a:ext cx="7315200"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39775" indent="-274638">
              <a:defRPr>
                <a:solidFill>
                  <a:schemeClr val="tx1"/>
                </a:solidFill>
                <a:latin typeface="Arial" panose="020B0604020202020204" pitchFamily="34" charset="0"/>
              </a:defRPr>
            </a:lvl2pPr>
            <a:lvl3pPr marL="1204913" indent="-290513">
              <a:defRPr>
                <a:solidFill>
                  <a:schemeClr val="tx1"/>
                </a:solidFill>
                <a:latin typeface="Arial" panose="020B0604020202020204" pitchFamily="34" charset="0"/>
              </a:defRPr>
            </a:lvl3pPr>
            <a:lvl4pPr marL="1863725" indent="-371475">
              <a:defRPr>
                <a:solidFill>
                  <a:schemeClr val="tx1"/>
                </a:solidFill>
                <a:latin typeface="Arial" panose="020B0604020202020204" pitchFamily="34" charset="0"/>
              </a:defRPr>
            </a:lvl4pPr>
            <a:lvl5pPr marL="2349500" indent="-371475">
              <a:defRPr>
                <a:solidFill>
                  <a:schemeClr val="tx1"/>
                </a:solidFill>
                <a:latin typeface="Arial" panose="020B0604020202020204" pitchFamily="34" charset="0"/>
              </a:defRPr>
            </a:lvl5pPr>
            <a:lvl6pPr marL="2806700" indent="-371475" fontAlgn="base">
              <a:spcBef>
                <a:spcPct val="0"/>
              </a:spcBef>
              <a:spcAft>
                <a:spcPct val="0"/>
              </a:spcAft>
              <a:defRPr>
                <a:solidFill>
                  <a:schemeClr val="tx1"/>
                </a:solidFill>
                <a:latin typeface="Arial" panose="020B0604020202020204" pitchFamily="34" charset="0"/>
              </a:defRPr>
            </a:lvl6pPr>
            <a:lvl7pPr marL="3263900" indent="-371475" fontAlgn="base">
              <a:spcBef>
                <a:spcPct val="0"/>
              </a:spcBef>
              <a:spcAft>
                <a:spcPct val="0"/>
              </a:spcAft>
              <a:defRPr>
                <a:solidFill>
                  <a:schemeClr val="tx1"/>
                </a:solidFill>
                <a:latin typeface="Arial" panose="020B0604020202020204" pitchFamily="34" charset="0"/>
              </a:defRPr>
            </a:lvl7pPr>
            <a:lvl8pPr marL="3721100" indent="-371475" fontAlgn="base">
              <a:spcBef>
                <a:spcPct val="0"/>
              </a:spcBef>
              <a:spcAft>
                <a:spcPct val="0"/>
              </a:spcAft>
              <a:defRPr>
                <a:solidFill>
                  <a:schemeClr val="tx1"/>
                </a:solidFill>
                <a:latin typeface="Arial" panose="020B0604020202020204" pitchFamily="34" charset="0"/>
              </a:defRPr>
            </a:lvl8pPr>
            <a:lvl9pPr marL="4178300"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In this session, you learned that:</a:t>
            </a:r>
          </a:p>
          <a:p>
            <a:pPr lvl="1">
              <a:spcBef>
                <a:spcPct val="20000"/>
              </a:spcBef>
              <a:buFontTx/>
              <a:buBlip>
                <a:blip r:embed="rId4"/>
              </a:buBlip>
            </a:pPr>
            <a:r>
              <a:rPr lang="en-IN" altLang="en-US" sz="1800" b="0">
                <a:solidFill>
                  <a:schemeClr val="accent2"/>
                </a:solidFill>
                <a:cs typeface="Times New Roman" panose="02020603050405020304" pitchFamily="18" charset="0"/>
              </a:rPr>
              <a:t>An algorithm can be defined as a step-by-step procedure for solving a problem that produces the correct result in a finite number of steps.</a:t>
            </a:r>
          </a:p>
          <a:p>
            <a:pPr lvl="1">
              <a:spcBef>
                <a:spcPct val="20000"/>
              </a:spcBef>
              <a:buFontTx/>
              <a:buBlip>
                <a:blip r:embed="rId4"/>
              </a:buBlip>
            </a:pPr>
            <a:r>
              <a:rPr lang="en-IN" altLang="en-US" sz="1800" b="0">
                <a:solidFill>
                  <a:schemeClr val="accent2"/>
                </a:solidFill>
                <a:cs typeface="Times New Roman" panose="02020603050405020304" pitchFamily="18" charset="0"/>
              </a:rPr>
              <a:t>An algorithm has five important properties:</a:t>
            </a:r>
          </a:p>
          <a:p>
            <a:pPr lvl="2">
              <a:spcBef>
                <a:spcPct val="20000"/>
              </a:spcBef>
              <a:buFontTx/>
              <a:buBlip>
                <a:blip r:embed="rId4"/>
              </a:buBlip>
            </a:pPr>
            <a:r>
              <a:rPr lang="en-IN" altLang="en-US" b="0">
                <a:solidFill>
                  <a:schemeClr val="accent2"/>
                </a:solidFill>
                <a:cs typeface="Times New Roman" panose="02020603050405020304" pitchFamily="18" charset="0"/>
              </a:rPr>
              <a:t>Finiteness</a:t>
            </a:r>
          </a:p>
          <a:p>
            <a:pPr lvl="2">
              <a:spcBef>
                <a:spcPct val="20000"/>
              </a:spcBef>
              <a:buFontTx/>
              <a:buBlip>
                <a:blip r:embed="rId4"/>
              </a:buBlip>
            </a:pPr>
            <a:r>
              <a:rPr lang="en-IN" altLang="en-US" b="0">
                <a:solidFill>
                  <a:schemeClr val="accent2"/>
                </a:solidFill>
                <a:cs typeface="Times New Roman" panose="02020603050405020304" pitchFamily="18" charset="0"/>
              </a:rPr>
              <a:t>Definiteness</a:t>
            </a:r>
          </a:p>
          <a:p>
            <a:pPr lvl="2">
              <a:spcBef>
                <a:spcPct val="20000"/>
              </a:spcBef>
              <a:buFontTx/>
              <a:buBlip>
                <a:blip r:embed="rId4"/>
              </a:buBlip>
            </a:pPr>
            <a:r>
              <a:rPr lang="en-IN" altLang="en-US" b="0">
                <a:solidFill>
                  <a:schemeClr val="accent2"/>
                </a:solidFill>
                <a:cs typeface="Times New Roman" panose="02020603050405020304" pitchFamily="18" charset="0"/>
              </a:rPr>
              <a:t>Input</a:t>
            </a:r>
          </a:p>
          <a:p>
            <a:pPr lvl="2">
              <a:spcBef>
                <a:spcPct val="20000"/>
              </a:spcBef>
              <a:buFontTx/>
              <a:buBlip>
                <a:blip r:embed="rId4"/>
              </a:buBlip>
            </a:pPr>
            <a:r>
              <a:rPr lang="en-IN" altLang="en-US" b="0">
                <a:solidFill>
                  <a:schemeClr val="accent2"/>
                </a:solidFill>
                <a:cs typeface="Times New Roman" panose="02020603050405020304" pitchFamily="18" charset="0"/>
              </a:rPr>
              <a:t>Output</a:t>
            </a:r>
          </a:p>
          <a:p>
            <a:pPr lvl="2">
              <a:spcBef>
                <a:spcPct val="20000"/>
              </a:spcBef>
              <a:buFontTx/>
              <a:buBlip>
                <a:blip r:embed="rId4"/>
              </a:buBlip>
            </a:pPr>
            <a:r>
              <a:rPr lang="en-IN" altLang="en-US" b="0">
                <a:solidFill>
                  <a:schemeClr val="accent2"/>
                </a:solidFill>
                <a:cs typeface="Times New Roman" panose="02020603050405020304" pitchFamily="18" charset="0"/>
              </a:rPr>
              <a:t>Effectiveness</a:t>
            </a:r>
          </a:p>
          <a:p>
            <a:pPr lvl="1">
              <a:spcBef>
                <a:spcPct val="20000"/>
              </a:spcBef>
              <a:buFontTx/>
              <a:buBlip>
                <a:blip r:embed="rId4"/>
              </a:buBlip>
            </a:pPr>
            <a:r>
              <a:rPr lang="en-IN" altLang="en-US" sz="1800" b="0">
                <a:solidFill>
                  <a:schemeClr val="accent2"/>
                </a:solidFill>
                <a:cs typeface="Times New Roman" panose="02020603050405020304" pitchFamily="18" charset="0"/>
              </a:rPr>
              <a:t>An algorithm that provides the maximum efficiency should be used for solving the problem.</a:t>
            </a:r>
          </a:p>
          <a:p>
            <a:pPr lvl="2">
              <a:spcBef>
                <a:spcPct val="20000"/>
              </a:spcBef>
              <a:buFontTx/>
              <a:buBlip>
                <a:blip r:embed="rId4"/>
              </a:buBlip>
            </a:pPr>
            <a:endParaRPr lang="en-IN" altLang="en-US" sz="1800" b="0">
              <a:solidFill>
                <a:schemeClr val="accent2"/>
              </a:solidFill>
              <a:cs typeface="Times New Roman" panose="02020603050405020304" pitchFamily="18" charset="0"/>
            </a:endParaRPr>
          </a:p>
        </p:txBody>
      </p:sp>
      <p:sp>
        <p:nvSpPr>
          <p:cNvPr id="1943555" name="Text Box 3"/>
          <p:cNvSpPr txBox="1">
            <a:spLocks noChangeArrowheads="1"/>
          </p:cNvSpPr>
          <p:nvPr/>
        </p:nvSpPr>
        <p:spPr bwMode="auto">
          <a:xfrm>
            <a:off x="1509666" y="762000"/>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Summary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04913" indent="-290513">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sz="1800" b="0">
                <a:solidFill>
                  <a:schemeClr val="accent2"/>
                </a:solidFill>
                <a:cs typeface="Times New Roman" panose="02020603050405020304" pitchFamily="18" charset="0"/>
              </a:rPr>
              <a:t>Data structures can be classified under the following two categories:</a:t>
            </a:r>
          </a:p>
          <a:p>
            <a:pPr lvl="2">
              <a:spcBef>
                <a:spcPct val="20000"/>
              </a:spcBef>
              <a:buFontTx/>
              <a:buBlip>
                <a:blip r:embed="rId3"/>
              </a:buBlip>
            </a:pPr>
            <a:r>
              <a:rPr lang="en-IN" altLang="en-US" b="0">
                <a:solidFill>
                  <a:schemeClr val="accent2"/>
                </a:solidFill>
                <a:cs typeface="Times New Roman" panose="02020603050405020304" pitchFamily="18" charset="0"/>
              </a:rPr>
              <a:t>Static</a:t>
            </a:r>
          </a:p>
          <a:p>
            <a:pPr lvl="2">
              <a:spcBef>
                <a:spcPct val="20000"/>
              </a:spcBef>
              <a:buFontTx/>
              <a:buBlip>
                <a:blip r:embed="rId3"/>
              </a:buBlip>
            </a:pPr>
            <a:r>
              <a:rPr lang="en-IN" altLang="en-US" b="0">
                <a:solidFill>
                  <a:schemeClr val="accent2"/>
                </a:solidFill>
                <a:cs typeface="Times New Roman" panose="02020603050405020304" pitchFamily="18" charset="0"/>
              </a:rPr>
              <a:t>Dynamic</a:t>
            </a:r>
          </a:p>
          <a:p>
            <a:pPr lvl="1">
              <a:spcBef>
                <a:spcPct val="20000"/>
              </a:spcBef>
              <a:buFontTx/>
              <a:buBlip>
                <a:blip r:embed="rId3"/>
              </a:buBlip>
            </a:pPr>
            <a:r>
              <a:rPr lang="en-IN" altLang="en-US" sz="1800" b="0">
                <a:solidFill>
                  <a:schemeClr val="accent2"/>
                </a:solidFill>
                <a:cs typeface="Times New Roman" panose="02020603050405020304" pitchFamily="18" charset="0"/>
              </a:rPr>
              <a:t>Two commonly used techniques for designing algorithms are:</a:t>
            </a:r>
          </a:p>
          <a:p>
            <a:pPr lvl="2">
              <a:spcBef>
                <a:spcPct val="20000"/>
              </a:spcBef>
              <a:buFontTx/>
              <a:buBlip>
                <a:blip r:embed="rId3"/>
              </a:buBlip>
            </a:pPr>
            <a:r>
              <a:rPr lang="en-IN" altLang="en-US" b="0">
                <a:solidFill>
                  <a:schemeClr val="accent2"/>
                </a:solidFill>
                <a:cs typeface="Times New Roman" panose="02020603050405020304" pitchFamily="18" charset="0"/>
              </a:rPr>
              <a:t>Divide and conquer approach</a:t>
            </a:r>
          </a:p>
          <a:p>
            <a:pPr lvl="2">
              <a:spcBef>
                <a:spcPct val="20000"/>
              </a:spcBef>
              <a:buFontTx/>
              <a:buBlip>
                <a:blip r:embed="rId3"/>
              </a:buBlip>
            </a:pPr>
            <a:r>
              <a:rPr lang="en-IN" altLang="en-US" b="0">
                <a:solidFill>
                  <a:schemeClr val="accent2"/>
                </a:solidFill>
                <a:cs typeface="Times New Roman" panose="02020603050405020304" pitchFamily="18" charset="0"/>
              </a:rPr>
              <a:t>Greedy approach</a:t>
            </a:r>
          </a:p>
          <a:p>
            <a:pPr lvl="1">
              <a:spcBef>
                <a:spcPct val="20000"/>
              </a:spcBef>
              <a:buFontTx/>
              <a:buBlip>
                <a:blip r:embed="rId3"/>
              </a:buBlip>
            </a:pPr>
            <a:r>
              <a:rPr lang="en-IN" altLang="en-US" sz="1800" b="0">
                <a:solidFill>
                  <a:schemeClr val="accent2"/>
                </a:solidFill>
                <a:cs typeface="Times New Roman" panose="02020603050405020304" pitchFamily="18" charset="0"/>
              </a:rPr>
              <a:t>Recursion refers to a technique of defining a process in terms of itself. It is used to solve complex programming problems that are repetitive in nature. </a:t>
            </a:r>
          </a:p>
          <a:p>
            <a:pPr lvl="1">
              <a:spcBef>
                <a:spcPct val="20000"/>
              </a:spcBef>
              <a:buFontTx/>
              <a:buBlip>
                <a:blip r:embed="rId3"/>
              </a:buBlip>
            </a:pPr>
            <a:r>
              <a:rPr lang="en-IN" altLang="en-US" sz="1800" b="0">
                <a:solidFill>
                  <a:schemeClr val="accent2"/>
                </a:solidFill>
                <a:cs typeface="Times New Roman" panose="02020603050405020304" pitchFamily="18" charset="0"/>
              </a:rPr>
              <a:t>The primary resources that an algorithm consumes are:</a:t>
            </a:r>
          </a:p>
          <a:p>
            <a:pPr lvl="2">
              <a:spcBef>
                <a:spcPct val="20000"/>
              </a:spcBef>
              <a:buFontTx/>
              <a:buBlip>
                <a:blip r:embed="rId3"/>
              </a:buBlip>
            </a:pPr>
            <a:r>
              <a:rPr lang="en-IN" altLang="en-US">
                <a:solidFill>
                  <a:schemeClr val="accent2"/>
                </a:solidFill>
              </a:rPr>
              <a:t>Time</a:t>
            </a:r>
            <a:r>
              <a:rPr lang="en-IN" altLang="en-US" b="0">
                <a:solidFill>
                  <a:schemeClr val="accent2"/>
                </a:solidFill>
              </a:rPr>
              <a:t>: The CPU time required to execute the algorithm.</a:t>
            </a:r>
          </a:p>
          <a:p>
            <a:pPr lvl="2">
              <a:spcBef>
                <a:spcPct val="20000"/>
              </a:spcBef>
              <a:buFontTx/>
              <a:buBlip>
                <a:blip r:embed="rId3"/>
              </a:buBlip>
            </a:pPr>
            <a:r>
              <a:rPr lang="en-IN" altLang="en-US">
                <a:solidFill>
                  <a:schemeClr val="accent2"/>
                </a:solidFill>
              </a:rPr>
              <a:t>Space</a:t>
            </a:r>
            <a:r>
              <a:rPr lang="en-IN" altLang="en-US" b="0">
                <a:solidFill>
                  <a:schemeClr val="accent2"/>
                </a:solidFill>
              </a:rPr>
              <a:t>: The amount of memory used by the algorithm for execution.</a:t>
            </a:r>
          </a:p>
          <a:p>
            <a:pPr lvl="2">
              <a:spcBef>
                <a:spcPct val="20000"/>
              </a:spcBef>
              <a:buFontTx/>
              <a:buBlip>
                <a:blip r:embed="rId3"/>
              </a:buBlip>
            </a:pPr>
            <a:endParaRPr lang="en-IN" altLang="en-US" b="0">
              <a:solidFill>
                <a:schemeClr val="accent2"/>
              </a:solidFill>
              <a:cs typeface="Times New Roman" panose="02020603050405020304" pitchFamily="18" charset="0"/>
            </a:endParaRPr>
          </a:p>
        </p:txBody>
      </p:sp>
      <p:sp>
        <p:nvSpPr>
          <p:cNvPr id="1947651" name="Text Box 3"/>
          <p:cNvSpPr txBox="1">
            <a:spLocks noChangeArrowheads="1"/>
          </p:cNvSpPr>
          <p:nvPr/>
        </p:nvSpPr>
        <p:spPr bwMode="auto">
          <a:xfrm>
            <a:off x="1525588" y="762000"/>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Summary (Contd.)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1746" name="Rectangle 2"/>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44538" indent="-287338">
              <a:defRPr>
                <a:solidFill>
                  <a:schemeClr val="tx1"/>
                </a:solidFill>
                <a:latin typeface="Arial" panose="020B0604020202020204" pitchFamily="34" charset="0"/>
              </a:defRPr>
            </a:lvl2pPr>
            <a:lvl3pPr marL="1285875" indent="-371475">
              <a:defRPr>
                <a:solidFill>
                  <a:schemeClr val="tx1"/>
                </a:solidFill>
                <a:latin typeface="Arial" panose="020B0604020202020204" pitchFamily="34" charset="0"/>
              </a:defRPr>
            </a:lvl3pPr>
            <a:lvl4pPr marL="1743075" indent="-371475">
              <a:defRPr>
                <a:solidFill>
                  <a:schemeClr val="tx1"/>
                </a:solidFill>
                <a:latin typeface="Arial" panose="020B0604020202020204" pitchFamily="34" charset="0"/>
              </a:defRPr>
            </a:lvl4pPr>
            <a:lvl5pPr marL="2200275" indent="-371475">
              <a:defRPr>
                <a:solidFill>
                  <a:schemeClr val="tx1"/>
                </a:solidFill>
                <a:latin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defRPr>
            </a:lvl9pPr>
          </a:lstStyle>
          <a:p>
            <a:pPr lvl="1">
              <a:spcBef>
                <a:spcPct val="20000"/>
              </a:spcBef>
              <a:buFontTx/>
              <a:buBlip>
                <a:blip r:embed="rId3"/>
              </a:buBlip>
            </a:pPr>
            <a:r>
              <a:rPr lang="en-IN" altLang="en-US" sz="1800" b="0">
                <a:solidFill>
                  <a:schemeClr val="accent2"/>
                </a:solidFill>
                <a:cs typeface="Times New Roman" panose="02020603050405020304" pitchFamily="18" charset="0"/>
              </a:rPr>
              <a:t>Time/space tradeoff refers to a situation where you can reduce the use of memory at the cost of slower program execution, or reduce the running time at the cost of increased memory usage.</a:t>
            </a:r>
          </a:p>
          <a:p>
            <a:pPr lvl="1">
              <a:spcBef>
                <a:spcPct val="20000"/>
              </a:spcBef>
              <a:buFontTx/>
              <a:buBlip>
                <a:blip r:embed="rId3"/>
              </a:buBlip>
            </a:pPr>
            <a:r>
              <a:rPr lang="en-IN" altLang="en-US" sz="1800" b="0">
                <a:solidFill>
                  <a:schemeClr val="accent2"/>
                </a:solidFill>
                <a:cs typeface="Times New Roman" panose="02020603050405020304" pitchFamily="18" charset="0"/>
              </a:rPr>
              <a:t>The total running time of an algorithm is directly proportional to the number of comparisons involved in the algorithm.</a:t>
            </a:r>
          </a:p>
          <a:p>
            <a:pPr lvl="1">
              <a:spcBef>
                <a:spcPct val="20000"/>
              </a:spcBef>
              <a:buFontTx/>
              <a:buBlip>
                <a:blip r:embed="rId3"/>
              </a:buBlip>
            </a:pPr>
            <a:r>
              <a:rPr lang="en-IN" altLang="en-US" sz="1800" b="0">
                <a:solidFill>
                  <a:schemeClr val="accent2"/>
                </a:solidFill>
                <a:cs typeface="Times New Roman" panose="02020603050405020304" pitchFamily="18" charset="0"/>
              </a:rPr>
              <a:t>The order of growth of an algorithm is defined by using the big O notation.</a:t>
            </a:r>
          </a:p>
        </p:txBody>
      </p:sp>
      <p:sp>
        <p:nvSpPr>
          <p:cNvPr id="1951747" name="Text Box 3"/>
          <p:cNvSpPr txBox="1">
            <a:spLocks noChangeArrowheads="1"/>
          </p:cNvSpPr>
          <p:nvPr/>
        </p:nvSpPr>
        <p:spPr bwMode="auto">
          <a:xfrm>
            <a:off x="1549472" y="762000"/>
            <a:ext cx="8610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Summary (Contd.)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42890"/>
            <a:ext cx="6477000" cy="400110"/>
          </a:xfrm>
          <a:prstGeom prst="rect">
            <a:avLst/>
          </a:prstGeom>
        </p:spPr>
        <p:txBody>
          <a:bodyPr wrap="square">
            <a:spAutoFit/>
          </a:bodyPr>
          <a:lstStyle/>
          <a:p>
            <a:pPr algn="just"/>
            <a:r>
              <a:rPr lang="en-US" sz="2000" dirty="0">
                <a:solidFill>
                  <a:srgbClr val="FF0000"/>
                </a:solidFill>
                <a:latin typeface="arial" panose="020B0604020202020204" pitchFamily="34" charset="0"/>
              </a:rPr>
              <a:t>What are Data Structures?</a:t>
            </a:r>
            <a:endParaRPr lang="en-US" sz="2000" b="0" i="0" dirty="0">
              <a:solidFill>
                <a:srgbClr val="FF0000"/>
              </a:solidFill>
              <a:effectLst/>
              <a:latin typeface="-apple-system"/>
            </a:endParaRPr>
          </a:p>
        </p:txBody>
      </p:sp>
      <p:sp>
        <p:nvSpPr>
          <p:cNvPr id="3" name="Rectangle 2"/>
          <p:cNvSpPr/>
          <p:nvPr/>
        </p:nvSpPr>
        <p:spPr>
          <a:xfrm>
            <a:off x="838200" y="1247409"/>
            <a:ext cx="7924800" cy="2585323"/>
          </a:xfrm>
          <a:prstGeom prst="rect">
            <a:avLst/>
          </a:prstGeom>
        </p:spPr>
        <p:txBody>
          <a:bodyPr wrap="square">
            <a:spAutoFit/>
          </a:bodyPr>
          <a:lstStyle/>
          <a:p>
            <a:r>
              <a:rPr lang="en-US" sz="1800" b="0" dirty="0">
                <a:solidFill>
                  <a:srgbClr val="002060"/>
                </a:solidFill>
                <a:latin typeface="arial" panose="020B0604020202020204" pitchFamily="34" charset="0"/>
              </a:rPr>
              <a:t>An algorithm is a set of one–by–one instruction to solve a particular problem</a:t>
            </a:r>
            <a:r>
              <a:rPr lang="en-US" sz="1800" b="0" dirty="0" smtClean="0">
                <a:solidFill>
                  <a:srgbClr val="002060"/>
                </a:solidFill>
                <a:latin typeface="arial" panose="020B0604020202020204" pitchFamily="34" charset="0"/>
              </a:rPr>
              <a:t>.</a:t>
            </a:r>
          </a:p>
          <a:p>
            <a:endParaRPr lang="en-US" sz="1800" b="0" dirty="0" smtClean="0">
              <a:solidFill>
                <a:srgbClr val="002060"/>
              </a:solidFill>
              <a:latin typeface="arial" panose="020B0604020202020204" pitchFamily="34" charset="0"/>
            </a:endParaRPr>
          </a:p>
          <a:p>
            <a:pPr algn="just"/>
            <a:r>
              <a:rPr lang="en-US" sz="1800" b="0" dirty="0" smtClean="0">
                <a:solidFill>
                  <a:srgbClr val="002060"/>
                </a:solidFill>
              </a:rPr>
              <a:t>A program </a:t>
            </a:r>
            <a:r>
              <a:rPr lang="en-US" sz="1800" b="0" dirty="0">
                <a:solidFill>
                  <a:srgbClr val="002060"/>
                </a:solidFill>
              </a:rPr>
              <a:t>is a set of instructions that performs operations on data. So without data, instructions cannot be performed. Data is the most important aspect of a program. So when a program is dealing with the data, how it will organize the data in the main memory, is called the data structure. That means the way we organize the data in the main memory during the execution time of a program is called the data structure.</a:t>
            </a:r>
            <a:endParaRPr lang="en-US" sz="1800" dirty="0">
              <a:solidFill>
                <a:srgbClr val="002060"/>
              </a:solidFill>
            </a:endParaRPr>
          </a:p>
        </p:txBody>
      </p:sp>
      <p:pic>
        <p:nvPicPr>
          <p:cNvPr id="4" name="Picture 3"/>
          <p:cNvPicPr>
            <a:picLocks noChangeAspect="1"/>
          </p:cNvPicPr>
          <p:nvPr/>
        </p:nvPicPr>
        <p:blipFill>
          <a:blip r:embed="rId2"/>
          <a:stretch>
            <a:fillRect/>
          </a:stretch>
        </p:blipFill>
        <p:spPr>
          <a:xfrm>
            <a:off x="2514600" y="3937141"/>
            <a:ext cx="3429000" cy="2857500"/>
          </a:xfrm>
          <a:prstGeom prst="rect">
            <a:avLst/>
          </a:prstGeom>
        </p:spPr>
      </p:pic>
    </p:spTree>
    <p:extLst>
      <p:ext uri="{BB962C8B-B14F-4D97-AF65-F5344CB8AC3E}">
        <p14:creationId xmlns:p14="http://schemas.microsoft.com/office/powerpoint/2010/main" val="211509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300"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Problem solving is an essential part of every scientific discipline.</a:t>
            </a:r>
          </a:p>
          <a:p>
            <a:pPr>
              <a:spcBef>
                <a:spcPct val="20000"/>
              </a:spcBef>
              <a:buFontTx/>
              <a:buBlip>
                <a:blip r:embed="rId3"/>
              </a:buBlip>
            </a:pPr>
            <a:r>
              <a:rPr lang="en-IN" altLang="en-US" sz="2000" b="0">
                <a:solidFill>
                  <a:schemeClr val="accent2"/>
                </a:solidFill>
                <a:cs typeface="Times New Roman" panose="02020603050405020304" pitchFamily="18" charset="0"/>
              </a:rPr>
              <a:t>Computers are widely being used to solve problems pertaining to various domains, such as, banking, commerce, medicine, manufacturing, and transport.</a:t>
            </a:r>
          </a:p>
          <a:p>
            <a:pPr>
              <a:spcBef>
                <a:spcPct val="20000"/>
              </a:spcBef>
              <a:buFontTx/>
              <a:buBlip>
                <a:blip r:embed="rId3"/>
              </a:buBlip>
            </a:pPr>
            <a:r>
              <a:rPr lang="en-IN" altLang="en-US" sz="2000" b="0">
                <a:solidFill>
                  <a:schemeClr val="accent2"/>
                </a:solidFill>
                <a:cs typeface="Times New Roman" panose="02020603050405020304" pitchFamily="18" charset="0"/>
              </a:rPr>
              <a:t>To solve a given problem by using a computer, you need to write a program for it.</a:t>
            </a:r>
          </a:p>
          <a:p>
            <a:pPr>
              <a:spcBef>
                <a:spcPct val="20000"/>
              </a:spcBef>
              <a:buFontTx/>
              <a:buBlip>
                <a:blip r:embed="rId3"/>
              </a:buBlip>
            </a:pPr>
            <a:r>
              <a:rPr lang="en-IN" altLang="en-US" sz="2000" b="0">
                <a:solidFill>
                  <a:schemeClr val="accent2"/>
                </a:solidFill>
                <a:cs typeface="Times New Roman" panose="02020603050405020304" pitchFamily="18" charset="0"/>
              </a:rPr>
              <a:t>A program consists of two components, algorithm and data structure.</a:t>
            </a:r>
          </a:p>
        </p:txBody>
      </p:sp>
      <p:sp>
        <p:nvSpPr>
          <p:cNvPr id="1719312" name="Text Box 16"/>
          <p:cNvSpPr txBox="1">
            <a:spLocks noChangeArrowheads="1"/>
          </p:cNvSpPr>
          <p:nvPr/>
        </p:nvSpPr>
        <p:spPr bwMode="auto">
          <a:xfrm>
            <a:off x="1371600" y="762000"/>
            <a:ext cx="83058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Algorithms and Data Structures in Problem Solving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762000"/>
            <a:ext cx="4695516" cy="400110"/>
          </a:xfrm>
          <a:prstGeom prst="rect">
            <a:avLst/>
          </a:prstGeom>
        </p:spPr>
        <p:txBody>
          <a:bodyPr wrap="none">
            <a:spAutoFit/>
          </a:bodyPr>
          <a:lstStyle/>
          <a:p>
            <a:pPr algn="just"/>
            <a:r>
              <a:rPr lang="en-US" sz="2000" dirty="0">
                <a:solidFill>
                  <a:srgbClr val="FF0000"/>
                </a:solidFill>
                <a:latin typeface="arial" panose="020B0604020202020204" pitchFamily="34" charset="0"/>
              </a:rPr>
              <a:t>What are the lists of data structures?</a:t>
            </a:r>
            <a:endParaRPr lang="en-US" sz="2000" b="0" i="0" dirty="0">
              <a:solidFill>
                <a:srgbClr val="FF0000"/>
              </a:solidFill>
              <a:effectLst/>
              <a:latin typeface="-apple-system"/>
            </a:endParaRPr>
          </a:p>
        </p:txBody>
      </p:sp>
      <p:sp>
        <p:nvSpPr>
          <p:cNvPr id="3" name="Rectangle 2"/>
          <p:cNvSpPr/>
          <p:nvPr/>
        </p:nvSpPr>
        <p:spPr>
          <a:xfrm>
            <a:off x="609600" y="1524000"/>
            <a:ext cx="7696200" cy="3970318"/>
          </a:xfrm>
          <a:prstGeom prst="rect">
            <a:avLst/>
          </a:prstGeom>
        </p:spPr>
        <p:txBody>
          <a:bodyPr wrap="square">
            <a:spAutoFit/>
          </a:bodyPr>
          <a:lstStyle/>
          <a:p>
            <a:pPr algn="just"/>
            <a:r>
              <a:rPr lang="en-US" sz="1800" dirty="0">
                <a:solidFill>
                  <a:srgbClr val="FF0000"/>
                </a:solidFill>
                <a:latin typeface="arial" panose="020B0604020202020204" pitchFamily="34" charset="0"/>
              </a:rPr>
              <a:t>Physical Data Structures:</a:t>
            </a:r>
            <a:r>
              <a:rPr lang="en-US" sz="1800" b="0" dirty="0">
                <a:solidFill>
                  <a:srgbClr val="000000"/>
                </a:solidFill>
                <a:latin typeface="arial" panose="020B0604020202020204" pitchFamily="34" charset="0"/>
              </a:rPr>
              <a:t> They define how the data is arranged in memory. Examples are given below.</a:t>
            </a:r>
            <a:endParaRPr lang="en-US" sz="1800" b="0" dirty="0">
              <a:solidFill>
                <a:srgbClr val="212529"/>
              </a:solidFill>
              <a:latin typeface="-apple-system"/>
            </a:endParaRPr>
          </a:p>
          <a:p>
            <a:pPr lvl="1" algn="just">
              <a:buFont typeface="+mj-lt"/>
              <a:buAutoNum type="arabicPeriod"/>
            </a:pPr>
            <a:r>
              <a:rPr lang="en-US" sz="1800" dirty="0">
                <a:solidFill>
                  <a:srgbClr val="0000FF"/>
                </a:solidFill>
                <a:latin typeface="arial" panose="020B0604020202020204" pitchFamily="34" charset="0"/>
              </a:rPr>
              <a:t>Arrays</a:t>
            </a:r>
            <a:endParaRPr lang="en-US" sz="1800" b="0" dirty="0">
              <a:solidFill>
                <a:srgbClr val="212529"/>
              </a:solidFill>
              <a:latin typeface="-apple-system"/>
            </a:endParaRPr>
          </a:p>
          <a:p>
            <a:pPr lvl="1" algn="just">
              <a:buFont typeface="+mj-lt"/>
              <a:buAutoNum type="arabicPeriod"/>
            </a:pPr>
            <a:r>
              <a:rPr lang="en-US" sz="1800" dirty="0">
                <a:solidFill>
                  <a:srgbClr val="0000FF"/>
                </a:solidFill>
                <a:latin typeface="arial" panose="020B0604020202020204" pitchFamily="34" charset="0"/>
              </a:rPr>
              <a:t>Matrices</a:t>
            </a:r>
            <a:endParaRPr lang="en-US" sz="1800" b="0" dirty="0">
              <a:solidFill>
                <a:srgbClr val="212529"/>
              </a:solidFill>
              <a:latin typeface="-apple-system"/>
            </a:endParaRPr>
          </a:p>
          <a:p>
            <a:pPr lvl="1" algn="just">
              <a:buFont typeface="+mj-lt"/>
              <a:buAutoNum type="arabicPeriod"/>
            </a:pPr>
            <a:r>
              <a:rPr lang="en-US" sz="1800" dirty="0" err="1" smtClean="0">
                <a:solidFill>
                  <a:srgbClr val="0000FF"/>
                </a:solidFill>
                <a:latin typeface="arial" panose="020B0604020202020204" pitchFamily="34" charset="0"/>
              </a:rPr>
              <a:t>LinkedList</a:t>
            </a:r>
            <a:endParaRPr lang="en-US" sz="1800" dirty="0" smtClean="0">
              <a:solidFill>
                <a:srgbClr val="0000FF"/>
              </a:solidFill>
              <a:latin typeface="arial" panose="020B0604020202020204" pitchFamily="34" charset="0"/>
            </a:endParaRPr>
          </a:p>
          <a:p>
            <a:pPr lvl="1" algn="just"/>
            <a:endParaRPr lang="en-US" sz="1800" b="0" dirty="0" smtClean="0">
              <a:solidFill>
                <a:srgbClr val="212529"/>
              </a:solidFill>
              <a:latin typeface="-apple-system"/>
            </a:endParaRPr>
          </a:p>
          <a:p>
            <a:pPr lvl="1" algn="just"/>
            <a:endParaRPr lang="en-US" sz="1800" b="0" i="0" dirty="0">
              <a:solidFill>
                <a:srgbClr val="212529"/>
              </a:solidFill>
              <a:effectLst/>
              <a:latin typeface="-apple-system"/>
            </a:endParaRPr>
          </a:p>
          <a:p>
            <a:r>
              <a:rPr lang="en-US" sz="1800" dirty="0">
                <a:solidFill>
                  <a:srgbClr val="FF0000"/>
                </a:solidFill>
              </a:rPr>
              <a:t>Logical Data Structures:</a:t>
            </a:r>
            <a:r>
              <a:rPr lang="en-US" sz="1800" b="0" dirty="0">
                <a:solidFill>
                  <a:srgbClr val="FF0000"/>
                </a:solidFill>
              </a:rPr>
              <a:t> </a:t>
            </a:r>
            <a:r>
              <a:rPr lang="en-US" b="0" dirty="0"/>
              <a:t>They define how the data can be utilized.</a:t>
            </a:r>
          </a:p>
          <a:p>
            <a:pPr marL="800100" lvl="1" indent="-342900">
              <a:buFont typeface="+mj-lt"/>
              <a:buAutoNum type="arabicPeriod"/>
            </a:pPr>
            <a:r>
              <a:rPr lang="en-US" sz="1800" dirty="0">
                <a:solidFill>
                  <a:srgbClr val="0000FF"/>
                </a:solidFill>
              </a:rPr>
              <a:t>Stack</a:t>
            </a:r>
            <a:endParaRPr lang="en-US" sz="1800" b="0" dirty="0">
              <a:solidFill>
                <a:srgbClr val="0000FF"/>
              </a:solidFill>
            </a:endParaRPr>
          </a:p>
          <a:p>
            <a:pPr marL="800100" lvl="1" indent="-342900">
              <a:buFont typeface="+mj-lt"/>
              <a:buAutoNum type="arabicPeriod"/>
            </a:pPr>
            <a:r>
              <a:rPr lang="en-US" sz="1800" dirty="0">
                <a:solidFill>
                  <a:srgbClr val="0000FF"/>
                </a:solidFill>
              </a:rPr>
              <a:t>Queues</a:t>
            </a:r>
            <a:endParaRPr lang="en-US" sz="1800" b="0" dirty="0">
              <a:solidFill>
                <a:srgbClr val="0000FF"/>
              </a:solidFill>
            </a:endParaRPr>
          </a:p>
          <a:p>
            <a:pPr marL="800100" lvl="1" indent="-342900">
              <a:buFont typeface="+mj-lt"/>
              <a:buAutoNum type="arabicPeriod"/>
            </a:pPr>
            <a:r>
              <a:rPr lang="en-US" sz="1800" dirty="0">
                <a:solidFill>
                  <a:srgbClr val="0000FF"/>
                </a:solidFill>
              </a:rPr>
              <a:t>Trees</a:t>
            </a:r>
            <a:endParaRPr lang="en-US" sz="1800" b="0" dirty="0">
              <a:solidFill>
                <a:srgbClr val="0000FF"/>
              </a:solidFill>
            </a:endParaRPr>
          </a:p>
          <a:p>
            <a:pPr marL="800100" lvl="1" indent="-342900">
              <a:buFont typeface="+mj-lt"/>
              <a:buAutoNum type="arabicPeriod"/>
            </a:pPr>
            <a:r>
              <a:rPr lang="en-US" sz="1800" dirty="0">
                <a:solidFill>
                  <a:srgbClr val="0000FF"/>
                </a:solidFill>
              </a:rPr>
              <a:t>Graph</a:t>
            </a:r>
            <a:endParaRPr lang="en-US" sz="1800" b="0" dirty="0">
              <a:solidFill>
                <a:srgbClr val="0000FF"/>
              </a:solidFill>
            </a:endParaRPr>
          </a:p>
          <a:p>
            <a:pPr marL="800100" lvl="1" indent="-342900">
              <a:buFont typeface="+mj-lt"/>
              <a:buAutoNum type="arabicPeriod"/>
            </a:pPr>
            <a:r>
              <a:rPr lang="en-US" sz="1800" dirty="0">
                <a:solidFill>
                  <a:srgbClr val="0000FF"/>
                </a:solidFill>
              </a:rPr>
              <a:t>Hashing</a:t>
            </a:r>
            <a:endParaRPr lang="en-US" sz="1800" b="0" dirty="0">
              <a:solidFill>
                <a:srgbClr val="0000FF"/>
              </a:solidFill>
            </a:endParaRPr>
          </a:p>
          <a:p>
            <a:pPr lvl="1" algn="just"/>
            <a:endParaRPr lang="en-US" sz="1800" b="0" i="0" dirty="0">
              <a:solidFill>
                <a:srgbClr val="0000FF"/>
              </a:solidFill>
              <a:effectLst/>
              <a:latin typeface="arial" panose="020B0604020202020204" pitchFamily="34" charset="0"/>
            </a:endParaRPr>
          </a:p>
        </p:txBody>
      </p:sp>
    </p:spTree>
    <p:extLst>
      <p:ext uri="{BB962C8B-B14F-4D97-AF65-F5344CB8AC3E}">
        <p14:creationId xmlns:p14="http://schemas.microsoft.com/office/powerpoint/2010/main" val="1929661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819090"/>
            <a:ext cx="4724400" cy="400110"/>
          </a:xfrm>
          <a:prstGeom prst="rect">
            <a:avLst/>
          </a:prstGeom>
        </p:spPr>
        <p:txBody>
          <a:bodyPr wrap="square">
            <a:spAutoFit/>
          </a:bodyPr>
          <a:lstStyle/>
          <a:p>
            <a:pPr algn="just"/>
            <a:r>
              <a:rPr lang="en-US" sz="2000" dirty="0">
                <a:solidFill>
                  <a:srgbClr val="FF0000"/>
                </a:solidFill>
                <a:latin typeface="arial" panose="020B0604020202020204" pitchFamily="34" charset="0"/>
              </a:rPr>
              <a:t>Physical Data Structure:</a:t>
            </a:r>
            <a:endParaRPr lang="en-US" sz="2000" b="0" i="0" dirty="0">
              <a:solidFill>
                <a:srgbClr val="FF0000"/>
              </a:solidFill>
              <a:effectLst/>
              <a:latin typeface="-apple-system"/>
            </a:endParaRPr>
          </a:p>
        </p:txBody>
      </p:sp>
      <p:sp>
        <p:nvSpPr>
          <p:cNvPr id="3" name="Rectangle 2"/>
          <p:cNvSpPr/>
          <p:nvPr/>
        </p:nvSpPr>
        <p:spPr>
          <a:xfrm>
            <a:off x="838200" y="1600200"/>
            <a:ext cx="7543800" cy="2708434"/>
          </a:xfrm>
          <a:prstGeom prst="rect">
            <a:avLst/>
          </a:prstGeom>
        </p:spPr>
        <p:txBody>
          <a:bodyPr wrap="square">
            <a:spAutoFit/>
          </a:bodyPr>
          <a:lstStyle/>
          <a:p>
            <a:pPr algn="just"/>
            <a:r>
              <a:rPr lang="en-US" sz="2000" b="0" dirty="0">
                <a:solidFill>
                  <a:srgbClr val="002060"/>
                </a:solidFill>
                <a:latin typeface="arial" panose="020B0604020202020204" pitchFamily="34" charset="0"/>
              </a:rPr>
              <a:t>We call array and linked list as the physical data structure because these two data structures decide or define how the memory is organized or how the memory is allocated. </a:t>
            </a:r>
            <a:endParaRPr lang="en-US" sz="2000" b="0" dirty="0" smtClean="0">
              <a:solidFill>
                <a:srgbClr val="002060"/>
              </a:solidFill>
              <a:latin typeface="arial" panose="020B0604020202020204" pitchFamily="34" charset="0"/>
            </a:endParaRPr>
          </a:p>
          <a:p>
            <a:pPr algn="just"/>
            <a:endParaRPr lang="en-US" sz="1800" b="0" dirty="0">
              <a:solidFill>
                <a:srgbClr val="002060"/>
              </a:solidFill>
              <a:latin typeface="arial" panose="020B0604020202020204" pitchFamily="34" charset="0"/>
            </a:endParaRPr>
          </a:p>
          <a:p>
            <a:pPr algn="just"/>
            <a:r>
              <a:rPr lang="en-US" sz="2000" dirty="0">
                <a:solidFill>
                  <a:srgbClr val="FF0000"/>
                </a:solidFill>
              </a:rPr>
              <a:t>Array</a:t>
            </a:r>
            <a:r>
              <a:rPr lang="en-US" sz="2000" dirty="0" smtClean="0">
                <a:solidFill>
                  <a:srgbClr val="FF0000"/>
                </a:solidFill>
              </a:rPr>
              <a:t>: </a:t>
            </a:r>
            <a:r>
              <a:rPr lang="en-US" sz="1800" b="0" dirty="0">
                <a:solidFill>
                  <a:srgbClr val="002060"/>
                </a:solidFill>
              </a:rPr>
              <a:t>The Array is a collection of contiguous memory locations i.e. all these locations are side by side. They are in one place. The array will have a fixed size. Once it is created with some size, then that size cannot be increased or decreased. So, it is a fixed size i.e. the size of the array is static</a:t>
            </a:r>
            <a:r>
              <a:rPr lang="en-US" sz="1800" b="0" dirty="0" smtClean="0">
                <a:solidFill>
                  <a:srgbClr val="002060"/>
                </a:solidFill>
              </a:rPr>
              <a:t>.</a:t>
            </a:r>
          </a:p>
        </p:txBody>
      </p:sp>
      <p:pic>
        <p:nvPicPr>
          <p:cNvPr id="4" name="Picture 3"/>
          <p:cNvPicPr>
            <a:picLocks noChangeAspect="1"/>
          </p:cNvPicPr>
          <p:nvPr/>
        </p:nvPicPr>
        <p:blipFill>
          <a:blip r:embed="rId2"/>
          <a:stretch>
            <a:fillRect/>
          </a:stretch>
        </p:blipFill>
        <p:spPr>
          <a:xfrm>
            <a:off x="1447801" y="4800600"/>
            <a:ext cx="5791200" cy="1676400"/>
          </a:xfrm>
          <a:prstGeom prst="rect">
            <a:avLst/>
          </a:prstGeom>
        </p:spPr>
      </p:pic>
    </p:spTree>
    <p:extLst>
      <p:ext uri="{BB962C8B-B14F-4D97-AF65-F5344CB8AC3E}">
        <p14:creationId xmlns:p14="http://schemas.microsoft.com/office/powerpoint/2010/main" val="2747958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762000"/>
            <a:ext cx="4144083" cy="400110"/>
          </a:xfrm>
          <a:prstGeom prst="rect">
            <a:avLst/>
          </a:prstGeom>
        </p:spPr>
        <p:txBody>
          <a:bodyPr wrap="none">
            <a:spAutoFit/>
          </a:bodyPr>
          <a:lstStyle/>
          <a:p>
            <a:pPr algn="just"/>
            <a:r>
              <a:rPr lang="en-US" sz="2000" dirty="0">
                <a:solidFill>
                  <a:srgbClr val="FF0000"/>
                </a:solidFill>
                <a:latin typeface="arial" panose="020B0604020202020204" pitchFamily="34" charset="0"/>
              </a:rPr>
              <a:t>Where the array can be created?</a:t>
            </a:r>
            <a:endParaRPr lang="en-US" sz="2000" b="0" i="0" dirty="0">
              <a:solidFill>
                <a:srgbClr val="FF0000"/>
              </a:solidFill>
              <a:effectLst/>
              <a:latin typeface="-apple-system"/>
            </a:endParaRPr>
          </a:p>
        </p:txBody>
      </p:sp>
      <p:sp>
        <p:nvSpPr>
          <p:cNvPr id="3" name="Rectangle 2"/>
          <p:cNvSpPr/>
          <p:nvPr/>
        </p:nvSpPr>
        <p:spPr>
          <a:xfrm>
            <a:off x="685800" y="1295400"/>
            <a:ext cx="7848600" cy="1200329"/>
          </a:xfrm>
          <a:prstGeom prst="rect">
            <a:avLst/>
          </a:prstGeom>
        </p:spPr>
        <p:txBody>
          <a:bodyPr wrap="square">
            <a:spAutoFit/>
          </a:bodyPr>
          <a:lstStyle/>
          <a:p>
            <a:pPr marL="285750" indent="-285750" algn="just">
              <a:buFont typeface="Arial" panose="020B0604020202020204" pitchFamily="34" charset="0"/>
              <a:buChar char="•"/>
            </a:pPr>
            <a:r>
              <a:rPr lang="en-US" sz="1800" b="0" dirty="0">
                <a:solidFill>
                  <a:srgbClr val="002060"/>
                </a:solidFill>
                <a:latin typeface="arial" panose="020B0604020202020204" pitchFamily="34" charset="0"/>
              </a:rPr>
              <a:t>The array can be created either inside the stack or it can be created inside the heap. </a:t>
            </a:r>
            <a:endParaRPr lang="en-US" sz="1800" b="0" dirty="0" smtClean="0">
              <a:solidFill>
                <a:srgbClr val="002060"/>
              </a:solidFill>
              <a:latin typeface="arial" panose="020B0604020202020204" pitchFamily="34" charset="0"/>
            </a:endParaRPr>
          </a:p>
          <a:p>
            <a:pPr marL="285750" indent="-285750" algn="just">
              <a:buFont typeface="Arial" panose="020B0604020202020204" pitchFamily="34" charset="0"/>
              <a:buChar char="•"/>
            </a:pPr>
            <a:r>
              <a:rPr lang="en-US" sz="1800" b="0" dirty="0" smtClean="0">
                <a:solidFill>
                  <a:srgbClr val="002060"/>
                </a:solidFill>
                <a:latin typeface="arial" panose="020B0604020202020204" pitchFamily="34" charset="0"/>
              </a:rPr>
              <a:t>We </a:t>
            </a:r>
            <a:r>
              <a:rPr lang="en-US" sz="1800" b="0" dirty="0">
                <a:solidFill>
                  <a:srgbClr val="002060"/>
                </a:solidFill>
                <a:latin typeface="arial" panose="020B0604020202020204" pitchFamily="34" charset="0"/>
              </a:rPr>
              <a:t>can have a pointer, pointing to the array created on the heap. </a:t>
            </a:r>
            <a:endParaRPr lang="en-US" sz="1800" b="0" dirty="0" smtClean="0">
              <a:solidFill>
                <a:srgbClr val="002060"/>
              </a:solidFill>
              <a:latin typeface="arial" panose="020B0604020202020204" pitchFamily="34" charset="0"/>
            </a:endParaRPr>
          </a:p>
          <a:p>
            <a:pPr marL="285750" indent="-285750" algn="just">
              <a:buFont typeface="Arial" panose="020B0604020202020204" pitchFamily="34" charset="0"/>
              <a:buChar char="•"/>
            </a:pPr>
            <a:r>
              <a:rPr lang="en-US" sz="1800" b="0" dirty="0" smtClean="0">
                <a:solidFill>
                  <a:srgbClr val="002060"/>
                </a:solidFill>
                <a:latin typeface="arial" panose="020B0604020202020204" pitchFamily="34" charset="0"/>
              </a:rPr>
              <a:t>So</a:t>
            </a:r>
            <a:r>
              <a:rPr lang="en-US" sz="1800" b="0" dirty="0">
                <a:solidFill>
                  <a:srgbClr val="002060"/>
                </a:solidFill>
                <a:latin typeface="arial" panose="020B0604020202020204" pitchFamily="34" charset="0"/>
              </a:rPr>
              <a:t>, the array can be created either inside the stack or inside the heap.</a:t>
            </a:r>
            <a:endParaRPr lang="en-US" sz="1800" dirty="0">
              <a:solidFill>
                <a:srgbClr val="002060"/>
              </a:solidFill>
            </a:endParaRPr>
          </a:p>
        </p:txBody>
      </p:sp>
      <p:pic>
        <p:nvPicPr>
          <p:cNvPr id="5" name="Picture 4"/>
          <p:cNvPicPr>
            <a:picLocks noChangeAspect="1"/>
          </p:cNvPicPr>
          <p:nvPr/>
        </p:nvPicPr>
        <p:blipFill>
          <a:blip r:embed="rId2"/>
          <a:stretch>
            <a:fillRect/>
          </a:stretch>
        </p:blipFill>
        <p:spPr>
          <a:xfrm>
            <a:off x="1143000" y="2590800"/>
            <a:ext cx="7010400" cy="4124325"/>
          </a:xfrm>
          <a:prstGeom prst="rect">
            <a:avLst/>
          </a:prstGeom>
        </p:spPr>
      </p:pic>
    </p:spTree>
    <p:extLst>
      <p:ext uri="{BB962C8B-B14F-4D97-AF65-F5344CB8AC3E}">
        <p14:creationId xmlns:p14="http://schemas.microsoft.com/office/powerpoint/2010/main" val="1618738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38200"/>
            <a:ext cx="6172200" cy="400110"/>
          </a:xfrm>
          <a:prstGeom prst="rect">
            <a:avLst/>
          </a:prstGeom>
        </p:spPr>
        <p:txBody>
          <a:bodyPr wrap="square">
            <a:spAutoFit/>
          </a:bodyPr>
          <a:lstStyle/>
          <a:p>
            <a:pPr algn="just"/>
            <a:r>
              <a:rPr lang="en-US" sz="2000" dirty="0">
                <a:solidFill>
                  <a:srgbClr val="FF0000"/>
                </a:solidFill>
                <a:latin typeface="arial" panose="020B0604020202020204" pitchFamily="34" charset="0"/>
              </a:rPr>
              <a:t>When to use the array data structure?</a:t>
            </a:r>
            <a:endParaRPr lang="en-US" sz="2000" b="0" i="0" dirty="0">
              <a:solidFill>
                <a:srgbClr val="FF0000"/>
              </a:solidFill>
              <a:effectLst/>
              <a:latin typeface="-apple-system"/>
            </a:endParaRPr>
          </a:p>
        </p:txBody>
      </p:sp>
      <p:sp>
        <p:nvSpPr>
          <p:cNvPr id="3" name="Rectangle 2"/>
          <p:cNvSpPr/>
          <p:nvPr/>
        </p:nvSpPr>
        <p:spPr>
          <a:xfrm>
            <a:off x="838200" y="1828800"/>
            <a:ext cx="7239000" cy="1477328"/>
          </a:xfrm>
          <a:prstGeom prst="rect">
            <a:avLst/>
          </a:prstGeom>
        </p:spPr>
        <p:txBody>
          <a:bodyPr wrap="square">
            <a:spAutoFit/>
          </a:bodyPr>
          <a:lstStyle/>
          <a:p>
            <a:pPr marL="285750" indent="-285750" algn="just">
              <a:buFont typeface="Wingdings" panose="05000000000000000000" pitchFamily="2" charset="2"/>
              <a:buChar char="ü"/>
            </a:pPr>
            <a:r>
              <a:rPr lang="en-US" sz="1800" b="0" dirty="0">
                <a:solidFill>
                  <a:srgbClr val="002060"/>
                </a:solidFill>
                <a:latin typeface="arial" panose="020B0604020202020204" pitchFamily="34" charset="0"/>
              </a:rPr>
              <a:t>We need to use the array data structure when we are sure what is the maximum number of elements that we are going to store</a:t>
            </a:r>
            <a:r>
              <a:rPr lang="en-US" sz="1800" b="0" dirty="0" smtClean="0">
                <a:solidFill>
                  <a:srgbClr val="002060"/>
                </a:solidFill>
                <a:latin typeface="arial" panose="020B0604020202020204" pitchFamily="34" charset="0"/>
              </a:rPr>
              <a:t>.</a:t>
            </a:r>
          </a:p>
          <a:p>
            <a:pPr algn="just"/>
            <a:r>
              <a:rPr lang="en-US" sz="1800" b="0" dirty="0" smtClean="0">
                <a:solidFill>
                  <a:srgbClr val="002060"/>
                </a:solidFill>
                <a:latin typeface="arial" panose="020B0604020202020204" pitchFamily="34" charset="0"/>
              </a:rPr>
              <a:t> </a:t>
            </a:r>
          </a:p>
          <a:p>
            <a:pPr marL="285750" indent="-285750" algn="just">
              <a:buFont typeface="Wingdings" panose="05000000000000000000" pitchFamily="2" charset="2"/>
              <a:buChar char="ü"/>
            </a:pPr>
            <a:r>
              <a:rPr lang="en-US" sz="1800" b="0" dirty="0" smtClean="0">
                <a:solidFill>
                  <a:srgbClr val="002060"/>
                </a:solidFill>
                <a:latin typeface="arial" panose="020B0604020202020204" pitchFamily="34" charset="0"/>
              </a:rPr>
              <a:t>That </a:t>
            </a:r>
            <a:r>
              <a:rPr lang="en-US" sz="1800" b="0" dirty="0">
                <a:solidFill>
                  <a:srgbClr val="002060"/>
                </a:solidFill>
                <a:latin typeface="arial" panose="020B0604020202020204" pitchFamily="34" charset="0"/>
              </a:rPr>
              <a:t>means if we know the length of the list then we need to go for the array data structure.</a:t>
            </a:r>
            <a:endParaRPr lang="en-US" sz="1800" dirty="0">
              <a:solidFill>
                <a:srgbClr val="002060"/>
              </a:solidFill>
            </a:endParaRPr>
          </a:p>
        </p:txBody>
      </p:sp>
    </p:spTree>
    <p:extLst>
      <p:ext uri="{BB962C8B-B14F-4D97-AF65-F5344CB8AC3E}">
        <p14:creationId xmlns:p14="http://schemas.microsoft.com/office/powerpoint/2010/main" val="3544590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47800"/>
            <a:ext cx="7772400" cy="2031325"/>
          </a:xfrm>
          <a:prstGeom prst="rect">
            <a:avLst/>
          </a:prstGeom>
        </p:spPr>
        <p:txBody>
          <a:bodyPr wrap="square">
            <a:spAutoFit/>
          </a:bodyPr>
          <a:lstStyle/>
          <a:p>
            <a:pPr marL="342900" indent="-342900" algn="just">
              <a:buFont typeface="+mj-lt"/>
              <a:buAutoNum type="arabicPeriod"/>
            </a:pPr>
            <a:r>
              <a:rPr lang="en-US" sz="1800" b="0" dirty="0" smtClean="0">
                <a:solidFill>
                  <a:srgbClr val="002060"/>
                </a:solidFill>
                <a:latin typeface="arial" panose="020B0604020202020204" pitchFamily="34" charset="0"/>
              </a:rPr>
              <a:t>The </a:t>
            </a:r>
            <a:r>
              <a:rPr lang="en-US" sz="1800" b="0" dirty="0">
                <a:solidFill>
                  <a:srgbClr val="002060"/>
                </a:solidFill>
                <a:latin typeface="arial" panose="020B0604020202020204" pitchFamily="34" charset="0"/>
              </a:rPr>
              <a:t>Linked List data structure is a completely dynamic data structure. </a:t>
            </a:r>
            <a:endParaRPr lang="en-US" sz="1800" b="0" dirty="0" smtClean="0">
              <a:solidFill>
                <a:srgbClr val="002060"/>
              </a:solidFill>
              <a:latin typeface="arial" panose="020B0604020202020204" pitchFamily="34" charset="0"/>
            </a:endParaRPr>
          </a:p>
          <a:p>
            <a:pPr marL="342900" indent="-342900" algn="just">
              <a:buFont typeface="+mj-lt"/>
              <a:buAutoNum type="arabicPeriod"/>
            </a:pPr>
            <a:r>
              <a:rPr lang="en-US" sz="1800" b="0" dirty="0" smtClean="0">
                <a:solidFill>
                  <a:srgbClr val="002060"/>
                </a:solidFill>
                <a:latin typeface="arial" panose="020B0604020202020204" pitchFamily="34" charset="0"/>
              </a:rPr>
              <a:t>It </a:t>
            </a:r>
            <a:r>
              <a:rPr lang="en-US" sz="1800" b="0" dirty="0">
                <a:solidFill>
                  <a:srgbClr val="002060"/>
                </a:solidFill>
                <a:latin typeface="arial" panose="020B0604020202020204" pitchFamily="34" charset="0"/>
              </a:rPr>
              <a:t>is a collection of nodes where each node contains data and a link to the next node. </a:t>
            </a:r>
            <a:endParaRPr lang="en-US" sz="1800" b="0" dirty="0" smtClean="0">
              <a:solidFill>
                <a:srgbClr val="002060"/>
              </a:solidFill>
              <a:latin typeface="arial" panose="020B0604020202020204" pitchFamily="34" charset="0"/>
            </a:endParaRPr>
          </a:p>
          <a:p>
            <a:pPr marL="342900" indent="-342900" algn="just">
              <a:buFont typeface="+mj-lt"/>
              <a:buAutoNum type="arabicPeriod"/>
            </a:pPr>
            <a:r>
              <a:rPr lang="en-US" sz="1800" b="0" dirty="0" smtClean="0">
                <a:solidFill>
                  <a:srgbClr val="002060"/>
                </a:solidFill>
                <a:latin typeface="arial" panose="020B0604020202020204" pitchFamily="34" charset="0"/>
              </a:rPr>
              <a:t>The </a:t>
            </a:r>
            <a:r>
              <a:rPr lang="en-US" sz="1800" b="0" dirty="0">
                <a:solidFill>
                  <a:srgbClr val="002060"/>
                </a:solidFill>
                <a:latin typeface="arial" panose="020B0604020202020204" pitchFamily="34" charset="0"/>
              </a:rPr>
              <a:t>length of the linked list can grow and reduce dynamically. So, it is having a variable length. </a:t>
            </a:r>
            <a:endParaRPr lang="en-US" sz="1800" b="0" dirty="0" smtClean="0">
              <a:solidFill>
                <a:srgbClr val="002060"/>
              </a:solidFill>
              <a:latin typeface="arial" panose="020B0604020202020204" pitchFamily="34" charset="0"/>
            </a:endParaRPr>
          </a:p>
          <a:p>
            <a:pPr marL="342900" indent="-342900" algn="just">
              <a:buFont typeface="+mj-lt"/>
              <a:buAutoNum type="arabicPeriod"/>
            </a:pPr>
            <a:r>
              <a:rPr lang="en-US" sz="1800" b="0" dirty="0" smtClean="0">
                <a:solidFill>
                  <a:srgbClr val="002060"/>
                </a:solidFill>
                <a:latin typeface="arial" panose="020B0604020202020204" pitchFamily="34" charset="0"/>
              </a:rPr>
              <a:t>As </a:t>
            </a:r>
            <a:r>
              <a:rPr lang="en-US" sz="1800" b="0" dirty="0">
                <a:solidFill>
                  <a:srgbClr val="002060"/>
                </a:solidFill>
                <a:latin typeface="arial" panose="020B0604020202020204" pitchFamily="34" charset="0"/>
              </a:rPr>
              <a:t>per our requirement, you can go on and adding more and more nodes and add more elements or you can reduce the size.</a:t>
            </a:r>
            <a:endParaRPr lang="en-US" sz="1800" b="0" i="0" dirty="0">
              <a:solidFill>
                <a:srgbClr val="002060"/>
              </a:solidFill>
              <a:effectLst/>
              <a:latin typeface="-apple-system"/>
            </a:endParaRPr>
          </a:p>
        </p:txBody>
      </p:sp>
      <p:sp>
        <p:nvSpPr>
          <p:cNvPr id="3" name="Rectangle 2"/>
          <p:cNvSpPr/>
          <p:nvPr/>
        </p:nvSpPr>
        <p:spPr>
          <a:xfrm>
            <a:off x="1600200" y="819090"/>
            <a:ext cx="3200400" cy="400110"/>
          </a:xfrm>
          <a:prstGeom prst="rect">
            <a:avLst/>
          </a:prstGeom>
        </p:spPr>
        <p:txBody>
          <a:bodyPr wrap="square">
            <a:spAutoFit/>
          </a:bodyPr>
          <a:lstStyle/>
          <a:p>
            <a:pPr algn="just"/>
            <a:r>
              <a:rPr lang="en-US" sz="2000" dirty="0">
                <a:solidFill>
                  <a:srgbClr val="FF0000"/>
                </a:solidFill>
                <a:latin typeface="arial" panose="020B0604020202020204" pitchFamily="34" charset="0"/>
              </a:rPr>
              <a:t>Linked list:</a:t>
            </a:r>
            <a:endParaRPr lang="en-US" sz="2000" b="0" dirty="0">
              <a:solidFill>
                <a:srgbClr val="FF0000"/>
              </a:solidFill>
              <a:latin typeface="-apple-system"/>
            </a:endParaRPr>
          </a:p>
        </p:txBody>
      </p:sp>
      <p:pic>
        <p:nvPicPr>
          <p:cNvPr id="4" name="Picture 3"/>
          <p:cNvPicPr>
            <a:picLocks noChangeAspect="1"/>
          </p:cNvPicPr>
          <p:nvPr/>
        </p:nvPicPr>
        <p:blipFill>
          <a:blip r:embed="rId2"/>
          <a:stretch>
            <a:fillRect/>
          </a:stretch>
        </p:blipFill>
        <p:spPr>
          <a:xfrm>
            <a:off x="1143000" y="4419600"/>
            <a:ext cx="7315200" cy="1676400"/>
          </a:xfrm>
          <a:prstGeom prst="rect">
            <a:avLst/>
          </a:prstGeom>
        </p:spPr>
      </p:pic>
    </p:spTree>
    <p:extLst>
      <p:ext uri="{BB962C8B-B14F-4D97-AF65-F5344CB8AC3E}">
        <p14:creationId xmlns:p14="http://schemas.microsoft.com/office/powerpoint/2010/main" val="426196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2331" y="838200"/>
            <a:ext cx="5524269" cy="400110"/>
          </a:xfrm>
          <a:prstGeom prst="rect">
            <a:avLst/>
          </a:prstGeom>
        </p:spPr>
        <p:txBody>
          <a:bodyPr wrap="none">
            <a:spAutoFit/>
          </a:bodyPr>
          <a:lstStyle/>
          <a:p>
            <a:pPr algn="just"/>
            <a:r>
              <a:rPr lang="en-US" sz="2000" dirty="0">
                <a:solidFill>
                  <a:srgbClr val="FF0000"/>
                </a:solidFill>
                <a:latin typeface="arial" panose="020B0604020202020204" pitchFamily="34" charset="0"/>
              </a:rPr>
              <a:t>When to use the Linked List data structure?</a:t>
            </a:r>
            <a:endParaRPr lang="en-US" sz="2000" b="0" i="0" dirty="0">
              <a:solidFill>
                <a:srgbClr val="FF0000"/>
              </a:solidFill>
              <a:effectLst/>
              <a:latin typeface="-apple-system"/>
            </a:endParaRPr>
          </a:p>
        </p:txBody>
      </p:sp>
      <p:sp>
        <p:nvSpPr>
          <p:cNvPr id="3" name="Rectangle 2"/>
          <p:cNvSpPr/>
          <p:nvPr/>
        </p:nvSpPr>
        <p:spPr>
          <a:xfrm>
            <a:off x="914400" y="1752600"/>
            <a:ext cx="7239000" cy="1938992"/>
          </a:xfrm>
          <a:prstGeom prst="rect">
            <a:avLst/>
          </a:prstGeom>
        </p:spPr>
        <p:txBody>
          <a:bodyPr wrap="square">
            <a:spAutoFit/>
          </a:bodyPr>
          <a:lstStyle/>
          <a:p>
            <a:pPr marL="285750" indent="-285750" algn="just">
              <a:buFont typeface="Wingdings" panose="05000000000000000000" pitchFamily="2" charset="2"/>
              <a:buChar char="ü"/>
            </a:pPr>
            <a:r>
              <a:rPr lang="en-US" sz="2000" b="0" dirty="0">
                <a:solidFill>
                  <a:srgbClr val="002060"/>
                </a:solidFill>
                <a:latin typeface="arial" panose="020B0604020202020204" pitchFamily="34" charset="0"/>
              </a:rPr>
              <a:t>We need to go with the linked list data structure when we are not sure what is the maximum number of elements that we are going to store. </a:t>
            </a:r>
            <a:endParaRPr lang="en-US" sz="20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endParaRPr lang="en-US" sz="20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r>
              <a:rPr lang="en-US" sz="2000" b="0" dirty="0" smtClean="0">
                <a:solidFill>
                  <a:srgbClr val="002060"/>
                </a:solidFill>
                <a:latin typeface="arial" panose="020B0604020202020204" pitchFamily="34" charset="0"/>
              </a:rPr>
              <a:t>That </a:t>
            </a:r>
            <a:r>
              <a:rPr lang="en-US" sz="2000" b="0" dirty="0">
                <a:solidFill>
                  <a:srgbClr val="002060"/>
                </a:solidFill>
                <a:latin typeface="arial" panose="020B0604020202020204" pitchFamily="34" charset="0"/>
              </a:rPr>
              <a:t>means if we don’t know the length of the list then we need to go for the linked list data structure.</a:t>
            </a:r>
            <a:endParaRPr lang="en-US" sz="2000" dirty="0">
              <a:solidFill>
                <a:srgbClr val="002060"/>
              </a:solidFill>
            </a:endParaRPr>
          </a:p>
        </p:txBody>
      </p:sp>
    </p:spTree>
    <p:extLst>
      <p:ext uri="{BB962C8B-B14F-4D97-AF65-F5344CB8AC3E}">
        <p14:creationId xmlns:p14="http://schemas.microsoft.com/office/powerpoint/2010/main" val="1635701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0"/>
            <a:ext cx="7467600" cy="707886"/>
          </a:xfrm>
          <a:prstGeom prst="rect">
            <a:avLst/>
          </a:prstGeom>
        </p:spPr>
        <p:txBody>
          <a:bodyPr wrap="square">
            <a:spAutoFit/>
          </a:bodyPr>
          <a:lstStyle/>
          <a:p>
            <a:pPr algn="just"/>
            <a:r>
              <a:rPr lang="en-US" sz="2000" dirty="0">
                <a:solidFill>
                  <a:srgbClr val="FF0000"/>
                </a:solidFill>
                <a:latin typeface="arial" panose="020B0604020202020204" pitchFamily="34" charset="0"/>
              </a:rPr>
              <a:t>Difference between the logical data structure and the physical data structure:</a:t>
            </a:r>
            <a:endParaRPr lang="en-US" sz="2000" b="0" i="0" dirty="0">
              <a:solidFill>
                <a:srgbClr val="FF0000"/>
              </a:solidFill>
              <a:effectLst/>
              <a:latin typeface="-apple-system"/>
            </a:endParaRPr>
          </a:p>
        </p:txBody>
      </p:sp>
      <p:sp>
        <p:nvSpPr>
          <p:cNvPr id="3" name="Rectangle 2"/>
          <p:cNvSpPr/>
          <p:nvPr/>
        </p:nvSpPr>
        <p:spPr>
          <a:xfrm>
            <a:off x="914400" y="2362200"/>
            <a:ext cx="7391400" cy="3724096"/>
          </a:xfrm>
          <a:prstGeom prst="rect">
            <a:avLst/>
          </a:prstGeom>
        </p:spPr>
        <p:txBody>
          <a:bodyPr wrap="square">
            <a:spAutoFit/>
          </a:bodyPr>
          <a:lstStyle/>
          <a:p>
            <a:pPr algn="just"/>
            <a:r>
              <a:rPr lang="en-US" sz="2000" dirty="0">
                <a:solidFill>
                  <a:srgbClr val="FF0000"/>
                </a:solidFill>
                <a:latin typeface="-apple-system"/>
              </a:rPr>
              <a:t>Physical Data structure:- </a:t>
            </a:r>
            <a:r>
              <a:rPr lang="en-US" sz="2000" dirty="0" smtClean="0">
                <a:solidFill>
                  <a:srgbClr val="FF0000"/>
                </a:solidFill>
                <a:latin typeface="-apple-system"/>
              </a:rPr>
              <a:t> </a:t>
            </a:r>
            <a:r>
              <a:rPr lang="en-US" sz="1800" b="0" dirty="0" smtClean="0">
                <a:solidFill>
                  <a:srgbClr val="002060"/>
                </a:solidFill>
                <a:latin typeface="-apple-system"/>
              </a:rPr>
              <a:t>Any </a:t>
            </a:r>
            <a:r>
              <a:rPr lang="en-US" sz="1800" b="0" dirty="0">
                <a:solidFill>
                  <a:srgbClr val="002060"/>
                </a:solidFill>
                <a:latin typeface="-apple-system"/>
              </a:rPr>
              <a:t>data structure for which memory is allocated</a:t>
            </a:r>
            <a:r>
              <a:rPr lang="en-US" sz="1800" b="0" dirty="0" smtClean="0">
                <a:solidFill>
                  <a:srgbClr val="002060"/>
                </a:solidFill>
                <a:latin typeface="-apple-system"/>
              </a:rPr>
              <a:t>.</a:t>
            </a:r>
            <a:endParaRPr lang="en-US" sz="1800" b="0" dirty="0">
              <a:solidFill>
                <a:srgbClr val="002060"/>
              </a:solidFill>
              <a:latin typeface="-apple-system"/>
            </a:endParaRPr>
          </a:p>
          <a:p>
            <a:pPr algn="just">
              <a:buFont typeface="Arial" panose="020B0604020202020204" pitchFamily="34" charset="0"/>
              <a:buChar char="•"/>
            </a:pPr>
            <a:r>
              <a:rPr lang="en-US" sz="1800" b="0" dirty="0">
                <a:solidFill>
                  <a:srgbClr val="002060"/>
                </a:solidFill>
                <a:latin typeface="-apple-system"/>
              </a:rPr>
              <a:t>It decides or defines how the memory is </a:t>
            </a:r>
            <a:r>
              <a:rPr lang="en-US" sz="1800" b="0" dirty="0" smtClean="0">
                <a:solidFill>
                  <a:srgbClr val="002060"/>
                </a:solidFill>
                <a:latin typeface="-apple-system"/>
              </a:rPr>
              <a:t>organized </a:t>
            </a:r>
            <a:r>
              <a:rPr lang="en-US" sz="1800" b="0" dirty="0">
                <a:solidFill>
                  <a:srgbClr val="002060"/>
                </a:solidFill>
                <a:latin typeface="-apple-system"/>
              </a:rPr>
              <a:t>or </a:t>
            </a:r>
            <a:r>
              <a:rPr lang="en-US" sz="1800" b="0" dirty="0" smtClean="0">
                <a:solidFill>
                  <a:srgbClr val="002060"/>
                </a:solidFill>
                <a:latin typeface="-apple-system"/>
              </a:rPr>
              <a:t>allocated.</a:t>
            </a:r>
          </a:p>
          <a:p>
            <a:pPr algn="just">
              <a:buFont typeface="Arial" panose="020B0604020202020204" pitchFamily="34" charset="0"/>
              <a:buChar char="•"/>
            </a:pPr>
            <a:endParaRPr lang="en-US" sz="1800" b="0" dirty="0">
              <a:solidFill>
                <a:srgbClr val="002060"/>
              </a:solidFill>
              <a:latin typeface="-apple-system"/>
            </a:endParaRPr>
          </a:p>
          <a:p>
            <a:pPr algn="just"/>
            <a:r>
              <a:rPr lang="en-US" sz="1800" dirty="0">
                <a:solidFill>
                  <a:srgbClr val="FF0000"/>
                </a:solidFill>
                <a:latin typeface="-apple-system"/>
              </a:rPr>
              <a:t>Logical Data Structure:- </a:t>
            </a:r>
            <a:r>
              <a:rPr lang="en-US" sz="1800" b="0" dirty="0">
                <a:solidFill>
                  <a:srgbClr val="002060"/>
                </a:solidFill>
                <a:latin typeface="-apple-system"/>
              </a:rPr>
              <a:t>Those data structure for which there is no memory allocated </a:t>
            </a:r>
            <a:r>
              <a:rPr lang="en-US" sz="1800" b="0" dirty="0" smtClean="0">
                <a:solidFill>
                  <a:srgbClr val="002060"/>
                </a:solidFill>
                <a:latin typeface="-apple-system"/>
              </a:rPr>
              <a:t>directly (</a:t>
            </a:r>
            <a:r>
              <a:rPr lang="en-US" sz="1800" b="0" dirty="0">
                <a:solidFill>
                  <a:srgbClr val="002060"/>
                </a:solidFill>
                <a:latin typeface="-apple-system"/>
              </a:rPr>
              <a:t>like stack, queues etc.), but by using physical data structure</a:t>
            </a:r>
          </a:p>
          <a:p>
            <a:pPr algn="just"/>
            <a:r>
              <a:rPr lang="en-US" sz="1800" b="0" dirty="0">
                <a:solidFill>
                  <a:srgbClr val="002060"/>
                </a:solidFill>
                <a:latin typeface="-apple-system"/>
              </a:rPr>
              <a:t>(array, linked-list) we can allocate the memory</a:t>
            </a:r>
            <a:r>
              <a:rPr lang="en-US" sz="1800" b="0" dirty="0" smtClean="0">
                <a:solidFill>
                  <a:srgbClr val="002060"/>
                </a:solidFill>
                <a:latin typeface="-apple-system"/>
              </a:rPr>
              <a:t>.</a:t>
            </a:r>
          </a:p>
          <a:p>
            <a:pPr algn="just"/>
            <a:endParaRPr lang="en-US" sz="1800" b="0" dirty="0">
              <a:solidFill>
                <a:srgbClr val="002060"/>
              </a:solidFill>
              <a:latin typeface="-apple-system"/>
            </a:endParaRPr>
          </a:p>
          <a:p>
            <a:pPr algn="just"/>
            <a:r>
              <a:rPr lang="en-US" sz="1800" b="0" dirty="0" smtClean="0">
                <a:solidFill>
                  <a:srgbClr val="002060"/>
                </a:solidFill>
                <a:latin typeface="-apple-system"/>
              </a:rPr>
              <a:t>	</a:t>
            </a:r>
            <a:r>
              <a:rPr lang="en-US" sz="1800" dirty="0" smtClean="0">
                <a:solidFill>
                  <a:srgbClr val="002060"/>
                </a:solidFill>
                <a:latin typeface="-apple-system"/>
              </a:rPr>
              <a:t>OR</a:t>
            </a:r>
          </a:p>
          <a:p>
            <a:pPr algn="just"/>
            <a:endParaRPr lang="en-US" sz="1800" b="0" dirty="0">
              <a:solidFill>
                <a:srgbClr val="002060"/>
              </a:solidFill>
              <a:latin typeface="-apple-system"/>
            </a:endParaRPr>
          </a:p>
          <a:p>
            <a:pPr algn="just"/>
            <a:r>
              <a:rPr lang="en-US" sz="1800" b="0" dirty="0">
                <a:solidFill>
                  <a:srgbClr val="002060"/>
                </a:solidFill>
                <a:latin typeface="-apple-system"/>
              </a:rPr>
              <a:t>Those data structures which is implemented by using physical data</a:t>
            </a:r>
          </a:p>
          <a:p>
            <a:pPr algn="just"/>
            <a:r>
              <a:rPr lang="en-US" sz="1800" b="0" dirty="0">
                <a:solidFill>
                  <a:srgbClr val="002060"/>
                </a:solidFill>
                <a:latin typeface="-apple-system"/>
              </a:rPr>
              <a:t>structures are called Logical data structures</a:t>
            </a:r>
            <a:r>
              <a:rPr lang="en-US" sz="1800" b="0" dirty="0" smtClean="0">
                <a:solidFill>
                  <a:srgbClr val="002060"/>
                </a:solidFill>
                <a:latin typeface="-apple-system"/>
              </a:rPr>
              <a:t>.</a:t>
            </a:r>
            <a:endParaRPr lang="en-US" sz="1800" b="0" i="0" dirty="0">
              <a:solidFill>
                <a:srgbClr val="002060"/>
              </a:solidFill>
              <a:effectLst/>
              <a:latin typeface="-apple-system"/>
            </a:endParaRPr>
          </a:p>
        </p:txBody>
      </p:sp>
    </p:spTree>
    <p:extLst>
      <p:ext uri="{BB962C8B-B14F-4D97-AF65-F5344CB8AC3E}">
        <p14:creationId xmlns:p14="http://schemas.microsoft.com/office/powerpoint/2010/main" val="2840804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19090"/>
            <a:ext cx="4400564" cy="400110"/>
          </a:xfrm>
          <a:prstGeom prst="rect">
            <a:avLst/>
          </a:prstGeom>
        </p:spPr>
        <p:txBody>
          <a:bodyPr wrap="none">
            <a:spAutoFit/>
          </a:bodyPr>
          <a:lstStyle/>
          <a:p>
            <a:pPr algn="just"/>
            <a:r>
              <a:rPr lang="en-US" sz="2000" dirty="0">
                <a:solidFill>
                  <a:srgbClr val="FF0000"/>
                </a:solidFill>
                <a:latin typeface="arial" panose="020B0604020202020204" pitchFamily="34" charset="0"/>
              </a:rPr>
              <a:t>How Program Uses Main Memory?</a:t>
            </a:r>
            <a:endParaRPr lang="en-US" sz="2000" b="0" i="0" dirty="0">
              <a:solidFill>
                <a:srgbClr val="FF0000"/>
              </a:solidFill>
              <a:effectLst/>
              <a:latin typeface="-apple-system"/>
            </a:endParaRPr>
          </a:p>
        </p:txBody>
      </p:sp>
      <p:sp>
        <p:nvSpPr>
          <p:cNvPr id="3" name="Rectangle 2"/>
          <p:cNvSpPr/>
          <p:nvPr/>
        </p:nvSpPr>
        <p:spPr>
          <a:xfrm>
            <a:off x="609600" y="1371600"/>
            <a:ext cx="7924800" cy="646331"/>
          </a:xfrm>
          <a:prstGeom prst="rect">
            <a:avLst/>
          </a:prstGeom>
        </p:spPr>
        <p:txBody>
          <a:bodyPr wrap="square">
            <a:spAutoFit/>
          </a:bodyPr>
          <a:lstStyle/>
          <a:p>
            <a:r>
              <a:rPr lang="en-US" sz="1800" b="0" dirty="0" smtClean="0">
                <a:solidFill>
                  <a:srgbClr val="002060"/>
                </a:solidFill>
                <a:latin typeface="arial" panose="020B0604020202020204" pitchFamily="34" charset="0"/>
              </a:rPr>
              <a:t>A </a:t>
            </a:r>
            <a:r>
              <a:rPr lang="en-US" sz="1800" b="0" dirty="0">
                <a:solidFill>
                  <a:srgbClr val="002060"/>
                </a:solidFill>
                <a:latin typeface="arial" panose="020B0604020202020204" pitchFamily="34" charset="0"/>
              </a:rPr>
              <a:t>program uses the main memory by dividing it into three sections i.e. code, stack, and heap.</a:t>
            </a:r>
            <a:endParaRPr lang="en-US" sz="1800" dirty="0">
              <a:solidFill>
                <a:srgbClr val="002060"/>
              </a:solidFill>
            </a:endParaRPr>
          </a:p>
        </p:txBody>
      </p:sp>
      <p:pic>
        <p:nvPicPr>
          <p:cNvPr id="4" name="Picture 3"/>
          <p:cNvPicPr>
            <a:picLocks noChangeAspect="1"/>
          </p:cNvPicPr>
          <p:nvPr/>
        </p:nvPicPr>
        <p:blipFill>
          <a:blip r:embed="rId2"/>
          <a:stretch>
            <a:fillRect/>
          </a:stretch>
        </p:blipFill>
        <p:spPr>
          <a:xfrm>
            <a:off x="1143000" y="2133600"/>
            <a:ext cx="6477000" cy="4706659"/>
          </a:xfrm>
          <a:prstGeom prst="rect">
            <a:avLst/>
          </a:prstGeom>
        </p:spPr>
      </p:pic>
    </p:spTree>
    <p:extLst>
      <p:ext uri="{BB962C8B-B14F-4D97-AF65-F5344CB8AC3E}">
        <p14:creationId xmlns:p14="http://schemas.microsoft.com/office/powerpoint/2010/main" val="356394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848600" cy="5293757"/>
          </a:xfrm>
          <a:prstGeom prst="rect">
            <a:avLst/>
          </a:prstGeom>
        </p:spPr>
        <p:txBody>
          <a:bodyPr wrap="square">
            <a:spAutoFit/>
          </a:bodyPr>
          <a:lstStyle/>
          <a:p>
            <a:r>
              <a:rPr lang="en-US" sz="1800" b="0" dirty="0" smtClean="0">
                <a:solidFill>
                  <a:srgbClr val="002060"/>
                </a:solidFill>
                <a:latin typeface="arial" panose="020B0604020202020204" pitchFamily="34" charset="0"/>
              </a:rPr>
              <a:t>Let </a:t>
            </a:r>
            <a:r>
              <a:rPr lang="en-US" sz="1800" b="0" dirty="0">
                <a:solidFill>
                  <a:srgbClr val="002060"/>
                </a:solidFill>
                <a:latin typeface="arial" panose="020B0604020202020204" pitchFamily="34" charset="0"/>
              </a:rPr>
              <a:t>us see how the program utilizes the main memory i.e. the three sections of the main memory</a:t>
            </a:r>
            <a:r>
              <a:rPr lang="en-US" sz="1800" b="0" dirty="0" smtClean="0">
                <a:solidFill>
                  <a:srgbClr val="002060"/>
                </a:solidFill>
                <a:latin typeface="arial" panose="020B0604020202020204" pitchFamily="34" charset="0"/>
              </a:rPr>
              <a:t>.</a:t>
            </a:r>
          </a:p>
          <a:p>
            <a:r>
              <a:rPr lang="en-US" sz="1800" b="0" dirty="0" smtClean="0">
                <a:solidFill>
                  <a:srgbClr val="000000"/>
                </a:solidFill>
                <a:latin typeface="arial" panose="020B0604020202020204" pitchFamily="34" charset="0"/>
              </a:rPr>
              <a:t> </a:t>
            </a:r>
            <a:endParaRPr lang="en-US" sz="1800" b="0" dirty="0" smtClean="0">
              <a:solidFill>
                <a:srgbClr val="0000FF"/>
              </a:solidFill>
              <a:latin typeface="arial" panose="020B0604020202020204" pitchFamily="34" charset="0"/>
            </a:endParaRPr>
          </a:p>
          <a:p>
            <a:r>
              <a:rPr lang="en-US" sz="2000" dirty="0" smtClean="0">
                <a:solidFill>
                  <a:srgbClr val="0000FF"/>
                </a:solidFill>
                <a:latin typeface="arial" panose="020B0604020202020204" pitchFamily="34" charset="0"/>
              </a:rPr>
              <a:t>See the steps below:</a:t>
            </a:r>
          </a:p>
          <a:p>
            <a:endParaRPr lang="en-US" sz="1800" b="0" dirty="0" smtClean="0">
              <a:solidFill>
                <a:srgbClr val="000000"/>
              </a:solidFill>
              <a:latin typeface="arial" panose="020B0604020202020204" pitchFamily="34" charset="0"/>
            </a:endParaRPr>
          </a:p>
          <a:p>
            <a:pPr marL="342900" indent="-342900">
              <a:buFont typeface="+mj-lt"/>
              <a:buAutoNum type="arabicPeriod"/>
            </a:pPr>
            <a:r>
              <a:rPr lang="en-US" sz="1800" b="0" dirty="0" smtClean="0">
                <a:solidFill>
                  <a:srgbClr val="002060"/>
                </a:solidFill>
              </a:rPr>
              <a:t>We </a:t>
            </a:r>
            <a:r>
              <a:rPr lang="en-US" sz="1800" b="0" dirty="0">
                <a:solidFill>
                  <a:srgbClr val="002060"/>
                </a:solidFill>
              </a:rPr>
              <a:t>have a program on the hard disk</a:t>
            </a:r>
            <a:r>
              <a:rPr lang="en-US" sz="1800" b="0" dirty="0" smtClean="0">
                <a:solidFill>
                  <a:srgbClr val="002060"/>
                </a:solidFill>
              </a:rPr>
              <a:t>.</a:t>
            </a:r>
          </a:p>
          <a:p>
            <a:pPr marL="342900" indent="-342900">
              <a:buFont typeface="+mj-lt"/>
              <a:buAutoNum type="arabicPeriod"/>
            </a:pPr>
            <a:endParaRPr lang="en-US" sz="1800" b="0" dirty="0" smtClean="0">
              <a:solidFill>
                <a:srgbClr val="002060"/>
              </a:solidFill>
            </a:endParaRPr>
          </a:p>
          <a:p>
            <a:pPr marL="342900" indent="-342900" algn="just">
              <a:buFont typeface="+mj-lt"/>
              <a:buAutoNum type="arabicPeriod"/>
            </a:pPr>
            <a:r>
              <a:rPr lang="en-US" sz="1800" b="0" dirty="0" smtClean="0">
                <a:solidFill>
                  <a:srgbClr val="002060"/>
                </a:solidFill>
              </a:rPr>
              <a:t>If </a:t>
            </a:r>
            <a:r>
              <a:rPr lang="en-US" sz="1800" b="0" dirty="0">
                <a:solidFill>
                  <a:srgbClr val="002060"/>
                </a:solidFill>
              </a:rPr>
              <a:t>we want to run this program, then this program i.e. the machine code of the program, first should be brought inside the main memory i.e. brought inside the code section of the Main memory</a:t>
            </a:r>
            <a:r>
              <a:rPr lang="en-US" sz="1800" b="0" dirty="0" smtClean="0">
                <a:solidFill>
                  <a:srgbClr val="002060"/>
                </a:solidFill>
              </a:rPr>
              <a:t>. </a:t>
            </a:r>
          </a:p>
          <a:p>
            <a:pPr marL="342900" indent="-342900" algn="just">
              <a:buFont typeface="+mj-lt"/>
              <a:buAutoNum type="arabicPeriod"/>
            </a:pPr>
            <a:endParaRPr lang="en-US" sz="1800" b="0" dirty="0" smtClean="0">
              <a:solidFill>
                <a:srgbClr val="002060"/>
              </a:solidFill>
            </a:endParaRPr>
          </a:p>
          <a:p>
            <a:pPr marL="342900" indent="-342900" algn="just">
              <a:buFont typeface="+mj-lt"/>
              <a:buAutoNum type="arabicPeriod"/>
            </a:pPr>
            <a:r>
              <a:rPr lang="en-US" sz="1800" b="0" dirty="0" smtClean="0">
                <a:solidFill>
                  <a:srgbClr val="002060"/>
                </a:solidFill>
              </a:rPr>
              <a:t>The </a:t>
            </a:r>
            <a:r>
              <a:rPr lang="en-US" sz="1800" b="0" dirty="0">
                <a:solidFill>
                  <a:srgbClr val="002060"/>
                </a:solidFill>
              </a:rPr>
              <a:t>area where the machine code of the program is reside called as Code Section of the Main memory. </a:t>
            </a:r>
            <a:endParaRPr lang="en-US" sz="1800" b="0" dirty="0" smtClean="0">
              <a:solidFill>
                <a:srgbClr val="002060"/>
              </a:solidFill>
            </a:endParaRPr>
          </a:p>
          <a:p>
            <a:pPr marL="342900" indent="-342900" algn="just">
              <a:buFont typeface="+mj-lt"/>
              <a:buAutoNum type="arabicPeriod"/>
            </a:pPr>
            <a:endParaRPr lang="en-US" sz="1800" b="0" dirty="0" smtClean="0">
              <a:solidFill>
                <a:srgbClr val="002060"/>
              </a:solidFill>
            </a:endParaRPr>
          </a:p>
          <a:p>
            <a:pPr marL="342900" indent="-342900" algn="just">
              <a:buFont typeface="+mj-lt"/>
              <a:buAutoNum type="arabicPeriod"/>
            </a:pPr>
            <a:r>
              <a:rPr lang="en-US" sz="1800" b="0" dirty="0" smtClean="0">
                <a:solidFill>
                  <a:srgbClr val="002060"/>
                </a:solidFill>
              </a:rPr>
              <a:t>Once </a:t>
            </a:r>
            <a:r>
              <a:rPr lang="en-US" sz="1800" b="0" dirty="0">
                <a:solidFill>
                  <a:srgbClr val="002060"/>
                </a:solidFill>
              </a:rPr>
              <a:t>the machine code is loaded in the Code Section, then the CPU will start executing the program, and the program then will utilize the remaining memory i.e. stack and heap</a:t>
            </a:r>
            <a:r>
              <a:rPr lang="en-US" sz="1800" b="0" dirty="0" smtClean="0">
                <a:solidFill>
                  <a:srgbClr val="002060"/>
                </a:solidFill>
              </a:rPr>
              <a:t>.</a:t>
            </a:r>
          </a:p>
          <a:p>
            <a:pPr algn="just"/>
            <a:endParaRPr lang="en-US" b="0" dirty="0"/>
          </a:p>
          <a:p>
            <a:pPr algn="just"/>
            <a:endParaRPr lang="en-US" dirty="0"/>
          </a:p>
        </p:txBody>
      </p:sp>
    </p:spTree>
    <p:extLst>
      <p:ext uri="{BB962C8B-B14F-4D97-AF65-F5344CB8AC3E}">
        <p14:creationId xmlns:p14="http://schemas.microsoft.com/office/powerpoint/2010/main" val="1310985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4261" y="762000"/>
            <a:ext cx="5668539" cy="400110"/>
          </a:xfrm>
          <a:prstGeom prst="rect">
            <a:avLst/>
          </a:prstGeom>
        </p:spPr>
        <p:txBody>
          <a:bodyPr wrap="none">
            <a:spAutoFit/>
          </a:bodyPr>
          <a:lstStyle/>
          <a:p>
            <a:pPr algn="just"/>
            <a:r>
              <a:rPr lang="en-US" sz="2000" dirty="0">
                <a:solidFill>
                  <a:srgbClr val="FF0000"/>
                </a:solidFill>
                <a:latin typeface="arial" panose="020B0604020202020204" pitchFamily="34" charset="0"/>
              </a:rPr>
              <a:t>How does the stack and heap memory work?</a:t>
            </a:r>
            <a:endParaRPr lang="en-US" sz="2000" b="0" i="0" dirty="0">
              <a:solidFill>
                <a:srgbClr val="FF0000"/>
              </a:solidFill>
              <a:effectLst/>
              <a:latin typeface="-apple-system"/>
            </a:endParaRPr>
          </a:p>
        </p:txBody>
      </p:sp>
      <p:pic>
        <p:nvPicPr>
          <p:cNvPr id="3" name="Picture 2"/>
          <p:cNvPicPr>
            <a:picLocks noChangeAspect="1"/>
          </p:cNvPicPr>
          <p:nvPr/>
        </p:nvPicPr>
        <p:blipFill>
          <a:blip r:embed="rId2"/>
          <a:stretch>
            <a:fillRect/>
          </a:stretch>
        </p:blipFill>
        <p:spPr>
          <a:xfrm>
            <a:off x="838200" y="1676400"/>
            <a:ext cx="7543800" cy="4953000"/>
          </a:xfrm>
          <a:prstGeom prst="rect">
            <a:avLst/>
          </a:prstGeom>
        </p:spPr>
      </p:pic>
    </p:spTree>
    <p:extLst>
      <p:ext uri="{BB962C8B-B14F-4D97-AF65-F5344CB8AC3E}">
        <p14:creationId xmlns:p14="http://schemas.microsoft.com/office/powerpoint/2010/main" val="270832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877571" name="Text Box 3"/>
          <p:cNvSpPr txBox="1">
            <a:spLocks noChangeArrowheads="1"/>
          </p:cNvSpPr>
          <p:nvPr/>
        </p:nvSpPr>
        <p:spPr bwMode="auto">
          <a:xfrm>
            <a:off x="1532412"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Algorithms</a:t>
            </a:r>
          </a:p>
        </p:txBody>
      </p:sp>
      <p:sp>
        <p:nvSpPr>
          <p:cNvPr id="877572"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The word algorithm is derived from the name of the Persian mathematician Al Khwarizmi.</a:t>
            </a:r>
          </a:p>
          <a:p>
            <a:pPr>
              <a:spcBef>
                <a:spcPct val="20000"/>
              </a:spcBef>
              <a:buFontTx/>
              <a:buBlip>
                <a:blip r:embed="rId3"/>
              </a:buBlip>
            </a:pPr>
            <a:r>
              <a:rPr lang="en-IN" altLang="en-US" sz="2000" b="0">
                <a:solidFill>
                  <a:schemeClr val="accent2"/>
                </a:solidFill>
                <a:cs typeface="Times New Roman" panose="02020603050405020304" pitchFamily="18" charset="0"/>
              </a:rPr>
              <a:t>An algorithm can be defined as a step-by-step procedure for solving a problem.</a:t>
            </a:r>
          </a:p>
          <a:p>
            <a:pPr>
              <a:spcBef>
                <a:spcPct val="20000"/>
              </a:spcBef>
              <a:buFontTx/>
              <a:buBlip>
                <a:blip r:embed="rId3"/>
              </a:buBlip>
            </a:pPr>
            <a:r>
              <a:rPr lang="en-IN" altLang="en-US" sz="2000" b="0">
                <a:solidFill>
                  <a:schemeClr val="accent2"/>
                </a:solidFill>
                <a:cs typeface="Times New Roman" panose="02020603050405020304" pitchFamily="18" charset="0"/>
              </a:rPr>
              <a:t>An algorithm helps the user arrive at the correct result in a finite number of steps.</a:t>
            </a: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371600"/>
            <a:ext cx="8229600" cy="3970318"/>
          </a:xfrm>
          <a:prstGeom prst="rect">
            <a:avLst/>
          </a:prstGeom>
        </p:spPr>
        <p:txBody>
          <a:bodyPr wrap="square">
            <a:spAutoFit/>
          </a:bodyPr>
          <a:lstStyle/>
          <a:p>
            <a:pPr algn="just"/>
            <a:r>
              <a:rPr lang="en-US" sz="1800" dirty="0">
                <a:solidFill>
                  <a:srgbClr val="FF0000"/>
                </a:solidFill>
                <a:latin typeface="arial" panose="020B0604020202020204" pitchFamily="34" charset="0"/>
              </a:rPr>
              <a:t>Note</a:t>
            </a:r>
            <a:r>
              <a:rPr lang="en-US" dirty="0">
                <a:solidFill>
                  <a:srgbClr val="000000"/>
                </a:solidFill>
                <a:latin typeface="arial" panose="020B0604020202020204" pitchFamily="34" charset="0"/>
              </a:rPr>
              <a:t>:</a:t>
            </a:r>
            <a:r>
              <a:rPr lang="en-US" b="0" dirty="0">
                <a:solidFill>
                  <a:srgbClr val="000000"/>
                </a:solidFill>
                <a:latin typeface="arial" panose="020B0604020202020204" pitchFamily="34" charset="0"/>
              </a:rPr>
              <a:t> </a:t>
            </a:r>
            <a:r>
              <a:rPr lang="en-US" sz="1800" b="0" dirty="0">
                <a:solidFill>
                  <a:srgbClr val="002060"/>
                </a:solidFill>
                <a:latin typeface="arial" panose="020B0604020202020204" pitchFamily="34" charset="0"/>
              </a:rPr>
              <a:t>The point that you need to remember is whatever variables we declare inside our program or inside a function, the memory for those variables will be allocated inside the stack. So, the portion of memory that is given to the function is called an activation record of that function</a:t>
            </a:r>
            <a:r>
              <a:rPr lang="en-US" sz="1800" b="0" dirty="0" smtClean="0">
                <a:solidFill>
                  <a:srgbClr val="002060"/>
                </a:solidFill>
                <a:latin typeface="arial" panose="020B0604020202020204" pitchFamily="34" charset="0"/>
              </a:rPr>
              <a:t>.</a:t>
            </a:r>
          </a:p>
          <a:p>
            <a:pPr algn="just"/>
            <a:endParaRPr lang="en-US" sz="1800" b="0" dirty="0">
              <a:solidFill>
                <a:srgbClr val="002060"/>
              </a:solidFill>
              <a:latin typeface="arial" panose="020B0604020202020204" pitchFamily="34" charset="0"/>
            </a:endParaRPr>
          </a:p>
          <a:p>
            <a:pPr algn="just"/>
            <a:endParaRPr lang="en-US" sz="1800" b="0" dirty="0" smtClean="0">
              <a:solidFill>
                <a:srgbClr val="002060"/>
              </a:solidFill>
              <a:latin typeface="arial" panose="020B0604020202020204" pitchFamily="34" charset="0"/>
            </a:endParaRPr>
          </a:p>
          <a:p>
            <a:r>
              <a:rPr lang="en-US" sz="2000" dirty="0">
                <a:solidFill>
                  <a:srgbClr val="C00000"/>
                </a:solidFill>
              </a:rPr>
              <a:t>What is static memory allocation</a:t>
            </a:r>
            <a:r>
              <a:rPr lang="en-US" sz="2000" dirty="0" smtClean="0">
                <a:solidFill>
                  <a:srgbClr val="C00000"/>
                </a:solidFill>
              </a:rPr>
              <a:t>?</a:t>
            </a:r>
          </a:p>
          <a:p>
            <a:endParaRPr lang="en-US" sz="1800" b="0" dirty="0"/>
          </a:p>
          <a:p>
            <a:pPr algn="just"/>
            <a:r>
              <a:rPr lang="en-US" sz="1800" b="0" dirty="0">
                <a:solidFill>
                  <a:srgbClr val="002060"/>
                </a:solidFill>
              </a:rPr>
              <a:t>So, how the memory is allocated inside the stack is depends on whatever variables we have inside a function. The size of the memory required by a function was decided at compile-time only by the compiler and that memory is obtained once the program start executing &amp; it is obtained inside the stack, we say this is static memory allocation.</a:t>
            </a:r>
          </a:p>
          <a:p>
            <a:pPr algn="just"/>
            <a:endParaRPr lang="en-US" sz="1800" dirty="0">
              <a:solidFill>
                <a:srgbClr val="002060"/>
              </a:solidFill>
            </a:endParaRPr>
          </a:p>
        </p:txBody>
      </p:sp>
    </p:spTree>
    <p:extLst>
      <p:ext uri="{BB962C8B-B14F-4D97-AF65-F5344CB8AC3E}">
        <p14:creationId xmlns:p14="http://schemas.microsoft.com/office/powerpoint/2010/main" val="3434413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19881"/>
            <a:ext cx="7086600" cy="1015663"/>
          </a:xfrm>
          <a:prstGeom prst="rect">
            <a:avLst/>
          </a:prstGeom>
        </p:spPr>
        <p:txBody>
          <a:bodyPr wrap="square">
            <a:spAutoFit/>
          </a:bodyPr>
          <a:lstStyle/>
          <a:p>
            <a:pPr algn="just"/>
            <a:r>
              <a:rPr lang="en-US" sz="2000" dirty="0">
                <a:solidFill>
                  <a:srgbClr val="FF0000"/>
                </a:solidFill>
                <a:latin typeface="arial" panose="020B0604020202020204" pitchFamily="34" charset="0"/>
              </a:rPr>
              <a:t>If there is a sequence of function calls then how the memory is allocated inside the stack</a:t>
            </a:r>
            <a:r>
              <a:rPr lang="en-US" sz="2000" dirty="0" smtClean="0">
                <a:solidFill>
                  <a:srgbClr val="FF0000"/>
                </a:solidFill>
                <a:latin typeface="arial" panose="020B0604020202020204" pitchFamily="34" charset="0"/>
              </a:rPr>
              <a:t>? See the diagram below:</a:t>
            </a:r>
            <a:endParaRPr lang="en-US" sz="2000" b="0" i="0" dirty="0">
              <a:solidFill>
                <a:srgbClr val="FF0000"/>
              </a:solidFill>
              <a:effectLst/>
              <a:latin typeface="-apple-system"/>
            </a:endParaRPr>
          </a:p>
        </p:txBody>
      </p:sp>
      <p:pic>
        <p:nvPicPr>
          <p:cNvPr id="3" name="Picture 2"/>
          <p:cNvPicPr>
            <a:picLocks noChangeAspect="1"/>
          </p:cNvPicPr>
          <p:nvPr/>
        </p:nvPicPr>
        <p:blipFill>
          <a:blip r:embed="rId2"/>
          <a:stretch>
            <a:fillRect/>
          </a:stretch>
        </p:blipFill>
        <p:spPr>
          <a:xfrm>
            <a:off x="0" y="1332132"/>
            <a:ext cx="9144000" cy="5525868"/>
          </a:xfrm>
          <a:prstGeom prst="rect">
            <a:avLst/>
          </a:prstGeom>
        </p:spPr>
      </p:pic>
    </p:spTree>
    <p:extLst>
      <p:ext uri="{BB962C8B-B14F-4D97-AF65-F5344CB8AC3E}">
        <p14:creationId xmlns:p14="http://schemas.microsoft.com/office/powerpoint/2010/main" val="3168084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780264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67742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57109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413064"/>
            <a:ext cx="7848600" cy="4370427"/>
          </a:xfrm>
          <a:prstGeom prst="rect">
            <a:avLst/>
          </a:prstGeom>
        </p:spPr>
        <p:txBody>
          <a:bodyPr wrap="square">
            <a:spAutoFit/>
          </a:bodyPr>
          <a:lstStyle/>
          <a:p>
            <a:pPr algn="just"/>
            <a:r>
              <a:rPr lang="en-US" sz="2000" dirty="0">
                <a:solidFill>
                  <a:srgbClr val="FF0000"/>
                </a:solidFill>
                <a:latin typeface="arial" panose="020B0604020202020204" pitchFamily="34" charset="0"/>
              </a:rPr>
              <a:t>How much memory is required by a function</a:t>
            </a:r>
            <a:r>
              <a:rPr lang="en-US" sz="2000" dirty="0" smtClean="0">
                <a:solidFill>
                  <a:srgbClr val="FF0000"/>
                </a:solidFill>
                <a:latin typeface="arial" panose="020B0604020202020204" pitchFamily="34" charset="0"/>
              </a:rPr>
              <a:t>?</a:t>
            </a:r>
          </a:p>
          <a:p>
            <a:pPr algn="just"/>
            <a:endParaRPr lang="en-US" sz="2400" b="0" dirty="0">
              <a:solidFill>
                <a:srgbClr val="002060"/>
              </a:solidFill>
              <a:latin typeface="-apple-system"/>
            </a:endParaRPr>
          </a:p>
          <a:p>
            <a:pPr marL="285750" indent="-285750" algn="just">
              <a:buFont typeface="Wingdings" panose="05000000000000000000" pitchFamily="2" charset="2"/>
              <a:buChar char="ü"/>
            </a:pPr>
            <a:r>
              <a:rPr lang="en-US" sz="1800" b="0" dirty="0">
                <a:solidFill>
                  <a:srgbClr val="002060"/>
                </a:solidFill>
                <a:latin typeface="arial" panose="020B0604020202020204" pitchFamily="34" charset="0"/>
              </a:rPr>
              <a:t>How much memory is required by a function is depends on the number of variables and their sizes and this is decided by the compiler only. </a:t>
            </a:r>
            <a:endParaRPr lang="en-US" sz="18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endParaRPr lang="en-US" sz="18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r>
              <a:rPr lang="en-US" sz="1800" b="0" dirty="0" smtClean="0">
                <a:solidFill>
                  <a:srgbClr val="002060"/>
                </a:solidFill>
                <a:latin typeface="arial" panose="020B0604020202020204" pitchFamily="34" charset="0"/>
              </a:rPr>
              <a:t>The </a:t>
            </a:r>
            <a:r>
              <a:rPr lang="en-US" sz="1800" b="0" dirty="0">
                <a:solidFill>
                  <a:srgbClr val="002060"/>
                </a:solidFill>
                <a:latin typeface="arial" panose="020B0604020202020204" pitchFamily="34" charset="0"/>
              </a:rPr>
              <a:t>stack memory is automatically created as well as automatically destroyed. </a:t>
            </a:r>
            <a:endParaRPr lang="en-US" sz="18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endParaRPr lang="en-US" sz="18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r>
              <a:rPr lang="en-US" sz="1800" b="0" dirty="0" smtClean="0">
                <a:solidFill>
                  <a:srgbClr val="002060"/>
                </a:solidFill>
                <a:latin typeface="arial" panose="020B0604020202020204" pitchFamily="34" charset="0"/>
              </a:rPr>
              <a:t>The </a:t>
            </a:r>
            <a:r>
              <a:rPr lang="en-US" sz="1800" b="0" dirty="0">
                <a:solidFill>
                  <a:srgbClr val="002060"/>
                </a:solidFill>
                <a:latin typeface="arial" panose="020B0604020202020204" pitchFamily="34" charset="0"/>
              </a:rPr>
              <a:t>programmer doesn’t have to do anything for its allocation and destruction, just the programmer has to declare the variable. </a:t>
            </a:r>
            <a:endParaRPr lang="en-US" sz="1800" b="0" dirty="0" smtClean="0">
              <a:solidFill>
                <a:srgbClr val="002060"/>
              </a:solidFill>
              <a:latin typeface="arial" panose="020B0604020202020204" pitchFamily="34" charset="0"/>
            </a:endParaRPr>
          </a:p>
          <a:p>
            <a:pPr algn="just"/>
            <a:endParaRPr lang="en-US" sz="1800" b="0" dirty="0" smtClean="0">
              <a:solidFill>
                <a:srgbClr val="002060"/>
              </a:solidFill>
              <a:latin typeface="arial" panose="020B0604020202020204" pitchFamily="34" charset="0"/>
            </a:endParaRPr>
          </a:p>
          <a:p>
            <a:pPr marL="285750" indent="-285750" algn="just">
              <a:buFont typeface="Wingdings" panose="05000000000000000000" pitchFamily="2" charset="2"/>
              <a:buChar char="ü"/>
            </a:pPr>
            <a:r>
              <a:rPr lang="en-US" sz="1800" b="0" dirty="0" smtClean="0">
                <a:solidFill>
                  <a:srgbClr val="002060"/>
                </a:solidFill>
                <a:latin typeface="arial" panose="020B0604020202020204" pitchFamily="34" charset="0"/>
              </a:rPr>
              <a:t>So</a:t>
            </a:r>
            <a:r>
              <a:rPr lang="en-US" sz="1800" b="0" dirty="0">
                <a:solidFill>
                  <a:srgbClr val="002060"/>
                </a:solidFill>
                <a:latin typeface="arial" panose="020B0604020202020204" pitchFamily="34" charset="0"/>
              </a:rPr>
              <a:t>, the conclusion is whatever the variables we declare in the program or whatever the parameters our functions are taking for all of them, the memory is allocated inside the stack and it is automatically created and automatically destroyed when the function ends.</a:t>
            </a:r>
            <a:endParaRPr lang="en-US" sz="1800" b="0" i="0" dirty="0">
              <a:solidFill>
                <a:srgbClr val="002060"/>
              </a:solidFill>
              <a:effectLst/>
              <a:latin typeface="-apple-system"/>
            </a:endParaRPr>
          </a:p>
        </p:txBody>
      </p:sp>
    </p:spTree>
    <p:extLst>
      <p:ext uri="{BB962C8B-B14F-4D97-AF65-F5344CB8AC3E}">
        <p14:creationId xmlns:p14="http://schemas.microsoft.com/office/powerpoint/2010/main" val="1590898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804446"/>
            <a:ext cx="3733800" cy="400110"/>
          </a:xfrm>
          <a:prstGeom prst="rect">
            <a:avLst/>
          </a:prstGeom>
        </p:spPr>
        <p:txBody>
          <a:bodyPr wrap="square">
            <a:spAutoFit/>
          </a:bodyPr>
          <a:lstStyle/>
          <a:p>
            <a:pPr algn="just"/>
            <a:r>
              <a:rPr lang="en-US" sz="2000" dirty="0">
                <a:solidFill>
                  <a:srgbClr val="FF0000"/>
                </a:solidFill>
                <a:latin typeface="arial" panose="020B0604020202020204" pitchFamily="34" charset="0"/>
              </a:rPr>
              <a:t>Heap Memory:</a:t>
            </a:r>
            <a:endParaRPr lang="en-US" sz="2000" b="0" i="0" dirty="0">
              <a:solidFill>
                <a:srgbClr val="FF0000"/>
              </a:solidFill>
              <a:effectLst/>
              <a:latin typeface="-apple-system"/>
            </a:endParaRPr>
          </a:p>
        </p:txBody>
      </p:sp>
      <p:sp>
        <p:nvSpPr>
          <p:cNvPr id="3" name="Rectangle 2"/>
          <p:cNvSpPr/>
          <p:nvPr/>
        </p:nvSpPr>
        <p:spPr>
          <a:xfrm>
            <a:off x="609600" y="1524000"/>
            <a:ext cx="8001000" cy="3970318"/>
          </a:xfrm>
          <a:prstGeom prst="rect">
            <a:avLst/>
          </a:prstGeom>
        </p:spPr>
        <p:txBody>
          <a:bodyPr wrap="square">
            <a:spAutoFit/>
          </a:bodyPr>
          <a:lstStyle/>
          <a:p>
            <a:pPr marL="342900" indent="-342900" algn="just">
              <a:buFont typeface="+mj-lt"/>
              <a:buAutoNum type="arabicPeriod"/>
            </a:pPr>
            <a:r>
              <a:rPr lang="en-US" sz="1800" b="0" dirty="0" smtClean="0">
                <a:solidFill>
                  <a:srgbClr val="002060"/>
                </a:solidFill>
                <a:latin typeface="arial" panose="020B0604020202020204" pitchFamily="34" charset="0"/>
              </a:rPr>
              <a:t>Heap </a:t>
            </a:r>
            <a:r>
              <a:rPr lang="en-US" sz="1800" b="0" dirty="0">
                <a:solidFill>
                  <a:srgbClr val="002060"/>
                </a:solidFill>
                <a:latin typeface="arial" panose="020B0604020202020204" pitchFamily="34" charset="0"/>
              </a:rPr>
              <a:t>is the term used for unorganized memory. </a:t>
            </a:r>
            <a:endParaRPr lang="en-US" sz="1800" b="0" dirty="0" smtClean="0">
              <a:solidFill>
                <a:srgbClr val="002060"/>
              </a:solidFill>
              <a:latin typeface="arial" panose="020B0604020202020204" pitchFamily="34" charset="0"/>
            </a:endParaRPr>
          </a:p>
          <a:p>
            <a:pPr marL="342900" indent="-342900" algn="just">
              <a:buFont typeface="+mj-lt"/>
              <a:buAutoNum type="arabicPeriod"/>
            </a:pPr>
            <a:endParaRPr lang="en-US" sz="1800" b="0" dirty="0" smtClean="0">
              <a:solidFill>
                <a:srgbClr val="002060"/>
              </a:solidFill>
              <a:latin typeface="arial" panose="020B0604020202020204" pitchFamily="34" charset="0"/>
            </a:endParaRPr>
          </a:p>
          <a:p>
            <a:pPr marL="342900" indent="-342900" algn="just">
              <a:buFont typeface="+mj-lt"/>
              <a:buAutoNum type="arabicPeriod"/>
            </a:pPr>
            <a:r>
              <a:rPr lang="en-US" sz="1800" b="0" dirty="0">
                <a:solidFill>
                  <a:srgbClr val="002060"/>
                </a:solidFill>
                <a:latin typeface="arial" panose="020B0604020202020204" pitchFamily="34" charset="0"/>
              </a:rPr>
              <a:t>I</a:t>
            </a:r>
            <a:r>
              <a:rPr lang="en-US" sz="1800" b="0" dirty="0" smtClean="0">
                <a:solidFill>
                  <a:srgbClr val="002060"/>
                </a:solidFill>
                <a:latin typeface="arial" panose="020B0604020202020204" pitchFamily="34" charset="0"/>
              </a:rPr>
              <a:t>t </a:t>
            </a:r>
            <a:r>
              <a:rPr lang="en-US" sz="1800" b="0" dirty="0">
                <a:solidFill>
                  <a:srgbClr val="002060"/>
                </a:solidFill>
                <a:latin typeface="arial" panose="020B0604020202020204" pitchFamily="34" charset="0"/>
              </a:rPr>
              <a:t>is not organized. </a:t>
            </a:r>
            <a:endParaRPr lang="en-US" sz="1800" b="0" dirty="0" smtClean="0">
              <a:solidFill>
                <a:srgbClr val="002060"/>
              </a:solidFill>
              <a:latin typeface="arial" panose="020B0604020202020204" pitchFamily="34" charset="0"/>
            </a:endParaRPr>
          </a:p>
          <a:p>
            <a:pPr marL="342900" indent="-342900" algn="just">
              <a:buFont typeface="+mj-lt"/>
              <a:buAutoNum type="arabicPeriod"/>
            </a:pPr>
            <a:endParaRPr lang="en-US" sz="1800" b="0" dirty="0" smtClean="0">
              <a:solidFill>
                <a:srgbClr val="002060"/>
              </a:solidFill>
              <a:latin typeface="arial" panose="020B0604020202020204" pitchFamily="34" charset="0"/>
            </a:endParaRPr>
          </a:p>
          <a:p>
            <a:pPr marL="342900" indent="-342900" algn="just">
              <a:buFont typeface="+mj-lt"/>
              <a:buAutoNum type="arabicPeriod"/>
            </a:pPr>
            <a:r>
              <a:rPr lang="en-US" sz="1800" b="0" dirty="0" smtClean="0">
                <a:solidFill>
                  <a:srgbClr val="002060"/>
                </a:solidFill>
                <a:latin typeface="arial" panose="020B0604020202020204" pitchFamily="34" charset="0"/>
              </a:rPr>
              <a:t>The </a:t>
            </a:r>
            <a:r>
              <a:rPr lang="en-US" sz="1800" b="0" dirty="0">
                <a:solidFill>
                  <a:srgbClr val="002060"/>
                </a:solidFill>
                <a:latin typeface="arial" panose="020B0604020202020204" pitchFamily="34" charset="0"/>
              </a:rPr>
              <a:t>stack memory is organized and we already saw how the activation records are created and deleted</a:t>
            </a:r>
            <a:r>
              <a:rPr lang="en-US" sz="1800" b="0" dirty="0" smtClean="0">
                <a:solidFill>
                  <a:srgbClr val="002060"/>
                </a:solidFill>
                <a:latin typeface="arial" panose="020B0604020202020204" pitchFamily="34" charset="0"/>
              </a:rPr>
              <a:t>.</a:t>
            </a:r>
          </a:p>
          <a:p>
            <a:pPr marL="342900" indent="-342900" algn="just">
              <a:buFont typeface="+mj-lt"/>
              <a:buAutoNum type="arabicPeriod"/>
            </a:pPr>
            <a:endParaRPr lang="en-US" sz="1800" b="0" dirty="0" smtClean="0">
              <a:solidFill>
                <a:srgbClr val="002060"/>
              </a:solidFill>
              <a:latin typeface="arial" panose="020B0604020202020204" pitchFamily="34" charset="0"/>
            </a:endParaRPr>
          </a:p>
          <a:p>
            <a:pPr marL="342900" indent="-342900" algn="just">
              <a:buFont typeface="+mj-lt"/>
              <a:buAutoNum type="arabicPeriod"/>
            </a:pPr>
            <a:r>
              <a:rPr lang="en-US" sz="1800" b="0" dirty="0">
                <a:solidFill>
                  <a:srgbClr val="002060"/>
                </a:solidFill>
                <a:latin typeface="arial" panose="020B0604020202020204" pitchFamily="34" charset="0"/>
              </a:rPr>
              <a:t> </a:t>
            </a:r>
            <a:r>
              <a:rPr lang="en-US" sz="1800" b="0" dirty="0" smtClean="0">
                <a:solidFill>
                  <a:srgbClr val="002060"/>
                </a:solidFill>
              </a:rPr>
              <a:t>Heap is that heap memory should be treated as a resource.</a:t>
            </a:r>
          </a:p>
          <a:p>
            <a:pPr marL="342900" indent="-342900" algn="just">
              <a:buFont typeface="+mj-lt"/>
              <a:buAutoNum type="arabicPeriod"/>
            </a:pPr>
            <a:endParaRPr lang="en-US" sz="1800" b="0" dirty="0" smtClean="0">
              <a:solidFill>
                <a:srgbClr val="002060"/>
              </a:solidFill>
            </a:endParaRPr>
          </a:p>
          <a:p>
            <a:pPr marL="342900" indent="-342900" algn="just">
              <a:buFont typeface="+mj-lt"/>
              <a:buAutoNum type="arabicPeriod"/>
            </a:pPr>
            <a:r>
              <a:rPr lang="en-US" sz="1800" b="0" dirty="0" smtClean="0">
                <a:solidFill>
                  <a:srgbClr val="002060"/>
                </a:solidFill>
              </a:rPr>
              <a:t>Let </a:t>
            </a:r>
            <a:r>
              <a:rPr lang="en-US" sz="1800" b="0" dirty="0">
                <a:solidFill>
                  <a:srgbClr val="002060"/>
                </a:solidFill>
              </a:rPr>
              <a:t>us first understand what do you mean by resource. A printer is a resource for your program. If your program wants to use a printer, then it can request a printer and use the printer. Once it has finished using it, it should release the printer. So that the other applications can use it</a:t>
            </a:r>
            <a:r>
              <a:rPr lang="en-US" sz="1800" b="0" dirty="0" smtClean="0">
                <a:solidFill>
                  <a:srgbClr val="002060"/>
                </a:solidFill>
              </a:rPr>
              <a:t>.</a:t>
            </a:r>
          </a:p>
          <a:p>
            <a:pPr marL="342900" indent="-342900" algn="just">
              <a:buFont typeface="+mj-lt"/>
              <a:buAutoNum type="arabicPeriod"/>
            </a:pPr>
            <a:endParaRPr lang="en-US" sz="1800" dirty="0">
              <a:solidFill>
                <a:srgbClr val="002060"/>
              </a:solidFill>
            </a:endParaRPr>
          </a:p>
        </p:txBody>
      </p:sp>
    </p:spTree>
    <p:extLst>
      <p:ext uri="{BB962C8B-B14F-4D97-AF65-F5344CB8AC3E}">
        <p14:creationId xmlns:p14="http://schemas.microsoft.com/office/powerpoint/2010/main" val="1012533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924800" cy="4801314"/>
          </a:xfrm>
          <a:prstGeom prst="rect">
            <a:avLst/>
          </a:prstGeom>
        </p:spPr>
        <p:txBody>
          <a:bodyPr wrap="square">
            <a:spAutoFit/>
          </a:bodyPr>
          <a:lstStyle/>
          <a:p>
            <a:pPr marL="342900" indent="-342900" algn="just">
              <a:buFont typeface="+mj-lt"/>
              <a:buAutoNum type="arabicParenR" startAt="6"/>
            </a:pPr>
            <a:r>
              <a:rPr lang="en-US" sz="1800" b="0" dirty="0">
                <a:solidFill>
                  <a:srgbClr val="002060"/>
                </a:solidFill>
                <a:latin typeface="arial" panose="020B0604020202020204" pitchFamily="34" charset="0"/>
              </a:rPr>
              <a:t>In the same way, the heap memory should be used as a resource</a:t>
            </a:r>
            <a:r>
              <a:rPr lang="en-US" sz="1800" b="0" dirty="0" smtClean="0">
                <a:solidFill>
                  <a:srgbClr val="002060"/>
                </a:solidFill>
                <a:latin typeface="arial" panose="020B0604020202020204" pitchFamily="34" charset="0"/>
              </a:rPr>
              <a:t>. </a:t>
            </a:r>
          </a:p>
          <a:p>
            <a:pPr algn="just"/>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r>
              <a:rPr lang="en-US" sz="1800" b="0" dirty="0" smtClean="0">
                <a:solidFill>
                  <a:srgbClr val="002060"/>
                </a:solidFill>
                <a:latin typeface="arial" panose="020B0604020202020204" pitchFamily="34" charset="0"/>
              </a:rPr>
              <a:t>When </a:t>
            </a:r>
            <a:r>
              <a:rPr lang="en-US" sz="1800" b="0" dirty="0">
                <a:solidFill>
                  <a:srgbClr val="002060"/>
                </a:solidFill>
                <a:latin typeface="arial" panose="020B0604020202020204" pitchFamily="34" charset="0"/>
              </a:rPr>
              <a:t>required you take the memory and when you don’t require it, release the memory. </a:t>
            </a: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r>
              <a:rPr lang="en-US" sz="1800" b="0" dirty="0" smtClean="0">
                <a:solidFill>
                  <a:srgbClr val="002060"/>
                </a:solidFill>
                <a:latin typeface="arial" panose="020B0604020202020204" pitchFamily="34" charset="0"/>
              </a:rPr>
              <a:t>This </a:t>
            </a:r>
            <a:r>
              <a:rPr lang="en-US" sz="1800" b="0" dirty="0">
                <a:solidFill>
                  <a:srgbClr val="002060"/>
                </a:solidFill>
                <a:latin typeface="arial" panose="020B0604020202020204" pitchFamily="34" charset="0"/>
              </a:rPr>
              <a:t>is the practice that we must do while dealing with heap memory</a:t>
            </a:r>
            <a:r>
              <a:rPr lang="en-US" sz="1800" b="0" dirty="0" smtClean="0">
                <a:solidFill>
                  <a:srgbClr val="002060"/>
                </a:solidFill>
                <a:latin typeface="arial" panose="020B0604020202020204" pitchFamily="34" charset="0"/>
              </a:rPr>
              <a:t>.</a:t>
            </a:r>
          </a:p>
          <a:p>
            <a:pPr marL="342900" indent="-342900" algn="just">
              <a:buFont typeface="+mj-lt"/>
              <a:buAutoNum type="arabicParenR" startAt="6"/>
            </a:pPr>
            <a:endParaRPr lang="en-US" sz="1800" b="0" dirty="0">
              <a:solidFill>
                <a:srgbClr val="002060"/>
              </a:solidFill>
              <a:latin typeface="-apple-system"/>
            </a:endParaRPr>
          </a:p>
          <a:p>
            <a:pPr marL="342900" indent="-342900" algn="just">
              <a:buFont typeface="+mj-lt"/>
              <a:buAutoNum type="arabicParenR" startAt="6"/>
            </a:pPr>
            <a:r>
              <a:rPr lang="en-US" sz="1800" b="0" dirty="0">
                <a:solidFill>
                  <a:srgbClr val="002060"/>
                </a:solidFill>
                <a:latin typeface="arial" panose="020B0604020202020204" pitchFamily="34" charset="0"/>
              </a:rPr>
              <a:t>The </a:t>
            </a:r>
            <a:r>
              <a:rPr lang="en-US" sz="1800" b="0" dirty="0" smtClean="0">
                <a:solidFill>
                  <a:srgbClr val="002060"/>
                </a:solidFill>
                <a:latin typeface="arial" panose="020B0604020202020204" pitchFamily="34" charset="0"/>
              </a:rPr>
              <a:t>program </a:t>
            </a:r>
            <a:r>
              <a:rPr lang="en-US" sz="1800" b="0" dirty="0">
                <a:solidFill>
                  <a:srgbClr val="002060"/>
                </a:solidFill>
                <a:latin typeface="arial" panose="020B0604020202020204" pitchFamily="34" charset="0"/>
              </a:rPr>
              <a:t>can’t directly access heap memory. </a:t>
            </a: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r>
              <a:rPr lang="en-US" sz="1800" b="0" dirty="0" smtClean="0">
                <a:solidFill>
                  <a:srgbClr val="002060"/>
                </a:solidFill>
                <a:latin typeface="arial" panose="020B0604020202020204" pitchFamily="34" charset="0"/>
              </a:rPr>
              <a:t>The </a:t>
            </a:r>
            <a:r>
              <a:rPr lang="en-US" sz="1800" b="0" dirty="0">
                <a:solidFill>
                  <a:srgbClr val="002060"/>
                </a:solidFill>
                <a:latin typeface="arial" panose="020B0604020202020204" pitchFamily="34" charset="0"/>
              </a:rPr>
              <a:t>Program can directly access anything inside the code section, anything inside the stack but cannot access the heap memory directly</a:t>
            </a:r>
            <a:r>
              <a:rPr lang="en-US" sz="1800" b="0" dirty="0" smtClean="0">
                <a:solidFill>
                  <a:srgbClr val="002060"/>
                </a:solidFill>
                <a:latin typeface="arial" panose="020B0604020202020204" pitchFamily="34" charset="0"/>
              </a:rPr>
              <a:t>.</a:t>
            </a:r>
          </a:p>
          <a:p>
            <a:pPr marL="342900" indent="-342900" algn="just">
              <a:buFont typeface="+mj-lt"/>
              <a:buAutoNum type="arabicParenR" startAt="6"/>
            </a:pP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r>
              <a:rPr lang="en-US" sz="1800" b="0" dirty="0" smtClean="0">
                <a:solidFill>
                  <a:srgbClr val="002060"/>
                </a:solidFill>
                <a:latin typeface="arial" panose="020B0604020202020204" pitchFamily="34" charset="0"/>
              </a:rPr>
              <a:t>Then </a:t>
            </a:r>
            <a:r>
              <a:rPr lang="en-US" sz="1800" b="0" dirty="0">
                <a:solidFill>
                  <a:srgbClr val="002060"/>
                </a:solidFill>
                <a:latin typeface="arial" panose="020B0604020202020204" pitchFamily="34" charset="0"/>
              </a:rPr>
              <a:t>how the program will access the heap memory? </a:t>
            </a: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endParaRPr lang="en-US" sz="1800" b="0" dirty="0" smtClean="0">
              <a:solidFill>
                <a:srgbClr val="002060"/>
              </a:solidFill>
              <a:latin typeface="arial" panose="020B0604020202020204" pitchFamily="34" charset="0"/>
            </a:endParaRPr>
          </a:p>
          <a:p>
            <a:pPr marL="342900" indent="-342900" algn="just">
              <a:buFont typeface="+mj-lt"/>
              <a:buAutoNum type="arabicParenR" startAt="6"/>
            </a:pPr>
            <a:r>
              <a:rPr lang="en-US" sz="1800" b="0" dirty="0" smtClean="0">
                <a:solidFill>
                  <a:srgbClr val="002060"/>
                </a:solidFill>
                <a:latin typeface="arial" panose="020B0604020202020204" pitchFamily="34" charset="0"/>
              </a:rPr>
              <a:t>It </a:t>
            </a:r>
            <a:r>
              <a:rPr lang="en-US" sz="1800" b="0" dirty="0">
                <a:solidFill>
                  <a:srgbClr val="002060"/>
                </a:solidFill>
                <a:latin typeface="arial" panose="020B0604020202020204" pitchFamily="34" charset="0"/>
              </a:rPr>
              <a:t>can be access to memory using a pointer</a:t>
            </a:r>
            <a:r>
              <a:rPr lang="en-US" sz="1800" b="0" dirty="0" smtClean="0">
                <a:solidFill>
                  <a:srgbClr val="002060"/>
                </a:solidFill>
                <a:latin typeface="arial" panose="020B0604020202020204" pitchFamily="34" charset="0"/>
              </a:rPr>
              <a:t>.</a:t>
            </a:r>
          </a:p>
          <a:p>
            <a:pPr marL="342900" indent="-342900" algn="just">
              <a:buFont typeface="+mj-lt"/>
              <a:buAutoNum type="arabicParenR" startAt="6"/>
            </a:pPr>
            <a:endParaRPr lang="en-US" sz="1800" b="0" i="0" dirty="0">
              <a:solidFill>
                <a:srgbClr val="000000"/>
              </a:solidFill>
              <a:effectLst/>
              <a:latin typeface="arial" panose="020B0604020202020204" pitchFamily="34" charset="0"/>
            </a:endParaRPr>
          </a:p>
          <a:p>
            <a:pPr algn="just"/>
            <a:endParaRPr lang="en-US" sz="1800" b="0" i="0" dirty="0">
              <a:solidFill>
                <a:srgbClr val="212529"/>
              </a:solidFill>
              <a:effectLst/>
              <a:latin typeface="-apple-system"/>
            </a:endParaRPr>
          </a:p>
        </p:txBody>
      </p:sp>
    </p:spTree>
    <p:extLst>
      <p:ext uri="{BB962C8B-B14F-4D97-AF65-F5344CB8AC3E}">
        <p14:creationId xmlns:p14="http://schemas.microsoft.com/office/powerpoint/2010/main" val="1637230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3378126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00"/>
            <a:ext cx="6400800" cy="400110"/>
          </a:xfrm>
          <a:prstGeom prst="rect">
            <a:avLst/>
          </a:prstGeom>
        </p:spPr>
        <p:txBody>
          <a:bodyPr wrap="square">
            <a:spAutoFit/>
          </a:bodyPr>
          <a:lstStyle/>
          <a:p>
            <a:pPr algn="just"/>
            <a:r>
              <a:rPr lang="en-US" sz="2000" dirty="0">
                <a:solidFill>
                  <a:srgbClr val="FF0000"/>
                </a:solidFill>
                <a:latin typeface="arial" panose="020B0604020202020204" pitchFamily="34" charset="0"/>
              </a:rPr>
              <a:t>How the program access heap memory?</a:t>
            </a:r>
            <a:endParaRPr lang="en-US" sz="2000" b="0" i="0" dirty="0">
              <a:solidFill>
                <a:srgbClr val="FF0000"/>
              </a:solidFill>
              <a:effectLst/>
              <a:latin typeface="-apple-system"/>
            </a:endParaRPr>
          </a:p>
        </p:txBody>
      </p:sp>
      <p:sp>
        <p:nvSpPr>
          <p:cNvPr id="3" name="Rectangle 2"/>
          <p:cNvSpPr/>
          <p:nvPr/>
        </p:nvSpPr>
        <p:spPr>
          <a:xfrm>
            <a:off x="609600" y="1524000"/>
            <a:ext cx="8153400" cy="3970318"/>
          </a:xfrm>
          <a:prstGeom prst="rect">
            <a:avLst/>
          </a:prstGeom>
        </p:spPr>
        <p:txBody>
          <a:bodyPr wrap="square">
            <a:spAutoFit/>
          </a:bodyPr>
          <a:lstStyle/>
          <a:p>
            <a:pPr marL="342900" indent="-342900" algn="just">
              <a:buFont typeface="+mj-lt"/>
              <a:buAutoNum type="arabicPeriod"/>
            </a:pPr>
            <a:r>
              <a:rPr lang="en-US" sz="1800" b="0" dirty="0">
                <a:solidFill>
                  <a:srgbClr val="002060"/>
                </a:solidFill>
                <a:latin typeface="arial" panose="020B0604020202020204" pitchFamily="34" charset="0"/>
              </a:rPr>
              <a:t>The program cannot directly access the heap memory, it has to access the pointer and the pointer will give the address of the heap memory, and then the program can reach that location and access these integers</a:t>
            </a:r>
            <a:r>
              <a:rPr lang="en-US" sz="1800" b="0" dirty="0" smtClean="0">
                <a:solidFill>
                  <a:srgbClr val="002060"/>
                </a:solidFill>
                <a:latin typeface="arial" panose="020B0604020202020204" pitchFamily="34" charset="0"/>
              </a:rPr>
              <a:t>.</a:t>
            </a:r>
          </a:p>
          <a:p>
            <a:pPr marL="342900" indent="-342900" algn="just">
              <a:buFont typeface="+mj-lt"/>
              <a:buAutoNum type="arabicPeriod"/>
            </a:pPr>
            <a:endParaRPr lang="en-US" sz="1800" b="0" dirty="0">
              <a:solidFill>
                <a:srgbClr val="002060"/>
              </a:solidFill>
              <a:latin typeface="arial" panose="020B0604020202020204" pitchFamily="34" charset="0"/>
            </a:endParaRPr>
          </a:p>
          <a:p>
            <a:pPr marL="342900" indent="-342900" algn="just">
              <a:buFont typeface="+mj-lt"/>
              <a:buAutoNum type="arabicPeriod"/>
            </a:pPr>
            <a:r>
              <a:rPr lang="en-US" sz="1800" b="0" dirty="0">
                <a:solidFill>
                  <a:srgbClr val="002060"/>
                </a:solidFill>
              </a:rPr>
              <a:t>T</a:t>
            </a:r>
            <a:r>
              <a:rPr lang="en-US" sz="1800" b="0" dirty="0" smtClean="0">
                <a:solidFill>
                  <a:srgbClr val="002060"/>
                </a:solidFill>
              </a:rPr>
              <a:t>he </a:t>
            </a:r>
            <a:r>
              <a:rPr lang="en-US" sz="1800" b="0" dirty="0">
                <a:solidFill>
                  <a:srgbClr val="002060"/>
                </a:solidFill>
              </a:rPr>
              <a:t>heap memory should be treated as a resource. </a:t>
            </a:r>
            <a:endParaRPr lang="en-US" sz="1800" b="0" dirty="0" smtClean="0">
              <a:solidFill>
                <a:srgbClr val="002060"/>
              </a:solidFill>
            </a:endParaRPr>
          </a:p>
          <a:p>
            <a:pPr marL="342900" indent="-342900" algn="just">
              <a:buFont typeface="+mj-lt"/>
              <a:buAutoNum type="arabicPeriod"/>
            </a:pPr>
            <a:endParaRPr lang="en-US" sz="1800" b="0" dirty="0">
              <a:solidFill>
                <a:srgbClr val="002060"/>
              </a:solidFill>
            </a:endParaRPr>
          </a:p>
          <a:p>
            <a:pPr marL="342900" indent="-342900" algn="just">
              <a:buFont typeface="+mj-lt"/>
              <a:buAutoNum type="arabicPeriod"/>
            </a:pPr>
            <a:r>
              <a:rPr lang="en-US" sz="1800" b="0" dirty="0" smtClean="0">
                <a:solidFill>
                  <a:srgbClr val="002060"/>
                </a:solidFill>
              </a:rPr>
              <a:t>After </a:t>
            </a:r>
            <a:r>
              <a:rPr lang="en-US" sz="1800" b="0" dirty="0">
                <a:solidFill>
                  <a:srgbClr val="002060"/>
                </a:solidFill>
              </a:rPr>
              <a:t>some time in your program, if you don’t need that array whose memory is allocated in the heap, then you need to make the pointer “p” as null which means now the pointer will not point to that memory</a:t>
            </a:r>
            <a:r>
              <a:rPr lang="en-US" sz="1800" b="0" dirty="0" smtClean="0">
                <a:solidFill>
                  <a:srgbClr val="002060"/>
                </a:solidFill>
              </a:rPr>
              <a:t>.</a:t>
            </a:r>
          </a:p>
          <a:p>
            <a:pPr marL="342900" indent="-342900" algn="just">
              <a:buFont typeface="+mj-lt"/>
              <a:buAutoNum type="arabicPeriod"/>
            </a:pPr>
            <a:endParaRPr lang="en-US" sz="1800" b="0" dirty="0">
              <a:solidFill>
                <a:srgbClr val="002060"/>
              </a:solidFill>
            </a:endParaRPr>
          </a:p>
          <a:p>
            <a:pPr marL="342900" indent="-342900" algn="just">
              <a:buFont typeface="+mj-lt"/>
              <a:buAutoNum type="arabicPeriod"/>
            </a:pPr>
            <a:r>
              <a:rPr lang="en-US" sz="1800" b="0" dirty="0">
                <a:solidFill>
                  <a:srgbClr val="002060"/>
                </a:solidFill>
              </a:rPr>
              <a:t>T</a:t>
            </a:r>
            <a:r>
              <a:rPr lang="en-US" sz="1800" b="0" dirty="0" smtClean="0">
                <a:solidFill>
                  <a:srgbClr val="002060"/>
                </a:solidFill>
              </a:rPr>
              <a:t>he </a:t>
            </a:r>
            <a:r>
              <a:rPr lang="en-US" sz="1800" b="0" dirty="0">
                <a:solidFill>
                  <a:srgbClr val="002060"/>
                </a:solidFill>
              </a:rPr>
              <a:t>heap memory should be explicitly </a:t>
            </a:r>
            <a:r>
              <a:rPr lang="en-US" sz="1800" dirty="0">
                <a:solidFill>
                  <a:srgbClr val="FF0000"/>
                </a:solidFill>
              </a:rPr>
              <a:t>released</a:t>
            </a:r>
            <a:r>
              <a:rPr lang="en-US" sz="1800" b="0" dirty="0">
                <a:solidFill>
                  <a:srgbClr val="002060"/>
                </a:solidFill>
              </a:rPr>
              <a:t> or </a:t>
            </a:r>
            <a:r>
              <a:rPr lang="en-US" sz="1800" dirty="0">
                <a:solidFill>
                  <a:srgbClr val="FF0000"/>
                </a:solidFill>
              </a:rPr>
              <a:t>disposed</a:t>
            </a:r>
            <a:r>
              <a:rPr lang="en-US" sz="1800" b="0" dirty="0">
                <a:solidFill>
                  <a:srgbClr val="002060"/>
                </a:solidFill>
              </a:rPr>
              <a:t>. Otherwise, if we are not releasing it, then the memory will be still belonging to our program and that memory cannot be used again. So, it causes loss of memory and the loss of memory is called a </a:t>
            </a:r>
            <a:r>
              <a:rPr lang="en-US" sz="1800" dirty="0">
                <a:solidFill>
                  <a:srgbClr val="FF0000"/>
                </a:solidFill>
              </a:rPr>
              <a:t>memory leak</a:t>
            </a:r>
            <a:r>
              <a:rPr lang="en-US" sz="1800" b="0" dirty="0">
                <a:solidFill>
                  <a:srgbClr val="002060"/>
                </a:solidFill>
              </a:rPr>
              <a:t>.</a:t>
            </a:r>
            <a:endParaRPr lang="en-US" sz="1800" dirty="0">
              <a:solidFill>
                <a:srgbClr val="002060"/>
              </a:solidFill>
            </a:endParaRPr>
          </a:p>
        </p:txBody>
      </p:sp>
    </p:spTree>
    <p:extLst>
      <p:ext uri="{BB962C8B-B14F-4D97-AF65-F5344CB8AC3E}">
        <p14:creationId xmlns:p14="http://schemas.microsoft.com/office/powerpoint/2010/main" val="362107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7890"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1957891" name="Text Box 3"/>
          <p:cNvSpPr txBox="1">
            <a:spLocks noChangeArrowheads="1"/>
          </p:cNvSpPr>
          <p:nvPr/>
        </p:nvSpPr>
        <p:spPr bwMode="auto">
          <a:xfrm>
            <a:off x="1510803"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Algorithms (Contd.)</a:t>
            </a:r>
          </a:p>
        </p:txBody>
      </p:sp>
      <p:sp>
        <p:nvSpPr>
          <p:cNvPr id="1957892"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An algorithm has five important properties:</a:t>
            </a:r>
          </a:p>
          <a:p>
            <a:pPr lvl="1">
              <a:spcBef>
                <a:spcPct val="20000"/>
              </a:spcBef>
              <a:buFontTx/>
              <a:buBlip>
                <a:blip r:embed="rId4"/>
              </a:buBlip>
            </a:pPr>
            <a:r>
              <a:rPr lang="en-IN" altLang="en-US" sz="1800" b="0">
                <a:solidFill>
                  <a:schemeClr val="accent2"/>
                </a:solidFill>
                <a:cs typeface="Times New Roman" panose="02020603050405020304" pitchFamily="18" charset="0"/>
              </a:rPr>
              <a:t>Finiteness</a:t>
            </a:r>
          </a:p>
          <a:p>
            <a:pPr lvl="1">
              <a:spcBef>
                <a:spcPct val="20000"/>
              </a:spcBef>
              <a:buFontTx/>
              <a:buBlip>
                <a:blip r:embed="rId4"/>
              </a:buBlip>
            </a:pPr>
            <a:r>
              <a:rPr lang="en-IN" altLang="en-US" sz="1800" b="0">
                <a:solidFill>
                  <a:schemeClr val="accent2"/>
                </a:solidFill>
                <a:cs typeface="Times New Roman" panose="02020603050405020304" pitchFamily="18" charset="0"/>
              </a:rPr>
              <a:t>Definiteness</a:t>
            </a:r>
          </a:p>
          <a:p>
            <a:pPr lvl="1">
              <a:spcBef>
                <a:spcPct val="20000"/>
              </a:spcBef>
              <a:buFontTx/>
              <a:buBlip>
                <a:blip r:embed="rId4"/>
              </a:buBlip>
            </a:pPr>
            <a:r>
              <a:rPr lang="en-IN" altLang="en-US" sz="1800" b="0">
                <a:solidFill>
                  <a:schemeClr val="accent2"/>
                </a:solidFill>
                <a:cs typeface="Times New Roman" panose="02020603050405020304" pitchFamily="18" charset="0"/>
              </a:rPr>
              <a:t>Input</a:t>
            </a:r>
          </a:p>
          <a:p>
            <a:pPr lvl="1">
              <a:spcBef>
                <a:spcPct val="20000"/>
              </a:spcBef>
              <a:buFontTx/>
              <a:buBlip>
                <a:blip r:embed="rId4"/>
              </a:buBlip>
            </a:pPr>
            <a:r>
              <a:rPr lang="en-IN" altLang="en-US" sz="1800" b="0">
                <a:solidFill>
                  <a:schemeClr val="accent2"/>
                </a:solidFill>
                <a:cs typeface="Times New Roman" panose="02020603050405020304" pitchFamily="18" charset="0"/>
              </a:rPr>
              <a:t>Output</a:t>
            </a:r>
          </a:p>
          <a:p>
            <a:pPr lvl="1">
              <a:spcBef>
                <a:spcPct val="20000"/>
              </a:spcBef>
              <a:buFontTx/>
              <a:buBlip>
                <a:blip r:embed="rId4"/>
              </a:buBlip>
            </a:pPr>
            <a:r>
              <a:rPr lang="en-IN" altLang="en-US" sz="1800" b="0">
                <a:solidFill>
                  <a:schemeClr val="accent2"/>
                </a:solidFill>
                <a:cs typeface="Times New Roman" panose="02020603050405020304" pitchFamily="18" charset="0"/>
              </a:rPr>
              <a:t>Effectiveness</a:t>
            </a: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1986"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1961987" name="Text Box 3"/>
          <p:cNvSpPr txBox="1">
            <a:spLocks noChangeArrowheads="1"/>
          </p:cNvSpPr>
          <p:nvPr/>
        </p:nvSpPr>
        <p:spPr bwMode="auto">
          <a:xfrm>
            <a:off x="1519901"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Algorithms (Contd.)</a:t>
            </a:r>
          </a:p>
        </p:txBody>
      </p:sp>
      <p:sp>
        <p:nvSpPr>
          <p:cNvPr id="1961988"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A problem can be solved using a computer only if an algorithm can be written for it.</a:t>
            </a:r>
          </a:p>
          <a:p>
            <a:pPr>
              <a:spcBef>
                <a:spcPct val="20000"/>
              </a:spcBef>
              <a:buFontTx/>
              <a:buBlip>
                <a:blip r:embed="rId3"/>
              </a:buBlip>
            </a:pPr>
            <a:r>
              <a:rPr lang="en-IN" altLang="en-US" sz="2000" b="0">
                <a:solidFill>
                  <a:schemeClr val="accent2"/>
                </a:solidFill>
                <a:cs typeface="Times New Roman" panose="02020603050405020304" pitchFamily="18" charset="0"/>
              </a:rPr>
              <a:t>In addition, algorithms provide the following benefits:</a:t>
            </a:r>
          </a:p>
          <a:p>
            <a:pPr lvl="1">
              <a:spcBef>
                <a:spcPct val="20000"/>
              </a:spcBef>
              <a:buFontTx/>
              <a:buBlip>
                <a:blip r:embed="rId4"/>
              </a:buBlip>
            </a:pPr>
            <a:r>
              <a:rPr lang="en-IN" altLang="en-US" sz="1800" b="0">
                <a:solidFill>
                  <a:schemeClr val="accent2"/>
                </a:solidFill>
                <a:cs typeface="Times New Roman" panose="02020603050405020304" pitchFamily="18" charset="0"/>
              </a:rPr>
              <a:t>Help in writing the corresponding program</a:t>
            </a:r>
          </a:p>
          <a:p>
            <a:pPr lvl="1">
              <a:spcBef>
                <a:spcPct val="20000"/>
              </a:spcBef>
              <a:buFontTx/>
              <a:buBlip>
                <a:blip r:embed="rId4"/>
              </a:buBlip>
            </a:pPr>
            <a:r>
              <a:rPr lang="en-IN" altLang="en-US" sz="1800" b="0">
                <a:solidFill>
                  <a:schemeClr val="accent2"/>
                </a:solidFill>
                <a:cs typeface="Times New Roman" panose="02020603050405020304" pitchFamily="18" charset="0"/>
              </a:rPr>
              <a:t>Help in dividing difficult problems into a series of small solvable problems</a:t>
            </a:r>
          </a:p>
          <a:p>
            <a:pPr lvl="1">
              <a:spcBef>
                <a:spcPct val="20000"/>
              </a:spcBef>
              <a:buFontTx/>
              <a:buBlip>
                <a:blip r:embed="rId4"/>
              </a:buBlip>
            </a:pPr>
            <a:r>
              <a:rPr lang="en-IN" altLang="en-US" sz="1800" b="0">
                <a:solidFill>
                  <a:schemeClr val="accent2"/>
                </a:solidFill>
                <a:cs typeface="Times New Roman" panose="02020603050405020304" pitchFamily="18" charset="0"/>
              </a:rPr>
              <a:t>Make decision making a more rational process</a:t>
            </a:r>
          </a:p>
          <a:p>
            <a:pPr lvl="1">
              <a:spcBef>
                <a:spcPct val="20000"/>
              </a:spcBef>
              <a:buFontTx/>
              <a:buBlip>
                <a:blip r:embed="rId4"/>
              </a:buBlip>
            </a:pPr>
            <a:r>
              <a:rPr lang="en-IN" altLang="en-US" sz="1800" b="0">
                <a:solidFill>
                  <a:schemeClr val="accent2"/>
                </a:solidFill>
                <a:cs typeface="Times New Roman" panose="02020603050405020304" pitchFamily="18" charset="0"/>
              </a:rPr>
              <a:t>Help make the process consistent and reliable</a:t>
            </a:r>
          </a:p>
          <a:p>
            <a:pPr lvl="1">
              <a:spcBef>
                <a:spcPct val="20000"/>
              </a:spcBef>
            </a:pPr>
            <a:endParaRPr lang="en-IN" altLang="en-US" sz="1800" b="0">
              <a:solidFill>
                <a:schemeClr val="accent2"/>
              </a:solidFill>
              <a:cs typeface="Times New Roman" panose="02020603050405020304" pitchFamily="18" charset="0"/>
            </a:endParaRPr>
          </a:p>
          <a:p>
            <a:pPr lvl="2">
              <a:spcBef>
                <a:spcPct val="20000"/>
              </a:spcBef>
            </a:pP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794"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1953795" name="Text Box 3"/>
          <p:cNvSpPr txBox="1">
            <a:spLocks noChangeArrowheads="1"/>
          </p:cNvSpPr>
          <p:nvPr/>
        </p:nvSpPr>
        <p:spPr bwMode="auto">
          <a:xfrm>
            <a:off x="1539236"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Data Structures</a:t>
            </a:r>
          </a:p>
        </p:txBody>
      </p:sp>
      <p:sp>
        <p:nvSpPr>
          <p:cNvPr id="1953796"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98563"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Different algorithms can be used to solve the same problem. </a:t>
            </a:r>
          </a:p>
          <a:p>
            <a:pPr>
              <a:spcBef>
                <a:spcPct val="20000"/>
              </a:spcBef>
              <a:buFontTx/>
              <a:buBlip>
                <a:blip r:embed="rId3"/>
              </a:buBlip>
            </a:pPr>
            <a:r>
              <a:rPr lang="en-IN" altLang="en-US" sz="2000" b="0">
                <a:solidFill>
                  <a:schemeClr val="accent2"/>
                </a:solidFill>
                <a:cs typeface="Times New Roman" panose="02020603050405020304" pitchFamily="18" charset="0"/>
              </a:rPr>
              <a:t>Some algorithms may solve the problem more efficiently than the others.</a:t>
            </a:r>
          </a:p>
          <a:p>
            <a:pPr>
              <a:spcBef>
                <a:spcPct val="20000"/>
              </a:spcBef>
              <a:buFontTx/>
              <a:buBlip>
                <a:blip r:embed="rId3"/>
              </a:buBlip>
            </a:pPr>
            <a:r>
              <a:rPr lang="en-IN" altLang="en-US" sz="2000" b="0">
                <a:solidFill>
                  <a:schemeClr val="accent2"/>
                </a:solidFill>
                <a:cs typeface="Times New Roman" panose="02020603050405020304" pitchFamily="18" charset="0"/>
              </a:rPr>
              <a:t>An algorithm that provides the maximum efficiency should be used to solve a problem.</a:t>
            </a:r>
          </a:p>
          <a:p>
            <a:pPr>
              <a:spcBef>
                <a:spcPct val="20000"/>
              </a:spcBef>
              <a:buFontTx/>
              <a:buBlip>
                <a:blip r:embed="rId3"/>
              </a:buBlip>
            </a:pPr>
            <a:r>
              <a:rPr lang="en-IN" altLang="en-US" sz="2000" b="0">
                <a:solidFill>
                  <a:schemeClr val="accent2"/>
                </a:solidFill>
                <a:cs typeface="Times New Roman" panose="02020603050405020304" pitchFamily="18" charset="0"/>
              </a:rPr>
              <a:t>One of the basic techniques for improving the efficiency of algorithms is to use an appropriate data structure.</a:t>
            </a:r>
          </a:p>
          <a:p>
            <a:pPr>
              <a:spcBef>
                <a:spcPct val="20000"/>
              </a:spcBef>
              <a:buFontTx/>
              <a:buBlip>
                <a:blip r:embed="rId3"/>
              </a:buBlip>
            </a:pPr>
            <a:r>
              <a:rPr lang="en-IN" altLang="en-US" sz="2000" b="0">
                <a:solidFill>
                  <a:schemeClr val="accent2"/>
                </a:solidFill>
                <a:cs typeface="Times New Roman" panose="02020603050405020304" pitchFamily="18" charset="0"/>
              </a:rPr>
              <a:t>Data structure is defined as a way of organizing the various data elements in memory with respect to each other.</a:t>
            </a:r>
            <a:endParaRPr lang="en-US" altLang="en-US" sz="20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82"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1966083" name="Rectangle 3"/>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7663">
              <a:defRPr>
                <a:solidFill>
                  <a:schemeClr val="tx1"/>
                </a:solidFill>
                <a:latin typeface="Arial" panose="020B0604020202020204" pitchFamily="34" charset="0"/>
              </a:defRPr>
            </a:lvl1pPr>
            <a:lvl2pPr marL="798513" indent="-336550">
              <a:defRPr>
                <a:solidFill>
                  <a:schemeClr val="tx1"/>
                </a:solidFill>
                <a:latin typeface="Arial" panose="020B0604020202020204" pitchFamily="34" charset="0"/>
              </a:defRPr>
            </a:lvl2pPr>
            <a:lvl3pPr marL="1319213" indent="-371475">
              <a:defRPr>
                <a:solidFill>
                  <a:schemeClr val="tx1"/>
                </a:solidFill>
                <a:latin typeface="Arial" panose="020B0604020202020204" pitchFamily="34" charset="0"/>
              </a:defRPr>
            </a:lvl3pPr>
            <a:lvl4pPr marL="1804988" indent="-371475">
              <a:defRPr>
                <a:solidFill>
                  <a:schemeClr val="tx1"/>
                </a:solidFill>
                <a:latin typeface="Arial" panose="020B0604020202020204" pitchFamily="34" charset="0"/>
              </a:defRPr>
            </a:lvl4pPr>
            <a:lvl5pPr marL="2290763" indent="-371475">
              <a:defRPr>
                <a:solidFill>
                  <a:schemeClr val="tx1"/>
                </a:solidFill>
                <a:latin typeface="Arial" panose="020B0604020202020204" pitchFamily="34" charset="0"/>
              </a:defRPr>
            </a:lvl5pPr>
            <a:lvl6pPr marL="2747963" indent="-371475" fontAlgn="base">
              <a:spcBef>
                <a:spcPct val="0"/>
              </a:spcBef>
              <a:spcAft>
                <a:spcPct val="0"/>
              </a:spcAft>
              <a:defRPr>
                <a:solidFill>
                  <a:schemeClr val="tx1"/>
                </a:solidFill>
                <a:latin typeface="Arial" panose="020B0604020202020204" pitchFamily="34" charset="0"/>
              </a:defRPr>
            </a:lvl6pPr>
            <a:lvl7pPr marL="3205163" indent="-371475" fontAlgn="base">
              <a:spcBef>
                <a:spcPct val="0"/>
              </a:spcBef>
              <a:spcAft>
                <a:spcPct val="0"/>
              </a:spcAft>
              <a:defRPr>
                <a:solidFill>
                  <a:schemeClr val="tx1"/>
                </a:solidFill>
                <a:latin typeface="Arial" panose="020B0604020202020204" pitchFamily="34" charset="0"/>
              </a:defRPr>
            </a:lvl7pPr>
            <a:lvl8pPr marL="3662363" indent="-371475" fontAlgn="base">
              <a:spcBef>
                <a:spcPct val="0"/>
              </a:spcBef>
              <a:spcAft>
                <a:spcPct val="0"/>
              </a:spcAft>
              <a:defRPr>
                <a:solidFill>
                  <a:schemeClr val="tx1"/>
                </a:solidFill>
                <a:latin typeface="Arial" panose="020B0604020202020204" pitchFamily="34" charset="0"/>
              </a:defRPr>
            </a:lvl8pPr>
            <a:lvl9pPr marL="4119563" indent="-371475"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Data can be organized in many different ways. Therefore, you can create as many data structures as you want.</a:t>
            </a:r>
          </a:p>
          <a:p>
            <a:pPr>
              <a:spcBef>
                <a:spcPct val="20000"/>
              </a:spcBef>
              <a:buFontTx/>
              <a:buBlip>
                <a:blip r:embed="rId3"/>
              </a:buBlip>
            </a:pPr>
            <a:r>
              <a:rPr lang="en-IN" altLang="en-US" sz="2000" b="0">
                <a:solidFill>
                  <a:schemeClr val="accent2"/>
                </a:solidFill>
                <a:cs typeface="Times New Roman" panose="02020603050405020304" pitchFamily="18" charset="0"/>
              </a:rPr>
              <a:t>Some data structures that have proved useful over the years are:</a:t>
            </a:r>
          </a:p>
          <a:p>
            <a:pPr lvl="1">
              <a:spcBef>
                <a:spcPct val="20000"/>
              </a:spcBef>
              <a:buFontTx/>
              <a:buBlip>
                <a:blip r:embed="rId4"/>
              </a:buBlip>
            </a:pPr>
            <a:r>
              <a:rPr lang="en-US" altLang="en-US" sz="1800" b="0">
                <a:solidFill>
                  <a:schemeClr val="accent2"/>
                </a:solidFill>
                <a:cs typeface="Times New Roman" panose="02020603050405020304" pitchFamily="18" charset="0"/>
              </a:rPr>
              <a:t>Arrays</a:t>
            </a:r>
          </a:p>
          <a:p>
            <a:pPr lvl="1">
              <a:spcBef>
                <a:spcPct val="20000"/>
              </a:spcBef>
              <a:buFontTx/>
              <a:buBlip>
                <a:blip r:embed="rId4"/>
              </a:buBlip>
            </a:pPr>
            <a:r>
              <a:rPr lang="en-US" altLang="en-US" sz="1800" b="0">
                <a:solidFill>
                  <a:schemeClr val="accent2"/>
                </a:solidFill>
                <a:cs typeface="Times New Roman" panose="02020603050405020304" pitchFamily="18" charset="0"/>
              </a:rPr>
              <a:t>Linked Lists</a:t>
            </a:r>
          </a:p>
          <a:p>
            <a:pPr lvl="1">
              <a:spcBef>
                <a:spcPct val="20000"/>
              </a:spcBef>
              <a:buFontTx/>
              <a:buBlip>
                <a:blip r:embed="rId4"/>
              </a:buBlip>
            </a:pPr>
            <a:r>
              <a:rPr lang="en-US" altLang="en-US" sz="1800" b="0">
                <a:solidFill>
                  <a:schemeClr val="accent2"/>
                </a:solidFill>
                <a:cs typeface="Times New Roman" panose="02020603050405020304" pitchFamily="18" charset="0"/>
              </a:rPr>
              <a:t>Stacks</a:t>
            </a:r>
          </a:p>
          <a:p>
            <a:pPr lvl="1">
              <a:spcBef>
                <a:spcPct val="20000"/>
              </a:spcBef>
              <a:buFontTx/>
              <a:buBlip>
                <a:blip r:embed="rId4"/>
              </a:buBlip>
            </a:pPr>
            <a:r>
              <a:rPr lang="en-US" altLang="en-US" sz="1800" b="0">
                <a:solidFill>
                  <a:schemeClr val="accent2"/>
                </a:solidFill>
                <a:cs typeface="Times New Roman" panose="02020603050405020304" pitchFamily="18" charset="0"/>
              </a:rPr>
              <a:t>Queues</a:t>
            </a:r>
          </a:p>
          <a:p>
            <a:pPr lvl="1">
              <a:spcBef>
                <a:spcPct val="20000"/>
              </a:spcBef>
              <a:buFontTx/>
              <a:buBlip>
                <a:blip r:embed="rId4"/>
              </a:buBlip>
            </a:pPr>
            <a:r>
              <a:rPr lang="en-US" altLang="en-US" sz="1800" b="0">
                <a:solidFill>
                  <a:schemeClr val="accent2"/>
                </a:solidFill>
                <a:cs typeface="Times New Roman" panose="02020603050405020304" pitchFamily="18" charset="0"/>
              </a:rPr>
              <a:t>Trees</a:t>
            </a:r>
          </a:p>
          <a:p>
            <a:pPr lvl="1">
              <a:spcBef>
                <a:spcPct val="20000"/>
              </a:spcBef>
              <a:buFontTx/>
              <a:buBlip>
                <a:blip r:embed="rId4"/>
              </a:buBlip>
            </a:pPr>
            <a:r>
              <a:rPr lang="en-US" altLang="en-US" sz="1800" b="0">
                <a:solidFill>
                  <a:schemeClr val="accent2"/>
                </a:solidFill>
                <a:cs typeface="Times New Roman" panose="02020603050405020304" pitchFamily="18" charset="0"/>
              </a:rPr>
              <a:t>Graphs</a:t>
            </a:r>
          </a:p>
        </p:txBody>
      </p:sp>
      <p:sp>
        <p:nvSpPr>
          <p:cNvPr id="1966084" name="Text Box 4"/>
          <p:cNvSpPr txBox="1">
            <a:spLocks noChangeArrowheads="1"/>
          </p:cNvSpPr>
          <p:nvPr/>
        </p:nvSpPr>
        <p:spPr bwMode="auto">
          <a:xfrm>
            <a:off x="1539236"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Data Structures (Contd.)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7954" name="Text Box 2"/>
          <p:cNvSpPr txBox="1">
            <a:spLocks noChangeArrowheads="1"/>
          </p:cNvSpPr>
          <p:nvPr/>
        </p:nvSpPr>
        <p:spPr bwMode="auto">
          <a:xfrm>
            <a:off x="6172200" y="4800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ltLang="en-US" sz="1800"/>
          </a:p>
        </p:txBody>
      </p:sp>
      <p:sp>
        <p:nvSpPr>
          <p:cNvPr id="1917955" name="Text Box 3"/>
          <p:cNvSpPr txBox="1">
            <a:spLocks noChangeArrowheads="1"/>
          </p:cNvSpPr>
          <p:nvPr/>
        </p:nvSpPr>
        <p:spPr bwMode="auto">
          <a:xfrm>
            <a:off x="1498292" y="762000"/>
            <a:ext cx="68580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FF0000"/>
                </a:solidFill>
                <a:latin typeface="Tahoma" panose="020B0604030504040204" pitchFamily="34" charset="0"/>
              </a:rPr>
              <a:t>Role of Data Structures (Contd.)</a:t>
            </a:r>
          </a:p>
        </p:txBody>
      </p:sp>
      <p:sp>
        <p:nvSpPr>
          <p:cNvPr id="1917956" name="Rectangle 4"/>
          <p:cNvSpPr>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98513" indent="-3413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Tx/>
              <a:buBlip>
                <a:blip r:embed="rId3"/>
              </a:buBlip>
            </a:pPr>
            <a:r>
              <a:rPr lang="en-IN" altLang="en-US" sz="2000" b="0">
                <a:solidFill>
                  <a:schemeClr val="accent2"/>
                </a:solidFill>
                <a:cs typeface="Times New Roman" panose="02020603050405020304" pitchFamily="18" charset="0"/>
              </a:rPr>
              <a:t>Use of an appropriate data structure, helps improve the efficiency of a program.</a:t>
            </a:r>
          </a:p>
          <a:p>
            <a:pPr>
              <a:spcBef>
                <a:spcPct val="20000"/>
              </a:spcBef>
              <a:buFontTx/>
              <a:buBlip>
                <a:blip r:embed="rId3"/>
              </a:buBlip>
            </a:pPr>
            <a:r>
              <a:rPr lang="en-IN" altLang="en-US" sz="2000" b="0">
                <a:solidFill>
                  <a:schemeClr val="accent2"/>
                </a:solidFill>
                <a:cs typeface="Times New Roman" panose="02020603050405020304" pitchFamily="18" charset="0"/>
              </a:rPr>
              <a:t>The use of appropriate data structures also allows you to overcome some other programming challenges, such as:</a:t>
            </a:r>
          </a:p>
          <a:p>
            <a:pPr lvl="1">
              <a:spcBef>
                <a:spcPct val="20000"/>
              </a:spcBef>
              <a:buFontTx/>
              <a:buBlip>
                <a:blip r:embed="rId4"/>
              </a:buBlip>
            </a:pPr>
            <a:r>
              <a:rPr lang="en-IN" altLang="en-US" sz="1800" b="0">
                <a:solidFill>
                  <a:schemeClr val="accent2"/>
                </a:solidFill>
                <a:cs typeface="Times New Roman" panose="02020603050405020304" pitchFamily="18" charset="0"/>
              </a:rPr>
              <a:t>Simplifying complex problems</a:t>
            </a:r>
          </a:p>
          <a:p>
            <a:pPr lvl="1">
              <a:spcBef>
                <a:spcPct val="20000"/>
              </a:spcBef>
              <a:buFontTx/>
              <a:buBlip>
                <a:blip r:embed="rId4"/>
              </a:buBlip>
            </a:pPr>
            <a:r>
              <a:rPr lang="en-IN" altLang="en-US" sz="1800" b="0">
                <a:solidFill>
                  <a:schemeClr val="accent2"/>
                </a:solidFill>
                <a:cs typeface="Times New Roman" panose="02020603050405020304" pitchFamily="18" charset="0"/>
              </a:rPr>
              <a:t>Creating standard, reusable code components</a:t>
            </a:r>
          </a:p>
          <a:p>
            <a:pPr lvl="1">
              <a:spcBef>
                <a:spcPct val="20000"/>
              </a:spcBef>
              <a:buFontTx/>
              <a:buBlip>
                <a:blip r:embed="rId4"/>
              </a:buBlip>
            </a:pPr>
            <a:r>
              <a:rPr lang="en-IN" altLang="en-US" sz="1800" b="0">
                <a:solidFill>
                  <a:schemeClr val="accent2"/>
                </a:solidFill>
                <a:cs typeface="Times New Roman" panose="02020603050405020304" pitchFamily="18" charset="0"/>
              </a:rPr>
              <a:t>Creating programs that are easy to understand and maintain</a:t>
            </a:r>
            <a:endParaRPr lang="en-US" altLang="en-US" sz="1800" b="0">
              <a:solidFill>
                <a:schemeClr val="accent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TotalTime>
  <Words>3855</Words>
  <Application>Microsoft Office PowerPoint</Application>
  <PresentationFormat>On-screen Show (4:3)</PresentationFormat>
  <Paragraphs>344</Paragraphs>
  <Slides>49</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-apple-system</vt:lpstr>
      <vt:lpstr>Arial</vt:lpstr>
      <vt:lpstr>Arial</vt:lpstr>
      <vt:lpstr>Century Gothic</vt:lpstr>
      <vt:lpstr>Tahoma</vt:lpstr>
      <vt:lpstr>Times New Roman</vt:lpstr>
      <vt:lpstr>Wingdings</vt:lpstr>
      <vt:lpstr>Wingdings 3</vt:lpstr>
      <vt:lpstr>Wisp</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Pankaj Mahto</cp:lastModifiedBy>
  <cp:revision>71</cp:revision>
  <dcterms:created xsi:type="dcterms:W3CDTF">2022-08-24T14:28:48Z</dcterms:created>
  <dcterms:modified xsi:type="dcterms:W3CDTF">2022-10-26T15:42:33Z</dcterms:modified>
</cp:coreProperties>
</file>