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3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654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5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24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945" y="3017621"/>
            <a:ext cx="5517975" cy="72285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4639" spc="-15" dirty="0">
                <a:solidFill>
                  <a:srgbClr val="FF968D"/>
                </a:solidFill>
              </a:rPr>
              <a:t>Linear</a:t>
            </a:r>
            <a:r>
              <a:rPr sz="4639" spc="-94" dirty="0">
                <a:solidFill>
                  <a:srgbClr val="FF968D"/>
                </a:solidFill>
              </a:rPr>
              <a:t> </a:t>
            </a:r>
            <a:r>
              <a:rPr sz="4639" spc="-158" dirty="0">
                <a:solidFill>
                  <a:srgbClr val="FF968D"/>
                </a:solidFill>
              </a:rPr>
              <a:t>Search</a:t>
            </a:r>
            <a:r>
              <a:rPr sz="4639" spc="-91" dirty="0">
                <a:solidFill>
                  <a:srgbClr val="FF968D"/>
                </a:solidFill>
              </a:rPr>
              <a:t> </a:t>
            </a:r>
            <a:r>
              <a:rPr sz="4639" spc="33" dirty="0">
                <a:solidFill>
                  <a:srgbClr val="FF968D"/>
                </a:solidFill>
              </a:rPr>
              <a:t>in</a:t>
            </a:r>
            <a:r>
              <a:rPr sz="4639" spc="-94" dirty="0">
                <a:solidFill>
                  <a:srgbClr val="FF968D"/>
                </a:solidFill>
              </a:rPr>
              <a:t> </a:t>
            </a:r>
            <a:r>
              <a:rPr sz="4639" spc="-69" dirty="0">
                <a:solidFill>
                  <a:srgbClr val="FF968D"/>
                </a:solidFill>
              </a:rPr>
              <a:t>Java</a:t>
            </a:r>
            <a:endParaRPr sz="4639"/>
          </a:p>
        </p:txBody>
      </p:sp>
    </p:spTree>
    <p:extLst>
      <p:ext uri="{BB962C8B-B14F-4D97-AF65-F5344CB8AC3E}">
        <p14:creationId xmlns:p14="http://schemas.microsoft.com/office/powerpoint/2010/main" val="27557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3751" y="1496614"/>
            <a:ext cx="4511031" cy="46937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143254" algn="l"/>
                <a:tab pos="2385471" algn="l"/>
              </a:tabLst>
            </a:pPr>
            <a:r>
              <a:rPr sz="3002" spc="-6" dirty="0">
                <a:solidFill>
                  <a:srgbClr val="FF644E"/>
                </a:solidFill>
              </a:rPr>
              <a:t>Linear</a:t>
            </a:r>
            <a:r>
              <a:rPr sz="3002" dirty="0">
                <a:solidFill>
                  <a:srgbClr val="FF644E"/>
                </a:solidFill>
              </a:rPr>
              <a:t>	</a:t>
            </a:r>
            <a:r>
              <a:rPr sz="3002" spc="-6" dirty="0">
                <a:solidFill>
                  <a:srgbClr val="FF644E"/>
                </a:solidFill>
              </a:rPr>
              <a:t>Search</a:t>
            </a:r>
            <a:r>
              <a:rPr sz="3002" dirty="0">
                <a:solidFill>
                  <a:srgbClr val="FF644E"/>
                </a:solidFill>
              </a:rPr>
              <a:t>	</a:t>
            </a:r>
            <a:r>
              <a:rPr sz="3002" spc="-6" dirty="0">
                <a:solidFill>
                  <a:srgbClr val="FF644E"/>
                </a:solidFill>
              </a:rPr>
              <a:t>Pseudocode</a:t>
            </a:r>
            <a:endParaRPr sz="3002"/>
          </a:p>
        </p:txBody>
      </p:sp>
      <p:sp>
        <p:nvSpPr>
          <p:cNvPr id="4" name="object 4"/>
          <p:cNvSpPr txBox="1"/>
          <p:nvPr/>
        </p:nvSpPr>
        <p:spPr>
          <a:xfrm>
            <a:off x="1952606" y="2797684"/>
            <a:ext cx="864778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90" indent="-219872" defTabSz="554492">
              <a:lnSpc>
                <a:spcPts val="2044"/>
              </a:lnSpc>
              <a:buSzPct val="145762"/>
              <a:buFontTx/>
              <a:buChar char="-"/>
              <a:tabLst>
                <a:tab pos="242975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 array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89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42590" indent="-219872" defTabSz="554492">
              <a:lnSpc>
                <a:spcPts val="2450"/>
              </a:lnSpc>
              <a:buSzPct val="145762"/>
              <a:buFontTx/>
              <a:buChar char="-"/>
              <a:tabLst>
                <a:tab pos="242975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8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42590" indent="-219872" defTabSz="554492">
              <a:lnSpc>
                <a:spcPts val="2450"/>
              </a:lnSpc>
              <a:buSzPct val="145762"/>
              <a:buFontTx/>
              <a:buChar char="-"/>
              <a:tabLst>
                <a:tab pos="242975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789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67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789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89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789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1789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89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789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789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89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42590" indent="-219872" defTabSz="554492">
              <a:lnSpc>
                <a:spcPts val="2789"/>
              </a:lnSpc>
              <a:buSzPct val="145762"/>
              <a:buFontTx/>
              <a:buChar char="-"/>
              <a:tabLst>
                <a:tab pos="242975" algn="l"/>
                <a:tab pos="3000034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789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789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never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return</a:t>
            </a:r>
            <a:r>
              <a:rPr sz="1789" kern="0" spc="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61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944" y="3017621"/>
            <a:ext cx="5551091" cy="72285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4639" spc="-15" dirty="0">
                <a:solidFill>
                  <a:srgbClr val="FF968D"/>
                </a:solidFill>
              </a:rPr>
              <a:t>Binary</a:t>
            </a:r>
            <a:r>
              <a:rPr sz="4639" spc="-97" dirty="0">
                <a:solidFill>
                  <a:srgbClr val="FF968D"/>
                </a:solidFill>
              </a:rPr>
              <a:t> </a:t>
            </a:r>
            <a:r>
              <a:rPr sz="4639" spc="-158" dirty="0">
                <a:solidFill>
                  <a:srgbClr val="FF968D"/>
                </a:solidFill>
              </a:rPr>
              <a:t>Search</a:t>
            </a:r>
            <a:r>
              <a:rPr sz="4639" spc="-94" dirty="0">
                <a:solidFill>
                  <a:srgbClr val="FF968D"/>
                </a:solidFill>
              </a:rPr>
              <a:t> </a:t>
            </a:r>
            <a:r>
              <a:rPr sz="4639" spc="33" dirty="0">
                <a:solidFill>
                  <a:srgbClr val="FF968D"/>
                </a:solidFill>
              </a:rPr>
              <a:t>in</a:t>
            </a:r>
            <a:r>
              <a:rPr sz="4639" spc="-94" dirty="0">
                <a:solidFill>
                  <a:srgbClr val="FF968D"/>
                </a:solidFill>
              </a:rPr>
              <a:t> </a:t>
            </a:r>
            <a:r>
              <a:rPr sz="4639" spc="-67" dirty="0">
                <a:solidFill>
                  <a:srgbClr val="FF968D"/>
                </a:solidFill>
              </a:rPr>
              <a:t>Java</a:t>
            </a:r>
            <a:endParaRPr sz="4639"/>
          </a:p>
        </p:txBody>
      </p:sp>
    </p:spTree>
    <p:extLst>
      <p:ext uri="{BB962C8B-B14F-4D97-AF65-F5344CB8AC3E}">
        <p14:creationId xmlns:p14="http://schemas.microsoft.com/office/powerpoint/2010/main" val="95652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3751" y="1496614"/>
            <a:ext cx="4532594" cy="46937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164433" algn="l"/>
                <a:tab pos="2406650" algn="l"/>
              </a:tabLst>
            </a:pPr>
            <a:r>
              <a:rPr sz="3002" spc="-6" dirty="0">
                <a:solidFill>
                  <a:srgbClr val="FF644E"/>
                </a:solidFill>
              </a:rPr>
              <a:t>Binary</a:t>
            </a:r>
            <a:r>
              <a:rPr sz="3002" dirty="0">
                <a:solidFill>
                  <a:srgbClr val="FF644E"/>
                </a:solidFill>
              </a:rPr>
              <a:t>	</a:t>
            </a:r>
            <a:r>
              <a:rPr sz="3002" spc="-6" dirty="0">
                <a:solidFill>
                  <a:srgbClr val="FF644E"/>
                </a:solidFill>
              </a:rPr>
              <a:t>Search</a:t>
            </a:r>
            <a:r>
              <a:rPr sz="3002" dirty="0">
                <a:solidFill>
                  <a:srgbClr val="FF644E"/>
                </a:solidFill>
              </a:rPr>
              <a:t>	</a:t>
            </a:r>
            <a:r>
              <a:rPr sz="3002" spc="-6" dirty="0">
                <a:solidFill>
                  <a:srgbClr val="FF644E"/>
                </a:solidFill>
              </a:rPr>
              <a:t>Pseudocode</a:t>
            </a:r>
            <a:endParaRPr sz="3002"/>
          </a:p>
        </p:txBody>
      </p:sp>
      <p:sp>
        <p:nvSpPr>
          <p:cNvPr id="4" name="object 4"/>
          <p:cNvSpPr txBox="1"/>
          <p:nvPr/>
        </p:nvSpPr>
        <p:spPr>
          <a:xfrm>
            <a:off x="2069595" y="2414242"/>
            <a:ext cx="8832225" cy="249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889" indent="-219872" defTabSz="554492">
              <a:lnSpc>
                <a:spcPts val="2044"/>
              </a:lnSpc>
              <a:buSzPct val="145762"/>
              <a:buFontTx/>
              <a:buChar char="-"/>
              <a:tabLst>
                <a:tab pos="235274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89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4889" indent="-219872" defTabSz="554492">
              <a:lnSpc>
                <a:spcPts val="2789"/>
              </a:lnSpc>
              <a:buSzPct val="145762"/>
              <a:buFontTx/>
              <a:buChar char="-"/>
              <a:tabLst>
                <a:tab pos="235274" algn="l"/>
                <a:tab pos="2507537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789" kern="0" spc="55" dirty="0">
                <a:solidFill>
                  <a:srgbClr val="FFFFFF"/>
                </a:solidFill>
                <a:latin typeface="Arial"/>
                <a:cs typeface="Arial"/>
              </a:rPr>
              <a:t> two</a:t>
            </a:r>
            <a:r>
              <a:rPr sz="1789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r>
              <a:rPr sz="1789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a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4889" defTabSz="554492">
              <a:lnSpc>
                <a:spcPts val="1889"/>
              </a:lnSpc>
              <a:spcBef>
                <a:spcPts val="139"/>
              </a:spcBef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789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array.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4889" indent="-219872" defTabSz="554492">
              <a:lnSpc>
                <a:spcPts val="2532"/>
              </a:lnSpc>
              <a:buSzPct val="145762"/>
              <a:buFontTx/>
              <a:buChar char="-"/>
              <a:tabLst>
                <a:tab pos="235274" algn="l"/>
              </a:tabLst>
            </a:pP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789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789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789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r>
              <a:rPr sz="1789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 pointer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4889" indent="-219872" defTabSz="554492">
              <a:lnSpc>
                <a:spcPts val="2789"/>
              </a:lnSpc>
              <a:buSzPct val="145762"/>
              <a:buFontTx/>
              <a:buChar char="-"/>
              <a:tabLst>
                <a:tab pos="235274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8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8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42" dirty="0">
                <a:solidFill>
                  <a:srgbClr val="FFFFFF"/>
                </a:solidFill>
                <a:latin typeface="Arial"/>
                <a:cs typeface="Arial"/>
              </a:rPr>
              <a:t>start&lt;=end</a:t>
            </a:r>
            <a:r>
              <a:rPr sz="178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45" dirty="0">
                <a:solidFill>
                  <a:srgbClr val="FFFFFF"/>
                </a:solidFill>
                <a:latin typeface="Arial"/>
                <a:cs typeface="Arial"/>
              </a:rPr>
              <a:t>loop: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00630" lvl="1" indent="-139778" defTabSz="554492">
              <a:spcBef>
                <a:spcPts val="139"/>
              </a:spcBef>
              <a:buFontTx/>
              <a:buChar char="-"/>
              <a:tabLst>
                <a:tab pos="1201014" algn="l"/>
              </a:tabLst>
            </a:pP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1789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89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greater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789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49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789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178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00630" lvl="1" indent="-139778" defTabSz="554492">
              <a:lnSpc>
                <a:spcPts val="1889"/>
              </a:lnSpc>
              <a:spcBef>
                <a:spcPts val="303"/>
              </a:spcBef>
              <a:buFontTx/>
              <a:buChar char="-"/>
              <a:tabLst>
                <a:tab pos="1201014" algn="l"/>
              </a:tabLst>
            </a:pP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789" kern="0" spc="-33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 than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 value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9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3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403" defTabSz="554492">
              <a:lnSpc>
                <a:spcPts val="2871"/>
              </a:lnSpc>
              <a:tabLst>
                <a:tab pos="2992332" algn="l"/>
              </a:tabLst>
            </a:pPr>
            <a:r>
              <a:rPr sz="3911" kern="0" baseline="-710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911" kern="0" spc="136" baseline="-7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789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789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89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never</a:t>
            </a:r>
            <a:r>
              <a:rPr sz="1789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return</a:t>
            </a:r>
            <a:r>
              <a:rPr sz="1789" kern="0" spc="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426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Linear Search in Java</vt:lpstr>
      <vt:lpstr>Linear Search Pseudocode</vt:lpstr>
      <vt:lpstr>Binary Search in Java</vt:lpstr>
      <vt:lpstr>Binary Search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 in Java</dc:title>
  <dc:creator>Pankaj Mahto</dc:creator>
  <cp:lastModifiedBy>Pankaj Mahto</cp:lastModifiedBy>
  <cp:revision>1</cp:revision>
  <dcterms:created xsi:type="dcterms:W3CDTF">2022-11-09T04:17:33Z</dcterms:created>
  <dcterms:modified xsi:type="dcterms:W3CDTF">2022-11-09T04:18:04Z</dcterms:modified>
</cp:coreProperties>
</file>