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9" r:id="rId4"/>
    <p:sldId id="258" r:id="rId5"/>
    <p:sldId id="261" r:id="rId6"/>
    <p:sldId id="262" r:id="rId7"/>
    <p:sldId id="263" r:id="rId8"/>
    <p:sldId id="264" r:id="rId9"/>
    <p:sldId id="260"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0848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0951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80929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78516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57418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2/17/2020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05876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2/17/2020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35936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1765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961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553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058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542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18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174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693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604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814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6FA2B21-3FCD-4721-B95C-427943F61125}" type="datetime1">
              <a:rPr lang="en-US" smtClean="0"/>
              <a:t>2/17/2020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38105912"/>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near_actuator" TargetMode="External"/><Relationship Id="rId2" Type="http://schemas.openxmlformats.org/officeDocument/2006/relationships/hyperlink" Target="https://en.wikipedia.org/wiki/Rotary_actuator"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84D84534-484F-4CF7-A624-05EAAE8254E1}"/>
              </a:ext>
            </a:extLst>
          </p:cNvPr>
          <p:cNvPicPr>
            <a:picLocks noChangeAspect="1"/>
          </p:cNvPicPr>
          <p:nvPr/>
        </p:nvPicPr>
        <p:blipFill rotWithShape="1">
          <a:blip r:embed="rId2"/>
          <a:srcRect t="6710" b="18290"/>
          <a:stretch/>
        </p:blipFill>
        <p:spPr>
          <a:xfrm>
            <a:off x="21" y="0"/>
            <a:ext cx="12191979" cy="6857990"/>
          </a:xfrm>
          <a:prstGeom prst="rect">
            <a:avLst/>
          </a:prstGeom>
        </p:spPr>
      </p:pic>
      <p:sp>
        <p:nvSpPr>
          <p:cNvPr id="4" name="Rectangle 3">
            <a:extLst>
              <a:ext uri="{FF2B5EF4-FFF2-40B4-BE49-F238E27FC236}">
                <a16:creationId xmlns:a16="http://schemas.microsoft.com/office/drawing/2014/main" id="{B7E32300-8BE9-4212-8F8C-959519031FE5}"/>
              </a:ext>
            </a:extLst>
          </p:cNvPr>
          <p:cNvSpPr/>
          <p:nvPr/>
        </p:nvSpPr>
        <p:spPr>
          <a:xfrm>
            <a:off x="1276055" y="2350016"/>
            <a:ext cx="9909809" cy="1680445"/>
          </a:xfrm>
          <a:prstGeom prst="rect">
            <a:avLst/>
          </a:prstGeom>
        </p:spPr>
        <p:txBody>
          <a:bodyPr vert="horz" lIns="91440" tIns="45720" rIns="91440" bIns="45720" rtlCol="0" anchor="ctr">
            <a:normAutofit/>
          </a:bodyPr>
          <a:lstStyle/>
          <a:p>
            <a:pPr algn="ctr" defTabSz="914400">
              <a:lnSpc>
                <a:spcPct val="83000"/>
              </a:lnSpc>
              <a:spcBef>
                <a:spcPct val="0"/>
              </a:spcBef>
              <a:spcAft>
                <a:spcPts val="750"/>
              </a:spcAft>
            </a:pPr>
            <a:r>
              <a:rPr lang="en-US" sz="3700" i="1" u="sng" cap="all" spc="-100" dirty="0">
                <a:latin typeface="+mj-lt"/>
              </a:rPr>
              <a:t>Arduino   Based Autonomous   Fire Fighting   Robot</a:t>
            </a:r>
          </a:p>
        </p:txBody>
      </p:sp>
    </p:spTree>
    <p:extLst>
      <p:ext uri="{BB962C8B-B14F-4D97-AF65-F5344CB8AC3E}">
        <p14:creationId xmlns:p14="http://schemas.microsoft.com/office/powerpoint/2010/main" val="33475308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4D14-DB27-4C2B-A442-B52CF8AA9B90}"/>
              </a:ext>
            </a:extLst>
          </p:cNvPr>
          <p:cNvSpPr>
            <a:spLocks noGrp="1"/>
          </p:cNvSpPr>
          <p:nvPr>
            <p:ph type="title"/>
          </p:nvPr>
        </p:nvSpPr>
        <p:spPr>
          <a:xfrm>
            <a:off x="-266330" y="2390313"/>
            <a:ext cx="4620684" cy="1038687"/>
          </a:xfrm>
        </p:spPr>
        <p:txBody>
          <a:bodyPr>
            <a:normAutofit/>
          </a:bodyPr>
          <a:lstStyle/>
          <a:p>
            <a:r>
              <a:rPr lang="en-IN" b="1" i="1" u="sng" dirty="0"/>
              <a:t>FLOW CHART:</a:t>
            </a:r>
            <a:endParaRPr lang="en-US" b="1" i="1" u="sng" dirty="0"/>
          </a:p>
        </p:txBody>
      </p:sp>
      <p:pic>
        <p:nvPicPr>
          <p:cNvPr id="6" name="Content Placeholder 5">
            <a:extLst>
              <a:ext uri="{FF2B5EF4-FFF2-40B4-BE49-F238E27FC236}">
                <a16:creationId xmlns:a16="http://schemas.microsoft.com/office/drawing/2014/main" id="{3EF97A0F-CC0B-4F7B-8B48-4F89808C0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701" y="609599"/>
            <a:ext cx="8202967" cy="5826711"/>
          </a:xfrm>
        </p:spPr>
      </p:pic>
    </p:spTree>
    <p:extLst>
      <p:ext uri="{BB962C8B-B14F-4D97-AF65-F5344CB8AC3E}">
        <p14:creationId xmlns:p14="http://schemas.microsoft.com/office/powerpoint/2010/main" val="218491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431B-017B-463F-BFA5-04804011B71F}"/>
              </a:ext>
            </a:extLst>
          </p:cNvPr>
          <p:cNvSpPr>
            <a:spLocks noGrp="1"/>
          </p:cNvSpPr>
          <p:nvPr>
            <p:ph type="title"/>
          </p:nvPr>
        </p:nvSpPr>
        <p:spPr>
          <a:xfrm>
            <a:off x="656343" y="1808085"/>
            <a:ext cx="3706889" cy="1821918"/>
          </a:xfrm>
        </p:spPr>
        <p:txBody>
          <a:bodyPr/>
          <a:lstStyle/>
          <a:p>
            <a:r>
              <a:rPr lang="en-IN" sz="3200" b="1" i="1" u="sng" dirty="0">
                <a:latin typeface="Times New Roman" panose="02020603050405020304" pitchFamily="18" charset="0"/>
                <a:cs typeface="Times New Roman" panose="02020603050405020304" pitchFamily="18" charset="0"/>
              </a:rPr>
              <a:t>RESULT  </a:t>
            </a:r>
            <a:br>
              <a:rPr lang="en-IN" sz="3200" b="1" i="1" u="sng" dirty="0">
                <a:latin typeface="Times New Roman" panose="02020603050405020304" pitchFamily="18" charset="0"/>
                <a:cs typeface="Times New Roman" panose="02020603050405020304" pitchFamily="18" charset="0"/>
              </a:rPr>
            </a:br>
            <a:r>
              <a:rPr lang="en-IN" sz="3200" b="1" i="1" u="sng" dirty="0">
                <a:latin typeface="Times New Roman" panose="02020603050405020304" pitchFamily="18" charset="0"/>
                <a:cs typeface="Times New Roman" panose="02020603050405020304" pitchFamily="18" charset="0"/>
              </a:rPr>
              <a:t>AND CONCLUSION</a:t>
            </a:r>
            <a:r>
              <a:rPr lang="en-IN" dirty="0"/>
              <a:t>:</a:t>
            </a:r>
            <a:endParaRPr lang="en-US" dirty="0"/>
          </a:p>
        </p:txBody>
      </p:sp>
      <p:sp>
        <p:nvSpPr>
          <p:cNvPr id="3" name="Content Placeholder 2">
            <a:extLst>
              <a:ext uri="{FF2B5EF4-FFF2-40B4-BE49-F238E27FC236}">
                <a16:creationId xmlns:a16="http://schemas.microsoft.com/office/drawing/2014/main" id="{5957658A-D04D-4948-B7E7-70DFCC960B7C}"/>
              </a:ext>
            </a:extLst>
          </p:cNvPr>
          <p:cNvSpPr>
            <a:spLocks noGrp="1"/>
          </p:cNvSpPr>
          <p:nvPr>
            <p:ph idx="1"/>
          </p:nvPr>
        </p:nvSpPr>
        <p:spPr>
          <a:xfrm>
            <a:off x="4962617" y="609600"/>
            <a:ext cx="6304940" cy="5365072"/>
          </a:xfrm>
        </p:spPr>
        <p:style>
          <a:lnRef idx="1">
            <a:schemeClr val="dk1"/>
          </a:lnRef>
          <a:fillRef idx="2">
            <a:schemeClr val="dk1"/>
          </a:fillRef>
          <a:effectRef idx="1">
            <a:schemeClr val="dk1"/>
          </a:effectRef>
          <a:fontRef idx="minor">
            <a:schemeClr val="dk1"/>
          </a:fontRef>
        </p:style>
        <p:txBody>
          <a:bodyPr/>
          <a:lstStyle/>
          <a:p>
            <a:pPr marL="36900" indent="0">
              <a:buNone/>
            </a:pPr>
            <a:r>
              <a:rPr lang="en-US" sz="2400" dirty="0">
                <a:effectLst/>
              </a:rPr>
              <a:t>The Fire  Fighting Robot  employs  DTMF technology  to control  the  directions  of  the  robot.  We  design  the  fire detection  system  using  flame  sensor  that  is  capable  of sensing the  flame of  wavelength range  760 to  1100 nm, and the sensing range depends on the sensitivity and varies from 10cm to 1.5feet.  The robot can operate in the environment which is out of human  reach  in very  short time,  the delay  employed is very  minimal.  The robot  accurately and  efficiently finds the fire and within minimum time after the fire is detected it is extinguished.</a:t>
            </a:r>
          </a:p>
          <a:p>
            <a:endParaRPr lang="en-US" dirty="0"/>
          </a:p>
        </p:txBody>
      </p:sp>
    </p:spTree>
    <p:extLst>
      <p:ext uri="{BB962C8B-B14F-4D97-AF65-F5344CB8AC3E}">
        <p14:creationId xmlns:p14="http://schemas.microsoft.com/office/powerpoint/2010/main" val="318174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713690-FEF7-43B1-A76E-6B1A7571A74D}"/>
              </a:ext>
            </a:extLst>
          </p:cNvPr>
          <p:cNvSpPr/>
          <p:nvPr/>
        </p:nvSpPr>
        <p:spPr>
          <a:xfrm>
            <a:off x="3382392" y="923277"/>
            <a:ext cx="8407153" cy="53465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07000"/>
              </a:lnSpc>
              <a:spcBef>
                <a:spcPts val="1500"/>
              </a:spcBef>
              <a:spcAft>
                <a:spcPts val="750"/>
              </a:spcAft>
            </a:pPr>
            <a:r>
              <a:rPr lang="en-US" kern="50" dirty="0">
                <a:solidFill>
                  <a:srgbClr val="000000"/>
                </a:solidFill>
                <a:latin typeface="Calibri" panose="020F0502020204030204" pitchFamily="34" charset="0"/>
                <a:ea typeface="Calibri" panose="020F0502020204030204" pitchFamily="34" charset="0"/>
                <a:cs typeface="Calibri" panose="020F0502020204030204" pitchFamily="34" charset="0"/>
              </a:rPr>
              <a:t>This advanced firefighting robotic system independently detects and extinguishes fire. In the age of technology, the world is slowly turning towards the automated system and self-travelling vehicles, fire fighters are constantly at a risk of losing their life. Fire spreads rapidly if it is not controlled. In case of a gas leakage there even may be an explosion. So, in order to overcome this issue, safe guard live of our hero, our system comes to the rescue. This firefighting robotic system is powered by Arduino Uno development board it consists of the HC-SR04 ultra-sonic sensor mounted on a servo motor for obstacles detection and free path navigation, it is also equipped with the fire flame sensor for detecting and approaching fire it also makes use of water tank and spray mechanism for extinguishing the fire. Water spraying nozzle is mounted on servo motor to cover maximum area. Water is pumped from the main water tank to the water nozzle with the help of 12V pump. This water pump needs driver circuit as it consumes a lot of current, much more than the controller provides. This Fire Fighting Robot not only extinguishes fire but also detects obstacles coming in its way and move accordingly.</a:t>
            </a:r>
            <a:endParaRPr lang="en-US" kern="50" dirty="0">
              <a:latin typeface="Calibri" panose="020F0502020204030204" pitchFamily="34" charset="0"/>
              <a:ea typeface="Calibri" panose="020F0502020204030204" pitchFamily="34" charset="0"/>
              <a:cs typeface="font279"/>
            </a:endParaRPr>
          </a:p>
          <a:p>
            <a:pPr>
              <a:lnSpc>
                <a:spcPct val="107000"/>
              </a:lnSpc>
              <a:spcBef>
                <a:spcPts val="1500"/>
              </a:spcBef>
              <a:spcAft>
                <a:spcPts val="750"/>
              </a:spcAft>
            </a:pPr>
            <a:r>
              <a:rPr lang="en-US" sz="1600" b="1" kern="50" dirty="0">
                <a:latin typeface="Calibri" panose="020F0502020204030204" pitchFamily="34" charset="0"/>
                <a:ea typeface="Calibri" panose="020F0502020204030204" pitchFamily="34" charset="0"/>
                <a:cs typeface="font279"/>
              </a:rPr>
              <a:t> </a:t>
            </a:r>
            <a:endParaRPr lang="en-US" sz="1200" kern="50" dirty="0">
              <a:latin typeface="Calibri" panose="020F0502020204030204" pitchFamily="34" charset="0"/>
              <a:ea typeface="Calibri" panose="020F0502020204030204" pitchFamily="34" charset="0"/>
              <a:cs typeface="font279"/>
            </a:endParaRPr>
          </a:p>
          <a:p>
            <a:pPr>
              <a:lnSpc>
                <a:spcPct val="107000"/>
              </a:lnSpc>
              <a:spcBef>
                <a:spcPts val="1500"/>
              </a:spcBef>
              <a:spcAft>
                <a:spcPts val="750"/>
              </a:spcAft>
            </a:pPr>
            <a:r>
              <a:rPr lang="en-US" sz="1600" b="1" kern="50" dirty="0">
                <a:latin typeface="Calibri" panose="020F0502020204030204" pitchFamily="34" charset="0"/>
                <a:ea typeface="Calibri" panose="020F0502020204030204" pitchFamily="34" charset="0"/>
                <a:cs typeface="font279"/>
              </a:rPr>
              <a:t> </a:t>
            </a:r>
            <a:endParaRPr lang="en-US" sz="1200" kern="50" dirty="0">
              <a:effectLst/>
              <a:latin typeface="Calibri" panose="020F0502020204030204" pitchFamily="34" charset="0"/>
              <a:ea typeface="Calibri" panose="020F0502020204030204" pitchFamily="34" charset="0"/>
              <a:cs typeface="font279"/>
            </a:endParaRPr>
          </a:p>
        </p:txBody>
      </p:sp>
      <p:sp>
        <p:nvSpPr>
          <p:cNvPr id="5" name="Title 4">
            <a:extLst>
              <a:ext uri="{FF2B5EF4-FFF2-40B4-BE49-F238E27FC236}">
                <a16:creationId xmlns:a16="http://schemas.microsoft.com/office/drawing/2014/main" id="{65A5CC45-C5F2-4DCD-84EB-82CE35255F91}"/>
              </a:ext>
            </a:extLst>
          </p:cNvPr>
          <p:cNvSpPr>
            <a:spLocks noGrp="1"/>
          </p:cNvSpPr>
          <p:nvPr>
            <p:ph type="title"/>
          </p:nvPr>
        </p:nvSpPr>
        <p:spPr>
          <a:xfrm>
            <a:off x="-195309" y="2174118"/>
            <a:ext cx="3706889" cy="1821918"/>
          </a:xfrm>
        </p:spPr>
        <p:txBody>
          <a:bodyPr>
            <a:normAutofit/>
          </a:bodyPr>
          <a:lstStyle/>
          <a:p>
            <a:r>
              <a:rPr lang="en-IN" sz="3600" b="1" i="1" u="sng" dirty="0"/>
              <a:t>ABOUT:</a:t>
            </a:r>
            <a:endParaRPr lang="en-US" sz="3600" b="1" i="1" u="sng" dirty="0"/>
          </a:p>
        </p:txBody>
      </p:sp>
    </p:spTree>
    <p:extLst>
      <p:ext uri="{BB962C8B-B14F-4D97-AF65-F5344CB8AC3E}">
        <p14:creationId xmlns:p14="http://schemas.microsoft.com/office/powerpoint/2010/main" val="347344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4F6C-EFD5-4FF5-A643-11F883A9DD3C}"/>
              </a:ext>
            </a:extLst>
          </p:cNvPr>
          <p:cNvSpPr>
            <a:spLocks noGrp="1"/>
          </p:cNvSpPr>
          <p:nvPr>
            <p:ph type="title"/>
          </p:nvPr>
        </p:nvSpPr>
        <p:spPr>
          <a:xfrm>
            <a:off x="611954" y="1701554"/>
            <a:ext cx="3706889" cy="1821918"/>
          </a:xfrm>
        </p:spPr>
        <p:txBody>
          <a:bodyPr/>
          <a:lstStyle/>
          <a:p>
            <a:r>
              <a:rPr lang="en-IN" sz="3200" b="1" i="1" u="sng" dirty="0">
                <a:latin typeface="Times New Roman" panose="02020603050405020304" pitchFamily="18" charset="0"/>
                <a:cs typeface="Times New Roman" panose="02020603050405020304" pitchFamily="18" charset="0"/>
              </a:rPr>
              <a:t>SOFTWARE SPECIFICATIONS</a:t>
            </a:r>
            <a:r>
              <a:rPr lang="en-IN" b="1" i="1" u="sng" dirty="0"/>
              <a:t>:</a:t>
            </a:r>
            <a:endParaRPr lang="en-US" b="1" i="1" u="sng" dirty="0"/>
          </a:p>
        </p:txBody>
      </p:sp>
      <p:sp>
        <p:nvSpPr>
          <p:cNvPr id="3" name="Content Placeholder 2">
            <a:extLst>
              <a:ext uri="{FF2B5EF4-FFF2-40B4-BE49-F238E27FC236}">
                <a16:creationId xmlns:a16="http://schemas.microsoft.com/office/drawing/2014/main" id="{12A1C49A-B7F5-4085-B763-6739B286CA39}"/>
              </a:ext>
            </a:extLst>
          </p:cNvPr>
          <p:cNvSpPr>
            <a:spLocks noGrp="1"/>
          </p:cNvSpPr>
          <p:nvPr>
            <p:ph idx="1"/>
          </p:nvPr>
        </p:nvSpPr>
        <p:spPr>
          <a:xfrm>
            <a:off x="5105978" y="2124241"/>
            <a:ext cx="6411924" cy="1821918"/>
          </a:xfrm>
        </p:spPr>
        <p:style>
          <a:lnRef idx="1">
            <a:schemeClr val="dk1"/>
          </a:lnRef>
          <a:fillRef idx="2">
            <a:schemeClr val="dk1"/>
          </a:fillRef>
          <a:effectRef idx="1">
            <a:schemeClr val="dk1"/>
          </a:effectRef>
          <a:fontRef idx="minor">
            <a:schemeClr val="dk1"/>
          </a:fontRef>
        </p:style>
        <p:txBody>
          <a:bodyPr/>
          <a:lstStyle/>
          <a:p>
            <a:pPr lvl="0"/>
            <a:endParaRPr lang="en-US" dirty="0">
              <a:effectLst/>
            </a:endParaRPr>
          </a:p>
          <a:p>
            <a:r>
              <a:rPr lang="en-US" dirty="0">
                <a:effectLst/>
              </a:rPr>
              <a:t>Arduino Compiler</a:t>
            </a:r>
          </a:p>
          <a:p>
            <a:pPr lvl="0"/>
            <a:r>
              <a:rPr lang="en-US" dirty="0">
                <a:effectLst/>
              </a:rPr>
              <a:t>Programming Language: C</a:t>
            </a:r>
          </a:p>
          <a:p>
            <a:pPr marL="36900" indent="0">
              <a:buNone/>
            </a:pPr>
            <a:endParaRPr lang="en-US" dirty="0"/>
          </a:p>
        </p:txBody>
      </p:sp>
    </p:spTree>
    <p:extLst>
      <p:ext uri="{BB962C8B-B14F-4D97-AF65-F5344CB8AC3E}">
        <p14:creationId xmlns:p14="http://schemas.microsoft.com/office/powerpoint/2010/main" val="9032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9C07-73A8-4D46-A810-0ED03F8434C8}"/>
              </a:ext>
            </a:extLst>
          </p:cNvPr>
          <p:cNvSpPr>
            <a:spLocks noGrp="1"/>
          </p:cNvSpPr>
          <p:nvPr>
            <p:ph type="title"/>
          </p:nvPr>
        </p:nvSpPr>
        <p:spPr>
          <a:xfrm>
            <a:off x="789507" y="1639633"/>
            <a:ext cx="3706889" cy="1821918"/>
          </a:xfrm>
        </p:spPr>
        <p:txBody>
          <a:bodyPr>
            <a:normAutofit/>
          </a:bodyPr>
          <a:lstStyle/>
          <a:p>
            <a:r>
              <a:rPr lang="en-IN" sz="3200" b="1" i="1" u="sng" dirty="0"/>
              <a:t>COMPONENTS:</a:t>
            </a:r>
            <a:endParaRPr lang="en-US" sz="3200" b="1" i="1" u="sng" dirty="0"/>
          </a:p>
        </p:txBody>
      </p:sp>
      <p:sp>
        <p:nvSpPr>
          <p:cNvPr id="3" name="Content Placeholder 2">
            <a:extLst>
              <a:ext uri="{FF2B5EF4-FFF2-40B4-BE49-F238E27FC236}">
                <a16:creationId xmlns:a16="http://schemas.microsoft.com/office/drawing/2014/main" id="{94363A26-EA14-4F92-B6B8-1E4BAEC2E058}"/>
              </a:ext>
            </a:extLst>
          </p:cNvPr>
          <p:cNvSpPr>
            <a:spLocks noGrp="1"/>
          </p:cNvSpPr>
          <p:nvPr>
            <p:ph idx="1"/>
          </p:nvPr>
        </p:nvSpPr>
        <p:spPr>
          <a:xfrm>
            <a:off x="4846755" y="838200"/>
            <a:ext cx="6411924" cy="5181600"/>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r>
              <a:rPr lang="en-IN" dirty="0"/>
              <a:t>ARDUINO UNO</a:t>
            </a:r>
          </a:p>
          <a:p>
            <a:r>
              <a:rPr lang="en-IN" dirty="0"/>
              <a:t>SERVO MOTOR</a:t>
            </a:r>
          </a:p>
          <a:p>
            <a:r>
              <a:rPr lang="en-IN" dirty="0"/>
              <a:t>ULTROSONIC SENSONRS</a:t>
            </a:r>
          </a:p>
          <a:p>
            <a:r>
              <a:rPr lang="en-IN" dirty="0"/>
              <a:t>FLAME SENSORS</a:t>
            </a:r>
          </a:p>
          <a:p>
            <a:r>
              <a:rPr lang="en-IN" dirty="0"/>
              <a:t>FIRE FIGHTING ROBOT BODY</a:t>
            </a:r>
          </a:p>
          <a:p>
            <a:r>
              <a:rPr lang="en-IN" dirty="0"/>
              <a:t>WHEELS</a:t>
            </a:r>
          </a:p>
          <a:p>
            <a:r>
              <a:rPr lang="en-IN" dirty="0"/>
              <a:t>JUMPER WIRES</a:t>
            </a:r>
          </a:p>
          <a:p>
            <a:r>
              <a:rPr lang="en-IN" dirty="0"/>
              <a:t>LED</a:t>
            </a:r>
          </a:p>
          <a:p>
            <a:r>
              <a:rPr lang="en-IN" dirty="0"/>
              <a:t>BUZZER</a:t>
            </a:r>
          </a:p>
          <a:p>
            <a:r>
              <a:rPr lang="en-IN" dirty="0"/>
              <a:t>WATER TANK</a:t>
            </a:r>
          </a:p>
          <a:p>
            <a:r>
              <a:rPr lang="en-IN" dirty="0"/>
              <a:t>BREADBOARD</a:t>
            </a:r>
          </a:p>
          <a:p>
            <a:r>
              <a:rPr lang="en-IN" dirty="0"/>
              <a:t>PIPE</a:t>
            </a:r>
          </a:p>
          <a:p>
            <a:r>
              <a:rPr lang="en-IN" dirty="0"/>
              <a:t>CABLES AND CONNECTORS</a:t>
            </a:r>
          </a:p>
        </p:txBody>
      </p:sp>
    </p:spTree>
    <p:extLst>
      <p:ext uri="{BB962C8B-B14F-4D97-AF65-F5344CB8AC3E}">
        <p14:creationId xmlns:p14="http://schemas.microsoft.com/office/powerpoint/2010/main" val="12833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DCF-8E6E-4292-B0EB-0ADD269E0AE0}"/>
              </a:ext>
            </a:extLst>
          </p:cNvPr>
          <p:cNvSpPr>
            <a:spLocks noGrp="1"/>
          </p:cNvSpPr>
          <p:nvPr>
            <p:ph type="title"/>
          </p:nvPr>
        </p:nvSpPr>
        <p:spPr>
          <a:xfrm>
            <a:off x="620832" y="1790330"/>
            <a:ext cx="3706889" cy="1821918"/>
          </a:xfrm>
        </p:spPr>
        <p:txBody>
          <a:bodyPr>
            <a:normAutofit/>
          </a:bodyPr>
          <a:lstStyle/>
          <a:p>
            <a:r>
              <a:rPr lang="en-IN" sz="3200" b="1" i="1" u="sng" dirty="0">
                <a:latin typeface="Times New Roman" panose="02020603050405020304" pitchFamily="18" charset="0"/>
                <a:cs typeface="Times New Roman" panose="02020603050405020304" pitchFamily="18" charset="0"/>
              </a:rPr>
              <a:t>ARDUINO UNO:</a:t>
            </a:r>
            <a:endParaRPr lang="en-US" sz="3200" b="1" i="1"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A4F0312-1E1D-4D84-92B9-429BF5014A02}"/>
              </a:ext>
            </a:extLst>
          </p:cNvPr>
          <p:cNvSpPr/>
          <p:nvPr/>
        </p:nvSpPr>
        <p:spPr>
          <a:xfrm>
            <a:off x="4327721" y="1722268"/>
            <a:ext cx="7750204" cy="323620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07000"/>
              </a:lnSpc>
              <a:spcBef>
                <a:spcPts val="1500"/>
              </a:spcBef>
              <a:spcAft>
                <a:spcPts val="750"/>
              </a:spcAft>
            </a:pPr>
            <a:r>
              <a:rPr lang="en-US" sz="2400" kern="50" dirty="0">
                <a:solidFill>
                  <a:srgbClr val="000000"/>
                </a:solidFill>
                <a:latin typeface="Calibri" panose="020F0502020204030204" pitchFamily="34" charset="0"/>
                <a:ea typeface="Calibri" panose="020F0502020204030204" pitchFamily="34" charset="0"/>
                <a:cs typeface="font279"/>
              </a:rPr>
              <a:t>Arduino Uno is a microcontroller board based on the ATmega328P (datasheet).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sz="2400" kern="50" dirty="0">
              <a:effectLst/>
              <a:latin typeface="Calibri" panose="020F0502020204030204" pitchFamily="34" charset="0"/>
              <a:ea typeface="Calibri" panose="020F0502020204030204" pitchFamily="34" charset="0"/>
              <a:cs typeface="font279"/>
            </a:endParaRPr>
          </a:p>
        </p:txBody>
      </p:sp>
    </p:spTree>
    <p:extLst>
      <p:ext uri="{BB962C8B-B14F-4D97-AF65-F5344CB8AC3E}">
        <p14:creationId xmlns:p14="http://schemas.microsoft.com/office/powerpoint/2010/main" val="280463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E26F-B4EF-4A8A-9B66-CA7B578CF5F0}"/>
              </a:ext>
            </a:extLst>
          </p:cNvPr>
          <p:cNvSpPr>
            <a:spLocks noGrp="1"/>
          </p:cNvSpPr>
          <p:nvPr>
            <p:ph type="title"/>
          </p:nvPr>
        </p:nvSpPr>
        <p:spPr>
          <a:xfrm>
            <a:off x="398890" y="1607082"/>
            <a:ext cx="3706889" cy="1821918"/>
          </a:xfrm>
        </p:spPr>
        <p:txBody>
          <a:bodyPr>
            <a:normAutofit/>
          </a:bodyPr>
          <a:lstStyle/>
          <a:p>
            <a:r>
              <a:rPr lang="en-IN" sz="3200" b="1" i="1" u="sng" dirty="0">
                <a:latin typeface="Times New Roman" panose="02020603050405020304" pitchFamily="18" charset="0"/>
                <a:cs typeface="Times New Roman" panose="02020603050405020304" pitchFamily="18" charset="0"/>
              </a:rPr>
              <a:t>SERVO MOTORS:</a:t>
            </a:r>
            <a:endParaRPr lang="en-US" sz="3200"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989128-F16F-43A9-BFC2-D04E1972DE46}"/>
              </a:ext>
            </a:extLst>
          </p:cNvPr>
          <p:cNvSpPr>
            <a:spLocks noGrp="1"/>
          </p:cNvSpPr>
          <p:nvPr>
            <p:ph idx="1"/>
          </p:nvPr>
        </p:nvSpPr>
        <p:spPr>
          <a:xfrm>
            <a:off x="4871383" y="1009095"/>
            <a:ext cx="6411924" cy="5181600"/>
          </a:xfrm>
        </p:spPr>
        <p:style>
          <a:lnRef idx="1">
            <a:schemeClr val="dk1"/>
          </a:lnRef>
          <a:fillRef idx="2">
            <a:schemeClr val="dk1"/>
          </a:fillRef>
          <a:effectRef idx="1">
            <a:schemeClr val="dk1"/>
          </a:effectRef>
          <a:fontRef idx="minor">
            <a:schemeClr val="dk1"/>
          </a:fontRef>
        </p:style>
        <p:txBody>
          <a:bodyPr/>
          <a:lstStyle/>
          <a:p>
            <a:pPr marL="36900" indent="0">
              <a:buNone/>
            </a:pPr>
            <a:r>
              <a:rPr lang="en-US" sz="2800" dirty="0">
                <a:effectLst/>
              </a:rPr>
              <a:t>A </a:t>
            </a:r>
            <a:r>
              <a:rPr lang="en-US" sz="2800" b="1" dirty="0">
                <a:effectLst/>
              </a:rPr>
              <a:t>servomotor</a:t>
            </a:r>
            <a:r>
              <a:rPr lang="en-US" sz="2800" dirty="0">
                <a:effectLst/>
              </a:rPr>
              <a:t> is a </a:t>
            </a:r>
            <a:r>
              <a:rPr lang="en-US" sz="2800" dirty="0">
                <a:effectLst/>
                <a:hlinkClick r:id="rId2" tooltip="Rotary actuator"/>
              </a:rPr>
              <a:t>rotary actuator</a:t>
            </a:r>
            <a:r>
              <a:rPr lang="en-US" sz="2800" dirty="0">
                <a:effectLst/>
              </a:rPr>
              <a:t> or </a:t>
            </a:r>
            <a:r>
              <a:rPr lang="en-US" sz="2800" dirty="0">
                <a:effectLst/>
                <a:hlinkClick r:id="rId3" tooltip="Linear actuator"/>
              </a:rPr>
              <a:t>linear actuator</a:t>
            </a:r>
            <a:r>
              <a:rPr lang="en-US" sz="2800" dirty="0">
                <a:effectLst/>
              </a:rPr>
              <a:t> that allows for precise control of angular or linear position, velocity and acceleration.</a:t>
            </a:r>
          </a:p>
          <a:p>
            <a:pPr marL="36900" indent="0">
              <a:buNone/>
            </a:pPr>
            <a:r>
              <a:rPr lang="en-US" sz="2800" dirty="0">
                <a:effectLst/>
              </a:rPr>
              <a:t>For the water gun mechanism what we needed was to have motors that can provide relatively precise motion in a specific range.</a:t>
            </a:r>
          </a:p>
          <a:p>
            <a:pPr marL="36900" indent="0">
              <a:buNone/>
            </a:pPr>
            <a:endParaRPr lang="en-US" dirty="0"/>
          </a:p>
        </p:txBody>
      </p:sp>
    </p:spTree>
    <p:extLst>
      <p:ext uri="{BB962C8B-B14F-4D97-AF65-F5344CB8AC3E}">
        <p14:creationId xmlns:p14="http://schemas.microsoft.com/office/powerpoint/2010/main" val="104059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781C-B54E-47BF-B22B-39FD5F7CEAC0}"/>
              </a:ext>
            </a:extLst>
          </p:cNvPr>
          <p:cNvSpPr>
            <a:spLocks noGrp="1"/>
          </p:cNvSpPr>
          <p:nvPr>
            <p:ph type="title"/>
          </p:nvPr>
        </p:nvSpPr>
        <p:spPr>
          <a:xfrm>
            <a:off x="514300" y="1967884"/>
            <a:ext cx="3706889" cy="1821918"/>
          </a:xfrm>
        </p:spPr>
        <p:txBody>
          <a:bodyPr>
            <a:normAutofit/>
          </a:bodyPr>
          <a:lstStyle/>
          <a:p>
            <a:r>
              <a:rPr lang="en-IN" sz="3200" b="1" i="1" u="sng" dirty="0">
                <a:latin typeface="Times New Roman" panose="02020603050405020304" pitchFamily="18" charset="0"/>
                <a:cs typeface="Times New Roman" panose="02020603050405020304" pitchFamily="18" charset="0"/>
              </a:rPr>
              <a:t>ULTRASONIC SENSORS:</a:t>
            </a:r>
            <a:endParaRPr lang="en-US" sz="3200"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BBB94F-86F2-4BCB-9C94-3B4EE5543089}"/>
              </a:ext>
            </a:extLst>
          </p:cNvPr>
          <p:cNvSpPr>
            <a:spLocks noGrp="1"/>
          </p:cNvSpPr>
          <p:nvPr>
            <p:ph idx="1"/>
          </p:nvPr>
        </p:nvSpPr>
        <p:spPr>
          <a:xfrm>
            <a:off x="4953287" y="1701552"/>
            <a:ext cx="6411924" cy="3687193"/>
          </a:xfrm>
        </p:spPr>
        <p:style>
          <a:lnRef idx="1">
            <a:schemeClr val="dk1"/>
          </a:lnRef>
          <a:fillRef idx="2">
            <a:schemeClr val="dk1"/>
          </a:fillRef>
          <a:effectRef idx="1">
            <a:schemeClr val="dk1"/>
          </a:effectRef>
          <a:fontRef idx="minor">
            <a:schemeClr val="dk1"/>
          </a:fontRef>
        </p:style>
        <p:txBody>
          <a:bodyPr>
            <a:normAutofit/>
          </a:bodyPr>
          <a:lstStyle/>
          <a:p>
            <a:pPr marL="36900" indent="0">
              <a:buNone/>
            </a:pPr>
            <a:r>
              <a:rPr lang="en-US" sz="2800" dirty="0">
                <a:effectLst/>
              </a:rPr>
              <a:t>Ultrasonic sensors are used for being able of avoiding obstacles. </a:t>
            </a:r>
          </a:p>
          <a:p>
            <a:pPr marL="36900" indent="0">
              <a:buNone/>
            </a:pPr>
            <a:r>
              <a:rPr lang="en-US" sz="2800" dirty="0">
                <a:effectLst/>
              </a:rPr>
              <a:t>We have used 2 sensors, however you can increase the range of observable area by increasing the number of sensors. (Effective range of each ultrasonic sensor : 15 degrees)</a:t>
            </a:r>
            <a:endParaRPr lang="en-US" sz="2800" dirty="0"/>
          </a:p>
        </p:txBody>
      </p:sp>
    </p:spTree>
    <p:extLst>
      <p:ext uri="{BB962C8B-B14F-4D97-AF65-F5344CB8AC3E}">
        <p14:creationId xmlns:p14="http://schemas.microsoft.com/office/powerpoint/2010/main" val="88797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501-A34D-497D-8FFB-FC322E0D2985}"/>
              </a:ext>
            </a:extLst>
          </p:cNvPr>
          <p:cNvSpPr>
            <a:spLocks noGrp="1"/>
          </p:cNvSpPr>
          <p:nvPr>
            <p:ph type="title"/>
          </p:nvPr>
        </p:nvSpPr>
        <p:spPr>
          <a:xfrm>
            <a:off x="407768" y="2038905"/>
            <a:ext cx="3706889" cy="1821918"/>
          </a:xfrm>
        </p:spPr>
        <p:txBody>
          <a:bodyPr>
            <a:normAutofit/>
          </a:bodyPr>
          <a:lstStyle/>
          <a:p>
            <a:r>
              <a:rPr lang="en-IN" sz="3200" b="1" i="1" u="sng" dirty="0">
                <a:latin typeface="Times New Roman" panose="02020603050405020304" pitchFamily="18" charset="0"/>
                <a:cs typeface="Times New Roman" panose="02020603050405020304" pitchFamily="18" charset="0"/>
              </a:rPr>
              <a:t>FLAME SENSOR:</a:t>
            </a:r>
            <a:endParaRPr lang="en-US" sz="3200"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14B46-44BD-4316-A79E-B61598B22065}"/>
              </a:ext>
            </a:extLst>
          </p:cNvPr>
          <p:cNvSpPr>
            <a:spLocks noGrp="1"/>
          </p:cNvSpPr>
          <p:nvPr>
            <p:ph idx="1"/>
          </p:nvPr>
        </p:nvSpPr>
        <p:spPr>
          <a:xfrm>
            <a:off x="4871383" y="1270023"/>
            <a:ext cx="6411924" cy="5181600"/>
          </a:xfrm>
        </p:spPr>
        <p:style>
          <a:lnRef idx="1">
            <a:schemeClr val="dk1"/>
          </a:lnRef>
          <a:fillRef idx="2">
            <a:schemeClr val="dk1"/>
          </a:fillRef>
          <a:effectRef idx="1">
            <a:schemeClr val="dk1"/>
          </a:effectRef>
          <a:fontRef idx="minor">
            <a:schemeClr val="dk1"/>
          </a:fontRef>
        </p:style>
        <p:txBody>
          <a:bodyPr>
            <a:normAutofit fontScale="85000" lnSpcReduction="10000"/>
          </a:bodyPr>
          <a:lstStyle/>
          <a:p>
            <a:pPr marL="36900" indent="0">
              <a:buNone/>
            </a:pPr>
            <a:r>
              <a:rPr lang="en-US" sz="2800" dirty="0">
                <a:effectLst/>
              </a:rPr>
              <a:t>Totally 3 flame sensors are used . 2 sensors under the chassis are connected to both analogue and digital pins of Arduino. The digital connections are used for detecting the fire for further actions while the analogue connections are used only to provide readings of the distance to fire for the user. The other sensor on the top is used digitally and it's function is to send the command for stopping the vehicle at a suitable distance from the fire, so in the moment that the sensor on the top which has an specific angle detect the fire, it will send the command for stopping the vehicle and starting the pump the water and running the water gun to put the fire off.</a:t>
            </a:r>
          </a:p>
          <a:p>
            <a:pPr marL="36900" indent="0">
              <a:buNone/>
            </a:pPr>
            <a:endParaRPr lang="en-US" dirty="0"/>
          </a:p>
        </p:txBody>
      </p:sp>
    </p:spTree>
    <p:extLst>
      <p:ext uri="{BB962C8B-B14F-4D97-AF65-F5344CB8AC3E}">
        <p14:creationId xmlns:p14="http://schemas.microsoft.com/office/powerpoint/2010/main" val="262533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BDF0-0513-4A53-AD08-00B49DE9F632}"/>
              </a:ext>
            </a:extLst>
          </p:cNvPr>
          <p:cNvSpPr>
            <a:spLocks noGrp="1"/>
          </p:cNvSpPr>
          <p:nvPr>
            <p:ph type="title"/>
          </p:nvPr>
        </p:nvSpPr>
        <p:spPr>
          <a:xfrm>
            <a:off x="611954" y="1607082"/>
            <a:ext cx="3706889" cy="1821918"/>
          </a:xfrm>
        </p:spPr>
        <p:txBody>
          <a:bodyPr>
            <a:normAutofit/>
          </a:bodyPr>
          <a:lstStyle/>
          <a:p>
            <a:r>
              <a:rPr lang="en-IN" sz="2800" b="1" i="1" u="sng" dirty="0">
                <a:latin typeface="Times New Roman" panose="02020603050405020304" pitchFamily="18" charset="0"/>
                <a:cs typeface="Times New Roman" panose="02020603050405020304" pitchFamily="18" charset="0"/>
              </a:rPr>
              <a:t>BLOCK DIAGRAM:</a:t>
            </a:r>
            <a:endParaRPr lang="en-US" sz="2800" b="1" i="1" u="sng" dirty="0">
              <a:latin typeface="Times New Roman" panose="02020603050405020304" pitchFamily="18" charset="0"/>
              <a:cs typeface="Times New Roman" panose="02020603050405020304" pitchFamily="18" charset="0"/>
            </a:endParaRPr>
          </a:p>
        </p:txBody>
      </p:sp>
      <p:pic>
        <p:nvPicPr>
          <p:cNvPr id="1027" name="Picture 3">
            <a:extLst>
              <a:ext uri="{FF2B5EF4-FFF2-40B4-BE49-F238E27FC236}">
                <a16:creationId xmlns:a16="http://schemas.microsoft.com/office/drawing/2014/main" id="{457D6CD8-2BEA-493A-AA46-9F9DEAAA8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670" y="781050"/>
            <a:ext cx="592772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368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55</TotalTime>
  <Words>697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Times New Roman</vt:lpstr>
      <vt:lpstr>Wingdings 2</vt:lpstr>
      <vt:lpstr>Slate</vt:lpstr>
      <vt:lpstr>PowerPoint Presentation</vt:lpstr>
      <vt:lpstr>ABOUT:</vt:lpstr>
      <vt:lpstr>SOFTWARE SPECIFICATIONS:</vt:lpstr>
      <vt:lpstr>COMPONENTS:</vt:lpstr>
      <vt:lpstr>ARDUINO UNO:</vt:lpstr>
      <vt:lpstr>SERVO MOTORS:</vt:lpstr>
      <vt:lpstr>ULTRASONIC SENSORS:</vt:lpstr>
      <vt:lpstr>FLAME SENSOR:</vt:lpstr>
      <vt:lpstr>BLOCK DIAGRAM:</vt:lpstr>
      <vt:lpstr>FLOW CHART:</vt:lpstr>
      <vt:lpstr>RESULT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jain</dc:creator>
  <cp:lastModifiedBy>yash jain</cp:lastModifiedBy>
  <cp:revision>7</cp:revision>
  <dcterms:created xsi:type="dcterms:W3CDTF">2020-02-17T15:04:12Z</dcterms:created>
  <dcterms:modified xsi:type="dcterms:W3CDTF">2020-02-17T15:59:34Z</dcterms:modified>
</cp:coreProperties>
</file>