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5D339-CCE8-436D-89DD-30F5349F45F4}"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C1FF-51B4-4A9E-98F3-464CB1E5B717}" type="slidenum">
              <a:rPr lang="en-IN" smtClean="0"/>
              <a:t>‹#›</a:t>
            </a:fld>
            <a:endParaRPr lang="en-IN"/>
          </a:p>
        </p:txBody>
      </p:sp>
    </p:spTree>
    <p:extLst>
      <p:ext uri="{BB962C8B-B14F-4D97-AF65-F5344CB8AC3E}">
        <p14:creationId xmlns:p14="http://schemas.microsoft.com/office/powerpoint/2010/main" val="53819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427228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7134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FBCE9A-FEF3-4269-82DE-D71593B1E25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949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69044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FBCE9A-FEF3-4269-82DE-D71593B1E25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524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31839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258601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22354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7505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90C2F-23BC-4EE6-90E1-DA0D889809FF}"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61259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41871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90C2F-23BC-4EE6-90E1-DA0D889809FF}"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152472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90C2F-23BC-4EE6-90E1-DA0D889809FF}"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117446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90C2F-23BC-4EE6-90E1-DA0D889809FF}"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74957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390587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90C2F-23BC-4EE6-90E1-DA0D889809FF}"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FBCE9A-FEF3-4269-82DE-D71593B1E25F}" type="slidenum">
              <a:rPr lang="en-IN" smtClean="0"/>
              <a:t>‹#›</a:t>
            </a:fld>
            <a:endParaRPr lang="en-IN"/>
          </a:p>
        </p:txBody>
      </p:sp>
    </p:spTree>
    <p:extLst>
      <p:ext uri="{BB962C8B-B14F-4D97-AF65-F5344CB8AC3E}">
        <p14:creationId xmlns:p14="http://schemas.microsoft.com/office/powerpoint/2010/main" val="251166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190C2F-23BC-4EE6-90E1-DA0D889809FF}" type="datetimeFigureOut">
              <a:rPr lang="en-IN" smtClean="0"/>
              <a:t>06-07-2022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FBCE9A-FEF3-4269-82DE-D71593B1E25F}" type="slidenum">
              <a:rPr lang="en-IN" smtClean="0"/>
              <a:t>‹#›</a:t>
            </a:fld>
            <a:endParaRPr lang="en-IN"/>
          </a:p>
        </p:txBody>
      </p:sp>
    </p:spTree>
    <p:extLst>
      <p:ext uri="{BB962C8B-B14F-4D97-AF65-F5344CB8AC3E}">
        <p14:creationId xmlns:p14="http://schemas.microsoft.com/office/powerpoint/2010/main" val="7021715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8510-5D9F-493C-F758-71BF37955953}"/>
              </a:ext>
            </a:extLst>
          </p:cNvPr>
          <p:cNvSpPr>
            <a:spLocks noGrp="1"/>
          </p:cNvSpPr>
          <p:nvPr>
            <p:ph type="ctrTitle"/>
          </p:nvPr>
        </p:nvSpPr>
        <p:spPr/>
        <p:txBody>
          <a:bodyPr/>
          <a:lstStyle/>
          <a:p>
            <a:r>
              <a:rPr lang="en-IN" b="1" dirty="0">
                <a:solidFill>
                  <a:schemeClr val="accent1"/>
                </a:solidFill>
              </a:rPr>
              <a:t>CREDIT CARD EDA</a:t>
            </a:r>
          </a:p>
        </p:txBody>
      </p:sp>
      <p:sp>
        <p:nvSpPr>
          <p:cNvPr id="3" name="Subtitle 2">
            <a:extLst>
              <a:ext uri="{FF2B5EF4-FFF2-40B4-BE49-F238E27FC236}">
                <a16:creationId xmlns:a16="http://schemas.microsoft.com/office/drawing/2014/main" id="{04037F32-B8D7-54F9-BD54-CCF4F40E5190}"/>
              </a:ext>
            </a:extLst>
          </p:cNvPr>
          <p:cNvSpPr>
            <a:spLocks noGrp="1"/>
          </p:cNvSpPr>
          <p:nvPr>
            <p:ph type="subTitle" idx="1"/>
          </p:nvPr>
        </p:nvSpPr>
        <p:spPr>
          <a:xfrm flipH="1">
            <a:off x="1039007" y="555811"/>
            <a:ext cx="619463" cy="125507"/>
          </a:xfrm>
        </p:spPr>
        <p:txBody>
          <a:bodyPr>
            <a:normAutofit fontScale="25000" lnSpcReduction="20000"/>
          </a:bodyPr>
          <a:lstStyle/>
          <a:p>
            <a:r>
              <a:rPr lang="en-IN" dirty="0"/>
              <a:t>      </a:t>
            </a:r>
          </a:p>
        </p:txBody>
      </p:sp>
    </p:spTree>
    <p:extLst>
      <p:ext uri="{BB962C8B-B14F-4D97-AF65-F5344CB8AC3E}">
        <p14:creationId xmlns:p14="http://schemas.microsoft.com/office/powerpoint/2010/main" val="78106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2B36A-A5D3-E0B0-9B54-1C280E4877F7}"/>
              </a:ext>
            </a:extLst>
          </p:cNvPr>
          <p:cNvSpPr txBox="1"/>
          <p:nvPr/>
        </p:nvSpPr>
        <p:spPr>
          <a:xfrm>
            <a:off x="2375647" y="699247"/>
            <a:ext cx="7987553" cy="830997"/>
          </a:xfrm>
          <a:prstGeom prst="rect">
            <a:avLst/>
          </a:prstGeom>
          <a:noFill/>
        </p:spPr>
        <p:txBody>
          <a:bodyPr wrap="square" rtlCol="0">
            <a:spAutoFit/>
          </a:bodyPr>
          <a:lstStyle/>
          <a:p>
            <a:pPr algn="ctr"/>
            <a:r>
              <a:rPr lang="en-IN" sz="2400" dirty="0">
                <a:solidFill>
                  <a:srgbClr val="C00000"/>
                </a:solidFill>
                <a:latin typeface="Algerian" panose="04020705040A02060702" pitchFamily="82" charset="0"/>
              </a:rPr>
              <a:t>Distribution for the income type of customers who not paid the credit properly</a:t>
            </a:r>
          </a:p>
        </p:txBody>
      </p:sp>
      <p:pic>
        <p:nvPicPr>
          <p:cNvPr id="7170" name="Picture 2">
            <a:extLst>
              <a:ext uri="{FF2B5EF4-FFF2-40B4-BE49-F238E27FC236}">
                <a16:creationId xmlns:a16="http://schemas.microsoft.com/office/drawing/2014/main" id="{4AE48E24-BB33-DE81-1BBC-7549CB342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65" y="2064213"/>
            <a:ext cx="9888069" cy="465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81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DA606-45B1-88FC-8079-1D6D1D9D80DE}"/>
              </a:ext>
            </a:extLst>
          </p:cNvPr>
          <p:cNvSpPr txBox="1"/>
          <p:nvPr/>
        </p:nvSpPr>
        <p:spPr>
          <a:xfrm>
            <a:off x="2160494" y="717177"/>
            <a:ext cx="8283388" cy="1107996"/>
          </a:xfrm>
          <a:prstGeom prst="rect">
            <a:avLst/>
          </a:prstGeom>
          <a:noFill/>
        </p:spPr>
        <p:txBody>
          <a:bodyPr wrap="square" rtlCol="0">
            <a:spAutoFit/>
          </a:bodyPr>
          <a:lstStyle/>
          <a:p>
            <a:pPr algn="ctr"/>
            <a:r>
              <a:rPr lang="en-IN" sz="2400" dirty="0">
                <a:solidFill>
                  <a:srgbClr val="C00000"/>
                </a:solidFill>
                <a:latin typeface="Algerian" panose="04020705040A02060702" pitchFamily="82" charset="0"/>
              </a:rPr>
              <a:t>Correlation for the customers who have paid the      credit on time</a:t>
            </a:r>
          </a:p>
          <a:p>
            <a:endParaRPr lang="en-IN" dirty="0"/>
          </a:p>
        </p:txBody>
      </p:sp>
      <p:pic>
        <p:nvPicPr>
          <p:cNvPr id="8194" name="Picture 2">
            <a:extLst>
              <a:ext uri="{FF2B5EF4-FFF2-40B4-BE49-F238E27FC236}">
                <a16:creationId xmlns:a16="http://schemas.microsoft.com/office/drawing/2014/main" id="{43201660-0F59-9A84-57F2-934DD4452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624" y="1712800"/>
            <a:ext cx="9018494" cy="5001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7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A05B2-1FF9-3660-578D-ECFB73689E86}"/>
              </a:ext>
            </a:extLst>
          </p:cNvPr>
          <p:cNvSpPr txBox="1"/>
          <p:nvPr/>
        </p:nvSpPr>
        <p:spPr>
          <a:xfrm>
            <a:off x="1761565" y="376518"/>
            <a:ext cx="8310282" cy="1200329"/>
          </a:xfrm>
          <a:prstGeom prst="rect">
            <a:avLst/>
          </a:prstGeom>
          <a:noFill/>
        </p:spPr>
        <p:txBody>
          <a:bodyPr wrap="square" rtlCol="0">
            <a:spAutoFit/>
          </a:bodyPr>
          <a:lstStyle/>
          <a:p>
            <a:pPr algn="ctr"/>
            <a:r>
              <a:rPr lang="en-IN" sz="2400" dirty="0">
                <a:solidFill>
                  <a:srgbClr val="C00000"/>
                </a:solidFill>
                <a:latin typeface="Algerian" panose="04020705040A02060702" pitchFamily="82" charset="0"/>
              </a:rPr>
              <a:t>Correlation for the customers who have not paid the credit on time</a:t>
            </a:r>
          </a:p>
          <a:p>
            <a:endParaRPr lang="en-IN" sz="2400" dirty="0"/>
          </a:p>
        </p:txBody>
      </p:sp>
      <p:pic>
        <p:nvPicPr>
          <p:cNvPr id="9218" name="Picture 2">
            <a:extLst>
              <a:ext uri="{FF2B5EF4-FFF2-40B4-BE49-F238E27FC236}">
                <a16:creationId xmlns:a16="http://schemas.microsoft.com/office/drawing/2014/main" id="{9EFBB137-872D-AF1C-24BB-6810F1E0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73" y="1621222"/>
            <a:ext cx="9545053" cy="4860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56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05F83-F745-80E0-DDB3-4AE9792756F3}"/>
              </a:ext>
            </a:extLst>
          </p:cNvPr>
          <p:cNvSpPr txBox="1"/>
          <p:nvPr/>
        </p:nvSpPr>
        <p:spPr>
          <a:xfrm>
            <a:off x="3074894" y="726141"/>
            <a:ext cx="8964706" cy="3416320"/>
          </a:xfrm>
          <a:prstGeom prst="rect">
            <a:avLst/>
          </a:prstGeom>
          <a:noFill/>
        </p:spPr>
        <p:txBody>
          <a:bodyPr wrap="square" rtlCol="0">
            <a:spAutoFit/>
          </a:bodyPr>
          <a:lstStyle/>
          <a:p>
            <a:r>
              <a:rPr lang="en-IN" sz="4000" u="sng" dirty="0">
                <a:solidFill>
                  <a:srgbClr val="C00000"/>
                </a:solidFill>
                <a:latin typeface="Algerian" panose="04020705040A02060702" pitchFamily="82" charset="0"/>
              </a:rPr>
              <a:t>Conclusion :</a:t>
            </a:r>
          </a:p>
          <a:p>
            <a:endParaRPr lang="en-IN" sz="900" u="sng" dirty="0">
              <a:solidFill>
                <a:srgbClr val="C00000"/>
              </a:solidFill>
              <a:latin typeface="Algerian" panose="04020705040A02060702" pitchFamily="82" charset="0"/>
            </a:endParaRPr>
          </a:p>
          <a:p>
            <a:endParaRPr lang="en-IN" sz="900" u="sng" dirty="0">
              <a:solidFill>
                <a:srgbClr val="C00000"/>
              </a:solidFill>
              <a:latin typeface="Algerian" panose="04020705040A02060702" pitchFamily="82" charset="0"/>
            </a:endParaRPr>
          </a:p>
          <a:p>
            <a:endParaRPr lang="en-IN" sz="900" u="sng" dirty="0">
              <a:solidFill>
                <a:srgbClr val="C00000"/>
              </a:solidFill>
              <a:latin typeface="Algerian" panose="04020705040A02060702" pitchFamily="82" charset="0"/>
            </a:endParaRPr>
          </a:p>
          <a:p>
            <a:r>
              <a:rPr lang="en-US" sz="2000" dirty="0"/>
              <a:t>After analyzing the above dataset...</a:t>
            </a:r>
          </a:p>
          <a:p>
            <a:pPr marL="457200" indent="-457200">
              <a:buAutoNum type="arabicPeriod"/>
            </a:pPr>
            <a:r>
              <a:rPr lang="en-US" sz="2000" dirty="0"/>
              <a:t>Bank should more focus on "students" and “Businessman" as they having a good credit score and history, they paying their credit on time</a:t>
            </a:r>
          </a:p>
          <a:p>
            <a:pPr marL="457200" indent="-457200">
              <a:buAutoNum type="arabicPeriod"/>
            </a:pPr>
            <a:r>
              <a:rPr lang="en-US" sz="2000" dirty="0"/>
              <a:t>Bank should less focus on the "commercial associate", "Working" and "Unemployed" as they are not paying their credit on time.</a:t>
            </a:r>
            <a:endParaRPr lang="en-IN" sz="2000" dirty="0"/>
          </a:p>
          <a:p>
            <a:endParaRPr lang="en-IN" sz="2000" u="sng" dirty="0">
              <a:solidFill>
                <a:srgbClr val="C00000"/>
              </a:solidFill>
              <a:latin typeface="Algerian" panose="04020705040A02060702" pitchFamily="82" charset="0"/>
            </a:endParaRPr>
          </a:p>
          <a:p>
            <a:endParaRPr lang="en-IN" sz="900"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0479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C9F16-A71B-B229-030C-B0C0BCFD4BF2}"/>
              </a:ext>
            </a:extLst>
          </p:cNvPr>
          <p:cNvSpPr txBox="1"/>
          <p:nvPr/>
        </p:nvSpPr>
        <p:spPr>
          <a:xfrm>
            <a:off x="4061012" y="2814917"/>
            <a:ext cx="5791200" cy="1015663"/>
          </a:xfrm>
          <a:prstGeom prst="rect">
            <a:avLst/>
          </a:prstGeom>
          <a:noFill/>
          <a:effectLst>
            <a:glow rad="228600">
              <a:schemeClr val="accent6">
                <a:satMod val="175000"/>
                <a:alpha val="40000"/>
              </a:schemeClr>
            </a:glow>
            <a:outerShdw blurRad="50800" dist="38100" dir="16200000" rotWithShape="0">
              <a:prstClr val="black">
                <a:alpha val="40000"/>
              </a:prstClr>
            </a:outerShdw>
          </a:effectLst>
        </p:spPr>
        <p:txBody>
          <a:bodyPr wrap="square" rtlCol="0">
            <a:spAutoFit/>
          </a:bodyPr>
          <a:lstStyle/>
          <a:p>
            <a:r>
              <a:rPr lang="en-IN" sz="60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417444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6CF-C79C-C18D-932A-DE87ED9BD635}"/>
              </a:ext>
            </a:extLst>
          </p:cNvPr>
          <p:cNvSpPr txBox="1"/>
          <p:nvPr/>
        </p:nvSpPr>
        <p:spPr>
          <a:xfrm>
            <a:off x="1972235" y="1084729"/>
            <a:ext cx="9072283" cy="1754326"/>
          </a:xfrm>
          <a:prstGeom prst="rect">
            <a:avLst/>
          </a:prstGeom>
          <a:noFill/>
        </p:spPr>
        <p:txBody>
          <a:bodyPr wrap="square" rtlCol="0">
            <a:spAutoFit/>
          </a:bodyPr>
          <a:lstStyle/>
          <a:p>
            <a:r>
              <a:rPr lang="en-US" dirty="0"/>
              <a:t>The loan providing companies find it hard to give loans to the people due to their insufficient or non-existent credit history.</a:t>
            </a:r>
          </a:p>
          <a:p>
            <a:endParaRPr lang="en-US" dirty="0"/>
          </a:p>
          <a:p>
            <a:endParaRPr lang="en-US" dirty="0"/>
          </a:p>
          <a:p>
            <a:r>
              <a:rPr lang="en-US" dirty="0"/>
              <a:t>So we have to find the customers capable of repaying the loan are not rejected.</a:t>
            </a:r>
            <a:endParaRPr lang="en-IN" dirty="0"/>
          </a:p>
        </p:txBody>
      </p:sp>
    </p:spTree>
    <p:extLst>
      <p:ext uri="{BB962C8B-B14F-4D97-AF65-F5344CB8AC3E}">
        <p14:creationId xmlns:p14="http://schemas.microsoft.com/office/powerpoint/2010/main" val="382221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CC6C72-E977-B821-B6F4-885E98B73C19}"/>
              </a:ext>
            </a:extLst>
          </p:cNvPr>
          <p:cNvSpPr txBox="1"/>
          <p:nvPr/>
        </p:nvSpPr>
        <p:spPr>
          <a:xfrm>
            <a:off x="2474258" y="645458"/>
            <a:ext cx="9861177" cy="923330"/>
          </a:xfrm>
          <a:prstGeom prst="rect">
            <a:avLst/>
          </a:prstGeom>
          <a:noFill/>
        </p:spPr>
        <p:txBody>
          <a:bodyPr wrap="square" rtlCol="0">
            <a:spAutoFit/>
          </a:bodyPr>
          <a:lstStyle/>
          <a:p>
            <a:r>
              <a:rPr lang="en-IN" dirty="0"/>
              <a:t>The data is two huge, has lots of values in it. Also there are lots of missing values in the data, also the data has lots of XNA values in the column like gender.</a:t>
            </a:r>
          </a:p>
          <a:p>
            <a:r>
              <a:rPr lang="en-IN" dirty="0"/>
              <a:t>Also have to remove lots of columns.</a:t>
            </a:r>
          </a:p>
        </p:txBody>
      </p:sp>
      <p:sp>
        <p:nvSpPr>
          <p:cNvPr id="3" name="TextBox 2">
            <a:extLst>
              <a:ext uri="{FF2B5EF4-FFF2-40B4-BE49-F238E27FC236}">
                <a16:creationId xmlns:a16="http://schemas.microsoft.com/office/drawing/2014/main" id="{23AFC2FE-8BB3-909C-E8D6-C521987FBF6D}"/>
              </a:ext>
            </a:extLst>
          </p:cNvPr>
          <p:cNvSpPr txBox="1"/>
          <p:nvPr/>
        </p:nvSpPr>
        <p:spPr>
          <a:xfrm>
            <a:off x="7440706" y="3666532"/>
            <a:ext cx="1515035" cy="707886"/>
          </a:xfrm>
          <a:prstGeom prst="rect">
            <a:avLst/>
          </a:prstGeom>
          <a:noFill/>
        </p:spPr>
        <p:txBody>
          <a:bodyPr wrap="square" rtlCol="0">
            <a:spAutoFit/>
          </a:bodyPr>
          <a:lstStyle/>
          <a:p>
            <a:pPr algn="ctr"/>
            <a:r>
              <a:rPr lang="en-IN" sz="4000" b="1" i="1" dirty="0">
                <a:solidFill>
                  <a:srgbClr val="C00000"/>
                </a:solidFill>
              </a:rPr>
              <a:t>    </a:t>
            </a:r>
          </a:p>
        </p:txBody>
      </p:sp>
      <p:pic>
        <p:nvPicPr>
          <p:cNvPr id="4" name="Picture 2">
            <a:extLst>
              <a:ext uri="{FF2B5EF4-FFF2-40B4-BE49-F238E27FC236}">
                <a16:creationId xmlns:a16="http://schemas.microsoft.com/office/drawing/2014/main" id="{93516EBC-BE7E-C635-01DA-1F4995BD5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1" y="1950118"/>
            <a:ext cx="8623487" cy="414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4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31C9B-AB2B-8B2C-8CA5-EE09EF0F4343}"/>
              </a:ext>
            </a:extLst>
          </p:cNvPr>
          <p:cNvSpPr txBox="1"/>
          <p:nvPr/>
        </p:nvSpPr>
        <p:spPr>
          <a:xfrm>
            <a:off x="3827929" y="2459162"/>
            <a:ext cx="6122895" cy="1323439"/>
          </a:xfrm>
          <a:prstGeom prst="rect">
            <a:avLst/>
          </a:prstGeom>
          <a:noFill/>
        </p:spPr>
        <p:txBody>
          <a:bodyPr wrap="square" rtlCol="0">
            <a:spAutoFit/>
          </a:bodyPr>
          <a:lstStyle/>
          <a:p>
            <a:r>
              <a:rPr lang="en-IN" sz="4000" b="1" i="1" dirty="0">
                <a:solidFill>
                  <a:srgbClr val="C00000"/>
                </a:solidFill>
                <a:effectLst>
                  <a:outerShdw blurRad="38100" dist="38100" dir="2700000" algn="tl">
                    <a:srgbClr val="000000">
                      <a:alpha val="43137"/>
                    </a:srgbClr>
                  </a:outerShdw>
                </a:effectLst>
              </a:rPr>
              <a:t>Univariate Analysis     for categorical data</a:t>
            </a:r>
          </a:p>
        </p:txBody>
      </p:sp>
    </p:spTree>
    <p:extLst>
      <p:ext uri="{BB962C8B-B14F-4D97-AF65-F5344CB8AC3E}">
        <p14:creationId xmlns:p14="http://schemas.microsoft.com/office/powerpoint/2010/main" val="346013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35ED91-A667-F6E7-EB5F-54CD3A27F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93" y="2577821"/>
            <a:ext cx="11393048" cy="40202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3845DA-8F2F-8FFD-0B7D-81AD3DF12D63}"/>
              </a:ext>
            </a:extLst>
          </p:cNvPr>
          <p:cNvSpPr txBox="1"/>
          <p:nvPr/>
        </p:nvSpPr>
        <p:spPr>
          <a:xfrm>
            <a:off x="1945887" y="510988"/>
            <a:ext cx="8722659" cy="923330"/>
          </a:xfrm>
          <a:prstGeom prst="rect">
            <a:avLst/>
          </a:prstGeom>
          <a:noFill/>
        </p:spPr>
        <p:txBody>
          <a:bodyPr wrap="square" rtlCol="0">
            <a:spAutoFit/>
          </a:bodyPr>
          <a:lstStyle/>
          <a:p>
            <a:pPr marL="342900" indent="-342900">
              <a:buFont typeface="+mj-lt"/>
              <a:buAutoNum type="arabicPeriod"/>
            </a:pPr>
            <a:r>
              <a:rPr lang="en-US" dirty="0"/>
              <a:t>we see that the number of females are higher than the number of males   </a:t>
            </a:r>
          </a:p>
          <a:p>
            <a:pPr marL="342900" indent="-342900">
              <a:buFont typeface="+mj-lt"/>
              <a:buAutoNum type="arabicPeriod"/>
            </a:pPr>
            <a:r>
              <a:rPr lang="en-US" dirty="0"/>
              <a:t>most of the customers who have paid the bills on time are mostly from higher income range and they have the higher credit limit</a:t>
            </a:r>
            <a:endParaRPr lang="en-IN" dirty="0"/>
          </a:p>
        </p:txBody>
      </p:sp>
    </p:spTree>
    <p:extLst>
      <p:ext uri="{BB962C8B-B14F-4D97-AF65-F5344CB8AC3E}">
        <p14:creationId xmlns:p14="http://schemas.microsoft.com/office/powerpoint/2010/main" val="367380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B37DDAC-EBCB-6AB4-8774-A0E39D9D6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59" y="2169370"/>
            <a:ext cx="8881333" cy="468863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BE04B3-907E-EC95-F021-FE63108506DE}"/>
              </a:ext>
            </a:extLst>
          </p:cNvPr>
          <p:cNvSpPr txBox="1"/>
          <p:nvPr/>
        </p:nvSpPr>
        <p:spPr>
          <a:xfrm>
            <a:off x="2169459" y="358588"/>
            <a:ext cx="7942729" cy="923330"/>
          </a:xfrm>
          <a:prstGeom prst="rect">
            <a:avLst/>
          </a:prstGeom>
          <a:noFill/>
        </p:spPr>
        <p:txBody>
          <a:bodyPr wrap="square" rtlCol="0">
            <a:spAutoFit/>
          </a:bodyPr>
          <a:lstStyle/>
          <a:p>
            <a:pPr marL="342900" indent="-342900">
              <a:buFont typeface="+mj-lt"/>
              <a:buAutoNum type="arabicPeriod"/>
            </a:pPr>
            <a:r>
              <a:rPr lang="en-US" dirty="0"/>
              <a:t>working, commercial associate, Pensioners and State Servants having the most number of credit in that count of females are higher than the males.</a:t>
            </a:r>
            <a:endParaRPr lang="en-IN" dirty="0"/>
          </a:p>
        </p:txBody>
      </p:sp>
    </p:spTree>
    <p:extLst>
      <p:ext uri="{BB962C8B-B14F-4D97-AF65-F5344CB8AC3E}">
        <p14:creationId xmlns:p14="http://schemas.microsoft.com/office/powerpoint/2010/main" val="94018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1C12A-18F5-C445-469C-5109E9755B58}"/>
              </a:ext>
            </a:extLst>
          </p:cNvPr>
          <p:cNvSpPr txBox="1"/>
          <p:nvPr/>
        </p:nvSpPr>
        <p:spPr>
          <a:xfrm>
            <a:off x="3689684" y="2743671"/>
            <a:ext cx="8678779" cy="1938992"/>
          </a:xfrm>
          <a:prstGeom prst="rect">
            <a:avLst/>
          </a:prstGeom>
          <a:noFill/>
        </p:spPr>
        <p:txBody>
          <a:bodyPr wrap="square" rtlCol="0">
            <a:spAutoFit/>
          </a:bodyPr>
          <a:lstStyle/>
          <a:p>
            <a:r>
              <a:rPr lang="en-IN" sz="4000" b="1" i="1" dirty="0">
                <a:solidFill>
                  <a:srgbClr val="C00000"/>
                </a:solidFill>
                <a:effectLst>
                  <a:outerShdw blurRad="38100" dist="38100" dir="2700000" algn="tl">
                    <a:srgbClr val="000000">
                      <a:alpha val="43137"/>
                    </a:srgbClr>
                  </a:outerShdw>
                </a:effectLst>
              </a:rPr>
              <a:t>Bivariate Analysis for </a:t>
            </a:r>
          </a:p>
          <a:p>
            <a:r>
              <a:rPr lang="en-IN" sz="4000" b="1" i="1" dirty="0">
                <a:solidFill>
                  <a:srgbClr val="C00000"/>
                </a:solidFill>
                <a:effectLst>
                  <a:outerShdw blurRad="38100" dist="38100" dir="2700000" algn="tl">
                    <a:srgbClr val="000000">
                      <a:alpha val="43137"/>
                    </a:srgbClr>
                  </a:outerShdw>
                </a:effectLst>
              </a:rPr>
              <a:t>categorical data</a:t>
            </a:r>
          </a:p>
          <a:p>
            <a:endParaRPr lang="en-IN" sz="4000" dirty="0"/>
          </a:p>
        </p:txBody>
      </p:sp>
    </p:spTree>
    <p:extLst>
      <p:ext uri="{BB962C8B-B14F-4D97-AF65-F5344CB8AC3E}">
        <p14:creationId xmlns:p14="http://schemas.microsoft.com/office/powerpoint/2010/main" val="185852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C58E700-7A76-A5B6-9FAB-4A236E4F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272" y="2097377"/>
            <a:ext cx="9923928" cy="4630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3A6BD1-7FAA-1BA7-06EE-D676AAEB7248}"/>
              </a:ext>
            </a:extLst>
          </p:cNvPr>
          <p:cNvSpPr txBox="1"/>
          <p:nvPr/>
        </p:nvSpPr>
        <p:spPr>
          <a:xfrm>
            <a:off x="2178424" y="161365"/>
            <a:ext cx="8184776" cy="646331"/>
          </a:xfrm>
          <a:prstGeom prst="rect">
            <a:avLst/>
          </a:prstGeom>
          <a:noFill/>
        </p:spPr>
        <p:txBody>
          <a:bodyPr wrap="square" rtlCol="0">
            <a:spAutoFit/>
          </a:bodyPr>
          <a:lstStyle/>
          <a:p>
            <a:pPr marL="342900" indent="-342900">
              <a:buFont typeface="+mj-lt"/>
              <a:buAutoNum type="arabicPeriod"/>
            </a:pPr>
            <a:r>
              <a:rPr lang="en-US" dirty="0"/>
              <a:t>The customers who having housing type 'Rented apartment’, 'Office’ apartment' having the difficulties while paying the loan</a:t>
            </a:r>
            <a:endParaRPr lang="en-IN" dirty="0"/>
          </a:p>
        </p:txBody>
      </p:sp>
    </p:spTree>
    <p:extLst>
      <p:ext uri="{BB962C8B-B14F-4D97-AF65-F5344CB8AC3E}">
        <p14:creationId xmlns:p14="http://schemas.microsoft.com/office/powerpoint/2010/main" val="286285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56A15-8737-9EF5-FA8F-EC96AA0AA585}"/>
              </a:ext>
            </a:extLst>
          </p:cNvPr>
          <p:cNvSpPr txBox="1"/>
          <p:nvPr/>
        </p:nvSpPr>
        <p:spPr>
          <a:xfrm>
            <a:off x="2779059" y="519953"/>
            <a:ext cx="7395882" cy="830997"/>
          </a:xfrm>
          <a:prstGeom prst="rect">
            <a:avLst/>
          </a:prstGeom>
          <a:noFill/>
        </p:spPr>
        <p:txBody>
          <a:bodyPr wrap="square" rtlCol="0">
            <a:spAutoFit/>
          </a:bodyPr>
          <a:lstStyle/>
          <a:p>
            <a:pPr algn="ctr"/>
            <a:r>
              <a:rPr lang="en-IN" sz="2400" dirty="0">
                <a:solidFill>
                  <a:srgbClr val="C00000"/>
                </a:solidFill>
                <a:latin typeface="Algerian" panose="04020705040A02060702" pitchFamily="82" charset="0"/>
              </a:rPr>
              <a:t>Distribution for the income type of customers who paid the credit properly</a:t>
            </a:r>
          </a:p>
        </p:txBody>
      </p:sp>
      <p:pic>
        <p:nvPicPr>
          <p:cNvPr id="6146" name="Picture 2">
            <a:extLst>
              <a:ext uri="{FF2B5EF4-FFF2-40B4-BE49-F238E27FC236}">
                <a16:creationId xmlns:a16="http://schemas.microsoft.com/office/drawing/2014/main" id="{858BDB95-35B8-B17A-9F41-67F065035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88" y="2029146"/>
            <a:ext cx="9363635" cy="4694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401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TotalTime>
  <Words>296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Century Gothic</vt:lpstr>
      <vt:lpstr>Wingdings 3</vt:lpstr>
      <vt:lpstr>Wisp</vt:lpstr>
      <vt:lpstr>CREDIT CARD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EDA</dc:title>
  <dc:creator>omkar patade</dc:creator>
  <cp:lastModifiedBy>omkar patade</cp:lastModifiedBy>
  <cp:revision>1</cp:revision>
  <dcterms:created xsi:type="dcterms:W3CDTF">2022-07-06T06:21:45Z</dcterms:created>
  <dcterms:modified xsi:type="dcterms:W3CDTF">2022-07-06T07:37:34Z</dcterms:modified>
</cp:coreProperties>
</file>