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0DD4C5C0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86" r:id="rId5"/>
    <p:sldId id="387" r:id="rId6"/>
    <p:sldId id="388" r:id="rId7"/>
    <p:sldId id="379" r:id="rId8"/>
    <p:sldId id="384" r:id="rId9"/>
    <p:sldId id="380" r:id="rId10"/>
    <p:sldId id="381" r:id="rId11"/>
    <p:sldId id="382" r:id="rId12"/>
    <p:sldId id="383" r:id="rId13"/>
  </p:sldIdLst>
  <p:sldSz cx="12192000" cy="6858000"/>
  <p:notesSz cx="6794500" cy="9906000"/>
  <p:embeddedFontLst>
    <p:embeddedFont>
      <p:font typeface="Honeywell Sans Black" panose="020B0604020202020204" charset="0"/>
      <p:regular r:id="rId16"/>
      <p:bold r:id="rId17"/>
      <p:italic r:id="rId18"/>
      <p:boldItalic r:id="rId19"/>
    </p:embeddedFont>
    <p:embeddedFont>
      <p:font typeface="Honeywell Sans Medium" panose="020B0604020202020204" charset="0"/>
      <p:regular r:id="rId20"/>
      <p:bold r:id="rId21"/>
      <p:italic r:id="rId22"/>
      <p:boldItalic r:id="rId23"/>
    </p:embeddedFont>
    <p:embeddedFont>
      <p:font typeface="Segoe UI" panose="020B0502040204020203" pitchFamily="34" charset="0"/>
      <p:regular r:id="rId24"/>
      <p:bold r:id="rId25"/>
      <p:italic r:id="rId26"/>
      <p:boldItalic r:id="rId27"/>
    </p:embeddedFont>
    <p:embeddedFont>
      <p:font typeface="Honeywell Sans" panose="020B060402020202020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202E"/>
    <a:srgbClr val="000000"/>
    <a:srgbClr val="FFFFFF"/>
    <a:srgbClr val="E0E0E0"/>
    <a:srgbClr val="C0C0C0"/>
    <a:srgbClr val="A0A0A0"/>
    <a:srgbClr val="707070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7520" autoAdjust="0"/>
  </p:normalViewPr>
  <p:slideViewPr>
    <p:cSldViewPr snapToGrid="0" snapToObjects="1" showGuides="1">
      <p:cViewPr varScale="1">
        <p:scale>
          <a:sx n="85" d="100"/>
          <a:sy n="85" d="100"/>
        </p:scale>
        <p:origin x="6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124" d="100"/>
          <a:sy n="124" d="100"/>
        </p:scale>
        <p:origin x="487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598721-3323-42CB-96FB-C6D7D9D206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2FF977-0234-4542-94AE-376F45A8E7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6CFF9-B101-4D5A-AE5F-81BC4D91C170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DC7A7-567A-4A18-A303-6ED5E91C67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55533-4890-43A5-8A14-C9DE3F2561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57C73-0239-4725-8F06-3E607150B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5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AA0C4-695F-4136-A1C4-C28E233376C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0284F-7E88-4545-9BB2-221688BE3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78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Aft>
        <a:spcPts val="600"/>
      </a:spcAft>
      <a:defRPr sz="1200" b="1" kern="1200">
        <a:solidFill>
          <a:schemeClr val="tx1"/>
        </a:solidFill>
        <a:latin typeface="+mj-lt"/>
        <a:ea typeface="+mn-ea"/>
        <a:cs typeface="+mn-cs"/>
      </a:defRPr>
    </a:lvl1pPr>
    <a:lvl2pPr marL="0" indent="0" algn="l" defTabSz="914400" rtl="0" eaLnBrk="1" latinLnBrk="0" hangingPunct="1">
      <a:spcAft>
        <a:spcPts val="600"/>
      </a:spcAft>
      <a:defRPr sz="1200" kern="1200">
        <a:solidFill>
          <a:schemeClr val="tx1"/>
        </a:solidFill>
        <a:latin typeface="+mj-lt"/>
        <a:ea typeface="+mn-ea"/>
        <a:cs typeface="+mn-cs"/>
      </a:defRPr>
    </a:lvl2pPr>
    <a:lvl3pPr marL="171450" indent="-171450" algn="l" defTabSz="914400" rtl="0" eaLnBrk="1" latinLnBrk="0" hangingPunct="1">
      <a:spcAft>
        <a:spcPts val="60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j-lt"/>
        <a:ea typeface="+mn-ea"/>
        <a:cs typeface="+mn-cs"/>
      </a:defRPr>
    </a:lvl3pPr>
    <a:lvl4pPr marL="400050" indent="-17145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000" kern="1200">
        <a:solidFill>
          <a:schemeClr val="tx1"/>
        </a:solidFill>
        <a:latin typeface="+mj-lt"/>
        <a:ea typeface="+mn-ea"/>
        <a:cs typeface="+mn-cs"/>
      </a:defRPr>
    </a:lvl4pPr>
    <a:lvl5pPr marL="630238" indent="-171450" algn="l" defTabSz="914400" rtl="0" eaLnBrk="1" latinLnBrk="0" hangingPunct="1">
      <a:spcAft>
        <a:spcPts val="600"/>
      </a:spcAft>
      <a:buFont typeface="Arial" panose="020B0604020202020204" pitchFamily="34" charset="0"/>
      <a:buChar char="•"/>
      <a:defRPr sz="900" kern="1200">
        <a:solidFill>
          <a:schemeClr val="tx1"/>
        </a:solidFill>
        <a:latin typeface="+mj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+ Pic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632D-2F70-4D0E-B737-ACF4A2DDE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1409700"/>
            <a:ext cx="8382000" cy="2019300"/>
          </a:xfrm>
        </p:spPr>
        <p:txBody>
          <a:bodyPr tIns="0" anchor="t"/>
          <a:lstStyle>
            <a:lvl1pPr algn="l">
              <a:lnSpc>
                <a:spcPct val="80000"/>
              </a:lnSpc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C3F44-5413-48F1-ACBF-6BEAE9CA81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5300" y="3848100"/>
            <a:ext cx="5600700" cy="892017"/>
          </a:xfrm>
        </p:spPr>
        <p:txBody>
          <a:bodyPr tIns="0" bIns="182880" anchor="t" anchorCtr="0"/>
          <a:lstStyle>
            <a:lvl1pPr marL="0" indent="0" algn="l">
              <a:spcAft>
                <a:spcPts val="0"/>
              </a:spcAft>
              <a:buNone/>
              <a:defRPr sz="1600" b="0" cap="all" baseline="0">
                <a:latin typeface="+mj-lt"/>
              </a:defRPr>
            </a:lvl1pPr>
            <a:lvl2pPr marL="0" indent="0" algn="l">
              <a:spcAft>
                <a:spcPts val="1200"/>
              </a:spcAft>
              <a:buNone/>
              <a:defRPr sz="1600" b="1" cap="all" baseline="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  <a:p>
            <a:pPr lvl="1"/>
            <a:r>
              <a:rPr lang="en-US" dirty="0"/>
              <a:t>Presenter’s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79F04-7833-4562-B8D1-AC0341D7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499811"/>
            <a:ext cx="2743200" cy="365125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1600" b="1">
                <a:latin typeface="+mn-lt"/>
              </a:defRPr>
            </a:lvl1pPr>
          </a:lstStyle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7D801B6-A973-4D6D-8431-BA0D1481B3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8212" y="6008332"/>
            <a:ext cx="2444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0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extLst mod="1">
    <p:ext uri="{DCECCB84-F9BA-43D5-87BE-67443E8EF086}">
      <p15:sldGuideLst xmlns:p15="http://schemas.microsoft.com/office/powerpoint/2012/main">
        <p15:guide id="1" pos="5592" userDrawn="1">
          <p15:clr>
            <a:srgbClr val="FBAE40"/>
          </p15:clr>
        </p15:guide>
        <p15:guide id="2" orient="horz" pos="321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09701"/>
            <a:ext cx="5372100" cy="4457700"/>
          </a:xfrm>
        </p:spPr>
        <p:txBody>
          <a:bodyPr/>
          <a:lstStyle>
            <a:lvl1pPr marL="457200" indent="-457200">
              <a:spcBef>
                <a:spcPts val="600"/>
              </a:spcBef>
              <a:buClr>
                <a:schemeClr val="accent1"/>
              </a:buClr>
              <a:buFont typeface="+mj-lt"/>
              <a:buAutoNum type="arabicPeriod"/>
              <a:defRPr sz="2400"/>
            </a:lvl1pPr>
            <a:lvl2pPr marL="457200" indent="0">
              <a:defRPr sz="2400"/>
            </a:lvl2pPr>
            <a:lvl3pPr marL="685800" indent="-228600">
              <a:defRPr sz="2000"/>
            </a:lvl3pPr>
            <a:lvl4pPr marL="1028700" indent="-228600">
              <a:defRPr sz="1800"/>
            </a:lvl4pPr>
            <a:lvl5pP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Footer, Honeywell Sans Bold 10pt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1409701"/>
            <a:ext cx="5372100" cy="4457700"/>
          </a:xfrm>
        </p:spPr>
        <p:txBody>
          <a:bodyPr/>
          <a:lstStyle>
            <a:lvl1pPr marL="457200" indent="-457200">
              <a:spcBef>
                <a:spcPts val="600"/>
              </a:spcBef>
              <a:buClr>
                <a:schemeClr val="accent1"/>
              </a:buClr>
              <a:buFont typeface="+mj-lt"/>
              <a:buAutoNum type="arabicPeriod"/>
              <a:defRPr sz="2400"/>
            </a:lvl1pPr>
            <a:lvl2pPr marL="457200" indent="0">
              <a:defRPr sz="2400"/>
            </a:lvl2pPr>
            <a:lvl3pPr marL="685800" indent="-228600">
              <a:defRPr sz="2000"/>
            </a:lvl3pPr>
            <a:lvl4pPr marL="1028700" indent="-228600">
              <a:defRPr sz="1800"/>
            </a:lvl4pPr>
            <a:lvl5pP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75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extLst mod="1">
    <p:ext uri="{DCECCB84-F9BA-43D5-87BE-67443E8EF086}">
      <p15:sldGuideLst xmlns:p15="http://schemas.microsoft.com/office/powerpoint/2012/main">
        <p15:guide id="2" pos="3696">
          <p15:clr>
            <a:srgbClr val="FBAE40"/>
          </p15:clr>
        </p15:guide>
        <p15:guide id="3" pos="398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XL Content Gra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495300"/>
            <a:ext cx="8382001" cy="5372100"/>
          </a:xfrm>
        </p:spPr>
        <p:txBody>
          <a:bodyPr tIns="0"/>
          <a:lstStyle>
            <a:lvl1pPr>
              <a:lnSpc>
                <a:spcPct val="80000"/>
              </a:lnSpc>
              <a:defRPr sz="9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Footer, Honeywell Sans Bold 10pt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4EC18-1D2B-4535-B738-0E53AFE266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4A2922BA-AA7B-49A4-BAC5-FF5A045498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94837" y="6478016"/>
            <a:ext cx="4118435" cy="21544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b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Honeywell Confidential - ©2019 by Honeywell International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1263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extLst mod="1">
    <p:ext uri="{DCECCB84-F9BA-43D5-87BE-67443E8EF086}">
      <p15:sldGuideLst xmlns:p15="http://schemas.microsoft.com/office/powerpoint/2012/main">
        <p15:guide id="2" pos="55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Conten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495300"/>
            <a:ext cx="5372101" cy="53721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C99F7BE-26E0-43EC-B648-2436C3A3F9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24600" y="0"/>
            <a:ext cx="58674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Footer, Honeywell Sans Bold 10pt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B94EC18-1D2B-4535-B738-0E53AFE266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2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extLst mod="1">
    <p:ext uri="{DCECCB84-F9BA-43D5-87BE-67443E8EF086}">
      <p15:sldGuideLst xmlns:p15="http://schemas.microsoft.com/office/powerpoint/2012/main">
        <p15:guide id="1" pos="3696" userDrawn="1">
          <p15:clr>
            <a:srgbClr val="FBAE40"/>
          </p15:clr>
        </p15:guide>
        <p15:guide id="2" pos="398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495300"/>
            <a:ext cx="5372101" cy="537210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C99F7BE-26E0-43EC-B648-2436C3A3F9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24600" y="0"/>
            <a:ext cx="58674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Footer, Honeywell Sans Bold 10pt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4EC18-1D2B-4535-B738-0E53AFE266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2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extLst mod="1">
    <p:ext uri="{DCECCB84-F9BA-43D5-87BE-67443E8EF086}">
      <p15:sldGuideLst xmlns:p15="http://schemas.microsoft.com/office/powerpoint/2012/main">
        <p15:guide id="1" pos="3696">
          <p15:clr>
            <a:srgbClr val="FBAE40"/>
          </p15:clr>
        </p15:guide>
        <p15:guide id="2" pos="398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Footer, Honeywell Sans Bold 10pt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0F7696B-AED7-4649-B1BE-83104AF7ADDD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-1" y="5867400"/>
            <a:ext cx="12192000" cy="495299"/>
          </a:xfrm>
          <a:solidFill>
            <a:srgbClr val="DC202E"/>
          </a:solidFill>
        </p:spPr>
        <p:txBody>
          <a:bodyPr lIns="493776" tIns="45720" rIns="493776" bIns="45720" anchor="ctr" anchorCtr="0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Key Takeaway Text</a:t>
            </a:r>
          </a:p>
        </p:txBody>
      </p:sp>
    </p:spTree>
    <p:extLst>
      <p:ext uri="{BB962C8B-B14F-4D97-AF65-F5344CB8AC3E}">
        <p14:creationId xmlns:p14="http://schemas.microsoft.com/office/powerpoint/2010/main" val="347401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09701"/>
            <a:ext cx="5372100" cy="4457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Footer, Honeywell Sans Bold 10pt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1409701"/>
            <a:ext cx="5372100" cy="4457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D0DF29E-4A6C-4505-AA49-6B64388E1397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-1" y="5867400"/>
            <a:ext cx="12192000" cy="495299"/>
          </a:xfrm>
          <a:solidFill>
            <a:schemeClr val="accent1"/>
          </a:solidFill>
        </p:spPr>
        <p:txBody>
          <a:bodyPr lIns="493776" tIns="45720" rIns="493776" bIns="45720" anchor="ctr" anchorCtr="0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Key Takeaway Text</a:t>
            </a:r>
          </a:p>
        </p:txBody>
      </p:sp>
    </p:spTree>
    <p:extLst>
      <p:ext uri="{BB962C8B-B14F-4D97-AF65-F5344CB8AC3E}">
        <p14:creationId xmlns:p14="http://schemas.microsoft.com/office/powerpoint/2010/main" val="411510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extLst mod="1">
    <p:ext uri="{DCECCB84-F9BA-43D5-87BE-67443E8EF086}">
      <p15:sldGuideLst xmlns:p15="http://schemas.microsoft.com/office/powerpoint/2012/main">
        <p15:guide id="2" pos="3696" userDrawn="1">
          <p15:clr>
            <a:srgbClr val="FBAE40"/>
          </p15:clr>
        </p15:guide>
        <p15:guide id="3" pos="398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09701"/>
            <a:ext cx="5372100" cy="44576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Footer, Honeywell Sans Bold 10pt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CF9CDEF-0719-484F-8C20-787B9E5CF7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24600" y="1409700"/>
            <a:ext cx="5372100" cy="44577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064076E-2966-4D1B-8F30-6885CA148AF4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-1" y="5867400"/>
            <a:ext cx="12192000" cy="495299"/>
          </a:xfrm>
          <a:solidFill>
            <a:schemeClr val="accent1"/>
          </a:solidFill>
        </p:spPr>
        <p:txBody>
          <a:bodyPr lIns="493776" tIns="45720" rIns="493776" bIns="45720" anchor="ctr" anchorCtr="0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Key Takeaway Text</a:t>
            </a:r>
          </a:p>
        </p:txBody>
      </p:sp>
    </p:spTree>
    <p:extLst>
      <p:ext uri="{BB962C8B-B14F-4D97-AF65-F5344CB8AC3E}">
        <p14:creationId xmlns:p14="http://schemas.microsoft.com/office/powerpoint/2010/main" val="83306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696">
          <p15:clr>
            <a:srgbClr val="FBAE40"/>
          </p15:clr>
        </p15:guide>
        <p15:guide id="3" pos="398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Footer, Honeywell Sans Bold 10pt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39F757B-7399-47EF-8C93-6F4A6410845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95300" y="3886200"/>
            <a:ext cx="5372100" cy="19811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9B1BC2-D1BF-4967-9DEB-0E218096605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2327" y="3886200"/>
            <a:ext cx="5372100" cy="19811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B930328-96E9-4581-AB46-BC006A6DBD5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5300" y="1409700"/>
            <a:ext cx="5372100" cy="2247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A25C2411-148E-4C87-B0DD-41761ACB22C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24600" y="1409700"/>
            <a:ext cx="5372100" cy="2247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55B90B35-A8E2-43F4-9EE2-F7A3C794C84F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-1" y="5867400"/>
            <a:ext cx="12192000" cy="495300"/>
          </a:xfrm>
          <a:solidFill>
            <a:schemeClr val="accent1"/>
          </a:solidFill>
        </p:spPr>
        <p:txBody>
          <a:bodyPr lIns="493776" tIns="45720" rIns="493776" bIns="45720" anchor="ctr" anchorCtr="0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Key Takeaway Text</a:t>
            </a:r>
          </a:p>
        </p:txBody>
      </p:sp>
    </p:spTree>
    <p:extLst>
      <p:ext uri="{BB962C8B-B14F-4D97-AF65-F5344CB8AC3E}">
        <p14:creationId xmlns:p14="http://schemas.microsoft.com/office/powerpoint/2010/main" val="84682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696">
          <p15:clr>
            <a:srgbClr val="FBAE40"/>
          </p15:clr>
        </p15:guide>
        <p15:guide id="3" pos="3984">
          <p15:clr>
            <a:srgbClr val="FBAE40"/>
          </p15:clr>
        </p15:guide>
        <p15:guide id="4" orient="horz" pos="244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09701"/>
            <a:ext cx="3429000" cy="4457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Footer, Honeywell Sans Bold 10pt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81534" y="1409701"/>
            <a:ext cx="3429000" cy="4457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0612F8-8A1A-4C2A-A93C-441DEDF8E28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67768" y="1409701"/>
            <a:ext cx="3429000" cy="4457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9AC965-3DBE-47AE-81C0-8C23B370263F}"/>
              </a:ext>
            </a:extLst>
          </p:cNvPr>
          <p:cNvCxnSpPr/>
          <p:nvPr userDrawn="1"/>
        </p:nvCxnSpPr>
        <p:spPr>
          <a:xfrm>
            <a:off x="4152917" y="1410880"/>
            <a:ext cx="0" cy="4462272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5B345D-6ECD-4B25-B741-D306ED291B90}"/>
              </a:ext>
            </a:extLst>
          </p:cNvPr>
          <p:cNvCxnSpPr/>
          <p:nvPr userDrawn="1"/>
        </p:nvCxnSpPr>
        <p:spPr>
          <a:xfrm>
            <a:off x="8039151" y="1410881"/>
            <a:ext cx="0" cy="4462272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C697456D-818A-4FA7-9322-10ECC2C05752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-1" y="5873154"/>
            <a:ext cx="12192000" cy="489546"/>
          </a:xfrm>
          <a:solidFill>
            <a:schemeClr val="accent1"/>
          </a:solidFill>
        </p:spPr>
        <p:txBody>
          <a:bodyPr lIns="493776" tIns="45720" rIns="493776" bIns="45720" anchor="ctr" anchorCtr="0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Key Takeaway Text</a:t>
            </a:r>
          </a:p>
        </p:txBody>
      </p:sp>
    </p:spTree>
    <p:extLst>
      <p:ext uri="{BB962C8B-B14F-4D97-AF65-F5344CB8AC3E}">
        <p14:creationId xmlns:p14="http://schemas.microsoft.com/office/powerpoint/2010/main" val="172826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3886200"/>
            <a:ext cx="3429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Footer, Honeywell Sans Bold 10pt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81534" y="3886200"/>
            <a:ext cx="3429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0612F8-8A1A-4C2A-A93C-441DEDF8E28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67768" y="3886200"/>
            <a:ext cx="3429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DE1C42F-82A3-49D7-9B58-607C4E4D58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5300" y="1409700"/>
            <a:ext cx="3429000" cy="2247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622D68AC-932E-4B0C-90A5-71EE23ACE46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81534" y="1409700"/>
            <a:ext cx="3429000" cy="2247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D1A7CD19-76F6-4CBE-B54D-93302EA79B1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67700" y="1409700"/>
            <a:ext cx="3429000" cy="2247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CAE0181-37B5-43E5-A82A-CDD053C29C6C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-1" y="5867400"/>
            <a:ext cx="12192000" cy="495299"/>
          </a:xfrm>
          <a:solidFill>
            <a:schemeClr val="accent1"/>
          </a:solidFill>
        </p:spPr>
        <p:txBody>
          <a:bodyPr lIns="493776" tIns="45720" rIns="493776" bIns="45720" anchor="ctr" anchorCtr="0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Key Takeaway Text</a:t>
            </a:r>
          </a:p>
        </p:txBody>
      </p:sp>
    </p:spTree>
    <p:extLst>
      <p:ext uri="{BB962C8B-B14F-4D97-AF65-F5344CB8AC3E}">
        <p14:creationId xmlns:p14="http://schemas.microsoft.com/office/powerpoint/2010/main" val="140671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extLst mod="1">
    <p:ext uri="{DCECCB84-F9BA-43D5-87BE-67443E8EF086}">
      <p15:sldGuideLst xmlns:p15="http://schemas.microsoft.com/office/powerpoint/2012/main">
        <p15:guide id="1" orient="horz" pos="244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+ Pic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632D-2F70-4D0E-B737-ACF4A2DDE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1409700"/>
            <a:ext cx="8382000" cy="2019300"/>
          </a:xfrm>
        </p:spPr>
        <p:txBody>
          <a:bodyPr tIns="0" anchor="t"/>
          <a:lstStyle>
            <a:lvl1pPr algn="l">
              <a:lnSpc>
                <a:spcPct val="80000"/>
              </a:lnSpc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C3F44-5413-48F1-ACBF-6BEAE9CA81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5300" y="3848100"/>
            <a:ext cx="5600700" cy="892017"/>
          </a:xfrm>
        </p:spPr>
        <p:txBody>
          <a:bodyPr tIns="0" bIns="182880" anchor="t" anchorCtr="0"/>
          <a:lstStyle>
            <a:lvl1pPr marL="0" indent="0" algn="l">
              <a:spcAft>
                <a:spcPts val="0"/>
              </a:spcAft>
              <a:buNone/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spcAft>
                <a:spcPts val="1200"/>
              </a:spcAft>
              <a:buNone/>
              <a:defRPr sz="1600" b="1" cap="all" baseline="0">
                <a:solidFill>
                  <a:schemeClr val="bg1"/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  <a:p>
            <a:pPr lvl="1"/>
            <a:r>
              <a:rPr lang="en-US" dirty="0"/>
              <a:t>Presenter’s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79F04-7833-4562-B8D1-AC0341D7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498668"/>
            <a:ext cx="2743200" cy="365125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1600" b="1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7D801B6-A973-4D6D-8431-BA0D1481B3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8212" y="6008332"/>
            <a:ext cx="2444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4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extLst mod="1">
    <p:ext uri="{DCECCB84-F9BA-43D5-87BE-67443E8EF086}">
      <p15:sldGuideLst xmlns:p15="http://schemas.microsoft.com/office/powerpoint/2012/main">
        <p15:guide id="1" pos="5592">
          <p15:clr>
            <a:srgbClr val="FBAE40"/>
          </p15:clr>
        </p15:guide>
        <p15:guide id="2" orient="horz" pos="32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09701"/>
            <a:ext cx="2459736" cy="4457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Footer, Honeywell Sans Bold 10pt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409238" y="1409701"/>
            <a:ext cx="2459736" cy="4457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0612F8-8A1A-4C2A-A93C-441DEDF8E28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323176" y="1409701"/>
            <a:ext cx="2459736" cy="4457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C3999C7-E763-4050-BC0E-E9090F84780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237112" y="1409701"/>
            <a:ext cx="2459736" cy="4457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38375F-017C-4D3C-98B0-0B49D2AAE3BA}"/>
              </a:ext>
            </a:extLst>
          </p:cNvPr>
          <p:cNvCxnSpPr/>
          <p:nvPr userDrawn="1"/>
        </p:nvCxnSpPr>
        <p:spPr>
          <a:xfrm>
            <a:off x="3182137" y="1410880"/>
            <a:ext cx="0" cy="4462272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52EB66-0BC5-4D65-9873-7791F0C2A2E0}"/>
              </a:ext>
            </a:extLst>
          </p:cNvPr>
          <p:cNvCxnSpPr/>
          <p:nvPr userDrawn="1"/>
        </p:nvCxnSpPr>
        <p:spPr>
          <a:xfrm>
            <a:off x="6096075" y="1410880"/>
            <a:ext cx="0" cy="4462272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A66CFF-0E1D-4769-AC5A-FFCF982704C6}"/>
              </a:ext>
            </a:extLst>
          </p:cNvPr>
          <p:cNvCxnSpPr/>
          <p:nvPr userDrawn="1"/>
        </p:nvCxnSpPr>
        <p:spPr>
          <a:xfrm>
            <a:off x="9010013" y="1410880"/>
            <a:ext cx="0" cy="4462272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E90AB464-576C-4A33-966B-DD17FE4C4181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-1" y="5867400"/>
            <a:ext cx="12192000" cy="495299"/>
          </a:xfrm>
          <a:solidFill>
            <a:schemeClr val="accent1"/>
          </a:solidFill>
        </p:spPr>
        <p:txBody>
          <a:bodyPr lIns="493776" tIns="45720" rIns="493776" bIns="45720" anchor="ctr" anchorCtr="0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Key Takeaway Text</a:t>
            </a:r>
          </a:p>
        </p:txBody>
      </p:sp>
    </p:spTree>
    <p:extLst>
      <p:ext uri="{BB962C8B-B14F-4D97-AF65-F5344CB8AC3E}">
        <p14:creationId xmlns:p14="http://schemas.microsoft.com/office/powerpoint/2010/main" val="317402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3657600"/>
            <a:ext cx="2459736" cy="2209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Footer, Honeywell Sans Bold 10pt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409237" y="3657600"/>
            <a:ext cx="2459736" cy="2209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0612F8-8A1A-4C2A-A93C-441DEDF8E28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323174" y="3657600"/>
            <a:ext cx="2459736" cy="2209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C3999C7-E763-4050-BC0E-E9090F84780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237112" y="3657600"/>
            <a:ext cx="2459736" cy="2209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632F1BF-A417-46F5-A2B0-EE338C9464D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5300" y="1409700"/>
            <a:ext cx="2459038" cy="20193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B664EC32-C8D7-4696-8955-D27860B1160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09935" y="1409700"/>
            <a:ext cx="2459038" cy="20193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7BC96BB2-8963-4074-99F2-2BEB65D70F6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23872" y="1409700"/>
            <a:ext cx="2459038" cy="20193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3FAAAD28-DA69-4AAE-9FAD-9F27417572F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37112" y="1409700"/>
            <a:ext cx="2459038" cy="20193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230F8805-7C7A-42C7-AA78-A838FC7ADE60}"/>
              </a:ext>
            </a:extLst>
          </p:cNvPr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-1" y="5867400"/>
            <a:ext cx="12192000" cy="495299"/>
          </a:xfrm>
          <a:solidFill>
            <a:schemeClr val="accent1"/>
          </a:solidFill>
        </p:spPr>
        <p:txBody>
          <a:bodyPr lIns="493776" tIns="45720" rIns="493776" bIns="45720" anchor="ctr" anchorCtr="0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Key Takeaway Text</a:t>
            </a:r>
          </a:p>
        </p:txBody>
      </p:sp>
    </p:spTree>
    <p:extLst>
      <p:ext uri="{BB962C8B-B14F-4D97-AF65-F5344CB8AC3E}">
        <p14:creationId xmlns:p14="http://schemas.microsoft.com/office/powerpoint/2010/main" val="288052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1006"/>
            <a:ext cx="5372100" cy="20208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Footer, Honeywell Sans Bold 10pt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1411006"/>
            <a:ext cx="5372100" cy="20208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39F757B-7399-47EF-8C93-6F4A6410845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95300" y="3844171"/>
            <a:ext cx="5372100" cy="20208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9B1BC2-D1BF-4967-9DEB-0E218096605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4600" y="3844171"/>
            <a:ext cx="5372100" cy="20208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FA7B3DE-C704-4D6A-9148-C2EE51AB9559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-1" y="5864996"/>
            <a:ext cx="12192000" cy="497704"/>
          </a:xfrm>
          <a:solidFill>
            <a:schemeClr val="accent1"/>
          </a:solidFill>
        </p:spPr>
        <p:txBody>
          <a:bodyPr lIns="493776" tIns="45720" rIns="493776" bIns="45720" anchor="ctr" anchorCtr="0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Key Takeaway Text</a:t>
            </a:r>
          </a:p>
        </p:txBody>
      </p:sp>
    </p:spTree>
    <p:extLst>
      <p:ext uri="{BB962C8B-B14F-4D97-AF65-F5344CB8AC3E}">
        <p14:creationId xmlns:p14="http://schemas.microsoft.com/office/powerpoint/2010/main" val="18932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696">
          <p15:clr>
            <a:srgbClr val="FBAE40"/>
          </p15:clr>
        </p15:guide>
        <p15:guide id="3" pos="398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teen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5300" y="1412104"/>
            <a:ext cx="2459736" cy="7863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Footer, Honeywell Sans Bold 10pt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324600" y="1412104"/>
            <a:ext cx="2459736" cy="7863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39F757B-7399-47EF-8C93-6F4A6410845A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95300" y="5080223"/>
            <a:ext cx="2459736" cy="7863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9B1BC2-D1BF-4967-9DEB-0E218096605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322327" y="5080223"/>
            <a:ext cx="2459736" cy="7863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FF7EE7B8-7423-490B-A1BE-0DDF87E6EC61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-1" y="5867400"/>
            <a:ext cx="12192000" cy="495299"/>
          </a:xfrm>
          <a:solidFill>
            <a:schemeClr val="accent1"/>
          </a:solidFill>
        </p:spPr>
        <p:txBody>
          <a:bodyPr lIns="493776" tIns="45720" rIns="493776" bIns="45720" anchor="ctr" anchorCtr="0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Key Takeaway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266E99-6D42-417C-A216-84A2B3B715ED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407664" y="1412104"/>
            <a:ext cx="2459736" cy="7863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54589B4-7F05-4C7A-A2EE-48FB0A13E0D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9236964" y="1412104"/>
            <a:ext cx="2459736" cy="7863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2E9B699-079A-4F7A-A636-380F36093446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407664" y="5080223"/>
            <a:ext cx="2459736" cy="7863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401885D-5D62-448F-BC24-63F385C48568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236964" y="5080223"/>
            <a:ext cx="2459736" cy="7863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7257D68F-E97D-4F92-A3D3-D1503CB5DE64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495299" y="2634810"/>
            <a:ext cx="2459038" cy="78638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7" name="Chart Placeholder 6">
            <a:extLst>
              <a:ext uri="{FF2B5EF4-FFF2-40B4-BE49-F238E27FC236}">
                <a16:creationId xmlns:a16="http://schemas.microsoft.com/office/drawing/2014/main" id="{3B3B5C6B-85C1-4026-8D2C-B5C2CE44A5D5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3409341" y="2634810"/>
            <a:ext cx="2459038" cy="78638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8" name="Chart Placeholder 6">
            <a:extLst>
              <a:ext uri="{FF2B5EF4-FFF2-40B4-BE49-F238E27FC236}">
                <a16:creationId xmlns:a16="http://schemas.microsoft.com/office/drawing/2014/main" id="{9950548D-185E-4E8F-ACC1-7147F8753B87}"/>
              </a:ext>
            </a:extLst>
          </p:cNvPr>
          <p:cNvSpPr>
            <a:spLocks noGrp="1"/>
          </p:cNvSpPr>
          <p:nvPr>
            <p:ph type="chart" sz="quarter" idx="23"/>
          </p:nvPr>
        </p:nvSpPr>
        <p:spPr>
          <a:xfrm>
            <a:off x="6323383" y="2634810"/>
            <a:ext cx="2459038" cy="78638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9" name="Chart Placeholder 6">
            <a:extLst>
              <a:ext uri="{FF2B5EF4-FFF2-40B4-BE49-F238E27FC236}">
                <a16:creationId xmlns:a16="http://schemas.microsoft.com/office/drawing/2014/main" id="{E621986D-B207-419E-8DB3-B0A4BB23DA35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9237662" y="2634810"/>
            <a:ext cx="2459038" cy="78638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0" name="Chart Placeholder 6">
            <a:extLst>
              <a:ext uri="{FF2B5EF4-FFF2-40B4-BE49-F238E27FC236}">
                <a16:creationId xmlns:a16="http://schemas.microsoft.com/office/drawing/2014/main" id="{4F23C499-BF0D-4A23-948D-7CF2255178FF}"/>
              </a:ext>
            </a:extLst>
          </p:cNvPr>
          <p:cNvSpPr>
            <a:spLocks noGrp="1"/>
          </p:cNvSpPr>
          <p:nvPr>
            <p:ph type="chart" sz="quarter" idx="25"/>
          </p:nvPr>
        </p:nvSpPr>
        <p:spPr>
          <a:xfrm>
            <a:off x="495299" y="3857516"/>
            <a:ext cx="2459038" cy="78638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>
            <a:extLst>
              <a:ext uri="{FF2B5EF4-FFF2-40B4-BE49-F238E27FC236}">
                <a16:creationId xmlns:a16="http://schemas.microsoft.com/office/drawing/2014/main" id="{86A17512-7EDD-4F1A-A28C-60AEB3A2B060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3409341" y="3857516"/>
            <a:ext cx="2459038" cy="78638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2" name="Chart Placeholder 6">
            <a:extLst>
              <a:ext uri="{FF2B5EF4-FFF2-40B4-BE49-F238E27FC236}">
                <a16:creationId xmlns:a16="http://schemas.microsoft.com/office/drawing/2014/main" id="{565C587C-501C-4648-B14F-7472AC051890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6323383" y="3857516"/>
            <a:ext cx="2459038" cy="78638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3" name="Chart Placeholder 6">
            <a:extLst>
              <a:ext uri="{FF2B5EF4-FFF2-40B4-BE49-F238E27FC236}">
                <a16:creationId xmlns:a16="http://schemas.microsoft.com/office/drawing/2014/main" id="{1EA84FC4-84EB-4A41-846C-1EEBF8A54C82}"/>
              </a:ext>
            </a:extLst>
          </p:cNvPr>
          <p:cNvSpPr>
            <a:spLocks noGrp="1"/>
          </p:cNvSpPr>
          <p:nvPr>
            <p:ph type="chart" sz="quarter" idx="28"/>
          </p:nvPr>
        </p:nvSpPr>
        <p:spPr>
          <a:xfrm>
            <a:off x="9237662" y="3857516"/>
            <a:ext cx="2459038" cy="78638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58597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696">
          <p15:clr>
            <a:srgbClr val="FBAE40"/>
          </p15:clr>
        </p15:guide>
        <p15:guide id="3" pos="398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3538A-4A54-4A25-9BD2-E79855D6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7C14D-9EED-4F3B-9141-0F288291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Footer, Honeywell Sans Bold 10pt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08997-B423-407B-B60D-8D5DFC37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D64B098-3BC3-46B7-9278-55E699AD37C8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-1" y="5867400"/>
            <a:ext cx="12192000" cy="495299"/>
          </a:xfrm>
          <a:solidFill>
            <a:schemeClr val="accent1"/>
          </a:solidFill>
        </p:spPr>
        <p:txBody>
          <a:bodyPr lIns="493776" tIns="45720" rIns="493776" bIns="45720" anchor="ctr" anchorCtr="0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Key Takeaway Text</a:t>
            </a:r>
          </a:p>
        </p:txBody>
      </p:sp>
    </p:spTree>
    <p:extLst>
      <p:ext uri="{BB962C8B-B14F-4D97-AF65-F5344CB8AC3E}">
        <p14:creationId xmlns:p14="http://schemas.microsoft.com/office/powerpoint/2010/main" val="57819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9AAC5D-D7D8-42DB-BA4B-6CDFC5FA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Footer, Honeywell Sans Bold 10pt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549D9-CB0B-4053-B4B8-18A9A6E3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95A6AF-DA14-4AA2-80B8-C7ACE12804ED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-1" y="5867400"/>
            <a:ext cx="12192000" cy="495299"/>
          </a:xfrm>
          <a:solidFill>
            <a:schemeClr val="accent1"/>
          </a:solidFill>
        </p:spPr>
        <p:txBody>
          <a:bodyPr lIns="493776" tIns="45720" rIns="493776" bIns="45720" anchor="ctr" anchorCtr="0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Key Takeaway Text</a:t>
            </a:r>
          </a:p>
        </p:txBody>
      </p:sp>
    </p:spTree>
    <p:extLst>
      <p:ext uri="{BB962C8B-B14F-4D97-AF65-F5344CB8AC3E}">
        <p14:creationId xmlns:p14="http://schemas.microsoft.com/office/powerpoint/2010/main" val="199064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Footer, Honeywell Sans Bold 10pt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8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/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09701"/>
            <a:ext cx="5372100" cy="4457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Footer, Honeywell Sans Bold 10pt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1409701"/>
            <a:ext cx="5372100" cy="4457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6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extLst mod="1">
    <p:ext uri="{DCECCB84-F9BA-43D5-87BE-67443E8EF086}">
      <p15:sldGuideLst xmlns:p15="http://schemas.microsoft.com/office/powerpoint/2012/main">
        <p15:guide id="2" pos="3696">
          <p15:clr>
            <a:srgbClr val="FBAE40"/>
          </p15:clr>
        </p15:guide>
        <p15:guide id="3" pos="398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Pic w/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09701"/>
            <a:ext cx="5372100" cy="44576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Footer, Honeywell Sans Bold 10pt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CF9CDEF-0719-484F-8C20-787B9E5CF7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24600" y="1409700"/>
            <a:ext cx="5372100" cy="44577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9734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696">
          <p15:clr>
            <a:srgbClr val="FBAE40"/>
          </p15:clr>
        </p15:guide>
        <p15:guide id="3" pos="398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Pics w/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Footer, Honeywell Sans Bold 10pt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39F757B-7399-47EF-8C93-6F4A6410845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95300" y="3886200"/>
            <a:ext cx="5372100" cy="19811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9B1BC2-D1BF-4967-9DEB-0E218096605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2327" y="3886200"/>
            <a:ext cx="5372100" cy="19811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B930328-96E9-4581-AB46-BC006A6DBD5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5300" y="1409700"/>
            <a:ext cx="5372100" cy="2247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A25C2411-148E-4C87-B0DD-41761ACB22C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24600" y="1409700"/>
            <a:ext cx="5372100" cy="2247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2544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696">
          <p15:clr>
            <a:srgbClr val="FBAE40"/>
          </p15:clr>
        </p15:guide>
        <p15:guide id="3" pos="3984">
          <p15:clr>
            <a:srgbClr val="FBAE40"/>
          </p15:clr>
        </p15:guide>
        <p15:guide id="4" orient="horz" pos="244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632D-2F70-4D0E-B737-ACF4A2DDE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1409700"/>
            <a:ext cx="8382000" cy="2019300"/>
          </a:xfrm>
        </p:spPr>
        <p:txBody>
          <a:bodyPr tIns="0" anchor="t"/>
          <a:lstStyle>
            <a:lvl1pPr algn="l">
              <a:lnSpc>
                <a:spcPct val="80000"/>
              </a:lnSpc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C3F44-5413-48F1-ACBF-6BEAE9CA81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5300" y="3848100"/>
            <a:ext cx="5600700" cy="892017"/>
          </a:xfrm>
        </p:spPr>
        <p:txBody>
          <a:bodyPr tIns="0" bIns="182880" anchor="t" anchorCtr="0"/>
          <a:lstStyle>
            <a:lvl1pPr marL="0" indent="0" algn="l">
              <a:spcAft>
                <a:spcPts val="0"/>
              </a:spcAft>
              <a:buNone/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spcAft>
                <a:spcPts val="1200"/>
              </a:spcAft>
              <a:buNone/>
              <a:defRPr sz="1600" b="1" cap="all" baseline="0">
                <a:solidFill>
                  <a:schemeClr val="bg1"/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  <a:p>
            <a:pPr lvl="1"/>
            <a:r>
              <a:rPr lang="en-US" dirty="0"/>
              <a:t>Presenter’s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79F04-7833-4562-B8D1-AC0341D7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498668"/>
            <a:ext cx="2743200" cy="365125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1600" b="1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7D801B6-A973-4D6D-8431-BA0D1481B3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212" y="6008332"/>
            <a:ext cx="2444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4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extLst mod="1">
    <p:ext uri="{DCECCB84-F9BA-43D5-87BE-67443E8EF086}">
      <p15:sldGuideLst xmlns:p15="http://schemas.microsoft.com/office/powerpoint/2012/main">
        <p15:guide id="1" pos="5592">
          <p15:clr>
            <a:srgbClr val="FBAE40"/>
          </p15:clr>
        </p15:guide>
        <p15:guide id="2" orient="horz" pos="321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w/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09701"/>
            <a:ext cx="3429000" cy="4457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Footer, Honeywell Sans Bold 10pt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81534" y="1409701"/>
            <a:ext cx="3429000" cy="4457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0612F8-8A1A-4C2A-A93C-441DEDF8E28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67768" y="1409701"/>
            <a:ext cx="3429000" cy="4457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9AC965-3DBE-47AE-81C0-8C23B370263F}"/>
              </a:ext>
            </a:extLst>
          </p:cNvPr>
          <p:cNvCxnSpPr/>
          <p:nvPr userDrawn="1"/>
        </p:nvCxnSpPr>
        <p:spPr>
          <a:xfrm>
            <a:off x="4152917" y="1410880"/>
            <a:ext cx="0" cy="4462272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5B345D-6ECD-4B25-B741-D306ED291B90}"/>
              </a:ext>
            </a:extLst>
          </p:cNvPr>
          <p:cNvCxnSpPr/>
          <p:nvPr userDrawn="1"/>
        </p:nvCxnSpPr>
        <p:spPr>
          <a:xfrm>
            <a:off x="8039151" y="1410881"/>
            <a:ext cx="0" cy="4462272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05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 w/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3886200"/>
            <a:ext cx="3429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Footer, Honeywell Sans Bold 10pt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81534" y="3886200"/>
            <a:ext cx="3429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0612F8-8A1A-4C2A-A93C-441DEDF8E28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67768" y="3886200"/>
            <a:ext cx="3429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DE1C42F-82A3-49D7-9B58-607C4E4D58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5300" y="1409700"/>
            <a:ext cx="3429000" cy="2247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622D68AC-932E-4B0C-90A5-71EE23ACE46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81534" y="1409700"/>
            <a:ext cx="3429000" cy="2247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D1A7CD19-76F6-4CBE-B54D-93302EA79B1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67700" y="1409700"/>
            <a:ext cx="3429000" cy="2247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6982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extLst mod="1">
    <p:ext uri="{DCECCB84-F9BA-43D5-87BE-67443E8EF086}">
      <p15:sldGuideLst xmlns:p15="http://schemas.microsoft.com/office/powerpoint/2012/main">
        <p15:guide id="1" orient="horz" pos="2448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w/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09701"/>
            <a:ext cx="2459736" cy="4457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Footer, Honeywell Sans Bold 10pt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409238" y="1409701"/>
            <a:ext cx="2459736" cy="4457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0612F8-8A1A-4C2A-A93C-441DEDF8E28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323176" y="1409701"/>
            <a:ext cx="2459736" cy="4457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C3999C7-E763-4050-BC0E-E9090F84780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237112" y="1409701"/>
            <a:ext cx="2459736" cy="4457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38375F-017C-4D3C-98B0-0B49D2AAE3BA}"/>
              </a:ext>
            </a:extLst>
          </p:cNvPr>
          <p:cNvCxnSpPr/>
          <p:nvPr userDrawn="1"/>
        </p:nvCxnSpPr>
        <p:spPr>
          <a:xfrm>
            <a:off x="3182137" y="1410880"/>
            <a:ext cx="0" cy="4462272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52EB66-0BC5-4D65-9873-7791F0C2A2E0}"/>
              </a:ext>
            </a:extLst>
          </p:cNvPr>
          <p:cNvCxnSpPr/>
          <p:nvPr userDrawn="1"/>
        </p:nvCxnSpPr>
        <p:spPr>
          <a:xfrm>
            <a:off x="6096075" y="1410880"/>
            <a:ext cx="0" cy="4462272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A66CFF-0E1D-4769-AC5A-FFCF982704C6}"/>
              </a:ext>
            </a:extLst>
          </p:cNvPr>
          <p:cNvCxnSpPr/>
          <p:nvPr userDrawn="1"/>
        </p:nvCxnSpPr>
        <p:spPr>
          <a:xfrm>
            <a:off x="9010013" y="1410880"/>
            <a:ext cx="0" cy="4462272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78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+ Pics w/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3657600"/>
            <a:ext cx="2459736" cy="2209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Footer, Honeywell Sans Bold 10pt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409237" y="3657600"/>
            <a:ext cx="2459736" cy="2209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0612F8-8A1A-4C2A-A93C-441DEDF8E28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323174" y="3657600"/>
            <a:ext cx="2459736" cy="2209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C3999C7-E763-4050-BC0E-E9090F84780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237112" y="3657600"/>
            <a:ext cx="2459736" cy="2209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632F1BF-A417-46F5-A2B0-EE338C9464D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5300" y="1409700"/>
            <a:ext cx="2459038" cy="20193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B664EC32-C8D7-4696-8955-D27860B1160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09935" y="1409700"/>
            <a:ext cx="2459038" cy="20193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7BC96BB2-8963-4074-99F2-2BEB65D70F6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23872" y="1409700"/>
            <a:ext cx="2459038" cy="20193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3FAAAD28-DA69-4AAE-9FAD-9F27417572F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37112" y="1409700"/>
            <a:ext cx="2459038" cy="20193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471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2 w/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1006"/>
            <a:ext cx="5372100" cy="20208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Footer, Honeywell Sans Bold 10pt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1411006"/>
            <a:ext cx="5372100" cy="20208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39F757B-7399-47EF-8C93-6F4A6410845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95300" y="3844171"/>
            <a:ext cx="5372100" cy="20208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9B1BC2-D1BF-4967-9DEB-0E218096605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4600" y="3844171"/>
            <a:ext cx="5372100" cy="20208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2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696">
          <p15:clr>
            <a:srgbClr val="FBAE40"/>
          </p15:clr>
        </p15:guide>
        <p15:guide id="3" pos="398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teen Content w/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5300" y="1412104"/>
            <a:ext cx="2459736" cy="7863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Footer, Honeywell Sans Bold 10pt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324600" y="1412104"/>
            <a:ext cx="2459736" cy="7863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39F757B-7399-47EF-8C93-6F4A6410845A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95300" y="5080223"/>
            <a:ext cx="2459736" cy="7863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9B1BC2-D1BF-4967-9DEB-0E218096605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322327" y="5080223"/>
            <a:ext cx="2459736" cy="7863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266E99-6D42-417C-A216-84A2B3B715ED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407664" y="1412104"/>
            <a:ext cx="2459736" cy="7863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54589B4-7F05-4C7A-A2EE-48FB0A13E0D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9236964" y="1412104"/>
            <a:ext cx="2459736" cy="7863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2E9B699-079A-4F7A-A636-380F36093446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407664" y="5080223"/>
            <a:ext cx="2459736" cy="7863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401885D-5D62-448F-BC24-63F385C48568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236964" y="5080223"/>
            <a:ext cx="2459736" cy="7863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7257D68F-E97D-4F92-A3D3-D1503CB5DE64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495299" y="2634810"/>
            <a:ext cx="2459038" cy="78638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7" name="Chart Placeholder 6">
            <a:extLst>
              <a:ext uri="{FF2B5EF4-FFF2-40B4-BE49-F238E27FC236}">
                <a16:creationId xmlns:a16="http://schemas.microsoft.com/office/drawing/2014/main" id="{3B3B5C6B-85C1-4026-8D2C-B5C2CE44A5D5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3409341" y="2634810"/>
            <a:ext cx="2459038" cy="78638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8" name="Chart Placeholder 6">
            <a:extLst>
              <a:ext uri="{FF2B5EF4-FFF2-40B4-BE49-F238E27FC236}">
                <a16:creationId xmlns:a16="http://schemas.microsoft.com/office/drawing/2014/main" id="{9950548D-185E-4E8F-ACC1-7147F8753B87}"/>
              </a:ext>
            </a:extLst>
          </p:cNvPr>
          <p:cNvSpPr>
            <a:spLocks noGrp="1"/>
          </p:cNvSpPr>
          <p:nvPr>
            <p:ph type="chart" sz="quarter" idx="23"/>
          </p:nvPr>
        </p:nvSpPr>
        <p:spPr>
          <a:xfrm>
            <a:off x="6323383" y="2634810"/>
            <a:ext cx="2459038" cy="78638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9" name="Chart Placeholder 6">
            <a:extLst>
              <a:ext uri="{FF2B5EF4-FFF2-40B4-BE49-F238E27FC236}">
                <a16:creationId xmlns:a16="http://schemas.microsoft.com/office/drawing/2014/main" id="{E621986D-B207-419E-8DB3-B0A4BB23DA35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9237662" y="2634810"/>
            <a:ext cx="2459038" cy="78638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0" name="Chart Placeholder 6">
            <a:extLst>
              <a:ext uri="{FF2B5EF4-FFF2-40B4-BE49-F238E27FC236}">
                <a16:creationId xmlns:a16="http://schemas.microsoft.com/office/drawing/2014/main" id="{4F23C499-BF0D-4A23-948D-7CF2255178FF}"/>
              </a:ext>
            </a:extLst>
          </p:cNvPr>
          <p:cNvSpPr>
            <a:spLocks noGrp="1"/>
          </p:cNvSpPr>
          <p:nvPr>
            <p:ph type="chart" sz="quarter" idx="25"/>
          </p:nvPr>
        </p:nvSpPr>
        <p:spPr>
          <a:xfrm>
            <a:off x="495299" y="3857516"/>
            <a:ext cx="2459038" cy="78638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>
            <a:extLst>
              <a:ext uri="{FF2B5EF4-FFF2-40B4-BE49-F238E27FC236}">
                <a16:creationId xmlns:a16="http://schemas.microsoft.com/office/drawing/2014/main" id="{86A17512-7EDD-4F1A-A28C-60AEB3A2B060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3409341" y="3857516"/>
            <a:ext cx="2459038" cy="78638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2" name="Chart Placeholder 6">
            <a:extLst>
              <a:ext uri="{FF2B5EF4-FFF2-40B4-BE49-F238E27FC236}">
                <a16:creationId xmlns:a16="http://schemas.microsoft.com/office/drawing/2014/main" id="{565C587C-501C-4648-B14F-7472AC051890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6323383" y="3857516"/>
            <a:ext cx="2459038" cy="78638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3" name="Chart Placeholder 6">
            <a:extLst>
              <a:ext uri="{FF2B5EF4-FFF2-40B4-BE49-F238E27FC236}">
                <a16:creationId xmlns:a16="http://schemas.microsoft.com/office/drawing/2014/main" id="{1EA84FC4-84EB-4A41-846C-1EEBF8A54C82}"/>
              </a:ext>
            </a:extLst>
          </p:cNvPr>
          <p:cNvSpPr>
            <a:spLocks noGrp="1"/>
          </p:cNvSpPr>
          <p:nvPr>
            <p:ph type="chart" sz="quarter" idx="28"/>
          </p:nvPr>
        </p:nvSpPr>
        <p:spPr>
          <a:xfrm>
            <a:off x="9237662" y="3857516"/>
            <a:ext cx="2459038" cy="78638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3253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696">
          <p15:clr>
            <a:srgbClr val="FBAE40"/>
          </p15:clr>
        </p15:guide>
        <p15:guide id="3" pos="3984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3538A-4A54-4A25-9BD2-E79855D6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7C14D-9EED-4F3B-9141-0F288291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Footer, Honeywell Sans Bold 10pt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08997-B423-407B-B60D-8D5DFC37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9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9AAC5D-D7D8-42DB-BA4B-6CDFC5FA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Footer, Honeywell Sans Bold 10pt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549D9-CB0B-4053-B4B8-18A9A6E3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0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OF THE TEMPLA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703B52-DBF5-48FD-AB36-B36970177F1B}"/>
              </a:ext>
            </a:extLst>
          </p:cNvPr>
          <p:cNvSpPr txBox="1"/>
          <p:nvPr userDrawn="1"/>
        </p:nvSpPr>
        <p:spPr>
          <a:xfrm>
            <a:off x="4516170" y="2978965"/>
            <a:ext cx="3159659" cy="9144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+mj-lt"/>
              </a:rPr>
              <a:t>END OF THE TEMPLATE</a:t>
            </a:r>
          </a:p>
        </p:txBody>
      </p:sp>
    </p:spTree>
    <p:extLst>
      <p:ext uri="{BB962C8B-B14F-4D97-AF65-F5344CB8AC3E}">
        <p14:creationId xmlns:p14="http://schemas.microsoft.com/office/powerpoint/2010/main" val="204937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45815" y="-28146"/>
            <a:ext cx="674365" cy="5039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bg1"/>
                </a:solidFill>
                <a:latin typeface="HelveticaNeue MediumCond"/>
                <a:cs typeface="HelveticaNeue MediumCond"/>
              </a:defRPr>
            </a:lvl1pPr>
          </a:lstStyle>
          <a:p>
            <a:fld id="{2066355A-084C-D24E-9AD2-7E4FC41EA62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6105" y="482889"/>
            <a:ext cx="10669812" cy="3735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1074738"/>
            <a:ext cx="10670117" cy="5308600"/>
          </a:xfrm>
          <a:prstGeom prst="rect">
            <a:avLst/>
          </a:prstGeom>
        </p:spPr>
        <p:txBody>
          <a:bodyPr>
            <a:normAutofit/>
          </a:bodyPr>
          <a:lstStyle>
            <a:lvl2pPr marL="457200" indent="-169863">
              <a:defRPr/>
            </a:lvl2pPr>
            <a:lvl3pPr marL="804863" indent="-177800">
              <a:defRPr/>
            </a:lvl3pPr>
            <a:lvl4pPr marL="1201738" indent="-168275">
              <a:buClr>
                <a:schemeClr val="tx1">
                  <a:lumMod val="50000"/>
                  <a:lumOff val="50000"/>
                </a:schemeClr>
              </a:buClr>
              <a:buFontTx/>
              <a:buChar char="-"/>
              <a:defRPr sz="1400"/>
            </a:lvl4pPr>
            <a:lvl5pPr marL="1719263" indent="-177800">
              <a:buClr>
                <a:schemeClr val="tx1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488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5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7FEED254-594A-4DEF-B14F-BB320B35E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2"/>
            <a:ext cx="2441448" cy="3009902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D14B37AE-D376-4803-909C-43B768E77C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37638" y="-2"/>
            <a:ext cx="2441448" cy="3009902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CC3E13D1-E94F-4B4D-83D6-B5F06339C4E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75276" y="-2"/>
            <a:ext cx="2441448" cy="3009902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0A7BAA9-D280-435E-831E-F80E2AAA10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750552" y="-2"/>
            <a:ext cx="2441448" cy="3009902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F8319823-0FB9-4E89-AEE4-CE31D96494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312914" y="-2"/>
            <a:ext cx="2441448" cy="3009902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9632D-2F70-4D0E-B737-ACF4A2DDE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3429001"/>
            <a:ext cx="11201400" cy="952500"/>
          </a:xfrm>
        </p:spPr>
        <p:txBody>
          <a:bodyPr tIns="0" anchor="t"/>
          <a:lstStyle>
            <a:lvl1pPr algn="l">
              <a:lnSpc>
                <a:spcPct val="80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C3F44-5413-48F1-ACBF-6BEAE9CA81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5300" y="4800600"/>
            <a:ext cx="2819400" cy="1066801"/>
          </a:xfrm>
        </p:spPr>
        <p:txBody>
          <a:bodyPr tIns="0" bIns="182880" anchor="t" anchorCtr="0"/>
          <a:lstStyle>
            <a:lvl1pPr marL="0" indent="0" algn="l">
              <a:spcAft>
                <a:spcPts val="0"/>
              </a:spcAft>
              <a:buNone/>
              <a:defRPr sz="1600" b="0" cap="all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spcAft>
                <a:spcPts val="1200"/>
              </a:spcAft>
              <a:buNone/>
              <a:defRPr sz="1600" b="1" cap="all" baseline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  <a:p>
            <a:pPr lvl="1"/>
            <a:r>
              <a:rPr lang="en-US" dirty="0"/>
              <a:t>Presenter’s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79F04-7833-4562-B8D1-AC0341D7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77300" y="4800601"/>
            <a:ext cx="2819400" cy="673625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sz="1600" b="1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A43BEBD-56B2-42F2-A52E-ADB299D805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212" y="6008332"/>
            <a:ext cx="2444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1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extLst mod="1">
    <p:ext uri="{DCECCB84-F9BA-43D5-87BE-67443E8EF086}">
      <p15:sldGuideLst xmlns:p15="http://schemas.microsoft.com/office/powerpoint/2012/main">
        <p15:guide id="1" pos="5592">
          <p15:clr>
            <a:srgbClr val="FBAE40"/>
          </p15:clr>
        </p15:guide>
        <p15:guide id="2" orient="horz" pos="3024" userDrawn="1">
          <p15:clr>
            <a:srgbClr val="FBAE40"/>
          </p15:clr>
        </p15:guide>
        <p15:guide id="3" orient="horz" pos="1896" userDrawn="1">
          <p15:clr>
            <a:srgbClr val="FBAE40"/>
          </p15:clr>
        </p15:guide>
        <p15:guide id="4" orient="horz" pos="27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Gra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D9F8-D2F8-412B-8467-F3A1A6B4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409700"/>
            <a:ext cx="8382000" cy="2438401"/>
          </a:xfrm>
        </p:spPr>
        <p:txBody>
          <a:bodyPr tIns="0" anchor="t"/>
          <a:lstStyle>
            <a:lvl1pPr>
              <a:lnSpc>
                <a:spcPct val="80000"/>
              </a:lnSpc>
              <a:defRPr lang="en-US" sz="4400" b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BA69-0C36-44D3-95D1-C8122369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00" y="3848101"/>
            <a:ext cx="5600700" cy="2019300"/>
          </a:xfrm>
        </p:spPr>
        <p:txBody>
          <a:bodyPr/>
          <a:lstStyle>
            <a:lvl1pPr marL="0" indent="0"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446BA-0FD3-4FFF-B220-7298D3F8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4EC18-1D2B-4535-B738-0E53AFE2662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54CFFDD-05DC-402C-8089-120C9C2FE8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237" y="6528244"/>
            <a:ext cx="1143000" cy="21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extLst mod="1">
    <p:ext uri="{DCECCB84-F9BA-43D5-87BE-67443E8EF086}">
      <p15:sldGuideLst xmlns:p15="http://schemas.microsoft.com/office/powerpoint/2012/main">
        <p15:guide id="1" pos="559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D9F8-D2F8-412B-8467-F3A1A6B4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848099"/>
            <a:ext cx="8382000" cy="1257301"/>
          </a:xfrm>
        </p:spPr>
        <p:txBody>
          <a:bodyPr tIns="0" anchor="t"/>
          <a:lstStyle>
            <a:lvl1pPr>
              <a:lnSpc>
                <a:spcPct val="80000"/>
              </a:lnSpc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BA69-0C36-44D3-95D1-C8122369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00" y="5105400"/>
            <a:ext cx="8382000" cy="1257301"/>
          </a:xfrm>
        </p:spPr>
        <p:txBody>
          <a:bodyPr tIns="18288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446BA-0FD3-4FFF-B220-7298D3F8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7B94EC18-1D2B-4535-B738-0E53AFE2662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546317B-3751-4D87-BA2D-3B5F597619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237" y="6528244"/>
            <a:ext cx="1143000" cy="213769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AAC5B92-BD5C-40B8-8837-AA1A4971E6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29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4271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extLst mod="1">
    <p:ext uri="{DCECCB84-F9BA-43D5-87BE-67443E8EF086}">
      <p15:sldGuideLst xmlns:p15="http://schemas.microsoft.com/office/powerpoint/2012/main">
        <p15:guide id="1" orient="horz" pos="3216" userDrawn="1">
          <p15:clr>
            <a:srgbClr val="FBAE40"/>
          </p15:clr>
        </p15:guide>
        <p15:guide id="2" pos="559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+ 5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D9F8-D2F8-412B-8467-F3A1A6B4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848099"/>
            <a:ext cx="8382000" cy="1257301"/>
          </a:xfrm>
        </p:spPr>
        <p:txBody>
          <a:bodyPr tIns="0" anchor="t"/>
          <a:lstStyle>
            <a:lvl1pPr>
              <a:lnSpc>
                <a:spcPct val="80000"/>
              </a:lnSpc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BA69-0C36-44D3-95D1-C8122369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299" y="5105400"/>
            <a:ext cx="8381999" cy="1257301"/>
          </a:xfrm>
        </p:spPr>
        <p:txBody>
          <a:bodyPr tIns="18288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446BA-0FD3-4FFF-B220-7298D3F8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7B94EC18-1D2B-4535-B738-0E53AFE2662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546317B-3751-4D87-BA2D-3B5F597619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237" y="6528244"/>
            <a:ext cx="1143000" cy="213769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AAC5B92-BD5C-40B8-8837-AA1A4971E6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2"/>
            <a:ext cx="2395728" cy="3429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80D7819A-630E-44DC-929F-9334907748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48189" y="-2"/>
            <a:ext cx="2395728" cy="3429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86C7584E-D951-44B3-B6A7-50BBD18EEA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6378" y="-2"/>
            <a:ext cx="2395728" cy="3429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2B80078C-A569-4E2A-801C-5381A518F1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792756" y="-2"/>
            <a:ext cx="2395728" cy="3429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83DF5146-688C-4FB5-8042-A8DDBF6B622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344567" y="-2"/>
            <a:ext cx="2395728" cy="3429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1302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extLst mod="1">
    <p:ext uri="{DCECCB84-F9BA-43D5-87BE-67443E8EF086}">
      <p15:sldGuideLst xmlns:p15="http://schemas.microsoft.com/office/powerpoint/2012/main">
        <p15:guide id="1" orient="horz" pos="3216">
          <p15:clr>
            <a:srgbClr val="FBAE40"/>
          </p15:clr>
        </p15:guide>
        <p15:guide id="2" pos="559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+ Icon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D9F8-D2F8-412B-8467-F3A1A6B4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429001"/>
            <a:ext cx="8382000" cy="1447799"/>
          </a:xfrm>
        </p:spPr>
        <p:txBody>
          <a:bodyPr tIns="0" anchor="t"/>
          <a:lstStyle>
            <a:lvl1pPr>
              <a:lnSpc>
                <a:spcPct val="80000"/>
              </a:lnSpc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BA69-0C36-44D3-95D1-C8122369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00" y="4876800"/>
            <a:ext cx="8382000" cy="1485901"/>
          </a:xfrm>
        </p:spPr>
        <p:txBody>
          <a:bodyPr tIns="182880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446BA-0FD3-4FFF-B220-7298D3F8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4EC18-1D2B-4535-B738-0E53AFE2662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AB2A323-0749-4F5A-9A71-D373C17ED9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237" y="6528244"/>
            <a:ext cx="1143000" cy="21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7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extLst mod="1">
    <p:ext uri="{DCECCB84-F9BA-43D5-87BE-67443E8EF086}">
      <p15:sldGuideLst xmlns:p15="http://schemas.microsoft.com/office/powerpoint/2012/main">
        <p15:guide id="1" orient="horz" pos="3072" userDrawn="1">
          <p15:clr>
            <a:srgbClr val="FBAE40"/>
          </p15:clr>
        </p15:guide>
        <p15:guide id="2" pos="55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+ large Ic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D9F8-D2F8-412B-8467-F3A1A6B4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409699"/>
            <a:ext cx="5600700" cy="2019301"/>
          </a:xfrm>
        </p:spPr>
        <p:txBody>
          <a:bodyPr tIns="0" anchor="t"/>
          <a:lstStyle>
            <a:lvl1pPr>
              <a:lnSpc>
                <a:spcPct val="80000"/>
              </a:lnSpc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BA69-0C36-44D3-95D1-C8122369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00" y="3848101"/>
            <a:ext cx="5600700" cy="2019300"/>
          </a:xfrm>
        </p:spPr>
        <p:txBody>
          <a:bodyPr tIns="18288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446BA-0FD3-4FFF-B220-7298D3F8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B94EC18-1D2B-4535-B738-0E53AFE2662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546317B-3751-4D87-BA2D-3B5F597619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237" y="6528244"/>
            <a:ext cx="1143000" cy="21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extLst mod="1">
    <p:ext uri="{DCECCB84-F9BA-43D5-87BE-67443E8EF086}">
      <p15:sldGuideLst xmlns:p15="http://schemas.microsoft.com/office/powerpoint/2012/main">
        <p15:guide id="1" orient="horz" pos="3072">
          <p15:clr>
            <a:srgbClr val="FBAE40"/>
          </p15:clr>
        </p15:guide>
        <p15:guide id="2" pos="559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5431E2-DC1C-4926-9681-B5EB493C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495300"/>
            <a:ext cx="11201401" cy="419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B30FB-4B8F-4B77-AC4C-E2E31B214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299" y="1409700"/>
            <a:ext cx="11201401" cy="44577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C61BD-1A56-4C96-8300-B2F24AEB8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5299" y="6480164"/>
            <a:ext cx="5600702" cy="23761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accent3"/>
                </a:solidFill>
              </a:defRPr>
            </a:lvl1pPr>
          </a:lstStyle>
          <a:p>
            <a:r>
              <a:rPr lang="en-US"/>
              <a:t>Footer, Honeywell Sans Bold 10pt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71868-C853-40C5-8660-D23F908B5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9755" y="6480164"/>
            <a:ext cx="496945" cy="23761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000" b="1">
                <a:solidFill>
                  <a:schemeClr val="accent3"/>
                </a:solidFill>
              </a:defRPr>
            </a:lvl1pPr>
          </a:lstStyle>
          <a:p>
            <a:fld id="{7B94EC18-1D2B-4535-B738-0E53AFE266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6" name="Rectangle 23">
            <a:extLst>
              <a:ext uri="{FF2B5EF4-FFF2-40B4-BE49-F238E27FC236}">
                <a16:creationId xmlns:a16="http://schemas.microsoft.com/office/drawing/2014/main" id="{D7686E33-694A-4833-A47B-FAB757D253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94837" y="6478016"/>
            <a:ext cx="4118435" cy="215444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b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" dirty="0">
                <a:solidFill>
                  <a:schemeClr val="accent3"/>
                </a:solidFill>
                <a:latin typeface="+mn-lt"/>
                <a:cs typeface="Arial" panose="020B0604020202020204" pitchFamily="34" charset="0"/>
              </a:rPr>
              <a:t>Honeywell Confidential - ©2019 by Honeywell International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6146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75" r:id="rId3"/>
    <p:sldLayoutId id="2147483679" r:id="rId4"/>
    <p:sldLayoutId id="2147483651" r:id="rId5"/>
    <p:sldLayoutId id="2147483666" r:id="rId6"/>
    <p:sldLayoutId id="2147483667" r:id="rId7"/>
    <p:sldLayoutId id="2147483673" r:id="rId8"/>
    <p:sldLayoutId id="2147483674" r:id="rId9"/>
    <p:sldLayoutId id="2147483678" r:id="rId10"/>
    <p:sldLayoutId id="2147483665" r:id="rId11"/>
    <p:sldLayoutId id="2147483657" r:id="rId12"/>
    <p:sldLayoutId id="2147483670" r:id="rId13"/>
    <p:sldLayoutId id="2147483650" r:id="rId14"/>
    <p:sldLayoutId id="2147483656" r:id="rId15"/>
    <p:sldLayoutId id="2147483664" r:id="rId16"/>
    <p:sldLayoutId id="2147483661" r:id="rId17"/>
    <p:sldLayoutId id="2147483658" r:id="rId18"/>
    <p:sldLayoutId id="2147483662" r:id="rId19"/>
    <p:sldLayoutId id="2147483659" r:id="rId20"/>
    <p:sldLayoutId id="2147483663" r:id="rId21"/>
    <p:sldLayoutId id="2147483660" r:id="rId22"/>
    <p:sldLayoutId id="2147483681" r:id="rId23"/>
    <p:sldLayoutId id="2147483654" r:id="rId24"/>
    <p:sldLayoutId id="2147483655" r:id="rId25"/>
    <p:sldLayoutId id="2147483692" r:id="rId26"/>
    <p:sldLayoutId id="2147483693" r:id="rId27"/>
    <p:sldLayoutId id="2147483694" r:id="rId28"/>
    <p:sldLayoutId id="2147483695" r:id="rId29"/>
    <p:sldLayoutId id="2147483696" r:id="rId30"/>
    <p:sldLayoutId id="2147483697" r:id="rId31"/>
    <p:sldLayoutId id="2147483698" r:id="rId32"/>
    <p:sldLayoutId id="2147483699" r:id="rId33"/>
    <p:sldLayoutId id="2147483700" r:id="rId34"/>
    <p:sldLayoutId id="2147483701" r:id="rId35"/>
    <p:sldLayoutId id="2147483702" r:id="rId36"/>
    <p:sldLayoutId id="2147483703" r:id="rId37"/>
    <p:sldLayoutId id="2147483672" r:id="rId38"/>
    <p:sldLayoutId id="2147483708" r:id="rId3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Honeywell Sans" panose="02010503040101060203" pitchFamily="50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60375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800"/>
        </a:spcBef>
        <a:spcAft>
          <a:spcPts val="1000"/>
        </a:spcAft>
        <a:buFont typeface="Arial" panose="020B0604020202020204" pitchFamily="34" charset="0"/>
        <a:buNone/>
        <a:defRPr sz="2400" b="1" kern="1200" baseline="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DE53C"/>
          </p15:clr>
        </p15:guide>
        <p15:guide id="2" pos="3840" userDrawn="1">
          <p15:clr>
            <a:srgbClr val="9FCC3B"/>
          </p15:clr>
        </p15:guide>
        <p15:guide id="3" orient="horz" pos="312" userDrawn="1">
          <p15:clr>
            <a:srgbClr val="9FCC3B"/>
          </p15:clr>
        </p15:guide>
        <p15:guide id="4" orient="horz" pos="4008" userDrawn="1">
          <p15:clr>
            <a:srgbClr val="FDE53C"/>
          </p15:clr>
        </p15:guide>
        <p15:guide id="6" pos="7368" userDrawn="1">
          <p15:clr>
            <a:srgbClr val="9FCC3B"/>
          </p15:clr>
        </p15:guide>
        <p15:guide id="7" orient="horz" pos="3696" userDrawn="1">
          <p15:clr>
            <a:srgbClr val="9FCC3B"/>
          </p15:clr>
        </p15:guide>
        <p15:guide id="9" orient="horz" pos="576" userDrawn="1">
          <p15:clr>
            <a:srgbClr val="9FCC3B"/>
          </p15:clr>
        </p15:guide>
        <p15:guide id="10" orient="horz" pos="888" userDrawn="1">
          <p15:clr>
            <a:srgbClr val="9FCC3B"/>
          </p15:clr>
        </p15:guide>
        <p15:guide id="11" orient="horz" pos="2304" userDrawn="1">
          <p15:clr>
            <a:srgbClr val="9FCC3B"/>
          </p15:clr>
        </p15:guide>
        <p15:guide id="12" userDrawn="1">
          <p15:clr>
            <a:srgbClr val="000000"/>
          </p15:clr>
        </p15:guide>
        <p15:guide id="13" pos="7680" userDrawn="1">
          <p15:clr>
            <a:srgbClr val="000000"/>
          </p15:clr>
        </p15:guide>
        <p15:guide id="14" orient="horz" userDrawn="1">
          <p15:clr>
            <a:srgbClr val="000000"/>
          </p15:clr>
        </p15:guide>
        <p15:guide id="15" orient="horz" pos="4320" userDrawn="1">
          <p15:clr>
            <a:srgbClr val="000000"/>
          </p15:clr>
        </p15:guide>
        <p15:guide id="16" pos="31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0DD4C5C0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9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id:image001.jpg@01D59E09.0DD4C5C0">
            <a:extLst>
              <a:ext uri="{FF2B5EF4-FFF2-40B4-BE49-F238E27FC236}">
                <a16:creationId xmlns:a16="http://schemas.microsoft.com/office/drawing/2014/main" id="{30A0C8BC-17C6-4872-A696-7DE9BCC68A5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2"/>
            <a:ext cx="12192000" cy="6867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807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76922-854F-4142-911B-226609F70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Agenda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33221B-3252-4E2B-A97A-6265C48449FB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AA2FBC-BA61-4C1D-9A92-E425500E93E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59958" y="1409700"/>
            <a:ext cx="10541442" cy="445770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Introduction and training of Z21 </a:t>
            </a:r>
            <a:r>
              <a:rPr lang="en-US" sz="1600" b="0" dirty="0">
                <a:solidFill>
                  <a:schemeClr val="bg1"/>
                </a:solidFill>
              </a:rPr>
              <a:t>– Discovery phase</a:t>
            </a:r>
            <a:endParaRPr lang="en-US" b="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Generate New ideas </a:t>
            </a:r>
            <a:r>
              <a:rPr lang="en-US" sz="1600" b="0" dirty="0">
                <a:solidFill>
                  <a:schemeClr val="bg1"/>
                </a:solidFill>
              </a:rPr>
              <a:t>– Huddle in group of 4 to 6 members</a:t>
            </a:r>
            <a:endParaRPr lang="en-US" b="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Pitch new idea </a:t>
            </a:r>
            <a:r>
              <a:rPr lang="en-US" sz="1600" b="0" dirty="0">
                <a:solidFill>
                  <a:schemeClr val="bg1"/>
                </a:solidFill>
              </a:rPr>
              <a:t>- Create PRFAQ, Elevator pitch and product in a box for the chose idea</a:t>
            </a:r>
            <a:endParaRPr lang="en-US" b="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Assign ownership </a:t>
            </a:r>
            <a:r>
              <a:rPr lang="en-US" sz="1600" b="0" dirty="0">
                <a:solidFill>
                  <a:schemeClr val="bg1"/>
                </a:solidFill>
              </a:rPr>
              <a:t>- in JIRA</a:t>
            </a:r>
            <a:endParaRPr lang="en-US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64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BF2C7-A34D-47BE-A5D1-E6E55B370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Zero-to-one (z21) </a:t>
            </a:r>
            <a:r>
              <a:rPr lang="en-US" dirty="0" err="1"/>
              <a:t>npi</a:t>
            </a:r>
            <a:r>
              <a:rPr lang="en-US" dirty="0"/>
              <a:t> process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4A301-A3C6-4406-BC44-FDE0D4D3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Footer, Honeywell Sans Bold 10pt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7645C-9EB8-4896-A4A2-481426F6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C8C5B-96AE-4AF2-8861-C972B764D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51" y="1186143"/>
            <a:ext cx="10748383" cy="496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6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3221B-3252-4E2B-A97A-6265C48449FB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50"/>
          <p:cNvSpPr>
            <a:spLocks noChangeArrowheads="1"/>
          </p:cNvSpPr>
          <p:nvPr/>
        </p:nvSpPr>
        <p:spPr bwMode="auto">
          <a:xfrm>
            <a:off x="416674" y="316079"/>
            <a:ext cx="8589963" cy="4683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sz="2400" b="1" cap="all" dirty="0">
                <a:solidFill>
                  <a:sysClr val="windowText" lastClr="000000"/>
                </a:solidFill>
                <a:latin typeface="+mj-lt"/>
                <a:ea typeface="+mj-ea"/>
              </a:rPr>
              <a:t>Elevator pitch</a:t>
            </a: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6D95E1C5-A45A-40B5-947E-6DBE289FF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42" y="1134533"/>
            <a:ext cx="9792661" cy="458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5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3221B-3252-4E2B-A97A-6265C48449FB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50"/>
          <p:cNvSpPr>
            <a:spLocks noChangeArrowheads="1"/>
          </p:cNvSpPr>
          <p:nvPr/>
        </p:nvSpPr>
        <p:spPr bwMode="auto">
          <a:xfrm>
            <a:off x="273551" y="223835"/>
            <a:ext cx="8589963" cy="4683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sz="2400" b="1" cap="all" dirty="0">
                <a:solidFill>
                  <a:sysClr val="windowText" lastClr="000000"/>
                </a:solidFill>
                <a:latin typeface="+mj-lt"/>
                <a:ea typeface="+mj-ea"/>
              </a:rPr>
              <a:t>PR &amp; FAQ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CB1CAD44-1919-4B4B-A5DE-0BBA91229B58}"/>
              </a:ext>
            </a:extLst>
          </p:cNvPr>
          <p:cNvSpPr>
            <a:spLocks noGrp="1"/>
          </p:cNvSpPr>
          <p:nvPr/>
        </p:nvSpPr>
        <p:spPr>
          <a:xfrm>
            <a:off x="194038" y="774700"/>
            <a:ext cx="10654017" cy="5308600"/>
          </a:xfrm>
          <a:prstGeom prst="rect">
            <a:avLst/>
          </a:prstGeom>
        </p:spPr>
        <p:txBody>
          <a:bodyPr/>
          <a:lstStyle>
            <a:lvl1pPr marL="1698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1pPr>
            <a:lvl2pPr marL="6270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kern="1200">
                <a:solidFill>
                  <a:schemeClr val="tx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2pPr>
            <a:lvl3pPr marL="10842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-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PR (Press Release) Outline:</a:t>
            </a:r>
            <a:endParaRPr lang="en-US" sz="1600" dirty="0"/>
          </a:p>
          <a:p>
            <a:pPr lvl="1" fontAlgn="ctr"/>
            <a:r>
              <a:rPr lang="en-US" sz="1500" b="1" dirty="0"/>
              <a:t>Heading —</a:t>
            </a:r>
            <a:r>
              <a:rPr lang="en-US" sz="1500" dirty="0"/>
              <a:t>Name the product in a way the reader (i.e. your target customers) will understand.</a:t>
            </a:r>
          </a:p>
          <a:p>
            <a:pPr lvl="1" fontAlgn="ctr"/>
            <a:r>
              <a:rPr lang="en-US" sz="1500" b="1" dirty="0"/>
              <a:t>Sub-Heading —</a:t>
            </a:r>
            <a:r>
              <a:rPr lang="en-US" sz="1500" dirty="0"/>
              <a:t>Describe who the market for the product is and what benefit they get. One sentence only underneath the title.</a:t>
            </a:r>
          </a:p>
          <a:p>
            <a:pPr lvl="1" fontAlgn="ctr"/>
            <a:r>
              <a:rPr lang="en-US" sz="1500" b="1" dirty="0"/>
              <a:t>Summary —</a:t>
            </a:r>
            <a:r>
              <a:rPr lang="en-US" sz="1500" dirty="0"/>
              <a:t>Give a summary of the product and the benefit. Assume the reader will not read anything else so make this paragraph good.</a:t>
            </a:r>
          </a:p>
          <a:p>
            <a:pPr lvl="1" fontAlgn="ctr"/>
            <a:r>
              <a:rPr lang="en-US" sz="1500" b="1" dirty="0"/>
              <a:t>Problem —</a:t>
            </a:r>
            <a:r>
              <a:rPr lang="en-US" sz="1500" dirty="0"/>
              <a:t>Describe the problem your product solves.</a:t>
            </a:r>
          </a:p>
          <a:p>
            <a:pPr lvl="1" fontAlgn="ctr"/>
            <a:r>
              <a:rPr lang="en-US" sz="1500" b="1" dirty="0"/>
              <a:t>Solution —</a:t>
            </a:r>
            <a:r>
              <a:rPr lang="en-US" sz="1500" dirty="0"/>
              <a:t>Describe how your product elegantly solves the problem.</a:t>
            </a:r>
          </a:p>
          <a:p>
            <a:pPr lvl="1" fontAlgn="ctr"/>
            <a:r>
              <a:rPr lang="en-US" sz="1500" b="1" dirty="0"/>
              <a:t>Quote from You —</a:t>
            </a:r>
            <a:r>
              <a:rPr lang="en-US" sz="1500" dirty="0"/>
              <a:t>A quote from a spokesperson in your company.</a:t>
            </a:r>
          </a:p>
          <a:p>
            <a:pPr lvl="1" fontAlgn="ctr"/>
            <a:r>
              <a:rPr lang="en-US" sz="1500" b="1" dirty="0"/>
              <a:t>How to Get Started —</a:t>
            </a:r>
            <a:r>
              <a:rPr lang="en-US" sz="1500" dirty="0"/>
              <a:t>Describe how easy it is to get started.</a:t>
            </a:r>
          </a:p>
          <a:p>
            <a:pPr lvl="1" fontAlgn="ctr"/>
            <a:r>
              <a:rPr lang="en-US" sz="1500" b="1" dirty="0"/>
              <a:t>Customer Quote —</a:t>
            </a:r>
            <a:r>
              <a:rPr lang="en-US" sz="1500" dirty="0"/>
              <a:t>Provide a quote from a hypothetical customer that describes how they experienced the benefit.</a:t>
            </a:r>
          </a:p>
          <a:p>
            <a:pPr lvl="1" fontAlgn="ctr"/>
            <a:r>
              <a:rPr lang="en-US" sz="1500" b="1" dirty="0"/>
              <a:t>Closing and Call to Action —</a:t>
            </a:r>
            <a:r>
              <a:rPr lang="en-US" sz="1500" dirty="0"/>
              <a:t>Wrap it up and give pointers where the reader should go next.</a:t>
            </a:r>
          </a:p>
          <a:p>
            <a:endParaRPr lang="en-US" sz="700" b="1" dirty="0"/>
          </a:p>
          <a:p>
            <a:r>
              <a:rPr lang="en-US" sz="1600" b="1" dirty="0"/>
              <a:t>FAQ (Frequently Asked Questions):</a:t>
            </a:r>
          </a:p>
          <a:p>
            <a:endParaRPr lang="en-US" sz="400" dirty="0"/>
          </a:p>
          <a:p>
            <a:r>
              <a:rPr lang="en-US" sz="1600" b="1" dirty="0"/>
              <a:t>Guidelines:</a:t>
            </a:r>
            <a:endParaRPr lang="en-US" sz="1600" dirty="0"/>
          </a:p>
          <a:p>
            <a:pPr lvl="1" fontAlgn="ctr"/>
            <a:r>
              <a:rPr lang="en-US" sz="1500" dirty="0"/>
              <a:t>Keep it simple.</a:t>
            </a:r>
          </a:p>
          <a:p>
            <a:pPr lvl="1" fontAlgn="ctr"/>
            <a:r>
              <a:rPr lang="en-US" sz="1500" dirty="0"/>
              <a:t>3-4 sentences for most paragraphs.</a:t>
            </a:r>
          </a:p>
          <a:p>
            <a:pPr lvl="1" fontAlgn="ctr"/>
            <a:r>
              <a:rPr lang="en-US" sz="1500" dirty="0"/>
              <a:t>Don’t make it into a spec.</a:t>
            </a:r>
          </a:p>
          <a:p>
            <a:pPr lvl="1" fontAlgn="ctr"/>
            <a:r>
              <a:rPr lang="en-US" sz="1500" dirty="0"/>
              <a:t>Accompany the press release with a FAQ.</a:t>
            </a:r>
          </a:p>
          <a:p>
            <a:pPr lvl="1" fontAlgn="ctr"/>
            <a:r>
              <a:rPr lang="en-US" sz="1500" dirty="0"/>
              <a:t>No Geek-Speak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0882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3221B-3252-4E2B-A97A-6265C48449FB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50"/>
          <p:cNvSpPr>
            <a:spLocks noChangeArrowheads="1"/>
          </p:cNvSpPr>
          <p:nvPr/>
        </p:nvSpPr>
        <p:spPr bwMode="auto">
          <a:xfrm>
            <a:off x="294861" y="212354"/>
            <a:ext cx="8589963" cy="4683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sz="2400" b="1" cap="all" dirty="0">
                <a:solidFill>
                  <a:sysClr val="windowText" lastClr="000000"/>
                </a:solidFill>
                <a:latin typeface="+mj-lt"/>
                <a:ea typeface="+mj-ea"/>
              </a:rPr>
              <a:t>Product-in-a-box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664E5B-6F26-452F-9191-29130B116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38" y="901700"/>
            <a:ext cx="6685325" cy="5054600"/>
          </a:xfrm>
          <a:prstGeom prst="rect">
            <a:avLst/>
          </a:prstGeom>
        </p:spPr>
      </p:pic>
      <p:sp>
        <p:nvSpPr>
          <p:cNvPr id="9" name="TextBox 4">
            <a:extLst>
              <a:ext uri="{FF2B5EF4-FFF2-40B4-BE49-F238E27FC236}">
                <a16:creationId xmlns:a16="http://schemas.microsoft.com/office/drawing/2014/main" id="{BE8E9F6F-EF40-467E-BF27-3E3E530FA5F2}"/>
              </a:ext>
            </a:extLst>
          </p:cNvPr>
          <p:cNvSpPr txBox="1"/>
          <p:nvPr/>
        </p:nvSpPr>
        <p:spPr>
          <a:xfrm>
            <a:off x="1370426" y="5184232"/>
            <a:ext cx="432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Product Promise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2B0DECC2-8215-44BE-82F1-AF57F8986C09}"/>
              </a:ext>
            </a:extLst>
          </p:cNvPr>
          <p:cNvSpPr txBox="1"/>
          <p:nvPr/>
        </p:nvSpPr>
        <p:spPr>
          <a:xfrm>
            <a:off x="1370426" y="1289566"/>
            <a:ext cx="432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Logo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A215B8CF-9679-4DF6-A3C9-778E7375D303}"/>
              </a:ext>
            </a:extLst>
          </p:cNvPr>
          <p:cNvSpPr txBox="1"/>
          <p:nvPr/>
        </p:nvSpPr>
        <p:spPr>
          <a:xfrm>
            <a:off x="1381567" y="2216164"/>
            <a:ext cx="4326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Product Name</a:t>
            </a:r>
          </a:p>
        </p:txBody>
      </p:sp>
      <p:sp>
        <p:nvSpPr>
          <p:cNvPr id="12" name="Star: 10 Points 11">
            <a:extLst>
              <a:ext uri="{FF2B5EF4-FFF2-40B4-BE49-F238E27FC236}">
                <a16:creationId xmlns:a16="http://schemas.microsoft.com/office/drawing/2014/main" id="{8DF19A85-C370-4FF5-864D-C44DF18070D9}"/>
              </a:ext>
            </a:extLst>
          </p:cNvPr>
          <p:cNvSpPr/>
          <p:nvPr/>
        </p:nvSpPr>
        <p:spPr>
          <a:xfrm>
            <a:off x="2698133" y="2724530"/>
            <a:ext cx="1693334" cy="1693334"/>
          </a:xfrm>
          <a:prstGeom prst="star10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DE3FB862-7C51-436A-982E-AC13B1CC9F73}"/>
              </a:ext>
            </a:extLst>
          </p:cNvPr>
          <p:cNvSpPr txBox="1"/>
          <p:nvPr/>
        </p:nvSpPr>
        <p:spPr>
          <a:xfrm>
            <a:off x="1370425" y="3232164"/>
            <a:ext cx="432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Visual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Representation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09A8AB55-730C-49DB-949B-CC4E14FFE8EE}"/>
              </a:ext>
            </a:extLst>
          </p:cNvPr>
          <p:cNvSpPr txBox="1"/>
          <p:nvPr/>
        </p:nvSpPr>
        <p:spPr>
          <a:xfrm rot="5400000">
            <a:off x="-792966" y="3084672"/>
            <a:ext cx="3318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Company, price, regulatory information for users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8919FCD0-DD4C-4CFB-9177-BBFF3E222326}"/>
              </a:ext>
            </a:extLst>
          </p:cNvPr>
          <p:cNvSpPr txBox="1"/>
          <p:nvPr/>
        </p:nvSpPr>
        <p:spPr>
          <a:xfrm rot="16200000" flipH="1">
            <a:off x="4524415" y="3080433"/>
            <a:ext cx="3318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Content of box</a:t>
            </a:r>
          </a:p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Directions to use this product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E584A5-D33E-4D2E-B1E5-F30E02D35EFD}"/>
              </a:ext>
            </a:extLst>
          </p:cNvPr>
          <p:cNvSpPr txBox="1"/>
          <p:nvPr/>
        </p:nvSpPr>
        <p:spPr>
          <a:xfrm>
            <a:off x="7159475" y="1243792"/>
            <a:ext cx="4110825" cy="10314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b="1" dirty="0">
                <a:latin typeface="+mj-lt"/>
              </a:rPr>
              <a:t>Product Roadmap </a:t>
            </a:r>
            <a:r>
              <a:rPr lang="en-US" dirty="0"/>
              <a:t>(MVOs)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29D3B5-E20E-4BEE-875E-BEDE3A0FE094}"/>
              </a:ext>
            </a:extLst>
          </p:cNvPr>
          <p:cNvSpPr txBox="1"/>
          <p:nvPr/>
        </p:nvSpPr>
        <p:spPr>
          <a:xfrm>
            <a:off x="7516897" y="4031645"/>
            <a:ext cx="4110825" cy="10314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b="1" dirty="0">
                <a:latin typeface="+mj-lt"/>
              </a:rPr>
              <a:t>Business Case summary</a:t>
            </a:r>
          </a:p>
          <a:p>
            <a:pPr algn="l"/>
            <a:r>
              <a:rPr lang="en-US" dirty="0"/>
              <a:t>- Revenue over next 3 years</a:t>
            </a:r>
          </a:p>
          <a:p>
            <a:pPr algn="l"/>
            <a:r>
              <a:rPr lang="en-US" dirty="0"/>
              <a:t>- Costs</a:t>
            </a:r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B3397619-913E-4316-9DC6-22F6E3456F7F}"/>
              </a:ext>
            </a:extLst>
          </p:cNvPr>
          <p:cNvSpPr/>
          <p:nvPr/>
        </p:nvSpPr>
        <p:spPr bwMode="auto">
          <a:xfrm>
            <a:off x="7177282" y="1642236"/>
            <a:ext cx="1481411" cy="631237"/>
          </a:xfrm>
          <a:custGeom>
            <a:avLst/>
            <a:gdLst>
              <a:gd name="connsiteX0" fmla="*/ 0 w 1332392"/>
              <a:gd name="connsiteY0" fmla="*/ 0 h 532956"/>
              <a:gd name="connsiteX1" fmla="*/ 1065914 w 1332392"/>
              <a:gd name="connsiteY1" fmla="*/ 0 h 532956"/>
              <a:gd name="connsiteX2" fmla="*/ 1332392 w 1332392"/>
              <a:gd name="connsiteY2" fmla="*/ 266478 h 532956"/>
              <a:gd name="connsiteX3" fmla="*/ 1065914 w 1332392"/>
              <a:gd name="connsiteY3" fmla="*/ 532956 h 532956"/>
              <a:gd name="connsiteX4" fmla="*/ 0 w 1332392"/>
              <a:gd name="connsiteY4" fmla="*/ 532956 h 532956"/>
              <a:gd name="connsiteX5" fmla="*/ 266478 w 1332392"/>
              <a:gd name="connsiteY5" fmla="*/ 266478 h 532956"/>
              <a:gd name="connsiteX6" fmla="*/ 0 w 1332392"/>
              <a:gd name="connsiteY6" fmla="*/ 0 h 53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2392" h="532956">
                <a:moveTo>
                  <a:pt x="0" y="0"/>
                </a:moveTo>
                <a:lnTo>
                  <a:pt x="1065914" y="0"/>
                </a:lnTo>
                <a:lnTo>
                  <a:pt x="1332392" y="266478"/>
                </a:lnTo>
                <a:lnTo>
                  <a:pt x="1065914" y="532956"/>
                </a:lnTo>
                <a:lnTo>
                  <a:pt x="0" y="532956"/>
                </a:lnTo>
                <a:lnTo>
                  <a:pt x="266478" y="26647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06483" tIns="13335" rIns="279813" bIns="13335" spcCol="127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445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MVO 1</a:t>
            </a:r>
          </a:p>
        </p:txBody>
      </p:sp>
      <p:sp>
        <p:nvSpPr>
          <p:cNvPr id="19" name="Freeform 14">
            <a:extLst>
              <a:ext uri="{FF2B5EF4-FFF2-40B4-BE49-F238E27FC236}">
                <a16:creationId xmlns:a16="http://schemas.microsoft.com/office/drawing/2014/main" id="{329CC403-9091-4990-8A74-F1341FC56318}"/>
              </a:ext>
            </a:extLst>
          </p:cNvPr>
          <p:cNvSpPr/>
          <p:nvPr/>
        </p:nvSpPr>
        <p:spPr bwMode="auto">
          <a:xfrm>
            <a:off x="8884824" y="1655260"/>
            <a:ext cx="1481411" cy="631237"/>
          </a:xfrm>
          <a:custGeom>
            <a:avLst/>
            <a:gdLst>
              <a:gd name="connsiteX0" fmla="*/ 0 w 1332392"/>
              <a:gd name="connsiteY0" fmla="*/ 0 h 532956"/>
              <a:gd name="connsiteX1" fmla="*/ 1065914 w 1332392"/>
              <a:gd name="connsiteY1" fmla="*/ 0 h 532956"/>
              <a:gd name="connsiteX2" fmla="*/ 1332392 w 1332392"/>
              <a:gd name="connsiteY2" fmla="*/ 266478 h 532956"/>
              <a:gd name="connsiteX3" fmla="*/ 1065914 w 1332392"/>
              <a:gd name="connsiteY3" fmla="*/ 532956 h 532956"/>
              <a:gd name="connsiteX4" fmla="*/ 0 w 1332392"/>
              <a:gd name="connsiteY4" fmla="*/ 532956 h 532956"/>
              <a:gd name="connsiteX5" fmla="*/ 266478 w 1332392"/>
              <a:gd name="connsiteY5" fmla="*/ 266478 h 532956"/>
              <a:gd name="connsiteX6" fmla="*/ 0 w 1332392"/>
              <a:gd name="connsiteY6" fmla="*/ 0 h 53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2392" h="532956">
                <a:moveTo>
                  <a:pt x="0" y="0"/>
                </a:moveTo>
                <a:lnTo>
                  <a:pt x="1065914" y="0"/>
                </a:lnTo>
                <a:lnTo>
                  <a:pt x="1332392" y="266478"/>
                </a:lnTo>
                <a:lnTo>
                  <a:pt x="1065914" y="532956"/>
                </a:lnTo>
                <a:lnTo>
                  <a:pt x="0" y="532956"/>
                </a:lnTo>
                <a:lnTo>
                  <a:pt x="266478" y="2664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06483" tIns="13335" rIns="279813" bIns="13335" spcCol="127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445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MVO 2</a:t>
            </a:r>
          </a:p>
        </p:txBody>
      </p:sp>
      <p:sp>
        <p:nvSpPr>
          <p:cNvPr id="20" name="Freeform 15">
            <a:extLst>
              <a:ext uri="{FF2B5EF4-FFF2-40B4-BE49-F238E27FC236}">
                <a16:creationId xmlns:a16="http://schemas.microsoft.com/office/drawing/2014/main" id="{EDCE0DB5-F0AF-4ED1-8428-69C5F7EBEFE4}"/>
              </a:ext>
            </a:extLst>
          </p:cNvPr>
          <p:cNvSpPr/>
          <p:nvPr/>
        </p:nvSpPr>
        <p:spPr bwMode="auto">
          <a:xfrm>
            <a:off x="10563666" y="1653568"/>
            <a:ext cx="1481411" cy="631237"/>
          </a:xfrm>
          <a:custGeom>
            <a:avLst/>
            <a:gdLst>
              <a:gd name="connsiteX0" fmla="*/ 0 w 1332392"/>
              <a:gd name="connsiteY0" fmla="*/ 0 h 532956"/>
              <a:gd name="connsiteX1" fmla="*/ 1065914 w 1332392"/>
              <a:gd name="connsiteY1" fmla="*/ 0 h 532956"/>
              <a:gd name="connsiteX2" fmla="*/ 1332392 w 1332392"/>
              <a:gd name="connsiteY2" fmla="*/ 266478 h 532956"/>
              <a:gd name="connsiteX3" fmla="*/ 1065914 w 1332392"/>
              <a:gd name="connsiteY3" fmla="*/ 532956 h 532956"/>
              <a:gd name="connsiteX4" fmla="*/ 0 w 1332392"/>
              <a:gd name="connsiteY4" fmla="*/ 532956 h 532956"/>
              <a:gd name="connsiteX5" fmla="*/ 266478 w 1332392"/>
              <a:gd name="connsiteY5" fmla="*/ 266478 h 532956"/>
              <a:gd name="connsiteX6" fmla="*/ 0 w 1332392"/>
              <a:gd name="connsiteY6" fmla="*/ 0 h 53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2392" h="532956">
                <a:moveTo>
                  <a:pt x="0" y="0"/>
                </a:moveTo>
                <a:lnTo>
                  <a:pt x="1065914" y="0"/>
                </a:lnTo>
                <a:lnTo>
                  <a:pt x="1332392" y="266478"/>
                </a:lnTo>
                <a:lnTo>
                  <a:pt x="1065914" y="532956"/>
                </a:lnTo>
                <a:lnTo>
                  <a:pt x="0" y="532956"/>
                </a:lnTo>
                <a:lnTo>
                  <a:pt x="266478" y="266478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4">
              <a:hueOff val="0"/>
              <a:satOff val="0"/>
              <a:lumOff val="0"/>
              <a:alphaOff val="0"/>
            </a:schemeClr>
          </a:fillRef>
          <a:effectRef idx="3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06483" tIns="13335" rIns="279813" bIns="13335" spcCol="127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445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MVO 3</a:t>
            </a:r>
          </a:p>
        </p:txBody>
      </p:sp>
    </p:spTree>
    <p:extLst>
      <p:ext uri="{BB962C8B-B14F-4D97-AF65-F5344CB8AC3E}">
        <p14:creationId xmlns:p14="http://schemas.microsoft.com/office/powerpoint/2010/main" val="396540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3221B-3252-4E2B-A97A-6265C48449FB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50"/>
          <p:cNvSpPr>
            <a:spLocks noChangeArrowheads="1"/>
          </p:cNvSpPr>
          <p:nvPr/>
        </p:nvSpPr>
        <p:spPr bwMode="auto">
          <a:xfrm>
            <a:off x="281502" y="223835"/>
            <a:ext cx="8589963" cy="4683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sz="2400" b="1" cap="all" dirty="0">
                <a:solidFill>
                  <a:sysClr val="windowText" lastClr="000000"/>
                </a:solidFill>
                <a:latin typeface="+mj-lt"/>
                <a:ea typeface="+mj-ea"/>
              </a:rPr>
              <a:t>Product Stack  </a:t>
            </a:r>
            <a:r>
              <a:rPr lang="en-US" sz="2400" b="1" cap="all" dirty="0">
                <a:solidFill>
                  <a:sysClr val="windowText" lastClr="000000"/>
                </a:solidFill>
                <a:ea typeface="+mj-ea"/>
              </a:rPr>
              <a:t>(Product Strategy)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09ECA1-35D6-45E0-BF07-5226C5BF19D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37040" y="1634065"/>
          <a:ext cx="8127999" cy="3945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31541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15754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47941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Apps / Websites</a:t>
                      </a:r>
                      <a:r>
                        <a:rPr lang="en-US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/ Dashboards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Integration with 3P Apps / Hardware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Integration with 3P</a:t>
                      </a:r>
                      <a:r>
                        <a:rPr lang="en-US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Platforms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10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3P SDK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SDK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929858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API Layer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700714"/>
                  </a:ext>
                </a:extLst>
              </a:tr>
              <a:tr h="1065108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Platform (Single Pane of Glass)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51020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API Layer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564441"/>
                  </a:ext>
                </a:extLst>
              </a:tr>
              <a:tr h="1127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Dashboards, Admin, Utilities, Portals etc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Integration</a:t>
                      </a:r>
                      <a:r>
                        <a:rPr lang="en-US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of 3P Apps / 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Hardware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3P Platforms e.g. SFDC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3818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A891B8D-B37B-4C82-A66F-ED0A586C1740}"/>
              </a:ext>
            </a:extLst>
          </p:cNvPr>
          <p:cNvSpPr txBox="1"/>
          <p:nvPr/>
        </p:nvSpPr>
        <p:spPr>
          <a:xfrm>
            <a:off x="194038" y="1811866"/>
            <a:ext cx="1024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 facing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77BABA-BCDF-4AD9-9DD0-0BB960774046}"/>
              </a:ext>
            </a:extLst>
          </p:cNvPr>
          <p:cNvSpPr txBox="1"/>
          <p:nvPr/>
        </p:nvSpPr>
        <p:spPr>
          <a:xfrm>
            <a:off x="194038" y="4470400"/>
            <a:ext cx="1024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Inside facing</a:t>
            </a:r>
          </a:p>
        </p:txBody>
      </p:sp>
    </p:spTree>
    <p:extLst>
      <p:ext uri="{BB962C8B-B14F-4D97-AF65-F5344CB8AC3E}">
        <p14:creationId xmlns:p14="http://schemas.microsoft.com/office/powerpoint/2010/main" val="300629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3221B-3252-4E2B-A97A-6265C48449FB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50"/>
          <p:cNvSpPr>
            <a:spLocks noChangeArrowheads="1"/>
          </p:cNvSpPr>
          <p:nvPr/>
        </p:nvSpPr>
        <p:spPr bwMode="auto">
          <a:xfrm>
            <a:off x="194038" y="220663"/>
            <a:ext cx="8589963" cy="4683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sz="2400" b="1" cap="all" dirty="0">
                <a:solidFill>
                  <a:sysClr val="windowText" lastClr="000000"/>
                </a:solidFill>
                <a:latin typeface="+mj-lt"/>
                <a:ea typeface="+mj-ea"/>
              </a:rPr>
              <a:t>Product Management Canvas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565C8BCD-6473-4838-9EE7-08FC565537B7}"/>
              </a:ext>
            </a:extLst>
          </p:cNvPr>
          <p:cNvSpPr/>
          <p:nvPr/>
        </p:nvSpPr>
        <p:spPr>
          <a:xfrm>
            <a:off x="6544040" y="468504"/>
            <a:ext cx="4893733" cy="307777"/>
          </a:xfrm>
          <a:prstGeom prst="wedgeRectCallout">
            <a:avLst>
              <a:gd name="adj1" fmla="val -36017"/>
              <a:gd name="adj2" fmla="val -19234"/>
            </a:avLst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Name: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74572F-4A63-4554-A2ED-68EDD61D179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4038" y="1004675"/>
          <a:ext cx="11243735" cy="5345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8747">
                  <a:extLst>
                    <a:ext uri="{9D8B030D-6E8A-4147-A177-3AD203B41FA5}">
                      <a16:colId xmlns:a16="http://schemas.microsoft.com/office/drawing/2014/main" val="3540164862"/>
                    </a:ext>
                  </a:extLst>
                </a:gridCol>
                <a:gridCol w="2248747">
                  <a:extLst>
                    <a:ext uri="{9D8B030D-6E8A-4147-A177-3AD203B41FA5}">
                      <a16:colId xmlns:a16="http://schemas.microsoft.com/office/drawing/2014/main" val="3769386602"/>
                    </a:ext>
                  </a:extLst>
                </a:gridCol>
                <a:gridCol w="2248747">
                  <a:extLst>
                    <a:ext uri="{9D8B030D-6E8A-4147-A177-3AD203B41FA5}">
                      <a16:colId xmlns:a16="http://schemas.microsoft.com/office/drawing/2014/main" val="131759957"/>
                    </a:ext>
                  </a:extLst>
                </a:gridCol>
                <a:gridCol w="2248747">
                  <a:extLst>
                    <a:ext uri="{9D8B030D-6E8A-4147-A177-3AD203B41FA5}">
                      <a16:colId xmlns:a16="http://schemas.microsoft.com/office/drawing/2014/main" val="1134873797"/>
                    </a:ext>
                  </a:extLst>
                </a:gridCol>
                <a:gridCol w="2248747">
                  <a:extLst>
                    <a:ext uri="{9D8B030D-6E8A-4147-A177-3AD203B41FA5}">
                      <a16:colId xmlns:a16="http://schemas.microsoft.com/office/drawing/2014/main" val="3535168431"/>
                    </a:ext>
                  </a:extLst>
                </a:gridCol>
              </a:tblGrid>
              <a:tr h="1781775">
                <a:tc rowSpan="2">
                  <a:txBody>
                    <a:bodyPr/>
                    <a:lstStyle/>
                    <a:p>
                      <a:r>
                        <a:rPr lang="en-US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 Idea</a:t>
                      </a:r>
                    </a:p>
                    <a:p>
                      <a:r>
                        <a:rPr lang="en-US" sz="1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Problem/Opportunity: what unique need is being addressed?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2. Market (PxQ)</a:t>
                      </a:r>
                    </a:p>
                    <a:p>
                      <a:r>
                        <a:rPr lang="en-US" sz="1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Market size: TAM and SAM</a:t>
                      </a:r>
                    </a:p>
                    <a:p>
                      <a:endParaRPr lang="en-US" sz="1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1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Key partners:</a:t>
                      </a:r>
                    </a:p>
                    <a:p>
                      <a:endParaRPr lang="en-US" sz="1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1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Key competitors: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4. Business Value</a:t>
                      </a:r>
                    </a:p>
                    <a:p>
                      <a:r>
                        <a:rPr lang="en-US" sz="1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Product-Market Fit</a:t>
                      </a:r>
                    </a:p>
                    <a:p>
                      <a:endParaRPr lang="en-US" sz="1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1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Product-Org</a:t>
                      </a:r>
                      <a:r>
                        <a:rPr lang="en-US" sz="1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Fit</a:t>
                      </a:r>
                      <a:endParaRPr lang="en-US" sz="1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1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Revenue</a:t>
                      </a:r>
                      <a:r>
                        <a:rPr lang="en-US" sz="1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model</a:t>
                      </a:r>
                    </a:p>
                    <a:p>
                      <a:endParaRPr lang="en-US" sz="1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1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Cost analysis</a:t>
                      </a:r>
                    </a:p>
                    <a:p>
                      <a:endParaRPr lang="en-US" sz="1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1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Regulatory and compliance</a:t>
                      </a:r>
                      <a:endParaRPr lang="en-US" sz="1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5. Features</a:t>
                      </a:r>
                    </a:p>
                    <a:p>
                      <a:r>
                        <a:rPr lang="en-US" sz="1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Value prop / unique selling propositions</a:t>
                      </a:r>
                    </a:p>
                    <a:p>
                      <a:endParaRPr lang="en-US" sz="1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1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Key</a:t>
                      </a:r>
                      <a:r>
                        <a:rPr lang="en-US" sz="1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features</a:t>
                      </a:r>
                      <a:endParaRPr lang="en-US" sz="1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6. KPIs</a:t>
                      </a:r>
                    </a:p>
                    <a:p>
                      <a:r>
                        <a:rPr lang="en-US" sz="1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Success criteria</a:t>
                      </a:r>
                    </a:p>
                    <a:p>
                      <a:endParaRPr lang="en-US" sz="1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1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Viability criteria</a:t>
                      </a:r>
                    </a:p>
                    <a:p>
                      <a:endParaRPr lang="en-US" sz="1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1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Failure</a:t>
                      </a:r>
                      <a:r>
                        <a:rPr lang="en-US" sz="1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criteria</a:t>
                      </a:r>
                    </a:p>
                    <a:p>
                      <a:endParaRPr lang="en-US" sz="1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488357"/>
                  </a:ext>
                </a:extLst>
              </a:tr>
              <a:tr h="178177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3. Cust. Segment</a:t>
                      </a:r>
                    </a:p>
                    <a:p>
                      <a:r>
                        <a:rPr lang="en-US" sz="1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Early adopters</a:t>
                      </a:r>
                    </a:p>
                    <a:p>
                      <a:endParaRPr lang="en-US" sz="1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1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B2B, personas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259802"/>
                  </a:ext>
                </a:extLst>
              </a:tr>
              <a:tr h="1781775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7. Evangelism </a:t>
                      </a:r>
                      <a:br>
                        <a:rPr lang="en-US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{“selling the dream”}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1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Elevator pitch</a:t>
                      </a:r>
                    </a:p>
                    <a:p>
                      <a:r>
                        <a:rPr lang="en-US" sz="1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Content strategy</a:t>
                      </a:r>
                    </a:p>
                    <a:p>
                      <a:r>
                        <a:rPr lang="en-US" sz="1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Terminology</a:t>
                      </a:r>
                    </a:p>
                    <a:p>
                      <a:r>
                        <a:rPr lang="en-US" sz="1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SEO strategy</a:t>
                      </a:r>
                    </a:p>
                    <a:p>
                      <a:r>
                        <a:rPr lang="en-US" sz="1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Brand assets (e.g. domains)</a:t>
                      </a:r>
                    </a:p>
                    <a:p>
                      <a:r>
                        <a:rPr lang="en-US" sz="1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Support channels</a:t>
                      </a:r>
                    </a:p>
                    <a:p>
                      <a:r>
                        <a:rPr lang="en-US" sz="1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Sales training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8. Visual Identity</a:t>
                      </a:r>
                    </a:p>
                    <a:p>
                      <a:r>
                        <a:rPr lang="en-US" sz="1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Name</a:t>
                      </a:r>
                    </a:p>
                    <a:p>
                      <a:r>
                        <a:rPr lang="en-US" sz="1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Logo,</a:t>
                      </a:r>
                      <a:r>
                        <a:rPr lang="en-US" sz="1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icons, brand playbook</a:t>
                      </a:r>
                    </a:p>
                    <a:p>
                      <a:r>
                        <a:rPr lang="en-US" sz="1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Presentation, docs template</a:t>
                      </a:r>
                    </a:p>
                    <a:p>
                      <a:r>
                        <a:rPr lang="en-US" sz="1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 docs, template</a:t>
                      </a:r>
                    </a:p>
                    <a:p>
                      <a:r>
                        <a:rPr lang="en-US" sz="1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Digital assets, content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9. Go to Market</a:t>
                      </a:r>
                    </a:p>
                    <a:p>
                      <a:r>
                        <a:rPr lang="en-US" sz="1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What to sell</a:t>
                      </a:r>
                      <a:r>
                        <a:rPr lang="en-US" sz="1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(for each customer segment)?</a:t>
                      </a:r>
                    </a:p>
                    <a:p>
                      <a:endParaRPr lang="en-US" sz="1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1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Who to sell to?</a:t>
                      </a:r>
                    </a:p>
                    <a:p>
                      <a:endParaRPr lang="en-US" sz="1000" b="0" baseline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1000" b="0" baseline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How to sell? Pricing? Sales channel?</a:t>
                      </a:r>
                      <a:endParaRPr lang="en-US" sz="1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10. Key Resources</a:t>
                      </a:r>
                    </a:p>
                    <a:p>
                      <a:r>
                        <a:rPr lang="en-US" sz="1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Licenses</a:t>
                      </a:r>
                    </a:p>
                    <a:p>
                      <a:endParaRPr lang="en-US" sz="1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1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3P platforms, analytics tools, SDK, Sentience 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11. Risks</a:t>
                      </a:r>
                    </a:p>
                    <a:p>
                      <a:r>
                        <a:rPr lang="en-US" sz="1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Shortcomings</a:t>
                      </a:r>
                    </a:p>
                    <a:p>
                      <a:endParaRPr lang="en-US" sz="1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1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Assumptions</a:t>
                      </a:r>
                    </a:p>
                    <a:p>
                      <a:endParaRPr lang="en-US" sz="1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0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1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Disruption readiness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753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70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A533221B-3252-4E2B-A97A-6265C48449FB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50"/>
          <p:cNvSpPr>
            <a:spLocks noChangeArrowheads="1"/>
          </p:cNvSpPr>
          <p:nvPr/>
        </p:nvSpPr>
        <p:spPr bwMode="auto">
          <a:xfrm>
            <a:off x="194038" y="220663"/>
            <a:ext cx="8589963" cy="4683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sz="2400" b="1" cap="all" dirty="0">
                <a:solidFill>
                  <a:sysClr val="windowText" lastClr="000000"/>
                </a:solidFill>
                <a:latin typeface="+mj-lt"/>
                <a:ea typeface="+mj-ea"/>
              </a:rPr>
              <a:t>Business Model Canvas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3D6F59-5D5E-48DF-A8B2-3F7EDE4C9B45}"/>
              </a:ext>
            </a:extLst>
          </p:cNvPr>
          <p:cNvGraphicFramePr>
            <a:graphicFrameLocks noGrp="1"/>
          </p:cNvGraphicFramePr>
          <p:nvPr/>
        </p:nvGraphicFramePr>
        <p:xfrm>
          <a:off x="466346" y="1275926"/>
          <a:ext cx="11336186" cy="4853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7237">
                  <a:extLst>
                    <a:ext uri="{9D8B030D-6E8A-4147-A177-3AD203B41FA5}">
                      <a16:colId xmlns:a16="http://schemas.microsoft.com/office/drawing/2014/main" val="1005572663"/>
                    </a:ext>
                  </a:extLst>
                </a:gridCol>
                <a:gridCol w="2267237">
                  <a:extLst>
                    <a:ext uri="{9D8B030D-6E8A-4147-A177-3AD203B41FA5}">
                      <a16:colId xmlns:a16="http://schemas.microsoft.com/office/drawing/2014/main" val="267895626"/>
                    </a:ext>
                  </a:extLst>
                </a:gridCol>
                <a:gridCol w="1133619">
                  <a:extLst>
                    <a:ext uri="{9D8B030D-6E8A-4147-A177-3AD203B41FA5}">
                      <a16:colId xmlns:a16="http://schemas.microsoft.com/office/drawing/2014/main" val="3450937050"/>
                    </a:ext>
                  </a:extLst>
                </a:gridCol>
                <a:gridCol w="1133619">
                  <a:extLst>
                    <a:ext uri="{9D8B030D-6E8A-4147-A177-3AD203B41FA5}">
                      <a16:colId xmlns:a16="http://schemas.microsoft.com/office/drawing/2014/main" val="2604180525"/>
                    </a:ext>
                  </a:extLst>
                </a:gridCol>
                <a:gridCol w="2267237">
                  <a:extLst>
                    <a:ext uri="{9D8B030D-6E8A-4147-A177-3AD203B41FA5}">
                      <a16:colId xmlns:a16="http://schemas.microsoft.com/office/drawing/2014/main" val="1130072631"/>
                    </a:ext>
                  </a:extLst>
                </a:gridCol>
                <a:gridCol w="2267237">
                  <a:extLst>
                    <a:ext uri="{9D8B030D-6E8A-4147-A177-3AD203B41FA5}">
                      <a16:colId xmlns:a16="http://schemas.microsoft.com/office/drawing/2014/main" val="3750168029"/>
                    </a:ext>
                  </a:extLst>
                </a:gridCol>
              </a:tblGrid>
              <a:tr h="1617980">
                <a:tc rowSpan="2">
                  <a:txBody>
                    <a:bodyPr/>
                    <a:lstStyle/>
                    <a:p>
                      <a:r>
                        <a:rPr lang="en-US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Key Partners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Key Activities</a:t>
                      </a:r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r>
                        <a:rPr lang="en-US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Value Proposition</a:t>
                      </a: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Reference Customers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Cust. Segments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926725"/>
                  </a:ext>
                </a:extLst>
              </a:tr>
              <a:tr h="16179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Key Resources</a:t>
                      </a:r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Channels (CDJ)</a:t>
                      </a:r>
                    </a:p>
                    <a:p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1000" b="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(awareness, consideration, engagement, purchase)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5086"/>
                  </a:ext>
                </a:extLst>
              </a:tr>
              <a:tr h="1617980">
                <a:tc gridSpan="3">
                  <a:txBody>
                    <a:bodyPr/>
                    <a:lstStyle/>
                    <a:p>
                      <a:r>
                        <a:rPr lang="en-US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Cost Structure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Revenue Streams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882257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FA2FACB6-E039-4527-B7D9-2F84B603C58A}"/>
              </a:ext>
            </a:extLst>
          </p:cNvPr>
          <p:cNvSpPr/>
          <p:nvPr/>
        </p:nvSpPr>
        <p:spPr>
          <a:xfrm>
            <a:off x="5139267" y="1769533"/>
            <a:ext cx="397933" cy="397933"/>
          </a:xfrm>
          <a:prstGeom prst="ellips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A92B4B-8EDA-4D46-8BAC-47C468DF775E}"/>
              </a:ext>
            </a:extLst>
          </p:cNvPr>
          <p:cNvSpPr/>
          <p:nvPr/>
        </p:nvSpPr>
        <p:spPr>
          <a:xfrm>
            <a:off x="9664701" y="1769533"/>
            <a:ext cx="397933" cy="397933"/>
          </a:xfrm>
          <a:prstGeom prst="ellips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08C487-8980-4189-8658-310E87E2E8B6}"/>
              </a:ext>
            </a:extLst>
          </p:cNvPr>
          <p:cNvCxnSpPr>
            <a:stCxn id="5" idx="6"/>
          </p:cNvCxnSpPr>
          <p:nvPr/>
        </p:nvCxnSpPr>
        <p:spPr>
          <a:xfrm flipV="1">
            <a:off x="5537200" y="1968499"/>
            <a:ext cx="4127501" cy="1"/>
          </a:xfrm>
          <a:prstGeom prst="straightConnector1">
            <a:avLst/>
          </a:prstGeom>
          <a:ln w="12700" cmpd="sng">
            <a:solidFill>
              <a:schemeClr val="bg1">
                <a:lumMod val="50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3C84CBD-3165-4492-9A46-4F7583503228}"/>
              </a:ext>
            </a:extLst>
          </p:cNvPr>
          <p:cNvSpPr/>
          <p:nvPr/>
        </p:nvSpPr>
        <p:spPr>
          <a:xfrm>
            <a:off x="7401983" y="3275330"/>
            <a:ext cx="397933" cy="397933"/>
          </a:xfrm>
          <a:prstGeom prst="ellips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FE582F-2BA0-4B30-ACDF-BD411D170906}"/>
              </a:ext>
            </a:extLst>
          </p:cNvPr>
          <p:cNvSpPr/>
          <p:nvPr/>
        </p:nvSpPr>
        <p:spPr>
          <a:xfrm>
            <a:off x="586316" y="4867064"/>
            <a:ext cx="397933" cy="397933"/>
          </a:xfrm>
          <a:prstGeom prst="ellips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C12558-436C-4476-85CD-406DD465AC0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6267449" y="4867064"/>
            <a:ext cx="397933" cy="397933"/>
          </a:xfrm>
          <a:prstGeom prst="ellipse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9478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LINETEXTSHAPEGUID" val="11379186-5de7-41fd-931b-e0824c8f1b80"/>
</p:tagLst>
</file>

<file path=ppt/theme/theme1.xml><?xml version="1.0" encoding="utf-8"?>
<a:theme xmlns:a="http://schemas.openxmlformats.org/drawingml/2006/main" name="Honeywell 2019">
  <a:themeElements>
    <a:clrScheme name="Honeywell">
      <a:dk1>
        <a:sysClr val="windowText" lastClr="000000"/>
      </a:dk1>
      <a:lt1>
        <a:sysClr val="window" lastClr="FFFFFF"/>
      </a:lt1>
      <a:dk2>
        <a:srgbClr val="404040"/>
      </a:dk2>
      <a:lt2>
        <a:srgbClr val="E0E0E0"/>
      </a:lt2>
      <a:accent1>
        <a:srgbClr val="DC202E"/>
      </a:accent1>
      <a:accent2>
        <a:srgbClr val="404040"/>
      </a:accent2>
      <a:accent3>
        <a:srgbClr val="707070"/>
      </a:accent3>
      <a:accent4>
        <a:srgbClr val="A0A0A0"/>
      </a:accent4>
      <a:accent5>
        <a:srgbClr val="C0C0C0"/>
      </a:accent5>
      <a:accent6>
        <a:srgbClr val="E0E0E0"/>
      </a:accent6>
      <a:hlink>
        <a:srgbClr val="000000"/>
      </a:hlink>
      <a:folHlink>
        <a:srgbClr val="000000"/>
      </a:folHlink>
    </a:clrScheme>
    <a:fontScheme name="Honeywell">
      <a:majorFont>
        <a:latin typeface="Honeywell Sans Black"/>
        <a:ea typeface=""/>
        <a:cs typeface=""/>
      </a:majorFont>
      <a:minorFont>
        <a:latin typeface="Honeywell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oneywel-2019 PowerPoint Template16x9Final 41619 pptx" id="{9904B9F5-07EF-4271-9A5C-9E4EC61F07B8}" vid="{8A671487-ED9E-42EE-AC48-2351AA393CCE}"/>
    </a:ext>
  </a:extLst>
</a:theme>
</file>

<file path=ppt/theme/theme2.xml><?xml version="1.0" encoding="utf-8"?>
<a:theme xmlns:a="http://schemas.openxmlformats.org/drawingml/2006/main" name="Office Theme">
  <a:themeElements>
    <a:clrScheme name="Honeywell">
      <a:dk1>
        <a:sysClr val="windowText" lastClr="000000"/>
      </a:dk1>
      <a:lt1>
        <a:sysClr val="window" lastClr="FFFFFF"/>
      </a:lt1>
      <a:dk2>
        <a:srgbClr val="404040"/>
      </a:dk2>
      <a:lt2>
        <a:srgbClr val="E0E0E0"/>
      </a:lt2>
      <a:accent1>
        <a:srgbClr val="DC202E"/>
      </a:accent1>
      <a:accent2>
        <a:srgbClr val="404040"/>
      </a:accent2>
      <a:accent3>
        <a:srgbClr val="707070"/>
      </a:accent3>
      <a:accent4>
        <a:srgbClr val="A0A0A0"/>
      </a:accent4>
      <a:accent5>
        <a:srgbClr val="C0C0C0"/>
      </a:accent5>
      <a:accent6>
        <a:srgbClr val="E0E0E0"/>
      </a:accent6>
      <a:hlink>
        <a:srgbClr val="000000"/>
      </a:hlink>
      <a:folHlink>
        <a:srgbClr val="000000"/>
      </a:folHlink>
    </a:clrScheme>
    <a:fontScheme name="Honeywell">
      <a:majorFont>
        <a:latin typeface="Honeywell Sans"/>
        <a:ea typeface=""/>
        <a:cs typeface=""/>
      </a:majorFont>
      <a:minorFont>
        <a:latin typeface="Honeywell Sans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oneywell">
      <a:dk1>
        <a:sysClr val="windowText" lastClr="000000"/>
      </a:dk1>
      <a:lt1>
        <a:sysClr val="window" lastClr="FFFFFF"/>
      </a:lt1>
      <a:dk2>
        <a:srgbClr val="404040"/>
      </a:dk2>
      <a:lt2>
        <a:srgbClr val="E0E0E0"/>
      </a:lt2>
      <a:accent1>
        <a:srgbClr val="DC202E"/>
      </a:accent1>
      <a:accent2>
        <a:srgbClr val="404040"/>
      </a:accent2>
      <a:accent3>
        <a:srgbClr val="707070"/>
      </a:accent3>
      <a:accent4>
        <a:srgbClr val="A0A0A0"/>
      </a:accent4>
      <a:accent5>
        <a:srgbClr val="C0C0C0"/>
      </a:accent5>
      <a:accent6>
        <a:srgbClr val="E0E0E0"/>
      </a:accent6>
      <a:hlink>
        <a:srgbClr val="000000"/>
      </a:hlink>
      <a:folHlink>
        <a:srgbClr val="000000"/>
      </a:folHlink>
    </a:clrScheme>
    <a:fontScheme name="Honeywell">
      <a:majorFont>
        <a:latin typeface="Honeywell Sans"/>
        <a:ea typeface=""/>
        <a:cs typeface=""/>
      </a:majorFont>
      <a:minorFont>
        <a:latin typeface="Honeywell Sans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B3F1DFC2770E4E80F954D12E3A4896" ma:contentTypeVersion="2" ma:contentTypeDescription="Create a new document." ma:contentTypeScope="" ma:versionID="cdc88c9de06dc1b8a64430a3c27350af">
  <xsd:schema xmlns:xsd="http://www.w3.org/2001/XMLSchema" xmlns:xs="http://www.w3.org/2001/XMLSchema" xmlns:p="http://schemas.microsoft.com/office/2006/metadata/properties" xmlns:ns2="c60f4f8f-b2db-4859-85c0-fcc8505d021c" targetNamespace="http://schemas.microsoft.com/office/2006/metadata/properties" ma:root="true" ma:fieldsID="83ecc539e8d6e50527f454103504f755" ns2:_="">
    <xsd:import namespace="c60f4f8f-b2db-4859-85c0-fcc8505d02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0f4f8f-b2db-4859-85c0-fcc8505d02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F2A4E2-E3B2-49B0-935B-BE51ADC65E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BB76DD-93FC-4DB0-B927-ED246CAD52CA}">
  <ds:schemaRefs>
    <ds:schemaRef ds:uri="http://schemas.microsoft.com/office/2006/documentManagement/types"/>
    <ds:schemaRef ds:uri="http://schemas.microsoft.com/office/infopath/2007/PartnerControls"/>
    <ds:schemaRef ds:uri="c60f4f8f-b2db-4859-85c0-fcc8505d021c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529BBFA-612E-4DDA-9745-D02FC8A2B8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0f4f8f-b2db-4859-85c0-fcc8505d02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Honeywel-2019 PowerPoint Template16x9Final 41619 pptx</Template>
  <TotalTime>7788</TotalTime>
  <Words>379</Words>
  <Application>Microsoft Office PowerPoint</Application>
  <PresentationFormat>Widescreen</PresentationFormat>
  <Paragraphs>178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Honeywell Sans Black</vt:lpstr>
      <vt:lpstr>Honeywell Sans Medium</vt:lpstr>
      <vt:lpstr>Segoe UI</vt:lpstr>
      <vt:lpstr>Arial</vt:lpstr>
      <vt:lpstr>Open Sans</vt:lpstr>
      <vt:lpstr>Honeywell Sans</vt:lpstr>
      <vt:lpstr>HelveticaNeue MediumCond</vt:lpstr>
      <vt:lpstr>Honeywell 2019</vt:lpstr>
      <vt:lpstr>PowerPoint Presentation</vt:lpstr>
      <vt:lpstr>Agenda</vt:lpstr>
      <vt:lpstr>Zero-to-one (z21) npi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Honeywell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HCE-Aero  Growth Factory</dc:title>
  <dc:creator>Singh, Mohan</dc:creator>
  <cp:keywords>Z21</cp:keywords>
  <cp:lastModifiedBy>Singh, Mohan</cp:lastModifiedBy>
  <cp:revision>48</cp:revision>
  <cp:lastPrinted>2019-11-11T04:06:39Z</cp:lastPrinted>
  <dcterms:created xsi:type="dcterms:W3CDTF">2019-04-23T10:44:00Z</dcterms:created>
  <dcterms:modified xsi:type="dcterms:W3CDTF">2019-11-19T08:38:57Z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0x010100D7B3F1DFC2770E4E80F954D12E3A4896</vt:lpwstr>
  </property>
</Properties>
</file>