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76" r:id="rId3"/>
    <p:sldId id="279" r:id="rId4"/>
    <p:sldId id="291" r:id="rId5"/>
    <p:sldId id="298" r:id="rId6"/>
    <p:sldId id="299" r:id="rId7"/>
    <p:sldId id="284" r:id="rId8"/>
    <p:sldId id="303" r:id="rId9"/>
    <p:sldId id="264" r:id="rId10"/>
    <p:sldId id="272" r:id="rId11"/>
    <p:sldId id="292" r:id="rId12"/>
    <p:sldId id="304" r:id="rId13"/>
    <p:sldId id="305" r:id="rId14"/>
    <p:sldId id="306" r:id="rId15"/>
    <p:sldId id="307" r:id="rId16"/>
    <p:sldId id="300" r:id="rId17"/>
    <p:sldId id="301" r:id="rId18"/>
    <p:sldId id="308" r:id="rId19"/>
    <p:sldId id="309" r:id="rId20"/>
    <p:sldId id="310" r:id="rId21"/>
    <p:sldId id="311" r:id="rId22"/>
    <p:sldId id="312" r:id="rId23"/>
    <p:sldId id="313" r:id="rId24"/>
    <p:sldId id="2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0" d="100"/>
          <a:sy n="70" d="100"/>
        </p:scale>
        <p:origin x="6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4FB6E-F00F-48D5-8455-45248FAAE9A9}" type="datetimeFigureOut">
              <a:rPr lang="en-US" smtClean="0"/>
              <a:t>29/11/2021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112975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4FB6E-F00F-48D5-8455-45248FAAE9A9}" type="datetimeFigureOut">
              <a:rPr lang="en-US" smtClean="0"/>
              <a:t>29/11/2021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303530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4FB6E-F00F-48D5-8455-45248FAAE9A9}" type="datetimeFigureOut">
              <a:rPr lang="en-US" smtClean="0"/>
              <a:t>29/11/2021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295503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4FB6E-F00F-48D5-8455-45248FAAE9A9}" type="datetimeFigureOut">
              <a:rPr lang="en-US" smtClean="0"/>
              <a:t>29/11/2021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160652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B4FB6E-F00F-48D5-8455-45248FAAE9A9}" type="datetimeFigureOut">
              <a:rPr lang="en-US" smtClean="0"/>
              <a:t>29/11/2021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42177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4FB6E-F00F-48D5-8455-45248FAAE9A9}" type="datetimeFigureOut">
              <a:rPr lang="en-US" smtClean="0"/>
              <a:t>29/11/2021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17556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4FB6E-F00F-48D5-8455-45248FAAE9A9}" type="datetimeFigureOut">
              <a:rPr lang="en-US" smtClean="0"/>
              <a:t>29/11/2021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140069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4FB6E-F00F-48D5-8455-45248FAAE9A9}" type="datetimeFigureOut">
              <a:rPr lang="en-US" smtClean="0"/>
              <a:t>29/11/2021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185093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4FB6E-F00F-48D5-8455-45248FAAE9A9}" type="datetimeFigureOut">
              <a:rPr lang="en-US" smtClean="0"/>
              <a:t>29/11/2021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254571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B4FB6E-F00F-48D5-8455-45248FAAE9A9}" type="datetimeFigureOut">
              <a:rPr lang="en-US" smtClean="0"/>
              <a:t>29/11/2021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255391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B4FB6E-F00F-48D5-8455-45248FAAE9A9}" type="datetimeFigureOut">
              <a:rPr lang="en-US" smtClean="0"/>
              <a:t>29/11/2021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7783E-00DC-44DA-95AA-31BB7D249C35}" type="slidenum">
              <a:rPr lang="en-US" smtClean="0"/>
              <a:t>‹#›</a:t>
            </a:fld>
            <a:endParaRPr lang="en-US"/>
          </a:p>
        </p:txBody>
      </p:sp>
    </p:spTree>
    <p:extLst>
      <p:ext uri="{BB962C8B-B14F-4D97-AF65-F5344CB8AC3E}">
        <p14:creationId xmlns:p14="http://schemas.microsoft.com/office/powerpoint/2010/main" val="422253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4FB6E-F00F-48D5-8455-45248FAAE9A9}" type="datetimeFigureOut">
              <a:rPr lang="en-US" smtClean="0"/>
              <a:t>29/11/2021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7783E-00DC-44DA-95AA-31BB7D249C35}" type="slidenum">
              <a:rPr lang="en-US" smtClean="0"/>
              <a:t>‹#›</a:t>
            </a:fld>
            <a:endParaRPr lang="en-US"/>
          </a:p>
        </p:txBody>
      </p:sp>
    </p:spTree>
    <p:extLst>
      <p:ext uri="{BB962C8B-B14F-4D97-AF65-F5344CB8AC3E}">
        <p14:creationId xmlns:p14="http://schemas.microsoft.com/office/powerpoint/2010/main" val="326029409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6780F7-FBEB-4CB1-B67B-3997DF84F016}"/>
              </a:ext>
            </a:extLst>
          </p:cNvPr>
          <p:cNvSpPr>
            <a:spLocks noGrp="1"/>
          </p:cNvSpPr>
          <p:nvPr>
            <p:ph type="ctrTitle"/>
          </p:nvPr>
        </p:nvSpPr>
        <p:spPr>
          <a:xfrm>
            <a:off x="851313" y="2639664"/>
            <a:ext cx="10064750" cy="2509837"/>
          </a:xfrm>
        </p:spPr>
        <p:txBody>
          <a:bodyPr>
            <a:normAutofit/>
          </a:bodyPr>
          <a:lstStyle/>
          <a:p>
            <a:r>
              <a:rPr lang="en-US" sz="2800" b="1"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Name”</a:t>
            </a:r>
            <a:endParaRPr lang="en-IN"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3D40686-40B8-4D5E-B718-B63F3625B406}"/>
              </a:ext>
            </a:extLst>
          </p:cNvPr>
          <p:cNvSpPr>
            <a:spLocks noGrp="1"/>
          </p:cNvSpPr>
          <p:nvPr>
            <p:ph type="subTitle" idx="1"/>
          </p:nvPr>
        </p:nvSpPr>
        <p:spPr>
          <a:xfrm>
            <a:off x="1383125" y="4345712"/>
            <a:ext cx="9001125" cy="1407402"/>
          </a:xfrm>
        </p:spPr>
        <p:txBody>
          <a:bodyPr>
            <a:normAutofit/>
          </a:bodyPr>
          <a:lstStyle/>
          <a:p>
            <a:pPr marL="0" indent="0" algn="ctr">
              <a:lnSpc>
                <a:spcPct val="100000"/>
              </a:lnSpc>
              <a:buNone/>
            </a:pPr>
            <a:r>
              <a:rPr lang="en-US" sz="2800" b="1" dirty="0">
                <a:latin typeface="Times New Roman" panose="02020603050405020304" pitchFamily="18" charset="0"/>
                <a:cs typeface="Times New Roman" panose="02020603050405020304" pitchFamily="18" charset="0"/>
              </a:rPr>
              <a:t>Presented </a:t>
            </a:r>
            <a:r>
              <a:rPr lang="en-US" sz="2800" b="1" dirty="0" smtClean="0">
                <a:latin typeface="Times New Roman" panose="02020603050405020304" pitchFamily="18" charset="0"/>
                <a:cs typeface="Times New Roman" panose="02020603050405020304" pitchFamily="18" charset="0"/>
              </a:rPr>
              <a:t>by</a:t>
            </a: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CCAD63A-3256-4691-ACFC-96766C21941B}"/>
              </a:ext>
            </a:extLst>
          </p:cNvPr>
          <p:cNvSpPr txBox="1"/>
          <p:nvPr/>
        </p:nvSpPr>
        <p:spPr>
          <a:xfrm>
            <a:off x="993733" y="5753114"/>
            <a:ext cx="3499982"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Under Guidance of</a:t>
            </a:r>
          </a:p>
          <a:p>
            <a:pPr algn="ctr"/>
            <a:r>
              <a:rPr lang="en-US" sz="2800" dirty="0">
                <a:latin typeface="Times New Roman" panose="02020603050405020304" pitchFamily="18" charset="0"/>
                <a:cs typeface="Times New Roman" panose="02020603050405020304" pitchFamily="18" charset="0"/>
              </a:rPr>
              <a:t>Ms. </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86D8DF0-D2CC-4140-9902-1E8550A36B10}"/>
              </a:ext>
            </a:extLst>
          </p:cNvPr>
          <p:cNvSpPr txBox="1"/>
          <p:nvPr/>
        </p:nvSpPr>
        <p:spPr>
          <a:xfrm>
            <a:off x="1665255" y="0"/>
            <a:ext cx="6141980" cy="369332"/>
          </a:xfrm>
          <a:prstGeom prst="rect">
            <a:avLst/>
          </a:prstGeom>
          <a:noFill/>
        </p:spPr>
        <p:txBody>
          <a:bodyPr wrap="square" rtlCol="0">
            <a:spAutoFit/>
          </a:bodyPr>
          <a:lstStyle/>
          <a:p>
            <a:pPr algn="ctr"/>
            <a:endParaRPr lang="en-US" b="1"/>
          </a:p>
        </p:txBody>
      </p:sp>
      <p:sp>
        <p:nvSpPr>
          <p:cNvPr id="10" name="TextBox 9">
            <a:extLst>
              <a:ext uri="{FF2B5EF4-FFF2-40B4-BE49-F238E27FC236}">
                <a16:creationId xmlns:a16="http://schemas.microsoft.com/office/drawing/2014/main" id="{29FF80DD-6566-7F4C-882F-C3C33015543C}"/>
              </a:ext>
            </a:extLst>
          </p:cNvPr>
          <p:cNvSpPr txBox="1"/>
          <p:nvPr/>
        </p:nvSpPr>
        <p:spPr>
          <a:xfrm>
            <a:off x="1837674" y="2140222"/>
            <a:ext cx="7850195" cy="646331"/>
          </a:xfrm>
          <a:prstGeom prst="rect">
            <a:avLst/>
          </a:prstGeom>
          <a:noFill/>
        </p:spPr>
        <p:txBody>
          <a:bodyPr wrap="square" rtlCol="0" anchor="ctr">
            <a:spAutoFit/>
          </a:bodyPr>
          <a:lstStyle/>
          <a:p>
            <a:pPr algn="ctr"/>
            <a:r>
              <a:rPr lang="en-US" sz="3600" b="1" dirty="0" smtClean="0">
                <a:latin typeface="Times New Roman" panose="02020603050405020304" pitchFamily="18" charset="0"/>
                <a:cs typeface="Times New Roman" panose="02020603050405020304" pitchFamily="18" charset="0"/>
              </a:rPr>
              <a:t>College Name</a:t>
            </a:r>
            <a:endParaRPr lang="en-US" sz="3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07F7AF3-9C09-C94C-9E85-DBC22DB6F93F}"/>
              </a:ext>
            </a:extLst>
          </p:cNvPr>
          <p:cNvSpPr txBox="1"/>
          <p:nvPr/>
        </p:nvSpPr>
        <p:spPr>
          <a:xfrm>
            <a:off x="3062827" y="2730543"/>
            <a:ext cx="6320098" cy="461665"/>
          </a:xfrm>
          <a:prstGeom prst="rect">
            <a:avLst/>
          </a:prstGeom>
          <a:noFill/>
        </p:spPr>
        <p:txBody>
          <a:bodyPr wrap="square" rtlCol="0" anchor="b">
            <a:spAutoFit/>
          </a:bodyPr>
          <a:lstStyle/>
          <a:p>
            <a:pPr algn="ctr"/>
            <a:r>
              <a:rPr lang="en-US" sz="2400" b="1">
                <a:latin typeface="Times New Roman" panose="02020603050405020304" pitchFamily="18" charset="0"/>
                <a:cs typeface="Times New Roman" panose="02020603050405020304" pitchFamily="18" charset="0"/>
              </a:rPr>
              <a:t>Department of Computer Engineering</a:t>
            </a:r>
          </a:p>
        </p:txBody>
      </p:sp>
    </p:spTree>
    <p:extLst>
      <p:ext uri="{BB962C8B-B14F-4D97-AF65-F5344CB8AC3E}">
        <p14:creationId xmlns:p14="http://schemas.microsoft.com/office/powerpoint/2010/main" val="1128465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DFD Level 0 Diagram</a:t>
            </a:r>
            <a:endParaRPr lang="en-US" dirty="0"/>
          </a:p>
        </p:txBody>
      </p:sp>
      <p:pic>
        <p:nvPicPr>
          <p:cNvPr id="3" name="Picture 2"/>
          <p:cNvPicPr>
            <a:picLocks noChangeAspect="1"/>
          </p:cNvPicPr>
          <p:nvPr/>
        </p:nvPicPr>
        <p:blipFill>
          <a:blip r:embed="rId2"/>
          <a:stretch>
            <a:fillRect/>
          </a:stretch>
        </p:blipFill>
        <p:spPr>
          <a:xfrm>
            <a:off x="1528269" y="2221246"/>
            <a:ext cx="9057085" cy="2807391"/>
          </a:xfrm>
          <a:prstGeom prst="rect">
            <a:avLst/>
          </a:prstGeom>
        </p:spPr>
      </p:pic>
    </p:spTree>
    <p:extLst>
      <p:ext uri="{BB962C8B-B14F-4D97-AF65-F5344CB8AC3E}">
        <p14:creationId xmlns:p14="http://schemas.microsoft.com/office/powerpoint/2010/main" val="3275200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32" y="0"/>
            <a:ext cx="10364451" cy="1596177"/>
          </a:xfrm>
        </p:spPr>
        <p:txBody>
          <a:bodyPr/>
          <a:lstStyle/>
          <a:p>
            <a:pPr algn="l"/>
            <a:r>
              <a:rPr lang="en-US" dirty="0" smtClean="0"/>
              <a:t>DFD Level 1 Diagram</a:t>
            </a:r>
            <a:endParaRPr lang="en-US" dirty="0"/>
          </a:p>
        </p:txBody>
      </p:sp>
      <p:pic>
        <p:nvPicPr>
          <p:cNvPr id="4" name="Picture 3"/>
          <p:cNvPicPr>
            <a:picLocks noChangeAspect="1"/>
          </p:cNvPicPr>
          <p:nvPr/>
        </p:nvPicPr>
        <p:blipFill>
          <a:blip r:embed="rId2"/>
          <a:stretch>
            <a:fillRect/>
          </a:stretch>
        </p:blipFill>
        <p:spPr>
          <a:xfrm>
            <a:off x="1828800" y="1281876"/>
            <a:ext cx="8687637" cy="5040547"/>
          </a:xfrm>
          <a:prstGeom prst="rect">
            <a:avLst/>
          </a:prstGeom>
        </p:spPr>
      </p:pic>
    </p:spTree>
    <p:extLst>
      <p:ext uri="{BB962C8B-B14F-4D97-AF65-F5344CB8AC3E}">
        <p14:creationId xmlns:p14="http://schemas.microsoft.com/office/powerpoint/2010/main" val="3580135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260860" y="809899"/>
            <a:ext cx="3602122" cy="40494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Login</a:t>
            </a:r>
          </a:p>
        </p:txBody>
      </p:sp>
      <p:sp>
        <p:nvSpPr>
          <p:cNvPr id="5" name="Oval 4"/>
          <p:cNvSpPr/>
          <p:nvPr/>
        </p:nvSpPr>
        <p:spPr>
          <a:xfrm>
            <a:off x="5617619" y="148053"/>
            <a:ext cx="900540" cy="404952"/>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ounded Rectangle 5"/>
          <p:cNvSpPr/>
          <p:nvPr/>
        </p:nvSpPr>
        <p:spPr>
          <a:xfrm>
            <a:off x="4260859" y="2508071"/>
            <a:ext cx="3602122" cy="40494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Input</a:t>
            </a:r>
          </a:p>
        </p:txBody>
      </p:sp>
      <p:sp>
        <p:nvSpPr>
          <p:cNvPr id="7" name="Rounded Rectangle 6"/>
          <p:cNvSpPr/>
          <p:nvPr/>
        </p:nvSpPr>
        <p:spPr>
          <a:xfrm>
            <a:off x="3783874" y="3185160"/>
            <a:ext cx="4558937" cy="40494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 Preprocessing</a:t>
            </a:r>
          </a:p>
        </p:txBody>
      </p:sp>
      <p:sp>
        <p:nvSpPr>
          <p:cNvPr id="8" name="Rounded Rectangle 7"/>
          <p:cNvSpPr/>
          <p:nvPr/>
        </p:nvSpPr>
        <p:spPr>
          <a:xfrm>
            <a:off x="4260859" y="3775167"/>
            <a:ext cx="3602122" cy="40494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 Extraction</a:t>
            </a:r>
          </a:p>
        </p:txBody>
      </p:sp>
      <p:sp>
        <p:nvSpPr>
          <p:cNvPr id="9" name="Rounded Rectangle 8"/>
          <p:cNvSpPr/>
          <p:nvPr/>
        </p:nvSpPr>
        <p:spPr>
          <a:xfrm>
            <a:off x="3824621" y="4413067"/>
            <a:ext cx="4446371" cy="40494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 Segmentation</a:t>
            </a:r>
          </a:p>
        </p:txBody>
      </p:sp>
      <p:sp>
        <p:nvSpPr>
          <p:cNvPr id="10" name="Rounded Rectangle 9"/>
          <p:cNvSpPr/>
          <p:nvPr/>
        </p:nvSpPr>
        <p:spPr>
          <a:xfrm>
            <a:off x="3546561" y="5188702"/>
            <a:ext cx="5119767" cy="55081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Classification Using SVM </a:t>
            </a:r>
          </a:p>
        </p:txBody>
      </p:sp>
      <p:sp>
        <p:nvSpPr>
          <p:cNvPr id="11" name="Rounded Rectangle 10"/>
          <p:cNvSpPr/>
          <p:nvPr/>
        </p:nvSpPr>
        <p:spPr>
          <a:xfrm>
            <a:off x="4235271" y="6063318"/>
            <a:ext cx="3799115" cy="52036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Legitimate</a:t>
            </a:r>
            <a:r>
              <a:rPr lang="en-US" dirty="0"/>
              <a:t> </a:t>
            </a:r>
            <a:r>
              <a:rPr lang="en-US" dirty="0">
                <a:solidFill>
                  <a:schemeClr val="tx1"/>
                </a:solidFill>
              </a:rPr>
              <a:t>or</a:t>
            </a:r>
            <a:r>
              <a:rPr lang="en-US" dirty="0"/>
              <a:t> </a:t>
            </a:r>
            <a:r>
              <a:rPr lang="en-US" dirty="0">
                <a:solidFill>
                  <a:schemeClr val="tx1"/>
                </a:solidFill>
              </a:rPr>
              <a:t>phishing</a:t>
            </a:r>
          </a:p>
        </p:txBody>
      </p:sp>
      <p:sp>
        <p:nvSpPr>
          <p:cNvPr id="12" name="Diamond 11"/>
          <p:cNvSpPr/>
          <p:nvPr/>
        </p:nvSpPr>
        <p:spPr>
          <a:xfrm>
            <a:off x="4955961" y="1389028"/>
            <a:ext cx="2223187" cy="875212"/>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Is A ?</a:t>
            </a:r>
          </a:p>
        </p:txBody>
      </p:sp>
      <p:cxnSp>
        <p:nvCxnSpPr>
          <p:cNvPr id="14" name="Straight Arrow Connector 13"/>
          <p:cNvCxnSpPr>
            <a:stCxn id="4" idx="2"/>
            <a:endCxn id="12" idx="0"/>
          </p:cNvCxnSpPr>
          <p:nvPr/>
        </p:nvCxnSpPr>
        <p:spPr>
          <a:xfrm>
            <a:off x="6061922" y="1214848"/>
            <a:ext cx="5633" cy="17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2"/>
            <a:endCxn id="6" idx="0"/>
          </p:cNvCxnSpPr>
          <p:nvPr/>
        </p:nvCxnSpPr>
        <p:spPr>
          <a:xfrm flipH="1">
            <a:off x="6061920" y="2264240"/>
            <a:ext cx="5634" cy="24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a:off x="6061920" y="2913019"/>
            <a:ext cx="1422" cy="27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6061920" y="3590108"/>
            <a:ext cx="1422" cy="18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0"/>
          </p:cNvCxnSpPr>
          <p:nvPr/>
        </p:nvCxnSpPr>
        <p:spPr>
          <a:xfrm flipH="1">
            <a:off x="6047806" y="4180116"/>
            <a:ext cx="14114" cy="23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p:cNvCxnSpPr>
          <p:nvPr/>
        </p:nvCxnSpPr>
        <p:spPr>
          <a:xfrm>
            <a:off x="6047806" y="4818016"/>
            <a:ext cx="0" cy="35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6047807" y="5725872"/>
            <a:ext cx="3559" cy="33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4"/>
            <a:endCxn id="4" idx="0"/>
          </p:cNvCxnSpPr>
          <p:nvPr/>
        </p:nvCxnSpPr>
        <p:spPr>
          <a:xfrm flipH="1">
            <a:off x="6061921" y="553006"/>
            <a:ext cx="5968" cy="25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5749" y="0"/>
            <a:ext cx="327084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90832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a:xfrm>
            <a:off x="2983442" y="924746"/>
            <a:ext cx="3452946" cy="57269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3633991" y="1154977"/>
            <a:ext cx="2455817" cy="7053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Data</a:t>
            </a:r>
          </a:p>
        </p:txBody>
      </p:sp>
      <p:sp>
        <p:nvSpPr>
          <p:cNvPr id="20" name="Oval 19"/>
          <p:cNvSpPr/>
          <p:nvPr/>
        </p:nvSpPr>
        <p:spPr>
          <a:xfrm>
            <a:off x="3652495" y="2186942"/>
            <a:ext cx="2455817" cy="7053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22" name="Oval 21"/>
          <p:cNvSpPr/>
          <p:nvPr/>
        </p:nvSpPr>
        <p:spPr>
          <a:xfrm>
            <a:off x="3652495" y="3082838"/>
            <a:ext cx="2455817" cy="7053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Extraction</a:t>
            </a:r>
          </a:p>
        </p:txBody>
      </p:sp>
      <p:sp>
        <p:nvSpPr>
          <p:cNvPr id="24" name="Oval 23"/>
          <p:cNvSpPr/>
          <p:nvPr/>
        </p:nvSpPr>
        <p:spPr>
          <a:xfrm>
            <a:off x="3474721" y="4962802"/>
            <a:ext cx="2548682" cy="7053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 </a:t>
            </a:r>
            <a:r>
              <a:rPr lang="en-US" dirty="0" smtClean="0"/>
              <a:t>SVM</a:t>
            </a:r>
            <a:endParaRPr lang="en-US" dirty="0"/>
          </a:p>
        </p:txBody>
      </p:sp>
      <p:sp>
        <p:nvSpPr>
          <p:cNvPr id="26" name="Oval 25"/>
          <p:cNvSpPr/>
          <p:nvPr/>
        </p:nvSpPr>
        <p:spPr>
          <a:xfrm>
            <a:off x="3633991" y="5882640"/>
            <a:ext cx="2455817" cy="7053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Legitimate</a:t>
            </a:r>
            <a:r>
              <a:rPr lang="en-US" dirty="0"/>
              <a:t> </a:t>
            </a:r>
            <a:r>
              <a:rPr lang="en-US" dirty="0">
                <a:solidFill>
                  <a:schemeClr val="tx1"/>
                </a:solidFill>
              </a:rPr>
              <a:t>or</a:t>
            </a:r>
            <a:r>
              <a:rPr lang="en-US" dirty="0"/>
              <a:t> </a:t>
            </a:r>
            <a:r>
              <a:rPr lang="en-US" dirty="0">
                <a:solidFill>
                  <a:schemeClr val="tx1"/>
                </a:solidFill>
              </a:rPr>
              <a:t>phishing</a:t>
            </a:r>
          </a:p>
        </p:txBody>
      </p:sp>
      <p:sp>
        <p:nvSpPr>
          <p:cNvPr id="3" name="Oval 2"/>
          <p:cNvSpPr/>
          <p:nvPr/>
        </p:nvSpPr>
        <p:spPr>
          <a:xfrm>
            <a:off x="1454667" y="3017519"/>
            <a:ext cx="587829" cy="55299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p:nvPr/>
        </p:nvCxnSpPr>
        <p:spPr>
          <a:xfrm>
            <a:off x="1742052" y="3570515"/>
            <a:ext cx="6533" cy="98624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324042" y="3897086"/>
            <a:ext cx="849084"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1533046" y="4556761"/>
            <a:ext cx="215539" cy="22424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755114" y="4556761"/>
            <a:ext cx="182880" cy="224244"/>
          </a:xfrm>
          <a:prstGeom prst="line">
            <a:avLst/>
          </a:prstGeom>
        </p:spPr>
        <p:style>
          <a:lnRef idx="1">
            <a:schemeClr val="dk1"/>
          </a:lnRef>
          <a:fillRef idx="0">
            <a:schemeClr val="dk1"/>
          </a:fillRef>
          <a:effectRef idx="0">
            <a:schemeClr val="dk1"/>
          </a:effectRef>
          <a:fontRef idx="minor">
            <a:schemeClr val="tx1"/>
          </a:fontRef>
        </p:style>
      </p:cxnSp>
      <p:sp>
        <p:nvSpPr>
          <p:cNvPr id="37" name="Oval 36"/>
          <p:cNvSpPr/>
          <p:nvPr/>
        </p:nvSpPr>
        <p:spPr>
          <a:xfrm>
            <a:off x="8242998" y="3017519"/>
            <a:ext cx="587829" cy="55299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8" name="Straight Connector 37"/>
          <p:cNvCxnSpPr/>
          <p:nvPr/>
        </p:nvCxnSpPr>
        <p:spPr>
          <a:xfrm>
            <a:off x="8530383" y="3570515"/>
            <a:ext cx="6533" cy="98624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8112373" y="3897086"/>
            <a:ext cx="849084"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8321377" y="4556761"/>
            <a:ext cx="215539" cy="22424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8543445" y="4556761"/>
            <a:ext cx="182880" cy="22424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endCxn id="2" idx="2"/>
          </p:cNvCxnSpPr>
          <p:nvPr/>
        </p:nvCxnSpPr>
        <p:spPr>
          <a:xfrm flipV="1">
            <a:off x="2173120" y="1507675"/>
            <a:ext cx="1460871" cy="2389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6" idx="2"/>
          </p:cNvCxnSpPr>
          <p:nvPr/>
        </p:nvCxnSpPr>
        <p:spPr>
          <a:xfrm>
            <a:off x="2146998" y="3897087"/>
            <a:ext cx="1486993" cy="233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0" idx="6"/>
          </p:cNvCxnSpPr>
          <p:nvPr/>
        </p:nvCxnSpPr>
        <p:spPr>
          <a:xfrm>
            <a:off x="6108312" y="2539640"/>
            <a:ext cx="1997529" cy="1331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2" idx="6"/>
          </p:cNvCxnSpPr>
          <p:nvPr/>
        </p:nvCxnSpPr>
        <p:spPr>
          <a:xfrm>
            <a:off x="6108311" y="3435535"/>
            <a:ext cx="2004062" cy="448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4" idx="6"/>
          </p:cNvCxnSpPr>
          <p:nvPr/>
        </p:nvCxnSpPr>
        <p:spPr>
          <a:xfrm flipV="1">
            <a:off x="6023403" y="3897085"/>
            <a:ext cx="2088970" cy="1418414"/>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3567585" y="4042964"/>
            <a:ext cx="2455817" cy="7053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Segmentation</a:t>
            </a:r>
          </a:p>
        </p:txBody>
      </p:sp>
      <p:cxnSp>
        <p:nvCxnSpPr>
          <p:cNvPr id="60" name="Straight Connector 59"/>
          <p:cNvCxnSpPr/>
          <p:nvPr/>
        </p:nvCxnSpPr>
        <p:spPr>
          <a:xfrm flipV="1">
            <a:off x="6023402" y="3876403"/>
            <a:ext cx="2082439" cy="55082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54667" y="4946167"/>
            <a:ext cx="643125" cy="369332"/>
          </a:xfrm>
          <a:prstGeom prst="rect">
            <a:avLst/>
          </a:prstGeom>
          <a:noFill/>
        </p:spPr>
        <p:txBody>
          <a:bodyPr wrap="none" rtlCol="0">
            <a:spAutoFit/>
          </a:bodyPr>
          <a:lstStyle/>
          <a:p>
            <a:r>
              <a:rPr lang="en-US" dirty="0"/>
              <a:t>User</a:t>
            </a:r>
          </a:p>
        </p:txBody>
      </p:sp>
      <p:sp>
        <p:nvSpPr>
          <p:cNvPr id="64" name="TextBox 63"/>
          <p:cNvSpPr txBox="1"/>
          <p:nvPr/>
        </p:nvSpPr>
        <p:spPr>
          <a:xfrm>
            <a:off x="8213350" y="4925091"/>
            <a:ext cx="912429" cy="369332"/>
          </a:xfrm>
          <a:prstGeom prst="rect">
            <a:avLst/>
          </a:prstGeom>
          <a:noFill/>
        </p:spPr>
        <p:txBody>
          <a:bodyPr wrap="none" rtlCol="0">
            <a:spAutoFit/>
          </a:bodyPr>
          <a:lstStyle/>
          <a:p>
            <a:r>
              <a:rPr lang="en-US" dirty="0"/>
              <a:t>System</a:t>
            </a:r>
          </a:p>
        </p:txBody>
      </p:sp>
      <p:sp>
        <p:nvSpPr>
          <p:cNvPr id="65" name="TextBox 64"/>
          <p:cNvSpPr txBox="1"/>
          <p:nvPr/>
        </p:nvSpPr>
        <p:spPr>
          <a:xfrm>
            <a:off x="407000" y="194339"/>
            <a:ext cx="332860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Usecase Diagram</a:t>
            </a:r>
          </a:p>
        </p:txBody>
      </p:sp>
    </p:spTree>
    <p:extLst>
      <p:ext uri="{BB962C8B-B14F-4D97-AF65-F5344CB8AC3E}">
        <p14:creationId xmlns:p14="http://schemas.microsoft.com/office/powerpoint/2010/main" val="375718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7696" y="1737359"/>
            <a:ext cx="2090057" cy="14891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680758" y="2194559"/>
            <a:ext cx="2076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667695" y="2686594"/>
            <a:ext cx="207699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74672" y="1781293"/>
            <a:ext cx="14630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 as Data</a:t>
            </a:r>
          </a:p>
        </p:txBody>
      </p:sp>
      <p:sp>
        <p:nvSpPr>
          <p:cNvPr id="32" name="TextBox 31"/>
          <p:cNvSpPr txBox="1"/>
          <p:nvPr/>
        </p:nvSpPr>
        <p:spPr>
          <a:xfrm>
            <a:off x="1680758" y="2255912"/>
            <a:ext cx="17569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field : Csv File</a:t>
            </a:r>
          </a:p>
        </p:txBody>
      </p:sp>
      <p:sp>
        <p:nvSpPr>
          <p:cNvPr id="33" name="TextBox 32"/>
          <p:cNvSpPr txBox="1"/>
          <p:nvPr/>
        </p:nvSpPr>
        <p:spPr>
          <a:xfrm>
            <a:off x="1602382" y="2795994"/>
            <a:ext cx="245581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method : ReadCsvFile()</a:t>
            </a:r>
          </a:p>
        </p:txBody>
      </p:sp>
      <p:sp>
        <p:nvSpPr>
          <p:cNvPr id="34" name="Rectangle 33"/>
          <p:cNvSpPr/>
          <p:nvPr/>
        </p:nvSpPr>
        <p:spPr>
          <a:xfrm>
            <a:off x="4759236" y="1737359"/>
            <a:ext cx="2090057" cy="14891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p:txBody>
      </p:sp>
      <p:cxnSp>
        <p:nvCxnSpPr>
          <p:cNvPr id="36" name="Straight Connector 35"/>
          <p:cNvCxnSpPr/>
          <p:nvPr/>
        </p:nvCxnSpPr>
        <p:spPr>
          <a:xfrm>
            <a:off x="4772298" y="2194559"/>
            <a:ext cx="2076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759235" y="2686594"/>
            <a:ext cx="2076994"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772298" y="1781294"/>
            <a:ext cx="206393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Data Preprocessing</a:t>
            </a:r>
          </a:p>
        </p:txBody>
      </p:sp>
      <p:sp>
        <p:nvSpPr>
          <p:cNvPr id="46" name="TextBox 45"/>
          <p:cNvSpPr txBox="1"/>
          <p:nvPr/>
        </p:nvSpPr>
        <p:spPr>
          <a:xfrm>
            <a:off x="4772298" y="2255912"/>
            <a:ext cx="17569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field : Csv File</a:t>
            </a:r>
          </a:p>
        </p:txBody>
      </p:sp>
      <p:sp>
        <p:nvSpPr>
          <p:cNvPr id="48" name="TextBox 47"/>
          <p:cNvSpPr txBox="1"/>
          <p:nvPr/>
        </p:nvSpPr>
        <p:spPr>
          <a:xfrm>
            <a:off x="4720048" y="2795993"/>
            <a:ext cx="246888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method : DataPrepro()</a:t>
            </a:r>
          </a:p>
        </p:txBody>
      </p:sp>
      <p:sp>
        <p:nvSpPr>
          <p:cNvPr id="50" name="Rectangle 49"/>
          <p:cNvSpPr/>
          <p:nvPr/>
        </p:nvSpPr>
        <p:spPr>
          <a:xfrm>
            <a:off x="7850782" y="1737359"/>
            <a:ext cx="2090057" cy="14891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p:txBody>
      </p:sp>
      <p:cxnSp>
        <p:nvCxnSpPr>
          <p:cNvPr id="52" name="Straight Connector 51"/>
          <p:cNvCxnSpPr/>
          <p:nvPr/>
        </p:nvCxnSpPr>
        <p:spPr>
          <a:xfrm>
            <a:off x="7863844" y="2194559"/>
            <a:ext cx="2076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850781" y="2686594"/>
            <a:ext cx="2076994"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157758" y="1781294"/>
            <a:ext cx="17569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Data Extraction</a:t>
            </a:r>
          </a:p>
        </p:txBody>
      </p:sp>
      <p:sp>
        <p:nvSpPr>
          <p:cNvPr id="56" name="TextBox 55"/>
          <p:cNvSpPr txBox="1"/>
          <p:nvPr/>
        </p:nvSpPr>
        <p:spPr>
          <a:xfrm>
            <a:off x="7863844" y="2255912"/>
            <a:ext cx="17569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field : Csv File</a:t>
            </a:r>
          </a:p>
        </p:txBody>
      </p:sp>
      <p:sp>
        <p:nvSpPr>
          <p:cNvPr id="57" name="TextBox 56"/>
          <p:cNvSpPr txBox="1"/>
          <p:nvPr/>
        </p:nvSpPr>
        <p:spPr>
          <a:xfrm>
            <a:off x="7785468" y="2795994"/>
            <a:ext cx="246888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method : DataExtract()</a:t>
            </a:r>
          </a:p>
        </p:txBody>
      </p:sp>
      <p:sp>
        <p:nvSpPr>
          <p:cNvPr id="58" name="Rectangle 57"/>
          <p:cNvSpPr/>
          <p:nvPr/>
        </p:nvSpPr>
        <p:spPr>
          <a:xfrm>
            <a:off x="7863840" y="4841965"/>
            <a:ext cx="2090057" cy="14891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p:txBody>
      </p:sp>
      <p:cxnSp>
        <p:nvCxnSpPr>
          <p:cNvPr id="61" name="Straight Connector 60"/>
          <p:cNvCxnSpPr/>
          <p:nvPr/>
        </p:nvCxnSpPr>
        <p:spPr>
          <a:xfrm>
            <a:off x="7889965" y="5299165"/>
            <a:ext cx="2076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876902" y="5791200"/>
            <a:ext cx="2076994"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170816" y="4885900"/>
            <a:ext cx="14630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Classification</a:t>
            </a:r>
          </a:p>
        </p:txBody>
      </p:sp>
      <p:sp>
        <p:nvSpPr>
          <p:cNvPr id="66" name="TextBox 65"/>
          <p:cNvSpPr txBox="1"/>
          <p:nvPr/>
        </p:nvSpPr>
        <p:spPr>
          <a:xfrm>
            <a:off x="7876902" y="5360518"/>
            <a:ext cx="175695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field : Csv File</a:t>
            </a:r>
          </a:p>
        </p:txBody>
      </p:sp>
      <p:sp>
        <p:nvSpPr>
          <p:cNvPr id="67" name="TextBox 66"/>
          <p:cNvSpPr txBox="1"/>
          <p:nvPr/>
        </p:nvSpPr>
        <p:spPr>
          <a:xfrm>
            <a:off x="7798526" y="5900599"/>
            <a:ext cx="246888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method : </a:t>
            </a:r>
            <a:r>
              <a:rPr lang="en-US" sz="1400" dirty="0" smtClean="0">
                <a:latin typeface="Times New Roman" panose="02020603050405020304" pitchFamily="18" charset="0"/>
                <a:cs typeface="Times New Roman" panose="02020603050405020304" pitchFamily="18" charset="0"/>
              </a:rPr>
              <a:t>SVM()</a:t>
            </a:r>
            <a:endParaRPr lang="en-US" sz="1400" dirty="0">
              <a:latin typeface="Times New Roman" panose="02020603050405020304" pitchFamily="18" charset="0"/>
              <a:cs typeface="Times New Roman" panose="02020603050405020304" pitchFamily="18" charset="0"/>
            </a:endParaRPr>
          </a:p>
        </p:txBody>
      </p:sp>
      <p:sp>
        <p:nvSpPr>
          <p:cNvPr id="68" name="Rectangle 67"/>
          <p:cNvSpPr/>
          <p:nvPr/>
        </p:nvSpPr>
        <p:spPr>
          <a:xfrm>
            <a:off x="4863738" y="4841965"/>
            <a:ext cx="2090057" cy="14891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p:txBody>
      </p:sp>
      <p:cxnSp>
        <p:nvCxnSpPr>
          <p:cNvPr id="69" name="Straight Connector 68"/>
          <p:cNvCxnSpPr/>
          <p:nvPr/>
        </p:nvCxnSpPr>
        <p:spPr>
          <a:xfrm>
            <a:off x="4850674" y="5299165"/>
            <a:ext cx="2076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837611" y="5791200"/>
            <a:ext cx="2076994"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29796" y="4885899"/>
            <a:ext cx="14630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Result</a:t>
            </a:r>
          </a:p>
        </p:txBody>
      </p:sp>
      <p:sp>
        <p:nvSpPr>
          <p:cNvPr id="73" name="TextBox 72"/>
          <p:cNvSpPr txBox="1"/>
          <p:nvPr/>
        </p:nvSpPr>
        <p:spPr>
          <a:xfrm>
            <a:off x="4785359" y="5900600"/>
            <a:ext cx="205087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Account Fake or Not</a:t>
            </a:r>
          </a:p>
        </p:txBody>
      </p:sp>
      <p:cxnSp>
        <p:nvCxnSpPr>
          <p:cNvPr id="9" name="Straight Arrow Connector 8"/>
          <p:cNvCxnSpPr>
            <a:stCxn id="4" idx="3"/>
          </p:cNvCxnSpPr>
          <p:nvPr/>
        </p:nvCxnSpPr>
        <p:spPr>
          <a:xfrm>
            <a:off x="3757752" y="2481942"/>
            <a:ext cx="988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836228" y="2425336"/>
            <a:ext cx="988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0" idx="2"/>
          </p:cNvCxnSpPr>
          <p:nvPr/>
        </p:nvCxnSpPr>
        <p:spPr>
          <a:xfrm>
            <a:off x="8895811" y="3226525"/>
            <a:ext cx="6531" cy="161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945089" y="5538651"/>
            <a:ext cx="9187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36891" y="276283"/>
            <a:ext cx="247356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138524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196045" y="1714251"/>
            <a:ext cx="0" cy="394498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6744788" y="1701188"/>
            <a:ext cx="0" cy="3944983"/>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6594565" y="1871004"/>
            <a:ext cx="300446" cy="640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39"/>
          <p:cNvSpPr/>
          <p:nvPr/>
        </p:nvSpPr>
        <p:spPr>
          <a:xfrm>
            <a:off x="6594565" y="2680902"/>
            <a:ext cx="300446" cy="5878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ectangle 40"/>
          <p:cNvSpPr/>
          <p:nvPr/>
        </p:nvSpPr>
        <p:spPr>
          <a:xfrm>
            <a:off x="6594565" y="3438548"/>
            <a:ext cx="300446" cy="6270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ectangle 42"/>
          <p:cNvSpPr/>
          <p:nvPr/>
        </p:nvSpPr>
        <p:spPr>
          <a:xfrm>
            <a:off x="6594565" y="4235382"/>
            <a:ext cx="300446" cy="6270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p:cNvCxnSpPr>
            <a:endCxn id="8" idx="1"/>
          </p:cNvCxnSpPr>
          <p:nvPr/>
        </p:nvCxnSpPr>
        <p:spPr>
          <a:xfrm>
            <a:off x="3196045" y="2191044"/>
            <a:ext cx="3398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flipV="1">
            <a:off x="3196046" y="5293474"/>
            <a:ext cx="3548743" cy="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 name="Picture 50"/>
          <p:cNvPicPr>
            <a:picLocks noChangeAspect="1"/>
          </p:cNvPicPr>
          <p:nvPr/>
        </p:nvPicPr>
        <p:blipFill>
          <a:blip r:embed="rId2"/>
          <a:stretch>
            <a:fillRect/>
          </a:stretch>
        </p:blipFill>
        <p:spPr>
          <a:xfrm>
            <a:off x="6921138" y="2609056"/>
            <a:ext cx="695325" cy="685800"/>
          </a:xfrm>
          <a:prstGeom prst="rect">
            <a:avLst/>
          </a:prstGeom>
        </p:spPr>
      </p:pic>
      <p:pic>
        <p:nvPicPr>
          <p:cNvPr id="72" name="Picture 71"/>
          <p:cNvPicPr>
            <a:picLocks noChangeAspect="1"/>
          </p:cNvPicPr>
          <p:nvPr/>
        </p:nvPicPr>
        <p:blipFill>
          <a:blip r:embed="rId2"/>
          <a:stretch>
            <a:fillRect/>
          </a:stretch>
        </p:blipFill>
        <p:spPr>
          <a:xfrm>
            <a:off x="6908075" y="3360169"/>
            <a:ext cx="695325" cy="685800"/>
          </a:xfrm>
          <a:prstGeom prst="rect">
            <a:avLst/>
          </a:prstGeom>
        </p:spPr>
      </p:pic>
      <p:pic>
        <p:nvPicPr>
          <p:cNvPr id="75" name="Picture 74"/>
          <p:cNvPicPr>
            <a:picLocks noChangeAspect="1"/>
          </p:cNvPicPr>
          <p:nvPr/>
        </p:nvPicPr>
        <p:blipFill>
          <a:blip r:embed="rId2"/>
          <a:stretch>
            <a:fillRect/>
          </a:stretch>
        </p:blipFill>
        <p:spPr>
          <a:xfrm>
            <a:off x="6908075" y="4176598"/>
            <a:ext cx="695325" cy="685800"/>
          </a:xfrm>
          <a:prstGeom prst="rect">
            <a:avLst/>
          </a:prstGeom>
        </p:spPr>
      </p:pic>
      <p:cxnSp>
        <p:nvCxnSpPr>
          <p:cNvPr id="59" name="Straight Connector 58"/>
          <p:cNvCxnSpPr/>
          <p:nvPr/>
        </p:nvCxnSpPr>
        <p:spPr>
          <a:xfrm>
            <a:off x="3039291" y="5495947"/>
            <a:ext cx="313509" cy="300446"/>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a:off x="3039291" y="5495947"/>
            <a:ext cx="313509" cy="300446"/>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6588034" y="5466555"/>
            <a:ext cx="313509" cy="300446"/>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H="1">
            <a:off x="6588034" y="5466555"/>
            <a:ext cx="313509" cy="300446"/>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2994048" y="1231740"/>
            <a:ext cx="643125" cy="369332"/>
          </a:xfrm>
          <a:prstGeom prst="rect">
            <a:avLst/>
          </a:prstGeom>
          <a:noFill/>
        </p:spPr>
        <p:txBody>
          <a:bodyPr wrap="none" rtlCol="0">
            <a:spAutoFit/>
          </a:bodyPr>
          <a:lstStyle/>
          <a:p>
            <a:r>
              <a:rPr lang="en-US" dirty="0"/>
              <a:t>User</a:t>
            </a:r>
          </a:p>
        </p:txBody>
      </p:sp>
      <p:sp>
        <p:nvSpPr>
          <p:cNvPr id="81" name="TextBox 80"/>
          <p:cNvSpPr txBox="1"/>
          <p:nvPr/>
        </p:nvSpPr>
        <p:spPr>
          <a:xfrm>
            <a:off x="6319224" y="1294759"/>
            <a:ext cx="912429" cy="369332"/>
          </a:xfrm>
          <a:prstGeom prst="rect">
            <a:avLst/>
          </a:prstGeom>
          <a:noFill/>
        </p:spPr>
        <p:txBody>
          <a:bodyPr wrap="none" rtlCol="0">
            <a:spAutoFit/>
          </a:bodyPr>
          <a:lstStyle/>
          <a:p>
            <a:r>
              <a:rPr lang="en-US" dirty="0"/>
              <a:t>System</a:t>
            </a:r>
          </a:p>
        </p:txBody>
      </p:sp>
      <p:sp>
        <p:nvSpPr>
          <p:cNvPr id="82" name="TextBox 81"/>
          <p:cNvSpPr txBox="1"/>
          <p:nvPr/>
        </p:nvSpPr>
        <p:spPr>
          <a:xfrm>
            <a:off x="4245711" y="1884067"/>
            <a:ext cx="1678665" cy="369332"/>
          </a:xfrm>
          <a:prstGeom prst="rect">
            <a:avLst/>
          </a:prstGeom>
          <a:noFill/>
        </p:spPr>
        <p:txBody>
          <a:bodyPr wrap="none" rtlCol="0">
            <a:spAutoFit/>
          </a:bodyPr>
          <a:lstStyle/>
          <a:p>
            <a:r>
              <a:rPr lang="en-US" dirty="0"/>
              <a:t>Input .csv file </a:t>
            </a:r>
          </a:p>
        </p:txBody>
      </p:sp>
      <p:sp>
        <p:nvSpPr>
          <p:cNvPr id="83" name="TextBox 82"/>
          <p:cNvSpPr txBox="1"/>
          <p:nvPr/>
        </p:nvSpPr>
        <p:spPr>
          <a:xfrm>
            <a:off x="7499184" y="2790150"/>
            <a:ext cx="1747979" cy="369332"/>
          </a:xfrm>
          <a:prstGeom prst="rect">
            <a:avLst/>
          </a:prstGeom>
          <a:noFill/>
        </p:spPr>
        <p:txBody>
          <a:bodyPr wrap="none" rtlCol="0">
            <a:spAutoFit/>
          </a:bodyPr>
          <a:lstStyle/>
          <a:p>
            <a:r>
              <a:rPr lang="en-US" dirty="0"/>
              <a:t>Pre-processing </a:t>
            </a:r>
          </a:p>
        </p:txBody>
      </p:sp>
      <p:sp>
        <p:nvSpPr>
          <p:cNvPr id="84" name="TextBox 83"/>
          <p:cNvSpPr txBox="1"/>
          <p:nvPr/>
        </p:nvSpPr>
        <p:spPr>
          <a:xfrm>
            <a:off x="7603400" y="3534731"/>
            <a:ext cx="1792478" cy="369332"/>
          </a:xfrm>
          <a:prstGeom prst="rect">
            <a:avLst/>
          </a:prstGeom>
          <a:noFill/>
        </p:spPr>
        <p:txBody>
          <a:bodyPr wrap="none" rtlCol="0">
            <a:spAutoFit/>
          </a:bodyPr>
          <a:lstStyle/>
          <a:p>
            <a:r>
              <a:rPr lang="en-US" dirty="0"/>
              <a:t>Data Extraction</a:t>
            </a:r>
          </a:p>
        </p:txBody>
      </p:sp>
      <p:sp>
        <p:nvSpPr>
          <p:cNvPr id="85" name="TextBox 84"/>
          <p:cNvSpPr txBox="1"/>
          <p:nvPr/>
        </p:nvSpPr>
        <p:spPr>
          <a:xfrm>
            <a:off x="7467881" y="4352337"/>
            <a:ext cx="1556836" cy="369332"/>
          </a:xfrm>
          <a:prstGeom prst="rect">
            <a:avLst/>
          </a:prstGeom>
          <a:noFill/>
        </p:spPr>
        <p:txBody>
          <a:bodyPr wrap="none" rtlCol="0">
            <a:spAutoFit/>
          </a:bodyPr>
          <a:lstStyle/>
          <a:p>
            <a:r>
              <a:rPr lang="en-US" dirty="0"/>
              <a:t>Classification</a:t>
            </a:r>
          </a:p>
        </p:txBody>
      </p:sp>
      <p:sp>
        <p:nvSpPr>
          <p:cNvPr id="86" name="TextBox 85"/>
          <p:cNvSpPr txBox="1"/>
          <p:nvPr/>
        </p:nvSpPr>
        <p:spPr>
          <a:xfrm>
            <a:off x="3419982" y="4885704"/>
            <a:ext cx="3257623" cy="646331"/>
          </a:xfrm>
          <a:prstGeom prst="rect">
            <a:avLst/>
          </a:prstGeom>
          <a:noFill/>
        </p:spPr>
        <p:txBody>
          <a:bodyPr wrap="none" rtlCol="0">
            <a:spAutoFit/>
          </a:bodyPr>
          <a:lstStyle/>
          <a:p>
            <a:r>
              <a:rPr lang="en-US" dirty="0" smtClean="0"/>
              <a:t>Detect </a:t>
            </a:r>
            <a:r>
              <a:rPr lang="en-US" dirty="0"/>
              <a:t>Legitimate or phishing</a:t>
            </a:r>
          </a:p>
          <a:p>
            <a:endParaRPr lang="en-US" dirty="0"/>
          </a:p>
        </p:txBody>
      </p:sp>
      <p:sp>
        <p:nvSpPr>
          <p:cNvPr id="87" name="TextBox 86"/>
          <p:cNvSpPr txBox="1"/>
          <p:nvPr/>
        </p:nvSpPr>
        <p:spPr>
          <a:xfrm>
            <a:off x="300251" y="284716"/>
            <a:ext cx="564415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98337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HARDWARE REQUIREMENTS</a:t>
            </a:r>
            <a:endParaRPr lang="en-US" dirty="0"/>
          </a:p>
        </p:txBody>
      </p:sp>
      <p:sp>
        <p:nvSpPr>
          <p:cNvPr id="5" name="Content Placeholder 4"/>
          <p:cNvSpPr>
            <a:spLocks noGrp="1"/>
          </p:cNvSpPr>
          <p:nvPr>
            <p:ph sz="half" idx="2"/>
          </p:nvPr>
        </p:nvSpPr>
        <p:spPr>
          <a:xfrm>
            <a:off x="1164771" y="2354988"/>
            <a:ext cx="7169332" cy="2632605"/>
          </a:xfrm>
        </p:spPr>
        <p:txBody>
          <a:bodyPr>
            <a:normAutofit/>
          </a:bodyPr>
          <a:lstStyle/>
          <a:p>
            <a:r>
              <a:rPr lang="en-US" dirty="0">
                <a:latin typeface="Times New Roman" panose="02020603050405020304" pitchFamily="18" charset="0"/>
                <a:cs typeface="Times New Roman" panose="02020603050405020304" pitchFamily="18" charset="0"/>
              </a:rPr>
              <a:t>Processor : Intel i3 minimum or more</a:t>
            </a:r>
          </a:p>
          <a:p>
            <a:r>
              <a:rPr lang="en-US" dirty="0">
                <a:latin typeface="Times New Roman" panose="02020603050405020304" pitchFamily="18" charset="0"/>
                <a:cs typeface="Times New Roman" panose="02020603050405020304" pitchFamily="18" charset="0"/>
              </a:rPr>
              <a:t>Disk Space : At least 3GB for Python IDE</a:t>
            </a:r>
          </a:p>
          <a:p>
            <a:r>
              <a:rPr lang="en-US" dirty="0">
                <a:latin typeface="Times New Roman" panose="02020603050405020304" pitchFamily="18" charset="0"/>
                <a:cs typeface="Times New Roman" panose="02020603050405020304" pitchFamily="18" charset="0"/>
              </a:rPr>
              <a:t>RAM : 4GB minimum or  more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960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REQUIREMENTS</a:t>
            </a:r>
            <a:endParaRPr lang="en-US" dirty="0"/>
          </a:p>
        </p:txBody>
      </p:sp>
      <p:sp>
        <p:nvSpPr>
          <p:cNvPr id="7" name="Content Placeholder 6"/>
          <p:cNvSpPr>
            <a:spLocks noGrp="1"/>
          </p:cNvSpPr>
          <p:nvPr>
            <p:ph sz="quarter" idx="4"/>
          </p:nvPr>
        </p:nvSpPr>
        <p:spPr>
          <a:xfrm>
            <a:off x="1099218" y="2214694"/>
            <a:ext cx="4718304" cy="2632605"/>
          </a:xfrm>
        </p:spPr>
        <p:txBody>
          <a:bodyPr/>
          <a:lstStyle/>
          <a:p>
            <a:r>
              <a:rPr lang="en-US" dirty="0" smtClean="0">
                <a:latin typeface="Times New Roman" panose="02020603050405020304" pitchFamily="18" charset="0"/>
                <a:cs typeface="Times New Roman" panose="02020603050405020304" pitchFamily="18" charset="0"/>
              </a:rPr>
              <a:t>Python</a:t>
            </a:r>
          </a:p>
          <a:p>
            <a:r>
              <a:rPr lang="en-US" dirty="0" smtClean="0">
                <a:latin typeface="Times New Roman" panose="02020603050405020304" pitchFamily="18" charset="0"/>
                <a:cs typeface="Times New Roman" panose="02020603050405020304" pitchFamily="18" charset="0"/>
              </a:rPr>
              <a:t>PHP</a:t>
            </a:r>
          </a:p>
          <a:p>
            <a:r>
              <a:rPr lang="en-US" dirty="0"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769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828" y="388576"/>
            <a:ext cx="10977348" cy="960668"/>
          </a:xfrm>
        </p:spPr>
        <p:txBody>
          <a:bodyPr>
            <a:noAutofit/>
          </a:bodyPr>
          <a:lstStyle/>
          <a:p>
            <a:r>
              <a:rPr lang="en-US" sz="3200" b="1" dirty="0">
                <a:latin typeface="Times New Roman" panose="02020603050405020304" pitchFamily="18" charset="0"/>
                <a:cs typeface="Times New Roman" panose="02020603050405020304" pitchFamily="18" charset="0"/>
              </a:rPr>
              <a:t>SOFTWARE </a:t>
            </a:r>
            <a:r>
              <a:rPr lang="en-US" sz="3200" b="1" dirty="0">
                <a:latin typeface="Times New Roman" panose="02020603050405020304" pitchFamily="18" charset="0"/>
                <a:cs typeface="Times New Roman" panose="02020603050405020304" pitchFamily="18" charset="0"/>
              </a:rPr>
              <a:t>REQIUIREMENT SPECIFICATIONS </a:t>
            </a:r>
            <a:r>
              <a:rPr lang="en-US" sz="3200" b="1" dirty="0">
                <a:latin typeface="Times New Roman" panose="02020603050405020304" pitchFamily="18" charset="0"/>
                <a:cs typeface="Times New Roman" panose="02020603050405020304" pitchFamily="18" charset="0"/>
              </a:rPr>
              <a:t>(SRS)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150125" y="1635028"/>
            <a:ext cx="11805313" cy="2937329"/>
          </a:xfrm>
        </p:spPr>
        <p:txBody>
          <a:bodyPr>
            <a:noAutofit/>
          </a:bodyPr>
          <a:lstStyle/>
          <a:p>
            <a:pPr lvl="0" algn="just"/>
            <a:r>
              <a:rPr lang="en-US" sz="2200" b="1" dirty="0">
                <a:latin typeface="Times New Roman" panose="02020603050405020304" pitchFamily="18" charset="0"/>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This </a:t>
            </a:r>
            <a:r>
              <a:rPr lang="en-US" sz="2200" dirty="0">
                <a:latin typeface="Times New Roman" panose="02020603050405020304" pitchFamily="18" charset="0"/>
                <a:cs typeface="Times New Roman" panose="02020603050405020304" pitchFamily="18" charset="0"/>
              </a:rPr>
              <a:t>software requirement specification (SRS) report expresses </a:t>
            </a:r>
            <a:r>
              <a:rPr lang="en-US" sz="2200" dirty="0">
                <a:latin typeface="Times New Roman" panose="02020603050405020304" pitchFamily="18" charset="0"/>
                <a:cs typeface="Times New Roman" panose="02020603050405020304" pitchFamily="18" charset="0"/>
              </a:rPr>
              <a:t>complete </a:t>
            </a:r>
            <a:r>
              <a:rPr lang="en-US" sz="2200" dirty="0">
                <a:latin typeface="Times New Roman" panose="02020603050405020304" pitchFamily="18" charset="0"/>
                <a:cs typeface="Times New Roman" panose="02020603050405020304" pitchFamily="18" charset="0"/>
              </a:rPr>
              <a:t>description about proposed System. </a:t>
            </a:r>
            <a:r>
              <a:rPr lang="en-US" sz="2200" dirty="0">
                <a:latin typeface="Times New Roman" panose="02020603050405020304" pitchFamily="18" charset="0"/>
                <a:cs typeface="Times New Roman" panose="02020603050405020304" pitchFamily="18" charset="0"/>
              </a:rPr>
              <a:t>This document includes all the functions and specifications with their explanations to solve related problems</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b="1"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Purpose:-</a:t>
            </a:r>
          </a:p>
          <a:p>
            <a:pPr marL="342900" lvl="1" indent="0" algn="just">
              <a:buNone/>
            </a:pPr>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Purpose of the project is to develop a multi-classifier integration model by combining clustering 	and more than one classification technique to enhance detection and protecting phishing websites</a:t>
            </a:r>
            <a:endParaRPr lang="en-US" sz="2200" b="1" dirty="0">
              <a:latin typeface="Times New Roman" panose="02020603050405020304" pitchFamily="18" charset="0"/>
              <a:cs typeface="Times New Roman" panose="02020603050405020304" pitchFamily="18" charset="0"/>
            </a:endParaRPr>
          </a:p>
          <a:p>
            <a:pPr lvl="1" algn="just"/>
            <a:endParaRPr lang="en-US" sz="2200" b="1" dirty="0" smtClean="0">
              <a:latin typeface="Times New Roman" panose="02020603050405020304" pitchFamily="18" charset="0"/>
              <a:cs typeface="Times New Roman" panose="02020603050405020304" pitchFamily="18" charset="0"/>
            </a:endParaRPr>
          </a:p>
          <a:p>
            <a:pPr lvl="1" algn="just"/>
            <a:r>
              <a:rPr lang="en-US" sz="2200" b="1" dirty="0" smtClean="0">
                <a:latin typeface="Times New Roman" panose="02020603050405020304" pitchFamily="18" charset="0"/>
                <a:cs typeface="Times New Roman" panose="02020603050405020304" pitchFamily="18" charset="0"/>
              </a:rPr>
              <a:t>Product </a:t>
            </a:r>
            <a:r>
              <a:rPr lang="en-US" sz="2200" b="1" dirty="0">
                <a:latin typeface="Times New Roman" panose="02020603050405020304" pitchFamily="18" charset="0"/>
                <a:cs typeface="Times New Roman" panose="02020603050405020304" pitchFamily="18" charset="0"/>
              </a:rPr>
              <a:t>Scope:-</a:t>
            </a:r>
            <a:endParaRPr lang="en-US" sz="2200" b="1" dirty="0">
              <a:latin typeface="Times New Roman" panose="02020603050405020304" pitchFamily="18" charset="0"/>
              <a:cs typeface="Times New Roman" panose="02020603050405020304" pitchFamily="18" charset="0"/>
            </a:endParaRPr>
          </a:p>
          <a:p>
            <a:pPr lvl="2" algn="just"/>
            <a:r>
              <a:rPr lang="en-US" sz="2200" dirty="0">
                <a:latin typeface="Times New Roman" panose="02020603050405020304" pitchFamily="18" charset="0"/>
                <a:cs typeface="Times New Roman" panose="02020603050405020304" pitchFamily="18" charset="0"/>
              </a:rPr>
              <a:t>It will be offline application &amp; easy to use.</a:t>
            </a:r>
          </a:p>
          <a:p>
            <a:pPr lvl="2" algn="just"/>
            <a:r>
              <a:rPr lang="en-US" sz="2200" dirty="0" smtClean="0">
                <a:latin typeface="Times New Roman" panose="02020603050405020304" pitchFamily="18" charset="0"/>
                <a:cs typeface="Times New Roman" panose="02020603050405020304" pitchFamily="18" charset="0"/>
              </a:rPr>
              <a:t>It can be used to detect the phishing websites who are trying to get access to sensitive data or by creating the fake website and trying to get access of user’s personal credentials</a:t>
            </a:r>
          </a:p>
          <a:p>
            <a:pPr lvl="2" algn="just"/>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277462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93" y="0"/>
            <a:ext cx="4792638" cy="960668"/>
          </a:xfrm>
        </p:spPr>
        <p:txBody>
          <a:bodyPr>
            <a:noAutofit/>
          </a:bodyPr>
          <a:lstStyle/>
          <a:p>
            <a:pPr algn="r"/>
            <a:r>
              <a:rPr lang="en-US" sz="3600" b="1" dirty="0">
                <a:latin typeface="Times New Roman" panose="02020603050405020304" pitchFamily="18" charset="0"/>
                <a:cs typeface="Times New Roman" panose="02020603050405020304" pitchFamily="18" charset="0"/>
              </a:rPr>
              <a:t>Conti…</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423080" y="768210"/>
            <a:ext cx="11491415" cy="2937329"/>
          </a:xfrm>
        </p:spPr>
        <p:txBody>
          <a:bodyPr>
            <a:noAutofit/>
          </a:bodyPr>
          <a:lstStyle/>
          <a:p>
            <a:r>
              <a:rPr lang="en-US" sz="2200" b="1" dirty="0">
                <a:latin typeface="Times New Roman" panose="02020603050405020304" pitchFamily="18" charset="0"/>
                <a:cs typeface="Times New Roman" panose="02020603050405020304" pitchFamily="18" charset="0"/>
              </a:rPr>
              <a:t>Product Functions:- </a:t>
            </a:r>
          </a:p>
          <a:p>
            <a:pPr lvl="1"/>
            <a:r>
              <a:rPr lang="en-US" sz="2000" b="1" dirty="0" smtClean="0">
                <a:latin typeface="Times New Roman" panose="02020603050405020304" pitchFamily="18" charset="0"/>
                <a:cs typeface="Times New Roman" panose="02020603050405020304" pitchFamily="18" charset="0"/>
              </a:rPr>
              <a:t>Master </a:t>
            </a:r>
            <a:r>
              <a:rPr lang="en-US" sz="2000" b="1" dirty="0">
                <a:latin typeface="Times New Roman" panose="02020603050405020304" pitchFamily="18" charset="0"/>
                <a:cs typeface="Times New Roman" panose="02020603050405020304" pitchFamily="18" charset="0"/>
              </a:rPr>
              <a:t>module</a:t>
            </a:r>
          </a:p>
          <a:p>
            <a:pPr lvl="2"/>
            <a:r>
              <a:rPr lang="en-US" sz="1800" dirty="0">
                <a:latin typeface="Times New Roman" panose="02020603050405020304" pitchFamily="18" charset="0"/>
                <a:cs typeface="Times New Roman" panose="02020603050405020304" pitchFamily="18" charset="0"/>
              </a:rPr>
              <a:t>Training Dataset</a:t>
            </a:r>
          </a:p>
          <a:p>
            <a:pPr lvl="2"/>
            <a:r>
              <a:rPr lang="en-US" sz="1800" dirty="0">
                <a:latin typeface="Times New Roman" panose="02020603050405020304" pitchFamily="18" charset="0"/>
                <a:cs typeface="Times New Roman" panose="02020603050405020304" pitchFamily="18" charset="0"/>
              </a:rPr>
              <a:t>Testing Dataset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p>
          <a:p>
            <a:pPr lvl="1"/>
            <a:r>
              <a:rPr lang="en-US" sz="2000" b="1" dirty="0">
                <a:latin typeface="Times New Roman" panose="02020603050405020304" pitchFamily="18" charset="0"/>
                <a:cs typeface="Times New Roman" panose="02020603050405020304" pitchFamily="18" charset="0"/>
              </a:rPr>
              <a:t>Search module</a:t>
            </a:r>
          </a:p>
          <a:p>
            <a:pPr lvl="2"/>
            <a:r>
              <a:rPr lang="en-US" sz="1800" dirty="0" smtClean="0">
                <a:latin typeface="Times New Roman" panose="02020603050405020304" pitchFamily="18" charset="0"/>
                <a:cs typeface="Times New Roman" panose="02020603050405020304" pitchFamily="18" charset="0"/>
              </a:rPr>
              <a:t>Input Links</a:t>
            </a:r>
            <a:endParaRPr lang="en-US" sz="1800" dirty="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a:p>
            <a:pPr lvl="0"/>
            <a:r>
              <a:rPr lang="en-US" sz="2200" b="1" dirty="0">
                <a:latin typeface="Times New Roman" panose="02020603050405020304" pitchFamily="18" charset="0"/>
                <a:cs typeface="Times New Roman" panose="02020603050405020304" pitchFamily="18" charset="0"/>
              </a:rPr>
              <a:t>User Classes and Characteristics</a:t>
            </a:r>
            <a:endParaRPr lang="en-US" sz="2200" dirty="0">
              <a:latin typeface="Times New Roman" panose="02020603050405020304" pitchFamily="18" charset="0"/>
              <a:cs typeface="Times New Roman" panose="02020603050405020304" pitchFamily="18" charset="0"/>
            </a:endParaRPr>
          </a:p>
          <a:p>
            <a:pPr lvl="0"/>
            <a:endParaRPr lang="en-US" sz="2200"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End Users</a:t>
            </a:r>
            <a:endParaRPr lang="en-US" dirty="0" smtClean="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End user should have basic idea about computer operations and database.</a:t>
            </a:r>
            <a:endParaRPr lang="en-US" sz="1800" dirty="0" smtClean="0">
              <a:latin typeface="Times New Roman" panose="02020603050405020304" pitchFamily="18" charset="0"/>
              <a:cs typeface="Times New Roman" panose="02020603050405020304" pitchFamily="18" charset="0"/>
            </a:endParaRPr>
          </a:p>
          <a:p>
            <a:pPr lvl="2"/>
            <a:r>
              <a:rPr lang="en-US" sz="1800" dirty="0" smtClean="0">
                <a:latin typeface="Times New Roman" panose="02020603050405020304" pitchFamily="18" charset="0"/>
                <a:cs typeface="Times New Roman" panose="02020603050405020304" pitchFamily="18" charset="0"/>
              </a:rPr>
              <a:t>No </a:t>
            </a:r>
            <a:r>
              <a:rPr lang="en-US" sz="1800" dirty="0">
                <a:latin typeface="Times New Roman" panose="02020603050405020304" pitchFamily="18" charset="0"/>
                <a:cs typeface="Times New Roman" panose="02020603050405020304" pitchFamily="18" charset="0"/>
              </a:rPr>
              <a:t>specific knowledge or skills are required from the end user.</a:t>
            </a:r>
          </a:p>
          <a:p>
            <a:pPr marL="342900" lvl="1" indent="0">
              <a:buNone/>
            </a:pPr>
            <a:r>
              <a:rPr lang="en-US" dirty="0" smtClean="0">
                <a:latin typeface="Times New Roman" panose="02020603050405020304" pitchFamily="18" charset="0"/>
                <a:cs typeface="Times New Roman" panose="02020603050405020304" pitchFamily="18" charset="0"/>
              </a:rPr>
              <a:t> </a:t>
            </a:r>
          </a:p>
          <a:p>
            <a:pPr lvl="1"/>
            <a:r>
              <a:rPr lang="en-US" b="1" dirty="0" smtClean="0">
                <a:latin typeface="Times New Roman" panose="02020603050405020304" pitchFamily="18" charset="0"/>
                <a:cs typeface="Times New Roman" panose="02020603050405020304" pitchFamily="18" charset="0"/>
              </a:rPr>
              <a:t>Administrator</a:t>
            </a:r>
          </a:p>
          <a:p>
            <a:pPr lvl="2"/>
            <a:r>
              <a:rPr lang="en-US" sz="1800" dirty="0" smtClean="0">
                <a:latin typeface="Times New Roman" panose="02020603050405020304" pitchFamily="18" charset="0"/>
                <a:cs typeface="Times New Roman" panose="02020603050405020304" pitchFamily="18" charset="0"/>
              </a:rPr>
              <a:t>Administrator must be training the new dataset every time.</a:t>
            </a:r>
          </a:p>
          <a:p>
            <a:pPr lvl="2"/>
            <a:r>
              <a:rPr lang="en-US" sz="1800" dirty="0" smtClean="0">
                <a:latin typeface="Times New Roman" panose="02020603050405020304" pitchFamily="18" charset="0"/>
                <a:cs typeface="Times New Roman" panose="02020603050405020304" pitchFamily="18" charset="0"/>
              </a:rPr>
              <a:t>Administrator </a:t>
            </a:r>
            <a:r>
              <a:rPr lang="en-US" sz="1800" dirty="0">
                <a:latin typeface="Times New Roman" panose="02020603050405020304" pitchFamily="18" charset="0"/>
                <a:cs typeface="Times New Roman" panose="02020603050405020304" pitchFamily="18" charset="0"/>
              </a:rPr>
              <a:t>must be having good knowledge of dataset management system.</a:t>
            </a:r>
          </a:p>
          <a:p>
            <a:pPr lvl="0"/>
            <a:endParaRPr lang="en-US" sz="2200" dirty="0">
              <a:latin typeface="Times New Roman" panose="02020603050405020304" pitchFamily="18" charset="0"/>
              <a:cs typeface="Times New Roman" panose="02020603050405020304" pitchFamily="18" charset="0"/>
            </a:endParaRPr>
          </a:p>
          <a:p>
            <a:pPr lvl="2"/>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295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01" y="544285"/>
            <a:ext cx="8596668" cy="1320800"/>
          </a:xfrm>
        </p:spPr>
        <p:txBody>
          <a:bodyPr>
            <a:normAutofit/>
          </a:bodyPr>
          <a:lstStyle/>
          <a:p>
            <a:pPr algn="l"/>
            <a:r>
              <a:rPr lang="en-US" dirty="0" smtClean="0"/>
              <a:t>PROBLEM STATEMENT</a:t>
            </a:r>
            <a:endParaRPr lang="en-US" dirty="0"/>
          </a:p>
        </p:txBody>
      </p:sp>
      <p:sp>
        <p:nvSpPr>
          <p:cNvPr id="3" name="Content Placeholder 2"/>
          <p:cNvSpPr>
            <a:spLocks noGrp="1"/>
          </p:cNvSpPr>
          <p:nvPr>
            <p:ph idx="1"/>
          </p:nvPr>
        </p:nvSpPr>
        <p:spPr>
          <a:xfrm>
            <a:off x="1092925" y="2032055"/>
            <a:ext cx="10598331" cy="3424107"/>
          </a:xfrm>
        </p:spPr>
        <p:txBody>
          <a:bodyPr>
            <a:noAutofit/>
          </a:bodyPr>
          <a:lstStyle/>
          <a:p>
            <a:pPr marL="0" indent="0" algn="just">
              <a:buNone/>
            </a:pPr>
            <a:r>
              <a:rPr lang="en-US" sz="2400" cap="none" dirty="0" smtClean="0">
                <a:latin typeface="Times New Roman" panose="02020603050405020304" pitchFamily="18" charset="0"/>
                <a:cs typeface="Times New Roman" panose="02020603050405020304" pitchFamily="18" charset="0"/>
              </a:rPr>
              <a:t>Phishing is an online crime that tries to trick unsuspected users to expose their sensitive (and valuable) personal information, for example, usernames, passwords, financial account details, personal addresses, SSN, and social relationships, to the miscreant, often for malicious reasons. Phishing is normally perpetrated by disguising as a trustworthy entity in internet communication which is achieved by combining both social engineering and technical tricks.</a:t>
            </a:r>
          </a:p>
          <a:p>
            <a:pPr marL="0" indent="0" algn="just">
              <a:buNone/>
            </a:pPr>
            <a:endParaRPr lang="en-US" sz="2400" cap="none" dirty="0">
              <a:latin typeface="Times New Roman" panose="02020603050405020304" pitchFamily="18" charset="0"/>
              <a:cs typeface="Times New Roman" panose="02020603050405020304" pitchFamily="18" charset="0"/>
            </a:endParaRPr>
          </a:p>
          <a:p>
            <a:pPr marL="0" indent="0" algn="just">
              <a:buNone/>
            </a:pPr>
            <a:r>
              <a:rPr lang="en-US" sz="2400" cap="none" dirty="0" smtClean="0">
                <a:latin typeface="Times New Roman" panose="02020603050405020304" pitchFamily="18" charset="0"/>
                <a:cs typeface="Times New Roman" panose="02020603050405020304" pitchFamily="18" charset="0"/>
              </a:rPr>
              <a:t>  </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519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558" y="182384"/>
            <a:ext cx="8217242" cy="960668"/>
          </a:xfrm>
        </p:spPr>
        <p:txBody>
          <a:bodyPr>
            <a:noAutofit/>
          </a:bodyPr>
          <a:lstStyle/>
          <a:p>
            <a:pPr algn="ctr"/>
            <a:r>
              <a:rPr lang="en-US" sz="3600" b="1" dirty="0">
                <a:latin typeface="Times New Roman" panose="02020603050405020304" pitchFamily="18" charset="0"/>
                <a:cs typeface="Times New Roman" panose="02020603050405020304" pitchFamily="18" charset="0"/>
              </a:rPr>
              <a:t>Assumptions and Dependencies</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395785" y="1686116"/>
            <a:ext cx="11450472" cy="4346194"/>
          </a:xfrm>
        </p:spPr>
        <p:txBody>
          <a:bodyPr>
            <a:noAutofit/>
          </a:bodyPr>
          <a:lstStyle/>
          <a:p>
            <a:pPr lvl="0" algn="just"/>
            <a:r>
              <a:rPr lang="en-US" sz="2200" b="1" dirty="0">
                <a:latin typeface="Times New Roman" panose="02020603050405020304" pitchFamily="18" charset="0"/>
                <a:cs typeface="Times New Roman" panose="02020603050405020304" pitchFamily="18" charset="0"/>
              </a:rPr>
              <a:t>Assumptions</a:t>
            </a:r>
            <a:r>
              <a:rPr lang="en-US" sz="22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The product must have an interface which is simple enough to understand.</a:t>
            </a:r>
          </a:p>
          <a:p>
            <a:pPr lvl="1" algn="just"/>
            <a:r>
              <a:rPr lang="en-US" sz="2200" dirty="0">
                <a:latin typeface="Times New Roman" panose="02020603050405020304" pitchFamily="18" charset="0"/>
                <a:cs typeface="Times New Roman" panose="02020603050405020304" pitchFamily="18" charset="0"/>
              </a:rPr>
              <a:t>All the software such as python, </a:t>
            </a:r>
            <a:r>
              <a:rPr lang="en-US" sz="2200" dirty="0" err="1" smtClean="0">
                <a:latin typeface="Times New Roman" panose="02020603050405020304" pitchFamily="18" charset="0"/>
                <a:cs typeface="Times New Roman" panose="02020603050405020304" pitchFamily="18" charset="0"/>
              </a:rPr>
              <a:t>mysql</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php</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are installed and running on the computers</a:t>
            </a:r>
          </a:p>
          <a:p>
            <a:pPr marL="0" indent="0" algn="just">
              <a:buNone/>
            </a:pPr>
            <a:endParaRPr lang="en-US" sz="2200" dirty="0">
              <a:latin typeface="Times New Roman" panose="02020603050405020304" pitchFamily="18" charset="0"/>
              <a:cs typeface="Times New Roman" panose="02020603050405020304" pitchFamily="18" charset="0"/>
            </a:endParaRPr>
          </a:p>
          <a:p>
            <a:pPr lvl="0" algn="just"/>
            <a:r>
              <a:rPr lang="en-US" sz="2200" b="1" dirty="0">
                <a:latin typeface="Times New Roman" panose="02020603050405020304" pitchFamily="18" charset="0"/>
                <a:cs typeface="Times New Roman" panose="02020603050405020304" pitchFamily="18" charset="0"/>
              </a:rPr>
              <a:t>Dependencies</a:t>
            </a:r>
            <a:r>
              <a:rPr lang="en-US" sz="2200" b="1"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p>
          <a:p>
            <a:pPr lvl="1" algn="just"/>
            <a:r>
              <a:rPr lang="en-US" sz="2200" dirty="0">
                <a:latin typeface="Times New Roman" panose="02020603050405020304" pitchFamily="18" charset="0"/>
                <a:cs typeface="Times New Roman" panose="02020603050405020304" pitchFamily="18" charset="0"/>
              </a:rPr>
              <a:t>All necessary software’s are available for implementing and use of the system.</a:t>
            </a:r>
          </a:p>
          <a:p>
            <a:pPr lvl="1" algn="just"/>
            <a:r>
              <a:rPr lang="en-US" sz="2200" dirty="0">
                <a:latin typeface="Times New Roman" panose="02020603050405020304" pitchFamily="18" charset="0"/>
                <a:cs typeface="Times New Roman" panose="02020603050405020304" pitchFamily="18" charset="0"/>
              </a:rPr>
              <a:t>The proposed system would be designed, developed and implemented based on the software requirements specifications document.</a:t>
            </a:r>
          </a:p>
          <a:p>
            <a:pPr lvl="1" algn="just"/>
            <a:r>
              <a:rPr lang="en-US" sz="2200" dirty="0">
                <a:latin typeface="Times New Roman" panose="02020603050405020304" pitchFamily="18" charset="0"/>
                <a:cs typeface="Times New Roman" panose="02020603050405020304" pitchFamily="18" charset="0"/>
              </a:rPr>
              <a:t>End users should have basic knowledge of computer and we also assure that the users will be given software training documentation and reference material.</a:t>
            </a:r>
          </a:p>
          <a:p>
            <a:pPr lvl="1" algn="just"/>
            <a:r>
              <a:rPr lang="en-US" sz="2200" dirty="0">
                <a:latin typeface="Times New Roman" panose="02020603050405020304" pitchFamily="18" charset="0"/>
                <a:cs typeface="Times New Roman" panose="02020603050405020304" pitchFamily="18" charset="0"/>
              </a:rPr>
              <a:t>Well Trained dataset</a:t>
            </a:r>
          </a:p>
          <a:p>
            <a:pPr lvl="0"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584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376" y="182384"/>
            <a:ext cx="8217242" cy="622834"/>
          </a:xfrm>
        </p:spPr>
        <p:txBody>
          <a:bodyPr>
            <a:noAutofit/>
          </a:bodyPr>
          <a:lstStyle/>
          <a:p>
            <a:pPr algn="ctr"/>
            <a:r>
              <a:rPr lang="en-US" sz="3600" b="1" dirty="0">
                <a:latin typeface="Times New Roman" panose="02020603050405020304" pitchFamily="18" charset="0"/>
                <a:cs typeface="Times New Roman" panose="02020603050405020304" pitchFamily="18" charset="0"/>
              </a:rPr>
              <a:t>High Level Design</a:t>
            </a:r>
            <a:endParaRPr lang="en-US" sz="36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1865192" y="1897034"/>
            <a:ext cx="1705970" cy="6823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Benign URL</a:t>
            </a:r>
            <a:endParaRPr lang="en-US" dirty="0"/>
          </a:p>
        </p:txBody>
      </p:sp>
      <p:sp>
        <p:nvSpPr>
          <p:cNvPr id="9" name="Rounded Rectangle 8"/>
          <p:cNvSpPr/>
          <p:nvPr/>
        </p:nvSpPr>
        <p:spPr>
          <a:xfrm>
            <a:off x="9660337" y="807489"/>
            <a:ext cx="1705970" cy="73470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Preprocessing</a:t>
            </a:r>
            <a:endParaRPr lang="en-US" dirty="0"/>
          </a:p>
        </p:txBody>
      </p:sp>
      <p:sp>
        <p:nvSpPr>
          <p:cNvPr id="10" name="Rounded Rectangle 9"/>
          <p:cNvSpPr/>
          <p:nvPr/>
        </p:nvSpPr>
        <p:spPr>
          <a:xfrm>
            <a:off x="9169019" y="2458867"/>
            <a:ext cx="1705970" cy="91212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Normalization and Feature </a:t>
            </a:r>
            <a:r>
              <a:rPr lang="en-US" dirty="0"/>
              <a:t>Extraction</a:t>
            </a:r>
            <a:endParaRPr lang="en-US" dirty="0"/>
          </a:p>
        </p:txBody>
      </p:sp>
      <p:sp>
        <p:nvSpPr>
          <p:cNvPr id="11" name="Rounded Rectangle 10"/>
          <p:cNvSpPr/>
          <p:nvPr/>
        </p:nvSpPr>
        <p:spPr>
          <a:xfrm>
            <a:off x="5227090" y="2788689"/>
            <a:ext cx="1705970" cy="62324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Selection of Feature</a:t>
            </a:r>
            <a:endParaRPr lang="en-US" dirty="0"/>
          </a:p>
        </p:txBody>
      </p:sp>
      <p:sp>
        <p:nvSpPr>
          <p:cNvPr id="12" name="Rounded Rectangle 11"/>
          <p:cNvSpPr/>
          <p:nvPr/>
        </p:nvSpPr>
        <p:spPr>
          <a:xfrm>
            <a:off x="1569493" y="2825086"/>
            <a:ext cx="2254155" cy="60050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a:t>
            </a:r>
            <a:r>
              <a:rPr lang="en-US" dirty="0" smtClean="0"/>
              <a:t>Training Using ML Techniques</a:t>
            </a:r>
            <a:endParaRPr lang="en-US" dirty="0"/>
          </a:p>
        </p:txBody>
      </p:sp>
      <p:sp>
        <p:nvSpPr>
          <p:cNvPr id="13" name="Rounded Rectangle 12"/>
          <p:cNvSpPr/>
          <p:nvPr/>
        </p:nvSpPr>
        <p:spPr>
          <a:xfrm>
            <a:off x="7044518" y="975812"/>
            <a:ext cx="1705970" cy="5527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80% Training </a:t>
            </a:r>
            <a:r>
              <a:rPr lang="en-US" dirty="0"/>
              <a:t>Data</a:t>
            </a:r>
            <a:endParaRPr lang="en-US" dirty="0"/>
          </a:p>
        </p:txBody>
      </p:sp>
      <p:sp>
        <p:nvSpPr>
          <p:cNvPr id="14" name="Rounded Rectangle 13"/>
          <p:cNvSpPr/>
          <p:nvPr/>
        </p:nvSpPr>
        <p:spPr>
          <a:xfrm>
            <a:off x="7019496" y="2001667"/>
            <a:ext cx="1705970" cy="59140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20% Testing </a:t>
            </a:r>
            <a:r>
              <a:rPr lang="en-US" dirty="0"/>
              <a:t>Data</a:t>
            </a:r>
            <a:endParaRPr lang="en-US" dirty="0"/>
          </a:p>
        </p:txBody>
      </p:sp>
      <p:sp>
        <p:nvSpPr>
          <p:cNvPr id="15" name="Rounded Rectangle 14"/>
          <p:cNvSpPr/>
          <p:nvPr/>
        </p:nvSpPr>
        <p:spPr>
          <a:xfrm>
            <a:off x="3389192" y="5727507"/>
            <a:ext cx="1705970" cy="65964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Model</a:t>
            </a:r>
            <a:endParaRPr lang="en-US" dirty="0"/>
          </a:p>
        </p:txBody>
      </p:sp>
      <p:sp>
        <p:nvSpPr>
          <p:cNvPr id="16" name="Rounded Rectangle 15"/>
          <p:cNvSpPr/>
          <p:nvPr/>
        </p:nvSpPr>
        <p:spPr>
          <a:xfrm>
            <a:off x="6421269" y="5688839"/>
            <a:ext cx="1705970" cy="6710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a:t>
            </a:r>
            <a:endParaRPr lang="en-US" dirty="0"/>
          </a:p>
        </p:txBody>
      </p:sp>
      <p:cxnSp>
        <p:nvCxnSpPr>
          <p:cNvPr id="18" name="Straight Arrow Connector 17"/>
          <p:cNvCxnSpPr/>
          <p:nvPr/>
        </p:nvCxnSpPr>
        <p:spPr>
          <a:xfrm>
            <a:off x="2044888" y="6075525"/>
            <a:ext cx="131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115635" y="6061877"/>
            <a:ext cx="131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10" idx="0"/>
          </p:cNvCxnSpPr>
          <p:nvPr/>
        </p:nvCxnSpPr>
        <p:spPr>
          <a:xfrm rot="5400000">
            <a:off x="9809327" y="1754871"/>
            <a:ext cx="916673" cy="4913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2"/>
            <a:endCxn id="12" idx="3"/>
          </p:cNvCxnSpPr>
          <p:nvPr/>
        </p:nvCxnSpPr>
        <p:spPr>
          <a:xfrm rot="5400000" flipH="1">
            <a:off x="4808562" y="2140424"/>
            <a:ext cx="286600" cy="2256427"/>
          </a:xfrm>
          <a:prstGeom prst="bentConnector4">
            <a:avLst>
              <a:gd name="adj1" fmla="val -79763"/>
              <a:gd name="adj2" fmla="val 689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9" idx="2"/>
            <a:endCxn id="15" idx="0"/>
          </p:cNvCxnSpPr>
          <p:nvPr/>
        </p:nvCxnSpPr>
        <p:spPr>
          <a:xfrm rot="16200000" flipH="1">
            <a:off x="3024116" y="4509445"/>
            <a:ext cx="1071349" cy="13647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2024417" y="4035186"/>
            <a:ext cx="1705970" cy="62097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Save Trained Model</a:t>
            </a:r>
            <a:endParaRPr lang="en-US" dirty="0"/>
          </a:p>
        </p:txBody>
      </p:sp>
      <p:cxnSp>
        <p:nvCxnSpPr>
          <p:cNvPr id="42" name="Straight Arrow Connector 41"/>
          <p:cNvCxnSpPr>
            <a:stCxn id="12" idx="2"/>
            <a:endCxn id="39" idx="0"/>
          </p:cNvCxnSpPr>
          <p:nvPr/>
        </p:nvCxnSpPr>
        <p:spPr>
          <a:xfrm flipH="1">
            <a:off x="2877403" y="3411937"/>
            <a:ext cx="7961" cy="62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84830" y="5843511"/>
            <a:ext cx="1719617" cy="369332"/>
          </a:xfrm>
          <a:prstGeom prst="rect">
            <a:avLst/>
          </a:prstGeom>
          <a:noFill/>
        </p:spPr>
        <p:txBody>
          <a:bodyPr wrap="square" rtlCol="0">
            <a:spAutoFit/>
          </a:bodyPr>
          <a:lstStyle/>
          <a:p>
            <a:r>
              <a:rPr lang="en-US" dirty="0"/>
              <a:t>User input</a:t>
            </a:r>
            <a:endParaRPr lang="en-US" dirty="0"/>
          </a:p>
        </p:txBody>
      </p:sp>
      <p:cxnSp>
        <p:nvCxnSpPr>
          <p:cNvPr id="29" name="Straight Arrow Connector 28"/>
          <p:cNvCxnSpPr/>
          <p:nvPr/>
        </p:nvCxnSpPr>
        <p:spPr>
          <a:xfrm>
            <a:off x="8120417" y="6050504"/>
            <a:ext cx="13101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9412403" y="5718410"/>
            <a:ext cx="1705970" cy="6710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Result</a:t>
            </a:r>
            <a:endParaRPr lang="en-US" dirty="0"/>
          </a:p>
        </p:txBody>
      </p:sp>
      <p:cxnSp>
        <p:nvCxnSpPr>
          <p:cNvPr id="21" name="Elbow Connector 20"/>
          <p:cNvCxnSpPr>
            <a:stCxn id="10" idx="1"/>
            <a:endCxn id="11" idx="3"/>
          </p:cNvCxnSpPr>
          <p:nvPr/>
        </p:nvCxnSpPr>
        <p:spPr>
          <a:xfrm rot="10800000" flipV="1">
            <a:off x="6933061" y="2914931"/>
            <a:ext cx="2235959" cy="1853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826523" y="889375"/>
            <a:ext cx="1705970" cy="68239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Phishing URL</a:t>
            </a:r>
            <a:endParaRPr lang="en-US" dirty="0"/>
          </a:p>
        </p:txBody>
      </p:sp>
      <p:cxnSp>
        <p:nvCxnSpPr>
          <p:cNvPr id="40" name="Elbow Connector 39"/>
          <p:cNvCxnSpPr>
            <a:stCxn id="35" idx="3"/>
            <a:endCxn id="7" idx="3"/>
          </p:cNvCxnSpPr>
          <p:nvPr/>
        </p:nvCxnSpPr>
        <p:spPr>
          <a:xfrm>
            <a:off x="3532493" y="1230571"/>
            <a:ext cx="38669" cy="1007659"/>
          </a:xfrm>
          <a:prstGeom prst="bentConnector3">
            <a:avLst>
              <a:gd name="adj1" fmla="val 691171"/>
            </a:avLst>
          </a:prstGeom>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503761" y="1392071"/>
            <a:ext cx="1501254" cy="66874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Dataset</a:t>
            </a:r>
            <a:endParaRPr lang="en-US" dirty="0"/>
          </a:p>
        </p:txBody>
      </p:sp>
      <p:cxnSp>
        <p:nvCxnSpPr>
          <p:cNvPr id="44" name="Straight Arrow Connector 43"/>
          <p:cNvCxnSpPr>
            <a:endCxn id="41" idx="1"/>
          </p:cNvCxnSpPr>
          <p:nvPr/>
        </p:nvCxnSpPr>
        <p:spPr>
          <a:xfrm flipV="1">
            <a:off x="3807725" y="1726441"/>
            <a:ext cx="696036"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14" idx="1"/>
          </p:cNvCxnSpPr>
          <p:nvPr/>
        </p:nvCxnSpPr>
        <p:spPr>
          <a:xfrm rot="10800000" flipV="1">
            <a:off x="7019496" y="1252179"/>
            <a:ext cx="25022" cy="1045189"/>
          </a:xfrm>
          <a:prstGeom prst="bentConnector3">
            <a:avLst>
              <a:gd name="adj1" fmla="val 1013596"/>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1" idx="3"/>
          </p:cNvCxnSpPr>
          <p:nvPr/>
        </p:nvCxnSpPr>
        <p:spPr>
          <a:xfrm>
            <a:off x="6005015" y="1726441"/>
            <a:ext cx="805218" cy="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3" idx="3"/>
            <a:endCxn id="9" idx="1"/>
          </p:cNvCxnSpPr>
          <p:nvPr/>
        </p:nvCxnSpPr>
        <p:spPr>
          <a:xfrm flipV="1">
            <a:off x="8750488" y="1174842"/>
            <a:ext cx="909849" cy="773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055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558" y="182384"/>
            <a:ext cx="8217242" cy="960668"/>
          </a:xfrm>
        </p:spPr>
        <p:txBody>
          <a:bodyPr>
            <a:noAutofit/>
          </a:bodyPr>
          <a:lstStyle/>
          <a:p>
            <a:pPr algn="ctr"/>
            <a:r>
              <a:rPr lang="en-US" sz="3600" b="1" dirty="0">
                <a:latin typeface="Times New Roman" panose="02020603050405020304" pitchFamily="18" charset="0"/>
                <a:cs typeface="Times New Roman" panose="02020603050405020304" pitchFamily="18" charset="0"/>
              </a:rPr>
              <a:t>Test Results</a:t>
            </a:r>
            <a:endParaRPr lang="en-US"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1699569" y="1263035"/>
            <a:ext cx="8519899" cy="2937329"/>
          </a:xfrm>
        </p:spPr>
        <p:txBody>
          <a:bodyPr>
            <a:noAutofit/>
          </a:bodyPr>
          <a:lstStyle/>
          <a:p>
            <a:pPr lvl="0" algn="just"/>
            <a:r>
              <a:rPr lang="en-US" sz="2200" b="1" dirty="0">
                <a:latin typeface="Times New Roman" panose="02020603050405020304" pitchFamily="18" charset="0"/>
                <a:cs typeface="Times New Roman" panose="02020603050405020304" pitchFamily="18" charset="0"/>
              </a:rPr>
              <a:t>Run the code and add screenshots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444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anose="02020603050405020304" pitchFamily="18" charset="0"/>
                <a:cs typeface="Times New Roman" panose="02020603050405020304" pitchFamily="18" charset="0"/>
              </a:rPr>
              <a:t>PROJECT PLAN 2.0</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60061" y="1605743"/>
            <a:ext cx="10020874" cy="4590339"/>
          </a:xfrm>
          <a:prstGeom prst="rect">
            <a:avLst/>
          </a:prstGeom>
        </p:spPr>
      </p:pic>
    </p:spTree>
    <p:extLst>
      <p:ext uri="{BB962C8B-B14F-4D97-AF65-F5344CB8AC3E}">
        <p14:creationId xmlns:p14="http://schemas.microsoft.com/office/powerpoint/2010/main" val="1884483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57" y="393524"/>
            <a:ext cx="10364451" cy="671002"/>
          </a:xfrm>
        </p:spPr>
        <p:txBody>
          <a:bodyPr>
            <a:normAutofit fontScale="90000"/>
          </a:bodyPr>
          <a:lstStyle/>
          <a:p>
            <a:pPr algn="l"/>
            <a:r>
              <a:rPr lang="en-US" dirty="0" smtClean="0"/>
              <a:t>References</a:t>
            </a:r>
            <a:endParaRPr lang="en-US" dirty="0"/>
          </a:p>
        </p:txBody>
      </p:sp>
      <p:sp>
        <p:nvSpPr>
          <p:cNvPr id="5" name="Content Placeholder 4"/>
          <p:cNvSpPr>
            <a:spLocks noGrp="1"/>
          </p:cNvSpPr>
          <p:nvPr>
            <p:ph sz="half" idx="2"/>
          </p:nvPr>
        </p:nvSpPr>
        <p:spPr>
          <a:xfrm>
            <a:off x="464024" y="1442730"/>
            <a:ext cx="11567453" cy="5606410"/>
          </a:xfrm>
        </p:spPr>
        <p:txBody>
          <a:bodyPr>
            <a:noAutofit/>
          </a:bodyPr>
          <a:lstStyle/>
          <a:p>
            <a:pPr algn="just"/>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Lakshmanarao</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P.Surya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Prabhakara</a:t>
            </a:r>
            <a:r>
              <a:rPr lang="en-US" sz="2200" dirty="0">
                <a:latin typeface="Times New Roman" panose="02020603050405020304" pitchFamily="18" charset="0"/>
                <a:cs typeface="Times New Roman" panose="02020603050405020304" pitchFamily="18" charset="0"/>
              </a:rPr>
              <a:t> Rao, </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Phishing website detection using novel machine learning fusion approach </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IEEE </a:t>
            </a:r>
            <a:r>
              <a:rPr lang="en-US" sz="2200" dirty="0" smtClean="0">
                <a:latin typeface="Times New Roman" panose="02020603050405020304" pitchFamily="18" charset="0"/>
                <a:cs typeface="Times New Roman" panose="02020603050405020304" pitchFamily="18" charset="0"/>
              </a:rPr>
              <a:t>2021</a:t>
            </a:r>
          </a:p>
          <a:p>
            <a:pPr algn="just"/>
            <a:r>
              <a:rPr lang="en-US" sz="2200" dirty="0" err="1" smtClean="0">
                <a:latin typeface="Times New Roman" panose="02020603050405020304" pitchFamily="18" charset="0"/>
                <a:cs typeface="Times New Roman" panose="02020603050405020304" pitchFamily="18" charset="0"/>
              </a:rPr>
              <a:t>Jitendra</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Kumar and A. </a:t>
            </a:r>
            <a:r>
              <a:rPr lang="en-US" sz="2200" dirty="0" err="1" smtClean="0">
                <a:latin typeface="Times New Roman" panose="02020603050405020304" pitchFamily="18" charset="0"/>
                <a:cs typeface="Times New Roman" panose="02020603050405020304" pitchFamily="18" charset="0"/>
              </a:rPr>
              <a:t>Santhanavijayan</a:t>
            </a:r>
            <a:r>
              <a:rPr lang="en-US" sz="2200" dirty="0">
                <a:latin typeface="Times New Roman" panose="02020603050405020304" pitchFamily="18" charset="0"/>
                <a:cs typeface="Times New Roman" panose="02020603050405020304" pitchFamily="18" charset="0"/>
              </a:rPr>
              <a:t> , “Phishing Website Classification and Detection Using Machine Learning ”, International Conference on Computer Communication and </a:t>
            </a:r>
            <a:r>
              <a:rPr lang="en-US" sz="2200" dirty="0" smtClean="0">
                <a:latin typeface="Times New Roman" panose="02020603050405020304" pitchFamily="18" charset="0"/>
                <a:cs typeface="Times New Roman" panose="02020603050405020304" pitchFamily="18" charset="0"/>
              </a:rPr>
              <a:t>Informatics, 2020</a:t>
            </a:r>
          </a:p>
          <a:p>
            <a:pPr algn="just"/>
            <a:r>
              <a:rPr lang="en-US" sz="2200" dirty="0" smtClean="0">
                <a:latin typeface="Times New Roman" panose="02020603050405020304" pitchFamily="18" charset="0"/>
                <a:cs typeface="Times New Roman" panose="02020603050405020304" pitchFamily="18" charset="0"/>
              </a:rPr>
              <a:t>Mehmet </a:t>
            </a:r>
            <a:r>
              <a:rPr lang="en-US" sz="2200" dirty="0" err="1" smtClean="0">
                <a:latin typeface="Times New Roman" panose="02020603050405020304" pitchFamily="18" charset="0"/>
                <a:cs typeface="Times New Roman" panose="02020603050405020304" pitchFamily="18" charset="0"/>
              </a:rPr>
              <a:t>Korkmaz</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Ozgur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Koray</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Sahingoz</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Detection </a:t>
            </a:r>
            <a:r>
              <a:rPr lang="en-US" sz="2200" dirty="0">
                <a:latin typeface="Times New Roman" panose="02020603050405020304" pitchFamily="18" charset="0"/>
                <a:cs typeface="Times New Roman" panose="02020603050405020304" pitchFamily="18" charset="0"/>
              </a:rPr>
              <a:t>of Phishing Websites by Using Machine Learning-Based URL Analysis</a:t>
            </a:r>
            <a:r>
              <a:rPr lang="en-US" sz="2200" b="1" dirty="0" smtClean="0">
                <a:latin typeface="Times New Roman" panose="02020603050405020304" pitchFamily="18" charset="0"/>
                <a:cs typeface="Times New Roman" panose="02020603050405020304" pitchFamily="18" charset="0"/>
              </a:rPr>
              <a:t>”, IEEE 2020</a:t>
            </a:r>
          </a:p>
          <a:p>
            <a:pPr algn="just"/>
            <a:r>
              <a:rPr lang="en-US" sz="2200" dirty="0" err="1">
                <a:latin typeface="Times New Roman" panose="02020603050405020304" pitchFamily="18" charset="0"/>
                <a:cs typeface="Times New Roman" panose="02020603050405020304" pitchFamily="18" charset="0"/>
              </a:rPr>
              <a:t>Charu</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Singh , “Phishing </a:t>
            </a:r>
            <a:r>
              <a:rPr lang="en-US" sz="2200" dirty="0">
                <a:latin typeface="Times New Roman" panose="02020603050405020304" pitchFamily="18" charset="0"/>
                <a:cs typeface="Times New Roman" panose="02020603050405020304" pitchFamily="18" charset="0"/>
              </a:rPr>
              <a:t>Website Detection Based on Machine Learning: A </a:t>
            </a:r>
            <a:r>
              <a:rPr lang="en-US" sz="2200" dirty="0" err="1">
                <a:latin typeface="Times New Roman" panose="02020603050405020304" pitchFamily="18" charset="0"/>
                <a:cs typeface="Times New Roman" panose="02020603050405020304" pitchFamily="18" charset="0"/>
              </a:rPr>
              <a:t>Survey</a:t>
            </a:r>
            <a:r>
              <a:rPr lang="en-US" sz="2200" b="1" dirty="0" err="1" smtClean="0">
                <a:latin typeface="Times New Roman" panose="02020603050405020304" pitchFamily="18" charset="0"/>
                <a:cs typeface="Times New Roman" panose="02020603050405020304" pitchFamily="18" charset="0"/>
              </a:rPr>
              <a:t>”,IEEE</a:t>
            </a:r>
            <a:r>
              <a:rPr lang="en-US" sz="2200" b="1" dirty="0" smtClean="0">
                <a:latin typeface="Times New Roman" panose="02020603050405020304" pitchFamily="18" charset="0"/>
                <a:cs typeface="Times New Roman" panose="02020603050405020304" pitchFamily="18" charset="0"/>
              </a:rPr>
              <a:t> 2020</a:t>
            </a:r>
            <a:endParaRPr lang="en-US" sz="2200" dirty="0">
              <a:latin typeface="Times New Roman" panose="02020603050405020304" pitchFamily="18" charset="0"/>
              <a:cs typeface="Times New Roman" panose="02020603050405020304" pitchFamily="18" charset="0"/>
            </a:endParaRPr>
          </a:p>
          <a:p>
            <a:pPr algn="just"/>
            <a:r>
              <a:rPr lang="en-US" sz="2200" dirty="0" err="1">
                <a:latin typeface="Times New Roman" panose="02020603050405020304" pitchFamily="18" charset="0"/>
                <a:cs typeface="Times New Roman" panose="02020603050405020304" pitchFamily="18" charset="0"/>
              </a:rPr>
              <a:t>Vaibhav</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Patil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Pritesh</a:t>
            </a:r>
            <a:r>
              <a:rPr lang="en-US" sz="2200" dirty="0">
                <a:latin typeface="Times New Roman" panose="02020603050405020304" pitchFamily="18" charset="0"/>
                <a:cs typeface="Times New Roman" panose="02020603050405020304" pitchFamily="18" charset="0"/>
              </a:rPr>
              <a:t> Thakkar , </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Detection and Prevention of Phishing Websites using Machine Learning Approach</a:t>
            </a:r>
            <a:r>
              <a:rPr lang="en-US" sz="2200" b="1" dirty="0">
                <a:latin typeface="Times New Roman" panose="02020603050405020304" pitchFamily="18" charset="0"/>
                <a:cs typeface="Times New Roman" panose="02020603050405020304" pitchFamily="18" charset="0"/>
              </a:rPr>
              <a:t>”, IEEE 2018</a:t>
            </a:r>
          </a:p>
          <a:p>
            <a:pPr algn="just"/>
            <a:endParaRPr lang="en-US" sz="2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123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838" y="918962"/>
            <a:ext cx="10364451" cy="583266"/>
          </a:xfrm>
        </p:spPr>
        <p:txBody>
          <a:bodyPr>
            <a:normAutofit fontScale="90000"/>
          </a:bodyPr>
          <a:lstStyle/>
          <a:p>
            <a:pPr algn="l"/>
            <a:r>
              <a:rPr lang="en-US" dirty="0" smtClean="0"/>
              <a:t>PURPOSE AND OBJECTIVE</a:t>
            </a:r>
            <a:endParaRPr lang="en-US" dirty="0"/>
          </a:p>
        </p:txBody>
      </p:sp>
      <p:sp>
        <p:nvSpPr>
          <p:cNvPr id="3" name="Content Placeholder 2"/>
          <p:cNvSpPr>
            <a:spLocks noGrp="1"/>
          </p:cNvSpPr>
          <p:nvPr>
            <p:ph idx="1"/>
          </p:nvPr>
        </p:nvSpPr>
        <p:spPr>
          <a:xfrm>
            <a:off x="822336" y="2253883"/>
            <a:ext cx="11169368" cy="3424107"/>
          </a:xfrm>
        </p:spPr>
        <p:txBody>
          <a:bodyPr>
            <a:noAutofit/>
          </a:bodyPr>
          <a:lstStyle/>
          <a:p>
            <a:pPr algn="just"/>
            <a:r>
              <a:rPr lang="en-US" sz="2400" cap="none" dirty="0" smtClean="0">
                <a:latin typeface="Times New Roman" panose="02020603050405020304" pitchFamily="18" charset="0"/>
                <a:cs typeface="Times New Roman" panose="02020603050405020304" pitchFamily="18" charset="0"/>
              </a:rPr>
              <a:t>To conduct a comparative assessment between various classification data mining algorithms techniques, and various feature selection scenarios. </a:t>
            </a:r>
          </a:p>
          <a:p>
            <a:pPr algn="just"/>
            <a:r>
              <a:rPr lang="en-US" sz="2400" cap="none" dirty="0" smtClean="0">
                <a:latin typeface="Times New Roman" panose="02020603050405020304" pitchFamily="18" charset="0"/>
                <a:cs typeface="Times New Roman" panose="02020603050405020304" pitchFamily="18" charset="0"/>
              </a:rPr>
              <a:t>To develop multi-classifier integration model by combining clustering and more than one classification technique to enhance detection and protecting phishing websites.</a:t>
            </a:r>
          </a:p>
          <a:p>
            <a:pPr algn="just"/>
            <a:r>
              <a:rPr lang="en-US" sz="2400" cap="none" dirty="0" smtClean="0">
                <a:latin typeface="Times New Roman" panose="02020603050405020304" pitchFamily="18" charset="0"/>
                <a:cs typeface="Times New Roman" panose="02020603050405020304" pitchFamily="18" charset="0"/>
              </a:rPr>
              <a:t>To determine the best classification algorithm for phishing detection. </a:t>
            </a:r>
          </a:p>
          <a:p>
            <a:pPr marL="0" indent="0" algn="just">
              <a:buNone/>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98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PROJECT SCOPE</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cap="none" dirty="0">
                <a:latin typeface="Times New Roman" panose="02020603050405020304" pitchFamily="18" charset="0"/>
                <a:cs typeface="Times New Roman" panose="02020603050405020304" pitchFamily="18" charset="0"/>
              </a:rPr>
              <a:t>The main purpose of the proposed system is to detect the phishing websites who are trying to get access to sensitive data or by creating the fake website and trying to get access of user’s personal credentials. We are using machine learning algorithm to safeguard the sensitive data and detect the phishing website who are trying to gain access on sensitive data.</a:t>
            </a:r>
          </a:p>
          <a:p>
            <a:pPr marL="0" indent="0" algn="just">
              <a:buNone/>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504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5"/>
          <p:cNvSpPr>
            <a:spLocks noGrp="1"/>
          </p:cNvSpPr>
          <p:nvPr>
            <p:ph type="title"/>
          </p:nvPr>
        </p:nvSpPr>
        <p:spPr>
          <a:xfrm>
            <a:off x="742652" y="648789"/>
            <a:ext cx="11431933" cy="788126"/>
          </a:xfrm>
        </p:spPr>
        <p:style>
          <a:lnRef idx="3">
            <a:schemeClr val="lt1"/>
          </a:lnRef>
          <a:fillRef idx="1">
            <a:schemeClr val="accent1"/>
          </a:fillRef>
          <a:effectRef idx="1">
            <a:schemeClr val="accent1"/>
          </a:effectRef>
          <a:fontRef idx="minor">
            <a:schemeClr val="lt1"/>
          </a:fontRef>
        </p:style>
        <p:txBody>
          <a:bodyPr>
            <a:normAutofit/>
          </a:bodyPr>
          <a:lstStyle/>
          <a:p>
            <a:r>
              <a:rPr lang="en-US" dirty="0">
                <a:latin typeface="Times New Roman" pitchFamily="18" charset="0"/>
                <a:cs typeface="Times New Roman" pitchFamily="18" charset="0"/>
              </a:rPr>
              <a:t>Literature Survey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41080302"/>
              </p:ext>
            </p:extLst>
          </p:nvPr>
        </p:nvGraphicFramePr>
        <p:xfrm>
          <a:off x="742652" y="1436915"/>
          <a:ext cx="11431933" cy="5090754"/>
        </p:xfrm>
        <a:graphic>
          <a:graphicData uri="http://schemas.openxmlformats.org/drawingml/2006/table">
            <a:tbl>
              <a:tblPr firstRow="1" bandRow="1">
                <a:tableStyleId>{5C22544A-7EE6-4342-B048-85BDC9FD1C3A}</a:tableStyleId>
              </a:tblPr>
              <a:tblGrid>
                <a:gridCol w="864152">
                  <a:extLst>
                    <a:ext uri="{9D8B030D-6E8A-4147-A177-3AD203B41FA5}">
                      <a16:colId xmlns:a16="http://schemas.microsoft.com/office/drawing/2014/main" val="20000"/>
                    </a:ext>
                  </a:extLst>
                </a:gridCol>
                <a:gridCol w="2173168">
                  <a:extLst>
                    <a:ext uri="{9D8B030D-6E8A-4147-A177-3AD203B41FA5}">
                      <a16:colId xmlns:a16="http://schemas.microsoft.com/office/drawing/2014/main" val="20002"/>
                    </a:ext>
                  </a:extLst>
                </a:gridCol>
                <a:gridCol w="1007872">
                  <a:extLst>
                    <a:ext uri="{9D8B030D-6E8A-4147-A177-3AD203B41FA5}">
                      <a16:colId xmlns:a16="http://schemas.microsoft.com/office/drawing/2014/main" val="20003"/>
                    </a:ext>
                  </a:extLst>
                </a:gridCol>
                <a:gridCol w="2867958">
                  <a:extLst>
                    <a:ext uri="{9D8B030D-6E8A-4147-A177-3AD203B41FA5}">
                      <a16:colId xmlns:a16="http://schemas.microsoft.com/office/drawing/2014/main" val="20004"/>
                    </a:ext>
                  </a:extLst>
                </a:gridCol>
                <a:gridCol w="4518783">
                  <a:extLst>
                    <a:ext uri="{9D8B030D-6E8A-4147-A177-3AD203B41FA5}">
                      <a16:colId xmlns:a16="http://schemas.microsoft.com/office/drawing/2014/main" val="688024962"/>
                    </a:ext>
                  </a:extLst>
                </a:gridCol>
              </a:tblGrid>
              <a:tr h="703317">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Sr. No</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Author</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  Year</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Title</a:t>
                      </a:r>
                      <a:endParaRPr lang="en-US" sz="18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800" b="0" dirty="0" smtClean="0">
                          <a:latin typeface="Times New Roman" pitchFamily="18" charset="0"/>
                          <a:ea typeface="Times New Roman"/>
                          <a:cs typeface="Times New Roman" pitchFamily="18" charset="0"/>
                        </a:rPr>
                        <a:t>Technique</a:t>
                      </a:r>
                      <a:endParaRPr lang="en-US" sz="1800" b="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1468876">
                <a:tc>
                  <a:txBody>
                    <a:bodyPr/>
                    <a:lstStyle/>
                    <a:p>
                      <a:pPr marL="0" marR="0" algn="just" defTabSz="457200" rtl="0" eaLnBrk="1" latinLnBrk="0" hangingPunct="1">
                        <a:lnSpc>
                          <a:spcPct val="150000"/>
                        </a:lnSpc>
                        <a:spcBef>
                          <a:spcPts val="0"/>
                        </a:spcBef>
                        <a:spcAft>
                          <a:spcPts val="0"/>
                        </a:spcAft>
                      </a:pPr>
                      <a:r>
                        <a:rPr lang="en-US" sz="1800" b="0" kern="1200" dirty="0" smtClean="0">
                          <a:solidFill>
                            <a:schemeClr val="dk1"/>
                          </a:solidFill>
                          <a:latin typeface="Times New Roman" panose="02020603050405020304" pitchFamily="18" charset="0"/>
                          <a:ea typeface="+mn-ea"/>
                          <a:cs typeface="Times New Roman" panose="02020603050405020304" pitchFamily="18" charset="0"/>
                        </a:rPr>
                        <a:t>1</a:t>
                      </a:r>
                      <a:endParaRPr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just" defTabSz="4572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A.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Lakshmanarao</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and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P.Surya</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Prabhakara</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Rao</a:t>
                      </a:r>
                    </a:p>
                    <a:p>
                      <a:pPr marL="0" marR="0" algn="just" defTabSz="457200" rtl="0" eaLnBrk="1" latinLnBrk="0" hangingPunct="1">
                        <a:lnSpc>
                          <a:spcPct val="150000"/>
                        </a:lnSpc>
                        <a:spcBef>
                          <a:spcPts val="0"/>
                        </a:spcBef>
                        <a:spcAft>
                          <a:spcPts val="0"/>
                        </a:spcAft>
                      </a:pP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just" defTabSz="4572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2021</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Phishing website detection using novel machine learning fusion approach </a:t>
                      </a:r>
                    </a:p>
                    <a:p>
                      <a:pPr marL="0" marR="0" algn="just" defTabSz="457200" rtl="0" eaLnBrk="1" latinLnBrk="0" hangingPunct="1">
                        <a:lnSpc>
                          <a:spcPct val="150000"/>
                        </a:lnSpc>
                        <a:spcBef>
                          <a:spcPts val="0"/>
                        </a:spcBef>
                        <a:spcAft>
                          <a:spcPts val="0"/>
                        </a:spcAft>
                      </a:pP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various machine learning algorithms logistic regression, decision tree classifier, random forest classifier,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AdaBoost</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gradient boosting classifier for the phishing detection</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184960">
                <a:tc>
                  <a:txBody>
                    <a:bodyPr/>
                    <a:lstStyle/>
                    <a:p>
                      <a:pPr marL="0" marR="0" algn="just" defTabSz="457200" rtl="0" eaLnBrk="1" latinLnBrk="0" hangingPunct="1">
                        <a:lnSpc>
                          <a:spcPct val="150000"/>
                        </a:lnSpc>
                        <a:spcBef>
                          <a:spcPts val="0"/>
                        </a:spcBef>
                        <a:spcAft>
                          <a:spcPts val="0"/>
                        </a:spcAft>
                      </a:pPr>
                      <a:r>
                        <a:rPr lang="en-US" sz="1800" b="0" kern="1200" dirty="0" smtClean="0">
                          <a:solidFill>
                            <a:schemeClr val="dk1"/>
                          </a:solidFill>
                          <a:latin typeface="Times New Roman" panose="02020603050405020304" pitchFamily="18" charset="0"/>
                          <a:ea typeface="+mn-ea"/>
                          <a:cs typeface="Times New Roman" panose="02020603050405020304" pitchFamily="18" charset="0"/>
                        </a:rPr>
                        <a:t>2</a:t>
                      </a: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Jitendra</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Kumar and A.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Santhanavijayan</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p>
                  </a:txBody>
                  <a:tcPr marL="68580" marR="68580" marT="0" marB="0"/>
                </a:tc>
                <a:tc>
                  <a:txBody>
                    <a:bodyPr/>
                    <a:lstStyle/>
                    <a:p>
                      <a:pPr marL="0" marR="0" algn="just" defTabSz="4572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2020</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Phishing Website Classification and Detection Using Machine Learning</a:t>
                      </a:r>
                    </a:p>
                  </a:txBody>
                  <a:tcPr marL="68580" marR="68580" marT="0" marB="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logistic regression , Gaussian Naïve Bayes and Random Forest</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974816786"/>
                  </a:ext>
                </a:extLst>
              </a:tr>
              <a:tr h="1733601">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3</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Mehmet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Korkmaz</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and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Ozgur</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Koray</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Sahingoz</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2020</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latin typeface="Times New Roman" panose="02020603050405020304" pitchFamily="18" charset="0"/>
                          <a:ea typeface="+mn-ea"/>
                          <a:cs typeface="Times New Roman" panose="02020603050405020304" pitchFamily="18" charset="0"/>
                        </a:rPr>
                        <a:t>Detection of Phishing Websites by Using Machine Learning-Based URL Analysis</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Proposed a machine learning-based phishing detection system by using eight different algorithms to analyze the URLs, and three different datasets to compare the results with other works.</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406189178"/>
                  </a:ext>
                </a:extLst>
              </a:tr>
            </a:tbl>
          </a:graphicData>
        </a:graphic>
      </p:graphicFrame>
    </p:spTree>
    <p:extLst>
      <p:ext uri="{BB962C8B-B14F-4D97-AF65-F5344CB8AC3E}">
        <p14:creationId xmlns:p14="http://schemas.microsoft.com/office/powerpoint/2010/main" val="3478899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5"/>
          <p:cNvSpPr>
            <a:spLocks noGrp="1"/>
          </p:cNvSpPr>
          <p:nvPr>
            <p:ph type="title"/>
          </p:nvPr>
        </p:nvSpPr>
        <p:spPr>
          <a:xfrm>
            <a:off x="736464" y="514015"/>
            <a:ext cx="11189923" cy="726956"/>
          </a:xfrm>
        </p:spPr>
        <p:style>
          <a:lnRef idx="3">
            <a:schemeClr val="lt1"/>
          </a:lnRef>
          <a:fillRef idx="1">
            <a:schemeClr val="accent1"/>
          </a:fillRef>
          <a:effectRef idx="1">
            <a:schemeClr val="accent1"/>
          </a:effectRef>
          <a:fontRef idx="minor">
            <a:schemeClr val="lt1"/>
          </a:fontRef>
        </p:style>
        <p:txBody>
          <a:bodyPr>
            <a:normAutofit/>
          </a:bodyPr>
          <a:lstStyle/>
          <a:p>
            <a:r>
              <a:rPr lang="en-US" dirty="0">
                <a:latin typeface="Times New Roman" pitchFamily="18" charset="0"/>
                <a:cs typeface="Times New Roman" pitchFamily="18" charset="0"/>
              </a:rPr>
              <a:t>Literature Survey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61957860"/>
              </p:ext>
            </p:extLst>
          </p:nvPr>
        </p:nvGraphicFramePr>
        <p:xfrm>
          <a:off x="736464" y="1240971"/>
          <a:ext cx="11189924" cy="5303520"/>
        </p:xfrm>
        <a:graphic>
          <a:graphicData uri="http://schemas.openxmlformats.org/drawingml/2006/table">
            <a:tbl>
              <a:tblPr firstRow="1" bandRow="1">
                <a:tableStyleId>{5C22544A-7EE6-4342-B048-85BDC9FD1C3A}</a:tableStyleId>
              </a:tblPr>
              <a:tblGrid>
                <a:gridCol w="845858">
                  <a:extLst>
                    <a:ext uri="{9D8B030D-6E8A-4147-A177-3AD203B41FA5}">
                      <a16:colId xmlns:a16="http://schemas.microsoft.com/office/drawing/2014/main" val="20000"/>
                    </a:ext>
                  </a:extLst>
                </a:gridCol>
                <a:gridCol w="2127164">
                  <a:extLst>
                    <a:ext uri="{9D8B030D-6E8A-4147-A177-3AD203B41FA5}">
                      <a16:colId xmlns:a16="http://schemas.microsoft.com/office/drawing/2014/main" val="20002"/>
                    </a:ext>
                  </a:extLst>
                </a:gridCol>
                <a:gridCol w="1691714">
                  <a:extLst>
                    <a:ext uri="{9D8B030D-6E8A-4147-A177-3AD203B41FA5}">
                      <a16:colId xmlns:a16="http://schemas.microsoft.com/office/drawing/2014/main" val="20003"/>
                    </a:ext>
                  </a:extLst>
                </a:gridCol>
                <a:gridCol w="2214447">
                  <a:extLst>
                    <a:ext uri="{9D8B030D-6E8A-4147-A177-3AD203B41FA5}">
                      <a16:colId xmlns:a16="http://schemas.microsoft.com/office/drawing/2014/main" val="20004"/>
                    </a:ext>
                  </a:extLst>
                </a:gridCol>
                <a:gridCol w="4310741">
                  <a:extLst>
                    <a:ext uri="{9D8B030D-6E8A-4147-A177-3AD203B41FA5}">
                      <a16:colId xmlns:a16="http://schemas.microsoft.com/office/drawing/2014/main" val="688024962"/>
                    </a:ext>
                  </a:extLst>
                </a:gridCol>
              </a:tblGrid>
              <a:tr h="548640">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Sr. No</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Author</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  Year</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Title</a:t>
                      </a:r>
                      <a:endParaRPr lang="en-US" sz="1600" b="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50000"/>
                        </a:lnSpc>
                        <a:spcBef>
                          <a:spcPts val="0"/>
                        </a:spcBef>
                        <a:spcAft>
                          <a:spcPts val="0"/>
                        </a:spcAft>
                      </a:pPr>
                      <a:r>
                        <a:rPr lang="en-US" sz="1600" b="0" dirty="0" smtClean="0">
                          <a:latin typeface="Times New Roman" pitchFamily="18" charset="0"/>
                          <a:ea typeface="Times New Roman"/>
                          <a:cs typeface="Times New Roman" pitchFamily="18" charset="0"/>
                        </a:rPr>
                        <a:t>Technique</a:t>
                      </a:r>
                      <a:endParaRPr lang="en-US" sz="1600" b="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2194560">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4</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Charu</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Singh </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2020</a:t>
                      </a: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Phishing Website Detection Based on Machine Learning: A Survey</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Review was made  With the huge number of phishing emails or messages received every day, companies or individuals are not able to detect all of them, where different reviews were given for detection of phishing attack, by using machine learning.</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974816786"/>
                  </a:ext>
                </a:extLst>
              </a:tr>
              <a:tr h="1409775">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5</a:t>
                      </a:r>
                    </a:p>
                  </a:txBody>
                  <a:tcPr marL="68580" marR="68580" marT="0" marB="0"/>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Vaibhav</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Patil</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and </a:t>
                      </a:r>
                      <a:r>
                        <a:rPr lang="en-US" sz="1600" kern="1200" dirty="0" err="1" smtClean="0">
                          <a:solidFill>
                            <a:schemeClr val="dk1"/>
                          </a:solidFill>
                          <a:latin typeface="Times New Roman" panose="02020603050405020304" pitchFamily="18" charset="0"/>
                          <a:ea typeface="+mn-ea"/>
                          <a:cs typeface="Times New Roman" panose="02020603050405020304" pitchFamily="18" charset="0"/>
                        </a:rPr>
                        <a:t>Pritesh</a:t>
                      </a:r>
                      <a:r>
                        <a:rPr lang="en-US" sz="1600" kern="1200" dirty="0" smtClean="0">
                          <a:solidFill>
                            <a:schemeClr val="dk1"/>
                          </a:solidFill>
                          <a:latin typeface="Times New Roman" panose="02020603050405020304" pitchFamily="18" charset="0"/>
                          <a:ea typeface="+mn-ea"/>
                          <a:cs typeface="Times New Roman" panose="02020603050405020304" pitchFamily="18" charset="0"/>
                        </a:rPr>
                        <a:t> Thakkar </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kern="1200" dirty="0" smtClean="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2018</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Detection and Prevention of Phishing Websites using Machine Learning Approach</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l" defTabSz="914400" rtl="0" eaLnBrk="1" latinLnBrk="0" hangingPunct="1">
                        <a:lnSpc>
                          <a:spcPct val="150000"/>
                        </a:lnSpc>
                        <a:spcBef>
                          <a:spcPts val="0"/>
                        </a:spcBef>
                        <a:spcAft>
                          <a:spcPts val="0"/>
                        </a:spcAft>
                      </a:pPr>
                      <a:r>
                        <a:rPr lang="en-US" sz="1600" kern="1200" dirty="0" smtClean="0">
                          <a:solidFill>
                            <a:schemeClr val="dk1"/>
                          </a:solidFill>
                          <a:latin typeface="Times New Roman" panose="02020603050405020304" pitchFamily="18" charset="0"/>
                          <a:ea typeface="+mn-ea"/>
                          <a:cs typeface="Times New Roman" panose="02020603050405020304" pitchFamily="18" charset="0"/>
                        </a:rPr>
                        <a:t>Proposed three approaches for detecting phishing websites. First is by analyzing various features of URL , second is by checking legitimacy of website by knowing where the website is being hosted and who are managing it, the third approach uses visual appearance based analysis for checking genuineness of website.</a:t>
                      </a:r>
                      <a:endParaRPr lang="en-US" sz="16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988513576"/>
                  </a:ext>
                </a:extLst>
              </a:tr>
            </a:tbl>
          </a:graphicData>
        </a:graphic>
      </p:graphicFrame>
    </p:spTree>
    <p:extLst>
      <p:ext uri="{BB962C8B-B14F-4D97-AF65-F5344CB8AC3E}">
        <p14:creationId xmlns:p14="http://schemas.microsoft.com/office/powerpoint/2010/main" val="234504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OVERVIEW</a:t>
            </a:r>
            <a:endParaRPr lang="en-US" dirty="0"/>
          </a:p>
        </p:txBody>
      </p:sp>
      <p:sp>
        <p:nvSpPr>
          <p:cNvPr id="5" name="Content Placeholder 4"/>
          <p:cNvSpPr>
            <a:spLocks noGrp="1"/>
          </p:cNvSpPr>
          <p:nvPr>
            <p:ph sz="half" idx="2"/>
          </p:nvPr>
        </p:nvSpPr>
        <p:spPr>
          <a:xfrm>
            <a:off x="891539" y="1428750"/>
            <a:ext cx="10969535" cy="5329645"/>
          </a:xfrm>
        </p:spPr>
        <p:txBody>
          <a:bodyPr>
            <a:normAutofit/>
          </a:bodyPr>
          <a:lstStyle/>
          <a:p>
            <a:pPr marL="514350" indent="-514350" algn="just"/>
            <a:r>
              <a:rPr lang="en-US" sz="2400" cap="none" dirty="0" smtClean="0">
                <a:latin typeface="Times New Roman" panose="02020603050405020304" pitchFamily="18" charset="0"/>
                <a:cs typeface="Times New Roman" panose="02020603050405020304" pitchFamily="18" charset="0"/>
              </a:rPr>
              <a:t>The proposed approach aims at building a system for detecting phishing websites using machine learning. Furthermore, given the flexibility of margin and reduced computational complexity offered by SVM, for classification problem statements, the implementation employs SVM trained persistent model to identify the malicious sites.</a:t>
            </a:r>
          </a:p>
          <a:p>
            <a:pPr marL="514350" indent="-514350" algn="just"/>
            <a:r>
              <a:rPr lang="en-US" sz="2400" cap="none" dirty="0" smtClean="0">
                <a:latin typeface="Times New Roman" panose="02020603050405020304" pitchFamily="18" charset="0"/>
                <a:cs typeface="Times New Roman" panose="02020603050405020304" pitchFamily="18" charset="0"/>
              </a:rPr>
              <a:t>The data set is collected and divided into 2 parts </a:t>
            </a:r>
            <a:r>
              <a:rPr lang="en-US" sz="2400" cap="none" dirty="0" err="1" smtClean="0">
                <a:latin typeface="Times New Roman" panose="02020603050405020304" pitchFamily="18" charset="0"/>
                <a:cs typeface="Times New Roman" panose="02020603050405020304" pitchFamily="18" charset="0"/>
              </a:rPr>
              <a:t>i.e</a:t>
            </a:r>
            <a:r>
              <a:rPr lang="en-US" sz="2400" cap="none" dirty="0" smtClean="0">
                <a:latin typeface="Times New Roman" panose="02020603050405020304" pitchFamily="18" charset="0"/>
                <a:cs typeface="Times New Roman" panose="02020603050405020304" pitchFamily="18" charset="0"/>
              </a:rPr>
              <a:t> 80% for training and rest 20% for testing purpose.</a:t>
            </a:r>
          </a:p>
          <a:p>
            <a:pPr marL="514350" indent="-514350" algn="just"/>
            <a:r>
              <a:rPr lang="en-US" sz="2400" cap="none" dirty="0" smtClean="0">
                <a:latin typeface="Times New Roman" panose="02020603050405020304" pitchFamily="18" charset="0"/>
                <a:cs typeface="Times New Roman" panose="02020603050405020304" pitchFamily="18" charset="0"/>
              </a:rPr>
              <a:t>URL based and Text based Data set is used . Further these datasets are been passed under some techniques like preprocessing , feature extraction and classification by using Support vector machine to train a model. The user input and model are later on compared and depending on the  feature  matching perdition occurs.</a:t>
            </a:r>
            <a:endParaRPr lang="en-US" sz="24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70666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531" y="135192"/>
            <a:ext cx="9905998" cy="1478570"/>
          </a:xfrm>
        </p:spPr>
        <p:txBody>
          <a:bodyPr/>
          <a:lstStyle/>
          <a:p>
            <a:pPr algn="l"/>
            <a:r>
              <a:rPr lang="en-US" dirty="0" smtClean="0"/>
              <a:t>Algorithm Used </a:t>
            </a:r>
            <a:endParaRPr lang="en-US" dirty="0"/>
          </a:p>
        </p:txBody>
      </p:sp>
      <p:sp>
        <p:nvSpPr>
          <p:cNvPr id="3" name="Content Placeholder 2"/>
          <p:cNvSpPr>
            <a:spLocks noGrp="1"/>
          </p:cNvSpPr>
          <p:nvPr>
            <p:ph idx="1"/>
          </p:nvPr>
        </p:nvSpPr>
        <p:spPr>
          <a:xfrm>
            <a:off x="561077" y="1357803"/>
            <a:ext cx="10364452" cy="3424107"/>
          </a:xfrm>
        </p:spPr>
        <p:txBody>
          <a:bodyPr>
            <a:noAutofit/>
          </a:bodyPr>
          <a:lstStyle/>
          <a:p>
            <a:pPr marL="457200" lvl="1" indent="0" algn="just">
              <a:buNone/>
            </a:pPr>
            <a:r>
              <a:rPr lang="en-US" sz="2000" b="1" i="0" cap="none" dirty="0" smtClean="0">
                <a:latin typeface="Times New Roman" panose="02020603050405020304" pitchFamily="18" charset="0"/>
                <a:cs typeface="Times New Roman" pitchFamily="18" charset="0"/>
              </a:rPr>
              <a:t>Support Vector Machine : - </a:t>
            </a:r>
          </a:p>
          <a:p>
            <a:pPr marL="457200" lvl="1" indent="0" algn="just">
              <a:buNone/>
            </a:pPr>
            <a:endParaRPr lang="en-US" sz="2000" i="0" cap="none" dirty="0" smtClean="0">
              <a:latin typeface="Times New Roman" panose="02020603050405020304" pitchFamily="18" charset="0"/>
              <a:cs typeface="Times New Roman" pitchFamily="18" charset="0"/>
            </a:endParaRPr>
          </a:p>
          <a:p>
            <a:pPr lvl="1" algn="just"/>
            <a:r>
              <a:rPr lang="en-US" sz="2000" i="0" cap="none" dirty="0" smtClean="0">
                <a:latin typeface="Times New Roman" panose="02020603050405020304" pitchFamily="18" charset="0"/>
                <a:cs typeface="Times New Roman" pitchFamily="18" charset="0"/>
              </a:rPr>
              <a:t>A support vector machine (SVM) is a supervised machine learning algorithm that can be used for both classification and regression purposes. SVM are mostly used in classification problems. </a:t>
            </a:r>
          </a:p>
          <a:p>
            <a:pPr lvl="1" algn="just"/>
            <a:r>
              <a:rPr lang="en-US" sz="2000" i="0" cap="none" dirty="0" smtClean="0">
                <a:latin typeface="Times New Roman" panose="02020603050405020304" pitchFamily="18" charset="0"/>
                <a:cs typeface="Times New Roman" pitchFamily="18" charset="0"/>
              </a:rPr>
              <a:t>SVM are founded on the idea of finding a hyperplane that best divides a dataset into two classes. Support vectors are the data points nearest to the hyperplane, the points of a data set that, if deleted, would alter the position of the dividing hyperplane.</a:t>
            </a:r>
          </a:p>
          <a:p>
            <a:pPr lvl="1" algn="just"/>
            <a:r>
              <a:rPr lang="en-US" sz="2000" i="0" cap="none" dirty="0" smtClean="0">
                <a:latin typeface="Times New Roman" panose="02020603050405020304" pitchFamily="18" charset="0"/>
                <a:cs typeface="Times New Roman" pitchFamily="18" charset="0"/>
              </a:rPr>
              <a:t> Because of this, they can be considered the critical elements of a data set. The distance between the hyperplane and the nearest data point from either set is known as the margin. </a:t>
            </a:r>
          </a:p>
          <a:p>
            <a:pPr lvl="1" algn="just"/>
            <a:r>
              <a:rPr lang="en-US" sz="2000" i="0" cap="none" dirty="0" smtClean="0">
                <a:latin typeface="Times New Roman" panose="02020603050405020304" pitchFamily="18" charset="0"/>
                <a:cs typeface="Times New Roman" pitchFamily="18" charset="0"/>
              </a:rPr>
              <a:t>The aim is to choose a hyperplane with the greatest possible margin between the hyperplane and any point within the training set, giving a higher chance of new data being classified correctly</a:t>
            </a:r>
          </a:p>
          <a:p>
            <a:pPr lvl="1"/>
            <a:endParaRPr lang="en-US" sz="2000" i="0" cap="none" dirty="0" smtClean="0">
              <a:latin typeface="Times New Roman" panose="02020603050405020304" pitchFamily="18" charset="0"/>
              <a:cs typeface="Times New Roman" pitchFamily="18" charset="0"/>
            </a:endParaRPr>
          </a:p>
          <a:p>
            <a:pPr marL="0" indent="0">
              <a:buNone/>
            </a:pPr>
            <a:endParaRPr lang="en-US" cap="none"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514350" lvl="1" indent="-257175">
              <a:lnSpc>
                <a:spcPct val="115000"/>
              </a:lnSpc>
              <a:spcBef>
                <a:spcPts val="0"/>
              </a:spcBef>
              <a:spcAft>
                <a:spcPts val="750"/>
              </a:spcAft>
              <a:buFont typeface="Arial" panose="020B0604020202020204" pitchFamily="34" charset="0"/>
              <a:buChar char="●"/>
            </a:pPr>
            <a:endParaRPr lang="en-US" sz="2000" i="0" dirty="0">
              <a:latin typeface="Times New Roman" panose="02020603050405020304" pitchFamily="18" charset="0"/>
              <a:ea typeface="Noto Sans Symbols"/>
              <a:cs typeface="Times New Roman" panose="02020603050405020304" pitchFamily="18" charset="0"/>
            </a:endParaRPr>
          </a:p>
        </p:txBody>
      </p:sp>
    </p:spTree>
    <p:extLst>
      <p:ext uri="{BB962C8B-B14F-4D97-AF65-F5344CB8AC3E}">
        <p14:creationId xmlns:p14="http://schemas.microsoft.com/office/powerpoint/2010/main" val="949244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334" y="661113"/>
            <a:ext cx="10364451" cy="1596177"/>
          </a:xfrm>
        </p:spPr>
        <p:txBody>
          <a:bodyPr/>
          <a:lstStyle/>
          <a:p>
            <a:pPr algn="l"/>
            <a:r>
              <a:rPr lang="en-US" dirty="0" smtClean="0"/>
              <a:t>Proposed Architecture </a:t>
            </a:r>
            <a:endParaRPr lang="en-US" dirty="0"/>
          </a:p>
        </p:txBody>
      </p:sp>
      <p:sp>
        <p:nvSpPr>
          <p:cNvPr id="7" name="Rounded Rectangle 6"/>
          <p:cNvSpPr/>
          <p:nvPr/>
        </p:nvSpPr>
        <p:spPr>
          <a:xfrm>
            <a:off x="6865802" y="1818035"/>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Pre-processing</a:t>
            </a:r>
            <a:endParaRPr lang="en-US" dirty="0"/>
          </a:p>
        </p:txBody>
      </p:sp>
      <p:sp>
        <p:nvSpPr>
          <p:cNvPr id="8" name="Rounded Rectangle 7"/>
          <p:cNvSpPr/>
          <p:nvPr/>
        </p:nvSpPr>
        <p:spPr>
          <a:xfrm>
            <a:off x="1038494" y="1843633"/>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URL dataset </a:t>
            </a:r>
            <a:endParaRPr lang="en-US" dirty="0"/>
          </a:p>
        </p:txBody>
      </p:sp>
      <p:sp>
        <p:nvSpPr>
          <p:cNvPr id="10" name="Rounded Rectangle 9"/>
          <p:cNvSpPr/>
          <p:nvPr/>
        </p:nvSpPr>
        <p:spPr>
          <a:xfrm>
            <a:off x="9781312" y="3242418"/>
            <a:ext cx="2011680" cy="208052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Support Vector Machine Technique</a:t>
            </a:r>
            <a:endParaRPr lang="en-US" dirty="0"/>
          </a:p>
        </p:txBody>
      </p:sp>
      <p:sp>
        <p:nvSpPr>
          <p:cNvPr id="11" name="Rounded Rectangle 10"/>
          <p:cNvSpPr/>
          <p:nvPr/>
        </p:nvSpPr>
        <p:spPr>
          <a:xfrm>
            <a:off x="4105308" y="1843633"/>
            <a:ext cx="1676396"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Text dataset </a:t>
            </a:r>
            <a:endParaRPr lang="en-US" dirty="0"/>
          </a:p>
        </p:txBody>
      </p:sp>
      <p:cxnSp>
        <p:nvCxnSpPr>
          <p:cNvPr id="24" name="Straight Arrow Connector 23"/>
          <p:cNvCxnSpPr>
            <a:stCxn id="7" idx="3"/>
          </p:cNvCxnSpPr>
          <p:nvPr/>
        </p:nvCxnSpPr>
        <p:spPr>
          <a:xfrm>
            <a:off x="8877482" y="2231692"/>
            <a:ext cx="903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itle 1"/>
          <p:cNvSpPr txBox="1">
            <a:spLocks/>
          </p:cNvSpPr>
          <p:nvPr/>
        </p:nvSpPr>
        <p:spPr>
          <a:xfrm>
            <a:off x="2957340" y="6492448"/>
            <a:ext cx="2800431" cy="365552"/>
          </a:xfrm>
          <a:prstGeom prst="rect">
            <a:avLst/>
          </a:prstGeom>
        </p:spPr>
        <p:txBody>
          <a:bodyPr vert="horz" lIns="91440" tIns="45720" rIns="91440" bIns="45720" rtlCol="0" anchor="ctr">
            <a:normAutofit fontScale="550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IN" cap="none" dirty="0" smtClean="0"/>
              <a:t>Fig :- System architecture</a:t>
            </a:r>
            <a:endParaRPr lang="en-US" cap="none" dirty="0"/>
          </a:p>
        </p:txBody>
      </p:sp>
      <p:sp>
        <p:nvSpPr>
          <p:cNvPr id="23" name="Rounded Rectangle 22"/>
          <p:cNvSpPr/>
          <p:nvPr/>
        </p:nvSpPr>
        <p:spPr>
          <a:xfrm>
            <a:off x="9781312" y="1845192"/>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a:t>
            </a:r>
          </a:p>
        </p:txBody>
      </p:sp>
      <p:sp>
        <p:nvSpPr>
          <p:cNvPr id="25" name="Rounded Rectangle 24"/>
          <p:cNvSpPr/>
          <p:nvPr/>
        </p:nvSpPr>
        <p:spPr>
          <a:xfrm>
            <a:off x="9781312" y="5940753"/>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Classification</a:t>
            </a:r>
            <a:endParaRPr lang="en-US" dirty="0"/>
          </a:p>
        </p:txBody>
      </p:sp>
      <p:cxnSp>
        <p:nvCxnSpPr>
          <p:cNvPr id="14" name="Straight Arrow Connector 13"/>
          <p:cNvCxnSpPr>
            <a:stCxn id="8" idx="3"/>
          </p:cNvCxnSpPr>
          <p:nvPr/>
        </p:nvCxnSpPr>
        <p:spPr>
          <a:xfrm>
            <a:off x="3050174" y="2257290"/>
            <a:ext cx="1064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p:cNvCxnSpPr>
          <p:nvPr/>
        </p:nvCxnSpPr>
        <p:spPr>
          <a:xfrm>
            <a:off x="5781704" y="2257290"/>
            <a:ext cx="1093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3" idx="2"/>
          </p:cNvCxnSpPr>
          <p:nvPr/>
        </p:nvCxnSpPr>
        <p:spPr>
          <a:xfrm>
            <a:off x="10787152" y="2672506"/>
            <a:ext cx="0" cy="56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2"/>
          </p:cNvCxnSpPr>
          <p:nvPr/>
        </p:nvCxnSpPr>
        <p:spPr>
          <a:xfrm>
            <a:off x="10787152" y="5322944"/>
            <a:ext cx="0" cy="659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763793" y="4495630"/>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Phishing</a:t>
            </a:r>
            <a:endParaRPr lang="en-US" dirty="0"/>
          </a:p>
        </p:txBody>
      </p:sp>
      <p:sp>
        <p:nvSpPr>
          <p:cNvPr id="42" name="Rounded Rectangle 41"/>
          <p:cNvSpPr/>
          <p:nvPr/>
        </p:nvSpPr>
        <p:spPr>
          <a:xfrm>
            <a:off x="6865802" y="5913328"/>
            <a:ext cx="2011680" cy="82731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Legitimate</a:t>
            </a:r>
            <a:endParaRPr lang="en-US" dirty="0"/>
          </a:p>
        </p:txBody>
      </p:sp>
      <p:cxnSp>
        <p:nvCxnSpPr>
          <p:cNvPr id="44" name="Straight Arrow Connector 43"/>
          <p:cNvCxnSpPr>
            <a:stCxn id="25" idx="1"/>
            <a:endCxn id="41" idx="3"/>
          </p:cNvCxnSpPr>
          <p:nvPr/>
        </p:nvCxnSpPr>
        <p:spPr>
          <a:xfrm flipH="1" flipV="1">
            <a:off x="8775473" y="4909287"/>
            <a:ext cx="1005839" cy="144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1"/>
          </p:cNvCxnSpPr>
          <p:nvPr/>
        </p:nvCxnSpPr>
        <p:spPr>
          <a:xfrm flipH="1">
            <a:off x="8877482" y="6354410"/>
            <a:ext cx="903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021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841</TotalTime>
  <Words>1138</Words>
  <Application>Microsoft Office PowerPoint</Application>
  <PresentationFormat>Widescreen</PresentationFormat>
  <Paragraphs>188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Noto Sans Symbols</vt:lpstr>
      <vt:lpstr>Times New Roman</vt:lpstr>
      <vt:lpstr>Wingdings</vt:lpstr>
      <vt:lpstr>Office Theme</vt:lpstr>
      <vt:lpstr>“Project Name”</vt:lpstr>
      <vt:lpstr>PROBLEM STATEMENT</vt:lpstr>
      <vt:lpstr>PURPOSE AND OBJECTIVE</vt:lpstr>
      <vt:lpstr>PROJECT SCOPE</vt:lpstr>
      <vt:lpstr>Literature Survey</vt:lpstr>
      <vt:lpstr>Literature Survey</vt:lpstr>
      <vt:lpstr>SYSTEM OVERVIEW</vt:lpstr>
      <vt:lpstr>Algorithm Used </vt:lpstr>
      <vt:lpstr>Proposed Architecture </vt:lpstr>
      <vt:lpstr>DFD Level 0 Diagram</vt:lpstr>
      <vt:lpstr>DFD Level 1 Diagram</vt:lpstr>
      <vt:lpstr>PowerPoint Presentation</vt:lpstr>
      <vt:lpstr>PowerPoint Presentation</vt:lpstr>
      <vt:lpstr>PowerPoint Presentation</vt:lpstr>
      <vt:lpstr>PowerPoint Presentation</vt:lpstr>
      <vt:lpstr>HARDWARE REQUIREMENTS</vt:lpstr>
      <vt:lpstr>SOFTWARE REQUIREMENTS</vt:lpstr>
      <vt:lpstr>SOFTWARE REQIUIREMENT SPECIFICATIONS (SRS)</vt:lpstr>
      <vt:lpstr>Conti…</vt:lpstr>
      <vt:lpstr>Assumptions and Dependencies</vt:lpstr>
      <vt:lpstr>High Level Design</vt:lpstr>
      <vt:lpstr>Test Results</vt:lpstr>
      <vt:lpstr>PROJECT PLAN 2.0</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dc:creator>
  <cp:lastModifiedBy>Amu</cp:lastModifiedBy>
  <cp:revision>87</cp:revision>
  <dcterms:created xsi:type="dcterms:W3CDTF">2019-09-20T05:43:49Z</dcterms:created>
  <dcterms:modified xsi:type="dcterms:W3CDTF">2021-11-29T18:29:38Z</dcterms:modified>
</cp:coreProperties>
</file>