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sldIdLst>
    <p:sldId id="256" r:id="rId2"/>
    <p:sldId id="276" r:id="rId3"/>
    <p:sldId id="279" r:id="rId4"/>
    <p:sldId id="291" r:id="rId5"/>
    <p:sldId id="298" r:id="rId6"/>
    <p:sldId id="299" r:id="rId7"/>
    <p:sldId id="284" r:id="rId8"/>
    <p:sldId id="303" r:id="rId9"/>
    <p:sldId id="264" r:id="rId10"/>
    <p:sldId id="322" r:id="rId11"/>
    <p:sldId id="323" r:id="rId12"/>
    <p:sldId id="324" r:id="rId13"/>
    <p:sldId id="325" r:id="rId14"/>
    <p:sldId id="326" r:id="rId15"/>
    <p:sldId id="327" r:id="rId16"/>
    <p:sldId id="328" r:id="rId17"/>
    <p:sldId id="300" r:id="rId18"/>
    <p:sldId id="301" r:id="rId19"/>
    <p:sldId id="308" r:id="rId20"/>
    <p:sldId id="309" r:id="rId21"/>
    <p:sldId id="310" r:id="rId22"/>
    <p:sldId id="311" r:id="rId23"/>
    <p:sldId id="313" r:id="rId24"/>
    <p:sldId id="29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p:scale>
          <a:sx n="70" d="100"/>
          <a:sy n="70" d="100"/>
        </p:scale>
        <p:origin x="-1186" y="-47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72B4FB6E-F00F-48D5-8455-45248FAAE9A9}" type="datetimeFigureOut">
              <a:rPr lang="en-US" smtClean="0"/>
              <a:t>12/14/2021</a:t>
            </a:fld>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7437783E-00DC-44DA-95AA-31BB7D249C3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2B4FB6E-F00F-48D5-8455-45248FAAE9A9}"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7783E-00DC-44DA-95AA-31BB7D249C3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2B4FB6E-F00F-48D5-8455-45248FAAE9A9}"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7783E-00DC-44DA-95AA-31BB7D249C3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2B4FB6E-F00F-48D5-8455-45248FAAE9A9}" type="datetimeFigureOut">
              <a:rPr lang="en-US" smtClean="0"/>
              <a:t>12/14/2021</a:t>
            </a:fld>
            <a:endParaRPr lang="en-US"/>
          </a:p>
        </p:txBody>
      </p:sp>
      <p:sp>
        <p:nvSpPr>
          <p:cNvPr id="9" name="Slide Number Placeholder 8"/>
          <p:cNvSpPr>
            <a:spLocks noGrp="1"/>
          </p:cNvSpPr>
          <p:nvPr>
            <p:ph type="sldNum" sz="quarter" idx="15"/>
          </p:nvPr>
        </p:nvSpPr>
        <p:spPr/>
        <p:txBody>
          <a:bodyPr rtlCol="0"/>
          <a:lstStyle/>
          <a:p>
            <a:fld id="{7437783E-00DC-44DA-95AA-31BB7D249C35}"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72B4FB6E-F00F-48D5-8455-45248FAAE9A9}" type="datetimeFigureOut">
              <a:rPr lang="en-US" smtClean="0"/>
              <a:t>12/14/2021</a:t>
            </a:fld>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7437783E-00DC-44DA-95AA-31BB7D249C3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2B4FB6E-F00F-48D5-8455-45248FAAE9A9}"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37783E-00DC-44DA-95AA-31BB7D249C35}" type="slidenum">
              <a:rPr lang="en-US" smtClean="0"/>
              <a:t>‹#›</a:t>
            </a:fld>
            <a:endParaRPr lang="en-US"/>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2B4FB6E-F00F-48D5-8455-45248FAAE9A9}" type="datetimeFigureOut">
              <a:rPr lang="en-US" smtClean="0"/>
              <a:t>12/14/2021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37783E-00DC-44DA-95AA-31BB7D249C35}" type="slidenum">
              <a:rPr lang="en-US" smtClean="0"/>
              <a:t>‹#›</a:t>
            </a:fld>
            <a:endParaRPr lang="en-US"/>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2B4FB6E-F00F-48D5-8455-45248FAAE9A9}" type="datetimeFigureOut">
              <a:rPr lang="en-US" smtClean="0"/>
              <a:t>12/14/2021</a:t>
            </a:fld>
            <a:endParaRPr lang="en-US"/>
          </a:p>
        </p:txBody>
      </p:sp>
      <p:sp>
        <p:nvSpPr>
          <p:cNvPr id="7" name="Slide Number Placeholder 6"/>
          <p:cNvSpPr>
            <a:spLocks noGrp="1"/>
          </p:cNvSpPr>
          <p:nvPr>
            <p:ph type="sldNum" sz="quarter" idx="11"/>
          </p:nvPr>
        </p:nvSpPr>
        <p:spPr/>
        <p:txBody>
          <a:bodyPr rtlCol="0"/>
          <a:lstStyle/>
          <a:p>
            <a:fld id="{7437783E-00DC-44DA-95AA-31BB7D249C35}"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B4FB6E-F00F-48D5-8455-45248FAAE9A9}" type="datetimeFigureOut">
              <a:rPr lang="en-US" smtClean="0"/>
              <a:t>12/14/2021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37783E-00DC-44DA-95AA-31BB7D249C3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2B4FB6E-F00F-48D5-8455-45248FAAE9A9}" type="datetimeFigureOut">
              <a:rPr lang="en-US" smtClean="0"/>
              <a:t>12/14/2021</a:t>
            </a:fld>
            <a:endParaRPr lang="en-US"/>
          </a:p>
        </p:txBody>
      </p:sp>
      <p:sp>
        <p:nvSpPr>
          <p:cNvPr id="22" name="Slide Number Placeholder 21"/>
          <p:cNvSpPr>
            <a:spLocks noGrp="1"/>
          </p:cNvSpPr>
          <p:nvPr>
            <p:ph type="sldNum" sz="quarter" idx="15"/>
          </p:nvPr>
        </p:nvSpPr>
        <p:spPr/>
        <p:txBody>
          <a:bodyPr rtlCol="0"/>
          <a:lstStyle/>
          <a:p>
            <a:fld id="{7437783E-00DC-44DA-95AA-31BB7D249C35}"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2B4FB6E-F00F-48D5-8455-45248FAAE9A9}" type="datetimeFigureOut">
              <a:rPr lang="en-US" smtClean="0"/>
              <a:t>12/14/2021</a:t>
            </a:fld>
            <a:endParaRPr lang="en-US"/>
          </a:p>
        </p:txBody>
      </p:sp>
      <p:sp>
        <p:nvSpPr>
          <p:cNvPr id="18" name="Slide Number Placeholder 17"/>
          <p:cNvSpPr>
            <a:spLocks noGrp="1"/>
          </p:cNvSpPr>
          <p:nvPr>
            <p:ph type="sldNum" sz="quarter" idx="11"/>
          </p:nvPr>
        </p:nvSpPr>
        <p:spPr/>
        <p:txBody>
          <a:bodyPr rtlCol="0"/>
          <a:lstStyle/>
          <a:p>
            <a:fld id="{7437783E-00DC-44DA-95AA-31BB7D249C35}"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72B4FB6E-F00F-48D5-8455-45248FAAE9A9}" type="datetimeFigureOut">
              <a:rPr lang="en-US" smtClean="0"/>
              <a:t>12/14/2021</a:t>
            </a:fld>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7437783E-00DC-44DA-95AA-31BB7D249C3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356780F7-FBEB-4CB1-B67B-3997DF84F016}"/>
              </a:ext>
            </a:extLst>
          </p:cNvPr>
          <p:cNvSpPr>
            <a:spLocks noGrp="1"/>
          </p:cNvSpPr>
          <p:nvPr>
            <p:ph type="ctrTitle"/>
          </p:nvPr>
        </p:nvSpPr>
        <p:spPr>
          <a:xfrm>
            <a:off x="1734521" y="1078997"/>
            <a:ext cx="9325103" cy="1770197"/>
          </a:xfrm>
        </p:spPr>
        <p:txBody>
          <a:bodyPr>
            <a:normAutofit/>
          </a:bodyPr>
          <a:lstStyle/>
          <a:p>
            <a:pPr algn="ctr"/>
            <a:r>
              <a:rPr lang="en-US" sz="28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“Detection of Phishing Website Using Machine Learning”</a:t>
            </a:r>
            <a:endParaRPr lang="en-IN" sz="28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xmlns="" id="{63D40686-40B8-4D5E-B718-B63F3625B406}"/>
              </a:ext>
            </a:extLst>
          </p:cNvPr>
          <p:cNvSpPr>
            <a:spLocks noGrp="1"/>
          </p:cNvSpPr>
          <p:nvPr>
            <p:ph type="subTitle" idx="1"/>
          </p:nvPr>
        </p:nvSpPr>
        <p:spPr>
          <a:xfrm>
            <a:off x="4044029" y="3058736"/>
            <a:ext cx="9001125" cy="1407402"/>
          </a:xfrm>
        </p:spPr>
        <p:txBody>
          <a:bodyPr>
            <a:noAutofit/>
          </a:bodyPr>
          <a:lstStyle/>
          <a:p>
            <a:pPr marL="0" indent="0">
              <a:lnSpc>
                <a:spcPct val="100000"/>
              </a:lnSpc>
              <a:buNone/>
            </a:pPr>
            <a:r>
              <a:rPr lang="en-US" sz="2000" b="1" dirty="0">
                <a:latin typeface="Times New Roman" panose="02020603050405020304" pitchFamily="18" charset="0"/>
                <a:cs typeface="Times New Roman" panose="02020603050405020304" pitchFamily="18" charset="0"/>
              </a:rPr>
              <a:t>Presented </a:t>
            </a:r>
            <a:r>
              <a:rPr lang="en-US" sz="2000" b="1" dirty="0" smtClean="0">
                <a:latin typeface="Times New Roman" panose="02020603050405020304" pitchFamily="18" charset="0"/>
                <a:cs typeface="Times New Roman" panose="02020603050405020304" pitchFamily="18" charset="0"/>
              </a:rPr>
              <a:t>by</a:t>
            </a:r>
          </a:p>
          <a:p>
            <a:pPr marL="0" indent="0">
              <a:lnSpc>
                <a:spcPct val="100000"/>
              </a:lnSpc>
              <a:buNone/>
            </a:pPr>
            <a:r>
              <a:rPr lang="en-US" sz="2000" b="1" dirty="0" err="1" smtClean="0">
                <a:latin typeface="Times New Roman" panose="02020603050405020304" pitchFamily="18" charset="0"/>
                <a:cs typeface="Times New Roman" panose="02020603050405020304" pitchFamily="18" charset="0"/>
              </a:rPr>
              <a:t>Faheem</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Shaikh</a:t>
            </a:r>
            <a:r>
              <a:rPr lang="id-ID" sz="2000" b="1" dirty="0" smtClean="0">
                <a:latin typeface="Times New Roman" panose="02020603050405020304" pitchFamily="18" charset="0"/>
                <a:cs typeface="Times New Roman" panose="02020603050405020304" pitchFamily="18" charset="0"/>
              </a:rPr>
              <a:t>	17</a:t>
            </a:r>
            <a:endParaRPr lang="en-US" sz="2000" b="1" dirty="0" smtClean="0">
              <a:latin typeface="Times New Roman" panose="02020603050405020304" pitchFamily="18" charset="0"/>
              <a:cs typeface="Times New Roman" panose="02020603050405020304" pitchFamily="18" charset="0"/>
            </a:endParaRPr>
          </a:p>
          <a:p>
            <a:pPr marL="0" indent="0">
              <a:lnSpc>
                <a:spcPct val="100000"/>
              </a:lnSpc>
              <a:buNone/>
            </a:pPr>
            <a:r>
              <a:rPr lang="en-US" sz="2000" b="1" dirty="0" err="1" smtClean="0">
                <a:latin typeface="Times New Roman" panose="02020603050405020304" pitchFamily="18" charset="0"/>
                <a:cs typeface="Times New Roman" panose="02020603050405020304" pitchFamily="18" charset="0"/>
              </a:rPr>
              <a:t>Pooja</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Garg</a:t>
            </a:r>
            <a:r>
              <a:rPr lang="id-ID" sz="2000" b="1" dirty="0" smtClean="0">
                <a:latin typeface="Times New Roman" panose="02020603050405020304" pitchFamily="18" charset="0"/>
                <a:cs typeface="Times New Roman" panose="02020603050405020304" pitchFamily="18" charset="0"/>
              </a:rPr>
              <a:t>	14</a:t>
            </a:r>
            <a:endParaRPr lang="en-US" sz="2000" b="1" dirty="0" smtClean="0">
              <a:latin typeface="Times New Roman" panose="02020603050405020304" pitchFamily="18" charset="0"/>
              <a:cs typeface="Times New Roman" panose="02020603050405020304" pitchFamily="18" charset="0"/>
            </a:endParaRPr>
          </a:p>
          <a:p>
            <a:pPr marL="0" indent="0">
              <a:lnSpc>
                <a:spcPct val="100000"/>
              </a:lnSpc>
              <a:buNone/>
            </a:pPr>
            <a:r>
              <a:rPr lang="en-US" sz="2000" b="1" dirty="0" err="1" smtClean="0">
                <a:latin typeface="Times New Roman" panose="02020603050405020304" pitchFamily="18" charset="0"/>
                <a:cs typeface="Times New Roman" panose="02020603050405020304" pitchFamily="18" charset="0"/>
              </a:rPr>
              <a:t>Kunal</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Rokde</a:t>
            </a:r>
            <a:r>
              <a:rPr lang="id-ID" sz="2000" b="1" dirty="0" smtClean="0">
                <a:latin typeface="Times New Roman" panose="02020603050405020304" pitchFamily="18" charset="0"/>
                <a:cs typeface="Times New Roman" panose="02020603050405020304" pitchFamily="18" charset="0"/>
              </a:rPr>
              <a:t>	16</a:t>
            </a:r>
            <a:endParaRPr lang="en-US" sz="2000" b="1" dirty="0" smtClean="0">
              <a:latin typeface="Times New Roman" panose="02020603050405020304" pitchFamily="18" charset="0"/>
              <a:cs typeface="Times New Roman" panose="02020603050405020304" pitchFamily="18" charset="0"/>
            </a:endParaRPr>
          </a:p>
          <a:p>
            <a:pPr marL="0" indent="0">
              <a:lnSpc>
                <a:spcPct val="100000"/>
              </a:lnSpc>
              <a:buNone/>
            </a:pPr>
            <a:r>
              <a:rPr lang="en-US" sz="2000" b="1" dirty="0" err="1" smtClean="0">
                <a:latin typeface="Times New Roman" panose="02020603050405020304" pitchFamily="18" charset="0"/>
                <a:cs typeface="Times New Roman" panose="02020603050405020304" pitchFamily="18" charset="0"/>
              </a:rPr>
              <a:t>Omkar</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Shelke</a:t>
            </a:r>
            <a:r>
              <a:rPr lang="id-ID" sz="2000" b="1" dirty="0" smtClean="0">
                <a:latin typeface="Times New Roman" panose="02020603050405020304" pitchFamily="18" charset="0"/>
                <a:cs typeface="Times New Roman" panose="02020603050405020304" pitchFamily="18" charset="0"/>
              </a:rPr>
              <a:t>	19</a:t>
            </a:r>
            <a:endParaRPr lang="en-US" sz="20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9CCAD63A-3256-4691-ACFC-96766C21941B}"/>
              </a:ext>
            </a:extLst>
          </p:cNvPr>
          <p:cNvSpPr txBox="1"/>
          <p:nvPr/>
        </p:nvSpPr>
        <p:spPr>
          <a:xfrm>
            <a:off x="8107127" y="5644257"/>
            <a:ext cx="3499982" cy="954107"/>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Under Guidance </a:t>
            </a:r>
            <a:r>
              <a:rPr lang="en-US" sz="2800" dirty="0" smtClean="0">
                <a:latin typeface="Times New Roman" panose="02020603050405020304" pitchFamily="18" charset="0"/>
                <a:cs typeface="Times New Roman" panose="02020603050405020304" pitchFamily="18" charset="0"/>
              </a:rPr>
              <a:t>of</a:t>
            </a:r>
          </a:p>
          <a:p>
            <a:pPr algn="ctr"/>
            <a:r>
              <a:rPr lang="en-US" sz="2800" dirty="0" smtClean="0">
                <a:latin typeface="Times New Roman" panose="02020603050405020304" pitchFamily="18" charset="0"/>
                <a:cs typeface="Times New Roman" panose="02020603050405020304" pitchFamily="18" charset="0"/>
              </a:rPr>
              <a:t>Prof. </a:t>
            </a:r>
            <a:r>
              <a:rPr lang="en-US" sz="2800" dirty="0" err="1" smtClean="0">
                <a:latin typeface="Times New Roman" panose="02020603050405020304" pitchFamily="18" charset="0"/>
                <a:cs typeface="Times New Roman" panose="02020603050405020304" pitchFamily="18" charset="0"/>
              </a:rPr>
              <a:t>A.N.Varade</a:t>
            </a:r>
            <a:endParaRPr lang="en-IN" sz="2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E86D8DF0-D2CC-4140-9902-1E8550A36B10}"/>
              </a:ext>
            </a:extLst>
          </p:cNvPr>
          <p:cNvSpPr txBox="1"/>
          <p:nvPr/>
        </p:nvSpPr>
        <p:spPr>
          <a:xfrm>
            <a:off x="1665255" y="0"/>
            <a:ext cx="6141980" cy="369332"/>
          </a:xfrm>
          <a:prstGeom prst="rect">
            <a:avLst/>
          </a:prstGeom>
          <a:noFill/>
        </p:spPr>
        <p:txBody>
          <a:bodyPr wrap="square" rtlCol="0">
            <a:spAutoFit/>
          </a:bodyPr>
          <a:lstStyle/>
          <a:p>
            <a:pPr algn="ctr"/>
            <a:endParaRPr lang="en-US" b="1"/>
          </a:p>
        </p:txBody>
      </p:sp>
      <p:sp>
        <p:nvSpPr>
          <p:cNvPr id="10" name="TextBox 9">
            <a:extLst>
              <a:ext uri="{FF2B5EF4-FFF2-40B4-BE49-F238E27FC236}">
                <a16:creationId xmlns:a16="http://schemas.microsoft.com/office/drawing/2014/main" xmlns="" id="{29FF80DD-6566-7F4C-882F-C3C33015543C}"/>
              </a:ext>
            </a:extLst>
          </p:cNvPr>
          <p:cNvSpPr txBox="1"/>
          <p:nvPr/>
        </p:nvSpPr>
        <p:spPr>
          <a:xfrm>
            <a:off x="2006923" y="185610"/>
            <a:ext cx="7850195" cy="1754326"/>
          </a:xfrm>
          <a:prstGeom prst="rect">
            <a:avLst/>
          </a:prstGeom>
          <a:noFill/>
        </p:spPr>
        <p:txBody>
          <a:bodyPr wrap="square" rtlCol="0" anchor="ctr">
            <a:spAutoFit/>
          </a:bodyPr>
          <a:lstStyle/>
          <a:p>
            <a:pPr algn="ctr"/>
            <a:r>
              <a:rPr lang="id-ID" sz="3600" dirty="0" smtClean="0"/>
              <a:t>Sinhgad </a:t>
            </a:r>
            <a:r>
              <a:rPr lang="id-ID" sz="3600" dirty="0"/>
              <a:t>Academy of Engineering</a:t>
            </a:r>
            <a:br>
              <a:rPr lang="id-ID" sz="3600" dirty="0"/>
            </a:br>
            <a:r>
              <a:rPr lang="id-ID" sz="3600" dirty="0"/>
              <a:t>Department of Information Technology</a:t>
            </a:r>
            <a:endParaRPr lang="en-IN" sz="3600" dirty="0"/>
          </a:p>
          <a:p>
            <a:pPr algn="ctr"/>
            <a:endParaRPr lang="en-US" sz="3600" b="1" dirty="0">
              <a:latin typeface="Times New Roman" panose="02020603050405020304" pitchFamily="18" charset="0"/>
              <a:cs typeface="Times New Roman" panose="02020603050405020304" pitchFamily="18" charset="0"/>
            </a:endParaRPr>
          </a:p>
        </p:txBody>
      </p:sp>
      <p:pic>
        <p:nvPicPr>
          <p:cNvPr id="8" name="Picture 7" descr="A picture containing drawing&#10;&#10;Description automatically generated">
            <a:extLst>
              <a:ext uri="{FF2B5EF4-FFF2-40B4-BE49-F238E27FC236}">
                <a16:creationId xmlns="" xmlns:a16="http://schemas.microsoft.com/office/drawing/2014/main" id="{2D84A4A4-6D29-477C-8247-00281FAB84B5}"/>
              </a:ext>
            </a:extLst>
          </p:cNvPr>
          <p:cNvPicPr>
            <a:picLocks noChangeAspect="1"/>
          </p:cNvPicPr>
          <p:nvPr/>
        </p:nvPicPr>
        <p:blipFill>
          <a:blip r:embed="rId2"/>
          <a:stretch>
            <a:fillRect/>
          </a:stretch>
        </p:blipFill>
        <p:spPr>
          <a:xfrm>
            <a:off x="228216" y="163031"/>
            <a:ext cx="1637193" cy="761399"/>
          </a:xfrm>
          <a:prstGeom prst="rect">
            <a:avLst/>
          </a:prstGeom>
        </p:spPr>
      </p:pic>
      <p:pic>
        <p:nvPicPr>
          <p:cNvPr id="13" name="Picture 12" descr="A drawing of a face&#10;&#10;Description automatically generated">
            <a:extLst>
              <a:ext uri="{FF2B5EF4-FFF2-40B4-BE49-F238E27FC236}">
                <a16:creationId xmlns="" xmlns:a16="http://schemas.microsoft.com/office/drawing/2014/main" id="{994F844E-2668-4F6B-8E80-369374F8A27D}"/>
              </a:ext>
            </a:extLst>
          </p:cNvPr>
          <p:cNvPicPr>
            <a:picLocks noChangeAspect="1"/>
          </p:cNvPicPr>
          <p:nvPr/>
        </p:nvPicPr>
        <p:blipFill>
          <a:blip r:embed="rId3"/>
          <a:stretch>
            <a:fillRect/>
          </a:stretch>
        </p:blipFill>
        <p:spPr>
          <a:xfrm>
            <a:off x="9715604" y="163031"/>
            <a:ext cx="1685967" cy="713931"/>
          </a:xfrm>
          <a:prstGeom prst="rect">
            <a:avLst/>
          </a:prstGeom>
        </p:spPr>
      </p:pic>
    </p:spTree>
    <p:extLst>
      <p:ext uri="{BB962C8B-B14F-4D97-AF65-F5344CB8AC3E}">
        <p14:creationId xmlns:p14="http://schemas.microsoft.com/office/powerpoint/2010/main" val="1128465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148794" y="1859869"/>
            <a:ext cx="9020774" cy="3680960"/>
          </a:xfrm>
          <a:prstGeom prst="rect">
            <a:avLst/>
          </a:prstGeom>
        </p:spPr>
      </p:pic>
      <p:sp>
        <p:nvSpPr>
          <p:cNvPr id="5" name="Rectangle 4"/>
          <p:cNvSpPr/>
          <p:nvPr/>
        </p:nvSpPr>
        <p:spPr>
          <a:xfrm>
            <a:off x="1749088" y="588219"/>
            <a:ext cx="5098026" cy="584775"/>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DFD Level 0 Diagram</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6574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DFD Level 1 Diagram</a:t>
            </a:r>
            <a:br>
              <a:rPr lang="en-US" sz="3200" b="1" dirty="0">
                <a:latin typeface="Times New Roman" panose="02020603050405020304" pitchFamily="18" charset="0"/>
                <a:cs typeface="Times New Roman" panose="02020603050405020304" pitchFamily="18" charset="0"/>
              </a:rPr>
            </a:b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448415" y="870858"/>
            <a:ext cx="7325591" cy="5602968"/>
          </a:xfrm>
          <a:prstGeom prst="rect">
            <a:avLst/>
          </a:prstGeom>
        </p:spPr>
      </p:pic>
    </p:spTree>
    <p:extLst>
      <p:ext uri="{BB962C8B-B14F-4D97-AF65-F5344CB8AC3E}">
        <p14:creationId xmlns:p14="http://schemas.microsoft.com/office/powerpoint/2010/main" val="521588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a:spLocks noGrp="1"/>
          </p:cNvSpPr>
          <p:nvPr>
            <p:ph type="title"/>
          </p:nvPr>
        </p:nvSpPr>
        <p:spPr>
          <a:xfrm>
            <a:off x="119743" y="553202"/>
            <a:ext cx="94996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Activity </a:t>
            </a:r>
            <a:r>
              <a:rPr lang="en-US" sz="2400" b="1" dirty="0" smtClean="0">
                <a:latin typeface="Times New Roman" panose="02020603050405020304" pitchFamily="18" charset="0"/>
                <a:cs typeface="Times New Roman" panose="02020603050405020304" pitchFamily="18" charset="0"/>
              </a:rPr>
              <a:t>D</a:t>
            </a:r>
            <a:r>
              <a:rPr lang="id-ID" sz="2400" b="1" dirty="0" smtClean="0">
                <a:latin typeface="Times New Roman" panose="02020603050405020304" pitchFamily="18" charset="0"/>
                <a:cs typeface="Times New Roman" panose="02020603050405020304" pitchFamily="18" charset="0"/>
              </a:rPr>
              <a:t>iagram</a:t>
            </a:r>
            <a:endParaRPr lang="en-US" sz="24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3010" y="109182"/>
            <a:ext cx="7175500" cy="6748818"/>
          </a:xfrm>
          <a:prstGeom prst="rect">
            <a:avLst/>
          </a:prstGeom>
        </p:spPr>
      </p:pic>
    </p:spTree>
    <p:extLst>
      <p:ext uri="{BB962C8B-B14F-4D97-AF65-F5344CB8AC3E}">
        <p14:creationId xmlns:p14="http://schemas.microsoft.com/office/powerpoint/2010/main" val="916775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968" y="792423"/>
            <a:ext cx="8788400" cy="5600700"/>
          </a:xfrm>
          <a:prstGeom prst="rect">
            <a:avLst/>
          </a:prstGeom>
        </p:spPr>
      </p:pic>
      <p:sp>
        <p:nvSpPr>
          <p:cNvPr id="5" name="Rectangle 4"/>
          <p:cNvSpPr/>
          <p:nvPr/>
        </p:nvSpPr>
        <p:spPr>
          <a:xfrm>
            <a:off x="4046920" y="607757"/>
            <a:ext cx="5982010" cy="523220"/>
          </a:xfrm>
          <a:prstGeom prst="rect">
            <a:avLst/>
          </a:prstGeom>
        </p:spPr>
        <p:txBody>
          <a:bodyPr wrap="square">
            <a:spAutoFit/>
          </a:bodyPr>
          <a:lstStyle/>
          <a:p>
            <a:r>
              <a:rPr lang="en-US" sz="2800" b="1" dirty="0" err="1">
                <a:latin typeface="Times New Roman" panose="02020603050405020304" pitchFamily="18" charset="0"/>
                <a:cs typeface="Times New Roman" panose="02020603050405020304" pitchFamily="18" charset="0"/>
              </a:rPr>
              <a:t>Usecase</a:t>
            </a:r>
            <a:r>
              <a:rPr lang="en-US" sz="2800" b="1" dirty="0">
                <a:latin typeface="Times New Roman" panose="02020603050405020304" pitchFamily="18" charset="0"/>
                <a:cs typeface="Times New Roman" panose="02020603050405020304" pitchFamily="18" charset="0"/>
              </a:rPr>
              <a:t> Diagram</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9209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245" y="988533"/>
            <a:ext cx="10472147" cy="5221198"/>
          </a:xfrm>
          <a:prstGeom prst="rect">
            <a:avLst/>
          </a:prstGeom>
        </p:spPr>
      </p:pic>
      <p:sp>
        <p:nvSpPr>
          <p:cNvPr id="5" name="TextBox 4"/>
          <p:cNvSpPr txBox="1"/>
          <p:nvPr/>
        </p:nvSpPr>
        <p:spPr>
          <a:xfrm>
            <a:off x="4299912" y="358169"/>
            <a:ext cx="3298092"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Class Diagram</a:t>
            </a:r>
          </a:p>
        </p:txBody>
      </p:sp>
    </p:spTree>
    <p:extLst>
      <p:ext uri="{BB962C8B-B14F-4D97-AF65-F5344CB8AC3E}">
        <p14:creationId xmlns:p14="http://schemas.microsoft.com/office/powerpoint/2010/main" val="2103015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3559" y="0"/>
            <a:ext cx="7121309" cy="6858000"/>
          </a:xfrm>
          <a:prstGeom prst="rect">
            <a:avLst/>
          </a:prstGeom>
        </p:spPr>
      </p:pic>
      <p:sp>
        <p:nvSpPr>
          <p:cNvPr id="5" name="Rectangle 4"/>
          <p:cNvSpPr/>
          <p:nvPr/>
        </p:nvSpPr>
        <p:spPr>
          <a:xfrm>
            <a:off x="722846" y="588219"/>
            <a:ext cx="2654894"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Sequence Diagram</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0416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28451" y="2246135"/>
            <a:ext cx="2786743" cy="14891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5" name="Straight Connector 4"/>
          <p:cNvCxnSpPr/>
          <p:nvPr/>
        </p:nvCxnSpPr>
        <p:spPr>
          <a:xfrm>
            <a:off x="4745866" y="2703335"/>
            <a:ext cx="276932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745867" y="2290069"/>
            <a:ext cx="2751908" cy="369332"/>
          </a:xfrm>
          <a:prstGeom prst="rect">
            <a:avLst/>
          </a:prstGeom>
          <a:noFill/>
        </p:spPr>
        <p:txBody>
          <a:bodyPr wrap="square" rtlCol="0">
            <a:spAutoFit/>
          </a:bodyPr>
          <a:lstStyle/>
          <a:p>
            <a:pPr algn="ctr"/>
            <a:r>
              <a:rPr lang="en-US" dirty="0"/>
              <a:t>System</a:t>
            </a:r>
          </a:p>
        </p:txBody>
      </p:sp>
      <p:sp>
        <p:nvSpPr>
          <p:cNvPr id="7" name="TextBox 6"/>
          <p:cNvSpPr txBox="1"/>
          <p:nvPr/>
        </p:nvSpPr>
        <p:spPr>
          <a:xfrm>
            <a:off x="4745866" y="2686309"/>
            <a:ext cx="2342605" cy="1077218"/>
          </a:xfrm>
          <a:prstGeom prst="rect">
            <a:avLst/>
          </a:prstGeom>
          <a:noFill/>
        </p:spPr>
        <p:txBody>
          <a:bodyPr wrap="square" rtlCol="0">
            <a:spAutoFit/>
          </a:bodyPr>
          <a:lstStyle/>
          <a:p>
            <a:r>
              <a:rPr lang="en-US" sz="1600" dirty="0"/>
              <a:t>Dataset</a:t>
            </a:r>
          </a:p>
          <a:p>
            <a:r>
              <a:rPr lang="en-US" sz="1600" dirty="0"/>
              <a:t>Preprocess</a:t>
            </a:r>
          </a:p>
          <a:p>
            <a:r>
              <a:rPr lang="en-US" sz="1600" dirty="0"/>
              <a:t>Extraction</a:t>
            </a:r>
          </a:p>
          <a:p>
            <a:r>
              <a:rPr lang="en-US" sz="1600" dirty="0"/>
              <a:t>Classification</a:t>
            </a:r>
          </a:p>
        </p:txBody>
      </p:sp>
      <p:sp>
        <p:nvSpPr>
          <p:cNvPr id="8" name="Rectangle 7"/>
          <p:cNvSpPr/>
          <p:nvPr/>
        </p:nvSpPr>
        <p:spPr>
          <a:xfrm>
            <a:off x="8850513" y="2246135"/>
            <a:ext cx="2786743" cy="14891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9" name="Straight Connector 8"/>
          <p:cNvCxnSpPr/>
          <p:nvPr/>
        </p:nvCxnSpPr>
        <p:spPr>
          <a:xfrm>
            <a:off x="8867927" y="2703335"/>
            <a:ext cx="276932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259812" y="2290069"/>
            <a:ext cx="2342605" cy="369332"/>
          </a:xfrm>
          <a:prstGeom prst="rect">
            <a:avLst/>
          </a:prstGeom>
          <a:noFill/>
        </p:spPr>
        <p:txBody>
          <a:bodyPr wrap="square" rtlCol="0">
            <a:spAutoFit/>
          </a:bodyPr>
          <a:lstStyle/>
          <a:p>
            <a:pPr algn="ctr"/>
            <a:r>
              <a:rPr lang="en-US" dirty="0"/>
              <a:t>Decision</a:t>
            </a:r>
          </a:p>
        </p:txBody>
      </p:sp>
      <p:sp>
        <p:nvSpPr>
          <p:cNvPr id="11" name="TextBox 10"/>
          <p:cNvSpPr txBox="1"/>
          <p:nvPr/>
        </p:nvSpPr>
        <p:spPr>
          <a:xfrm>
            <a:off x="8669821" y="2990718"/>
            <a:ext cx="3291841" cy="338554"/>
          </a:xfrm>
          <a:prstGeom prst="rect">
            <a:avLst/>
          </a:prstGeom>
          <a:noFill/>
        </p:spPr>
        <p:txBody>
          <a:bodyPr wrap="square" rtlCol="0">
            <a:spAutoFit/>
          </a:bodyPr>
          <a:lstStyle/>
          <a:p>
            <a:pPr algn="ctr"/>
            <a:r>
              <a:rPr lang="en-US" sz="1600" dirty="0"/>
              <a:t>Legitimate / phishing</a:t>
            </a:r>
          </a:p>
        </p:txBody>
      </p:sp>
      <p:cxnSp>
        <p:nvCxnSpPr>
          <p:cNvPr id="12" name="Straight Arrow Connector 11"/>
          <p:cNvCxnSpPr/>
          <p:nvPr/>
        </p:nvCxnSpPr>
        <p:spPr>
          <a:xfrm>
            <a:off x="7497772" y="2934112"/>
            <a:ext cx="13178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27971" y="3006517"/>
            <a:ext cx="13178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2"/>
          <a:stretch>
            <a:fillRect/>
          </a:stretch>
        </p:blipFill>
        <p:spPr>
          <a:xfrm>
            <a:off x="132123" y="2314443"/>
            <a:ext cx="3441700" cy="1352550"/>
          </a:xfrm>
          <a:prstGeom prst="rect">
            <a:avLst/>
          </a:prstGeom>
        </p:spPr>
      </p:pic>
      <p:sp>
        <p:nvSpPr>
          <p:cNvPr id="15" name="TextBox 14"/>
          <p:cNvSpPr txBox="1"/>
          <p:nvPr/>
        </p:nvSpPr>
        <p:spPr>
          <a:xfrm>
            <a:off x="1037567" y="2821441"/>
            <a:ext cx="1330814" cy="338554"/>
          </a:xfrm>
          <a:prstGeom prst="rect">
            <a:avLst/>
          </a:prstGeom>
          <a:noFill/>
        </p:spPr>
        <p:txBody>
          <a:bodyPr wrap="none" rtlCol="0">
            <a:spAutoFit/>
          </a:bodyPr>
          <a:lstStyle/>
          <a:p>
            <a:r>
              <a:rPr lang="en-US" sz="1600" dirty="0"/>
              <a:t>Design Model</a:t>
            </a:r>
          </a:p>
        </p:txBody>
      </p:sp>
      <p:sp>
        <p:nvSpPr>
          <p:cNvPr id="16" name="TextBox 15"/>
          <p:cNvSpPr txBox="1"/>
          <p:nvPr/>
        </p:nvSpPr>
        <p:spPr>
          <a:xfrm>
            <a:off x="3527715" y="639027"/>
            <a:ext cx="4470135"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Design Model</a:t>
            </a:r>
          </a:p>
        </p:txBody>
      </p:sp>
    </p:spTree>
    <p:extLst>
      <p:ext uri="{BB962C8B-B14F-4D97-AF65-F5344CB8AC3E}">
        <p14:creationId xmlns:p14="http://schemas.microsoft.com/office/powerpoint/2010/main" val="269759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HARDWARE REQUIREMENTS</a:t>
            </a:r>
            <a:endParaRPr lang="en-US" dirty="0"/>
          </a:p>
        </p:txBody>
      </p:sp>
      <p:sp>
        <p:nvSpPr>
          <p:cNvPr id="5" name="Content Placeholder 4"/>
          <p:cNvSpPr>
            <a:spLocks noGrp="1"/>
          </p:cNvSpPr>
          <p:nvPr>
            <p:ph sz="quarter" idx="2"/>
          </p:nvPr>
        </p:nvSpPr>
        <p:spPr>
          <a:xfrm>
            <a:off x="1164771" y="2354988"/>
            <a:ext cx="7169332" cy="2632605"/>
          </a:xfrm>
        </p:spPr>
        <p:txBody>
          <a:bodyPr>
            <a:normAutofit/>
          </a:bodyPr>
          <a:lstStyle/>
          <a:p>
            <a:r>
              <a:rPr lang="en-US" dirty="0">
                <a:latin typeface="Times New Roman" panose="02020603050405020304" pitchFamily="18" charset="0"/>
                <a:cs typeface="Times New Roman" panose="02020603050405020304" pitchFamily="18" charset="0"/>
              </a:rPr>
              <a:t>Processor : Intel i3 minimum or more</a:t>
            </a:r>
          </a:p>
          <a:p>
            <a:r>
              <a:rPr lang="en-US" dirty="0">
                <a:latin typeface="Times New Roman" panose="02020603050405020304" pitchFamily="18" charset="0"/>
                <a:cs typeface="Times New Roman" panose="02020603050405020304" pitchFamily="18" charset="0"/>
              </a:rPr>
              <a:t>Disk Space : At least 3GB for Python IDE</a:t>
            </a:r>
          </a:p>
          <a:p>
            <a:r>
              <a:rPr lang="en-US" dirty="0">
                <a:latin typeface="Times New Roman" panose="02020603050405020304" pitchFamily="18" charset="0"/>
                <a:cs typeface="Times New Roman" panose="02020603050405020304" pitchFamily="18" charset="0"/>
              </a:rPr>
              <a:t>RAM : 4GB minimum or  more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29603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SOFTWARE REQUIREMENTS</a:t>
            </a:r>
            <a:endParaRPr lang="en-US" dirty="0"/>
          </a:p>
        </p:txBody>
      </p:sp>
      <p:sp>
        <p:nvSpPr>
          <p:cNvPr id="7" name="Content Placeholder 6"/>
          <p:cNvSpPr>
            <a:spLocks noGrp="1"/>
          </p:cNvSpPr>
          <p:nvPr>
            <p:ph sz="quarter" idx="2"/>
          </p:nvPr>
        </p:nvSpPr>
        <p:spPr>
          <a:xfrm>
            <a:off x="1099218" y="2214694"/>
            <a:ext cx="4718304" cy="2632605"/>
          </a:xfrm>
        </p:spPr>
        <p:txBody>
          <a:bodyPr/>
          <a:lstStyle/>
          <a:p>
            <a:r>
              <a:rPr lang="en-US" dirty="0" smtClean="0">
                <a:latin typeface="Times New Roman" panose="02020603050405020304" pitchFamily="18" charset="0"/>
                <a:cs typeface="Times New Roman" panose="02020603050405020304" pitchFamily="18" charset="0"/>
              </a:rPr>
              <a:t>Python</a:t>
            </a:r>
          </a:p>
          <a:p>
            <a:r>
              <a:rPr lang="en-US" dirty="0" smtClean="0">
                <a:latin typeface="Times New Roman" panose="02020603050405020304" pitchFamily="18" charset="0"/>
                <a:cs typeface="Times New Roman" panose="02020603050405020304" pitchFamily="18" charset="0"/>
              </a:rPr>
              <a:t>PHP</a:t>
            </a:r>
          </a:p>
          <a:p>
            <a:r>
              <a:rPr lang="en-US" dirty="0" smtClean="0">
                <a:latin typeface="Times New Roman" panose="02020603050405020304" pitchFamily="18" charset="0"/>
                <a:cs typeface="Times New Roman" panose="02020603050405020304" pitchFamily="18" charset="0"/>
              </a:rPr>
              <a:t>MySQL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57697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828" y="388576"/>
            <a:ext cx="10977348" cy="960668"/>
          </a:xfrm>
        </p:spPr>
        <p:txBody>
          <a:bodyPr>
            <a:noAutofit/>
          </a:bodyPr>
          <a:lstStyle/>
          <a:p>
            <a:r>
              <a:rPr lang="en-US" sz="3200" b="1" dirty="0">
                <a:latin typeface="Times New Roman" panose="02020603050405020304" pitchFamily="18" charset="0"/>
                <a:cs typeface="Times New Roman" panose="02020603050405020304" pitchFamily="18" charset="0"/>
              </a:rPr>
              <a:t>SOFTWARE REQIUIREMENT SPECIFICATIONS (SRS)</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quarter" idx="2"/>
          </p:nvPr>
        </p:nvSpPr>
        <p:spPr>
          <a:xfrm>
            <a:off x="150125" y="1635028"/>
            <a:ext cx="11805313" cy="2937329"/>
          </a:xfrm>
        </p:spPr>
        <p:txBody>
          <a:bodyPr>
            <a:noAutofit/>
          </a:bodyPr>
          <a:lstStyle/>
          <a:p>
            <a:pPr lvl="0" algn="just"/>
            <a:r>
              <a:rPr lang="en-US" sz="2200" b="1" dirty="0">
                <a:latin typeface="Times New Roman" panose="02020603050405020304" pitchFamily="18" charset="0"/>
                <a:cs typeface="Times New Roman" panose="02020603050405020304" pitchFamily="18" charset="0"/>
              </a:rPr>
              <a:t>Introduction:-</a:t>
            </a: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This software requirement specification (SRS) report expresses complete description about proposed System. This document includes all the functions and specifications with their explanations to solve related problems</a:t>
            </a:r>
            <a:r>
              <a:rPr lang="en-US" sz="2200" dirty="0" smtClean="0">
                <a:latin typeface="Times New Roman" panose="02020603050405020304" pitchFamily="18" charset="0"/>
                <a:cs typeface="Times New Roman" panose="02020603050405020304" pitchFamily="18" charset="0"/>
              </a:rPr>
              <a:t>.</a:t>
            </a:r>
          </a:p>
          <a:p>
            <a:pPr marL="0" indent="0" algn="just">
              <a:buNone/>
            </a:pPr>
            <a:endParaRPr lang="en-US" sz="2200" b="1" dirty="0">
              <a:latin typeface="Times New Roman" panose="02020603050405020304" pitchFamily="18" charset="0"/>
              <a:cs typeface="Times New Roman" panose="02020603050405020304" pitchFamily="18" charset="0"/>
            </a:endParaRPr>
          </a:p>
          <a:p>
            <a:pPr lvl="1" algn="just"/>
            <a:r>
              <a:rPr lang="en-US" sz="2200" b="1" dirty="0">
                <a:latin typeface="Times New Roman" panose="02020603050405020304" pitchFamily="18" charset="0"/>
                <a:cs typeface="Times New Roman" panose="02020603050405020304" pitchFamily="18" charset="0"/>
              </a:rPr>
              <a:t>Purpose:-</a:t>
            </a:r>
          </a:p>
          <a:p>
            <a:pPr marL="342900" lvl="1" indent="0" algn="just">
              <a:buNone/>
            </a:pPr>
            <a:r>
              <a:rPr lang="en-US" sz="2200" b="1"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The Purpose of the project is to develop a multi-classifier integration model by combining clustering 	and more than one classification technique to enhance detection and protecting phishing websites</a:t>
            </a:r>
            <a:endParaRPr lang="en-US" sz="2200" b="1" dirty="0">
              <a:latin typeface="Times New Roman" panose="02020603050405020304" pitchFamily="18" charset="0"/>
              <a:cs typeface="Times New Roman" panose="02020603050405020304" pitchFamily="18" charset="0"/>
            </a:endParaRPr>
          </a:p>
          <a:p>
            <a:pPr lvl="1" algn="just"/>
            <a:endParaRPr lang="en-US" sz="2200" b="1" dirty="0" smtClean="0">
              <a:latin typeface="Times New Roman" panose="02020603050405020304" pitchFamily="18" charset="0"/>
              <a:cs typeface="Times New Roman" panose="02020603050405020304" pitchFamily="18" charset="0"/>
            </a:endParaRPr>
          </a:p>
          <a:p>
            <a:pPr lvl="1" algn="just"/>
            <a:r>
              <a:rPr lang="en-US" sz="2200" b="1" dirty="0" smtClean="0">
                <a:latin typeface="Times New Roman" panose="02020603050405020304" pitchFamily="18" charset="0"/>
                <a:cs typeface="Times New Roman" panose="02020603050405020304" pitchFamily="18" charset="0"/>
              </a:rPr>
              <a:t>Product </a:t>
            </a:r>
            <a:r>
              <a:rPr lang="en-US" sz="2200" b="1" dirty="0">
                <a:latin typeface="Times New Roman" panose="02020603050405020304" pitchFamily="18" charset="0"/>
                <a:cs typeface="Times New Roman" panose="02020603050405020304" pitchFamily="18" charset="0"/>
              </a:rPr>
              <a:t>Scope:-</a:t>
            </a:r>
          </a:p>
          <a:p>
            <a:pPr lvl="2" algn="just"/>
            <a:r>
              <a:rPr lang="en-US" sz="2200" dirty="0">
                <a:latin typeface="Times New Roman" panose="02020603050405020304" pitchFamily="18" charset="0"/>
                <a:cs typeface="Times New Roman" panose="02020603050405020304" pitchFamily="18" charset="0"/>
              </a:rPr>
              <a:t>It will be offline application &amp; easy to use.</a:t>
            </a:r>
          </a:p>
          <a:p>
            <a:pPr lvl="2" algn="just"/>
            <a:r>
              <a:rPr lang="en-US" sz="2200" dirty="0" smtClean="0">
                <a:latin typeface="Times New Roman" panose="02020603050405020304" pitchFamily="18" charset="0"/>
                <a:cs typeface="Times New Roman" panose="02020603050405020304" pitchFamily="18" charset="0"/>
              </a:rPr>
              <a:t>It can be used to detect the phishing websites who are trying to get access to sensitive data or by creating the fake website and trying to get access of user’s personal credentials</a:t>
            </a:r>
          </a:p>
          <a:p>
            <a:pPr lvl="2" algn="just"/>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74629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6601" y="544285"/>
            <a:ext cx="8596668" cy="1320800"/>
          </a:xfrm>
        </p:spPr>
        <p:txBody>
          <a:bodyPr>
            <a:normAutofit/>
          </a:bodyPr>
          <a:lstStyle/>
          <a:p>
            <a:pPr algn="l"/>
            <a:r>
              <a:rPr lang="en-US" dirty="0" smtClean="0"/>
              <a:t>PROBLEM STATEMENT</a:t>
            </a:r>
            <a:endParaRPr lang="en-US" dirty="0"/>
          </a:p>
        </p:txBody>
      </p:sp>
      <p:sp>
        <p:nvSpPr>
          <p:cNvPr id="3" name="Content Placeholder 2"/>
          <p:cNvSpPr>
            <a:spLocks noGrp="1"/>
          </p:cNvSpPr>
          <p:nvPr>
            <p:ph sz="quarter" idx="1"/>
          </p:nvPr>
        </p:nvSpPr>
        <p:spPr>
          <a:xfrm>
            <a:off x="1092925" y="2032055"/>
            <a:ext cx="10598331" cy="3424107"/>
          </a:xfrm>
        </p:spPr>
        <p:txBody>
          <a:bodyPr>
            <a:noAutofit/>
          </a:bodyPr>
          <a:lstStyle/>
          <a:p>
            <a:pPr marL="0" indent="0" algn="just">
              <a:buNone/>
            </a:pPr>
            <a:r>
              <a:rPr lang="en-US" sz="2400" cap="none" dirty="0" smtClean="0">
                <a:latin typeface="Times New Roman" panose="02020603050405020304" pitchFamily="18" charset="0"/>
                <a:cs typeface="Times New Roman" panose="02020603050405020304" pitchFamily="18" charset="0"/>
              </a:rPr>
              <a:t>Phishing is an online crime that tries to trick unsuspected users to expose their sensitive (and valuable) personal information, for example, usernames, passwords, financial account details, personal addresses, SSN, and social relationships, to the miscreant, often for malicious reasons. Phishing is normally perpetrated by disguising as a trustworthy entity in internet communication which is achieved by combining both social engineering and technical tricks.</a:t>
            </a:r>
          </a:p>
          <a:p>
            <a:pPr marL="0" indent="0" algn="just">
              <a:buNone/>
            </a:pPr>
            <a:endParaRPr lang="en-US" sz="2400" cap="none" dirty="0">
              <a:latin typeface="Times New Roman" panose="02020603050405020304" pitchFamily="18" charset="0"/>
              <a:cs typeface="Times New Roman" panose="02020603050405020304" pitchFamily="18" charset="0"/>
            </a:endParaRPr>
          </a:p>
          <a:p>
            <a:pPr marL="0" indent="0" algn="just">
              <a:buNone/>
            </a:pPr>
            <a:r>
              <a:rPr lang="en-US" sz="2400" cap="none" dirty="0" smtClean="0">
                <a:latin typeface="Times New Roman" panose="02020603050405020304" pitchFamily="18" charset="0"/>
                <a:cs typeface="Times New Roman" panose="02020603050405020304" pitchFamily="18" charset="0"/>
              </a:rPr>
              <a:t>  </a:t>
            </a:r>
            <a:endParaRPr lang="en-US"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45196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1493" y="0"/>
            <a:ext cx="4792638" cy="960668"/>
          </a:xfrm>
        </p:spPr>
        <p:txBody>
          <a:bodyPr>
            <a:noAutofit/>
          </a:bodyPr>
          <a:lstStyle/>
          <a:p>
            <a:pPr algn="r"/>
            <a:r>
              <a:rPr lang="en-US" sz="3600" b="1" dirty="0">
                <a:latin typeface="Times New Roman" panose="02020603050405020304" pitchFamily="18" charset="0"/>
                <a:cs typeface="Times New Roman" panose="02020603050405020304" pitchFamily="18" charset="0"/>
              </a:rPr>
              <a:t>Conti…</a:t>
            </a:r>
            <a:endParaRPr lang="en-US" sz="36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quarter" idx="2"/>
          </p:nvPr>
        </p:nvSpPr>
        <p:spPr>
          <a:xfrm>
            <a:off x="423080" y="768210"/>
            <a:ext cx="11491415" cy="2937329"/>
          </a:xfrm>
        </p:spPr>
        <p:txBody>
          <a:bodyPr>
            <a:noAutofit/>
          </a:bodyPr>
          <a:lstStyle/>
          <a:p>
            <a:r>
              <a:rPr lang="en-US" sz="2200" b="1" dirty="0">
                <a:latin typeface="Times New Roman" panose="02020603050405020304" pitchFamily="18" charset="0"/>
                <a:cs typeface="Times New Roman" panose="02020603050405020304" pitchFamily="18" charset="0"/>
              </a:rPr>
              <a:t>Product Functions:- </a:t>
            </a:r>
          </a:p>
          <a:p>
            <a:pPr lvl="1"/>
            <a:r>
              <a:rPr lang="en-US" sz="2000" b="1" dirty="0" smtClean="0">
                <a:latin typeface="Times New Roman" panose="02020603050405020304" pitchFamily="18" charset="0"/>
                <a:cs typeface="Times New Roman" panose="02020603050405020304" pitchFamily="18" charset="0"/>
              </a:rPr>
              <a:t>Master </a:t>
            </a:r>
            <a:r>
              <a:rPr lang="en-US" sz="2000" b="1" dirty="0">
                <a:latin typeface="Times New Roman" panose="02020603050405020304" pitchFamily="18" charset="0"/>
                <a:cs typeface="Times New Roman" panose="02020603050405020304" pitchFamily="18" charset="0"/>
              </a:rPr>
              <a:t>module</a:t>
            </a:r>
          </a:p>
          <a:p>
            <a:pPr lvl="2"/>
            <a:r>
              <a:rPr lang="en-US" sz="1800" dirty="0">
                <a:latin typeface="Times New Roman" panose="02020603050405020304" pitchFamily="18" charset="0"/>
                <a:cs typeface="Times New Roman" panose="02020603050405020304" pitchFamily="18" charset="0"/>
              </a:rPr>
              <a:t>Training Dataset</a:t>
            </a:r>
          </a:p>
          <a:p>
            <a:pPr lvl="2"/>
            <a:r>
              <a:rPr lang="en-US" sz="1800" dirty="0">
                <a:latin typeface="Times New Roman" panose="02020603050405020304" pitchFamily="18" charset="0"/>
                <a:cs typeface="Times New Roman" panose="02020603050405020304" pitchFamily="18" charset="0"/>
              </a:rPr>
              <a:t>Testing Dataset</a:t>
            </a:r>
          </a:p>
          <a:p>
            <a:pPr marL="0" indent="0">
              <a:buNone/>
            </a:pPr>
            <a:r>
              <a:rPr lang="en-US" sz="1800" dirty="0">
                <a:latin typeface="Times New Roman" panose="02020603050405020304" pitchFamily="18" charset="0"/>
                <a:cs typeface="Times New Roman" panose="02020603050405020304" pitchFamily="18" charset="0"/>
              </a:rPr>
              <a:t>	 </a:t>
            </a:r>
          </a:p>
          <a:p>
            <a:pPr lvl="1"/>
            <a:r>
              <a:rPr lang="en-US" sz="2000" b="1" dirty="0">
                <a:latin typeface="Times New Roman" panose="02020603050405020304" pitchFamily="18" charset="0"/>
                <a:cs typeface="Times New Roman" panose="02020603050405020304" pitchFamily="18" charset="0"/>
              </a:rPr>
              <a:t>Search module</a:t>
            </a:r>
          </a:p>
          <a:p>
            <a:pPr lvl="2"/>
            <a:r>
              <a:rPr lang="en-US" sz="1800" dirty="0" smtClean="0">
                <a:latin typeface="Times New Roman" panose="02020603050405020304" pitchFamily="18" charset="0"/>
                <a:cs typeface="Times New Roman" panose="02020603050405020304" pitchFamily="18" charset="0"/>
              </a:rPr>
              <a:t>Input Links</a:t>
            </a:r>
            <a:endParaRPr lang="en-US" sz="1800" dirty="0">
              <a:latin typeface="Times New Roman" panose="02020603050405020304" pitchFamily="18" charset="0"/>
              <a:cs typeface="Times New Roman" panose="02020603050405020304" pitchFamily="18" charset="0"/>
            </a:endParaRPr>
          </a:p>
          <a:p>
            <a:pPr lvl="2"/>
            <a:endParaRPr lang="en-US" sz="1800" dirty="0">
              <a:latin typeface="Times New Roman" panose="02020603050405020304" pitchFamily="18" charset="0"/>
              <a:cs typeface="Times New Roman" panose="02020603050405020304" pitchFamily="18" charset="0"/>
            </a:endParaRPr>
          </a:p>
          <a:p>
            <a:pPr lvl="0"/>
            <a:r>
              <a:rPr lang="en-US" sz="2200" b="1" dirty="0">
                <a:latin typeface="Times New Roman" panose="02020603050405020304" pitchFamily="18" charset="0"/>
                <a:cs typeface="Times New Roman" panose="02020603050405020304" pitchFamily="18" charset="0"/>
              </a:rPr>
              <a:t>User Classes and Characteristics</a:t>
            </a:r>
            <a:endParaRPr lang="en-US" sz="2200" dirty="0">
              <a:latin typeface="Times New Roman" panose="02020603050405020304" pitchFamily="18" charset="0"/>
              <a:cs typeface="Times New Roman" panose="02020603050405020304" pitchFamily="18" charset="0"/>
            </a:endParaRPr>
          </a:p>
          <a:p>
            <a:pPr lvl="0"/>
            <a:endParaRPr lang="en-US" sz="2200" dirty="0">
              <a:latin typeface="Times New Roman" panose="02020603050405020304" pitchFamily="18" charset="0"/>
              <a:cs typeface="Times New Roman" panose="02020603050405020304" pitchFamily="18" charset="0"/>
            </a:endParaRPr>
          </a:p>
          <a:p>
            <a:pPr lvl="1"/>
            <a:r>
              <a:rPr lang="en-US" b="1" dirty="0" smtClean="0">
                <a:latin typeface="Times New Roman" panose="02020603050405020304" pitchFamily="18" charset="0"/>
                <a:cs typeface="Times New Roman" panose="02020603050405020304" pitchFamily="18" charset="0"/>
              </a:rPr>
              <a:t>End Users</a:t>
            </a:r>
            <a:endParaRPr lang="en-US" dirty="0" smtClean="0">
              <a:latin typeface="Times New Roman" panose="02020603050405020304" pitchFamily="18" charset="0"/>
              <a:cs typeface="Times New Roman" panose="02020603050405020304" pitchFamily="18" charset="0"/>
            </a:endParaRPr>
          </a:p>
          <a:p>
            <a:pPr lvl="2"/>
            <a:r>
              <a:rPr lang="en-US" sz="1800" dirty="0" smtClean="0">
                <a:latin typeface="Times New Roman" panose="02020603050405020304" pitchFamily="18" charset="0"/>
                <a:cs typeface="Times New Roman" panose="02020603050405020304" pitchFamily="18" charset="0"/>
              </a:rPr>
              <a:t>End user should have basic idea about computer operations and database.</a:t>
            </a:r>
          </a:p>
          <a:p>
            <a:pPr lvl="2"/>
            <a:r>
              <a:rPr lang="en-US" sz="1800" dirty="0" smtClean="0">
                <a:latin typeface="Times New Roman" panose="02020603050405020304" pitchFamily="18" charset="0"/>
                <a:cs typeface="Times New Roman" panose="02020603050405020304" pitchFamily="18" charset="0"/>
              </a:rPr>
              <a:t>No </a:t>
            </a:r>
            <a:r>
              <a:rPr lang="en-US" sz="1800" dirty="0">
                <a:latin typeface="Times New Roman" panose="02020603050405020304" pitchFamily="18" charset="0"/>
                <a:cs typeface="Times New Roman" panose="02020603050405020304" pitchFamily="18" charset="0"/>
              </a:rPr>
              <a:t>specific knowledge or skills are required from the end user.</a:t>
            </a:r>
          </a:p>
          <a:p>
            <a:pPr marL="342900" lvl="1" indent="0">
              <a:buNone/>
            </a:pPr>
            <a:r>
              <a:rPr lang="en-US" dirty="0" smtClean="0">
                <a:latin typeface="Times New Roman" panose="02020603050405020304" pitchFamily="18" charset="0"/>
                <a:cs typeface="Times New Roman" panose="02020603050405020304" pitchFamily="18" charset="0"/>
              </a:rPr>
              <a:t> </a:t>
            </a:r>
          </a:p>
          <a:p>
            <a:pPr lvl="1"/>
            <a:r>
              <a:rPr lang="en-US" b="1" dirty="0" smtClean="0">
                <a:latin typeface="Times New Roman" panose="02020603050405020304" pitchFamily="18" charset="0"/>
                <a:cs typeface="Times New Roman" panose="02020603050405020304" pitchFamily="18" charset="0"/>
              </a:rPr>
              <a:t>Administrator</a:t>
            </a:r>
          </a:p>
          <a:p>
            <a:pPr lvl="2"/>
            <a:r>
              <a:rPr lang="en-US" sz="1800" dirty="0" smtClean="0">
                <a:latin typeface="Times New Roman" panose="02020603050405020304" pitchFamily="18" charset="0"/>
                <a:cs typeface="Times New Roman" panose="02020603050405020304" pitchFamily="18" charset="0"/>
              </a:rPr>
              <a:t>Administrator must be training the new dataset every time.</a:t>
            </a:r>
          </a:p>
          <a:p>
            <a:pPr lvl="2"/>
            <a:r>
              <a:rPr lang="en-US" sz="1800" dirty="0" smtClean="0">
                <a:latin typeface="Times New Roman" panose="02020603050405020304" pitchFamily="18" charset="0"/>
                <a:cs typeface="Times New Roman" panose="02020603050405020304" pitchFamily="18" charset="0"/>
              </a:rPr>
              <a:t>Administrator </a:t>
            </a:r>
            <a:r>
              <a:rPr lang="en-US" sz="1800" dirty="0">
                <a:latin typeface="Times New Roman" panose="02020603050405020304" pitchFamily="18" charset="0"/>
                <a:cs typeface="Times New Roman" panose="02020603050405020304" pitchFamily="18" charset="0"/>
              </a:rPr>
              <a:t>must be having good knowledge of dataset management system.</a:t>
            </a:r>
          </a:p>
          <a:p>
            <a:pPr lvl="0"/>
            <a:endParaRPr lang="en-US" sz="2200" dirty="0">
              <a:latin typeface="Times New Roman" panose="02020603050405020304" pitchFamily="18" charset="0"/>
              <a:cs typeface="Times New Roman" panose="02020603050405020304" pitchFamily="18" charset="0"/>
            </a:endParaRPr>
          </a:p>
          <a:p>
            <a:pPr lvl="2"/>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02953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3558" y="182384"/>
            <a:ext cx="8217242" cy="960668"/>
          </a:xfrm>
        </p:spPr>
        <p:txBody>
          <a:bodyPr>
            <a:noAutofit/>
          </a:bodyPr>
          <a:lstStyle/>
          <a:p>
            <a:pPr algn="ctr"/>
            <a:r>
              <a:rPr lang="en-US" sz="3600" b="1" dirty="0">
                <a:latin typeface="Times New Roman" panose="02020603050405020304" pitchFamily="18" charset="0"/>
                <a:cs typeface="Times New Roman" panose="02020603050405020304" pitchFamily="18" charset="0"/>
              </a:rPr>
              <a:t>Assumptions and Dependencies</a:t>
            </a:r>
            <a:endParaRPr lang="en-US" sz="36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quarter" idx="2"/>
          </p:nvPr>
        </p:nvSpPr>
        <p:spPr>
          <a:xfrm>
            <a:off x="395785" y="1686116"/>
            <a:ext cx="11450472" cy="4346194"/>
          </a:xfrm>
        </p:spPr>
        <p:txBody>
          <a:bodyPr>
            <a:noAutofit/>
          </a:bodyPr>
          <a:lstStyle/>
          <a:p>
            <a:pPr lvl="0" algn="just"/>
            <a:r>
              <a:rPr lang="en-US" sz="2200" b="1" dirty="0">
                <a:latin typeface="Times New Roman" panose="02020603050405020304" pitchFamily="18" charset="0"/>
                <a:cs typeface="Times New Roman" panose="02020603050405020304" pitchFamily="18" charset="0"/>
              </a:rPr>
              <a:t>Assumptions:</a:t>
            </a:r>
          </a:p>
          <a:p>
            <a:pPr lvl="1" algn="just"/>
            <a:r>
              <a:rPr lang="en-US" sz="2200" dirty="0">
                <a:latin typeface="Times New Roman" panose="02020603050405020304" pitchFamily="18" charset="0"/>
                <a:cs typeface="Times New Roman" panose="02020603050405020304" pitchFamily="18" charset="0"/>
              </a:rPr>
              <a:t>The product must have an interface which is simple enough to understand.</a:t>
            </a:r>
          </a:p>
          <a:p>
            <a:pPr lvl="1" algn="just"/>
            <a:r>
              <a:rPr lang="en-US" sz="2200" dirty="0">
                <a:latin typeface="Times New Roman" panose="02020603050405020304" pitchFamily="18" charset="0"/>
                <a:cs typeface="Times New Roman" panose="02020603050405020304" pitchFamily="18" charset="0"/>
              </a:rPr>
              <a:t>All the software such as python, </a:t>
            </a:r>
            <a:r>
              <a:rPr lang="en-US" sz="2200" dirty="0" err="1" smtClean="0">
                <a:latin typeface="Times New Roman" panose="02020603050405020304" pitchFamily="18" charset="0"/>
                <a:cs typeface="Times New Roman" panose="02020603050405020304" pitchFamily="18" charset="0"/>
              </a:rPr>
              <a:t>mysql</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php</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are installed and running on the computers</a:t>
            </a:r>
          </a:p>
          <a:p>
            <a:pPr marL="0" indent="0" algn="just">
              <a:buNone/>
            </a:pPr>
            <a:endParaRPr lang="en-US" sz="2200" dirty="0">
              <a:latin typeface="Times New Roman" panose="02020603050405020304" pitchFamily="18" charset="0"/>
              <a:cs typeface="Times New Roman" panose="02020603050405020304" pitchFamily="18" charset="0"/>
            </a:endParaRPr>
          </a:p>
          <a:p>
            <a:pPr lvl="0" algn="just"/>
            <a:r>
              <a:rPr lang="en-US" sz="2200" b="1" dirty="0">
                <a:latin typeface="Times New Roman" panose="02020603050405020304" pitchFamily="18" charset="0"/>
                <a:cs typeface="Times New Roman" panose="02020603050405020304" pitchFamily="18" charset="0"/>
              </a:rPr>
              <a:t>Dependencies: </a:t>
            </a:r>
          </a:p>
          <a:p>
            <a:pPr lvl="1" algn="just"/>
            <a:r>
              <a:rPr lang="en-US" sz="2200" dirty="0">
                <a:latin typeface="Times New Roman" panose="02020603050405020304" pitchFamily="18" charset="0"/>
                <a:cs typeface="Times New Roman" panose="02020603050405020304" pitchFamily="18" charset="0"/>
              </a:rPr>
              <a:t>All necessary software’s are available for implementing and use of the system.</a:t>
            </a:r>
          </a:p>
          <a:p>
            <a:pPr lvl="1" algn="just"/>
            <a:r>
              <a:rPr lang="en-US" sz="2200" dirty="0">
                <a:latin typeface="Times New Roman" panose="02020603050405020304" pitchFamily="18" charset="0"/>
                <a:cs typeface="Times New Roman" panose="02020603050405020304" pitchFamily="18" charset="0"/>
              </a:rPr>
              <a:t>The proposed system would be designed, developed and implemented based on the software requirements specifications document.</a:t>
            </a:r>
          </a:p>
          <a:p>
            <a:pPr lvl="1" algn="just"/>
            <a:r>
              <a:rPr lang="en-US" sz="2200" dirty="0">
                <a:latin typeface="Times New Roman" panose="02020603050405020304" pitchFamily="18" charset="0"/>
                <a:cs typeface="Times New Roman" panose="02020603050405020304" pitchFamily="18" charset="0"/>
              </a:rPr>
              <a:t>End users should have basic knowledge of computer and we also assure that the users will be given software training documentation and reference material.</a:t>
            </a:r>
          </a:p>
          <a:p>
            <a:pPr lvl="1" algn="just"/>
            <a:r>
              <a:rPr lang="en-US" sz="2200" dirty="0">
                <a:latin typeface="Times New Roman" panose="02020603050405020304" pitchFamily="18" charset="0"/>
                <a:cs typeface="Times New Roman" panose="02020603050405020304" pitchFamily="18" charset="0"/>
              </a:rPr>
              <a:t>Well Trained dataset</a:t>
            </a:r>
          </a:p>
          <a:p>
            <a:pPr lvl="0"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45848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4376" y="182384"/>
            <a:ext cx="8217242" cy="622834"/>
          </a:xfrm>
        </p:spPr>
        <p:txBody>
          <a:bodyPr>
            <a:noAutofit/>
          </a:bodyPr>
          <a:lstStyle/>
          <a:p>
            <a:pPr algn="ctr"/>
            <a:r>
              <a:rPr lang="en-US" sz="3600" b="1" dirty="0">
                <a:latin typeface="Times New Roman" panose="02020603050405020304" pitchFamily="18" charset="0"/>
                <a:cs typeface="Times New Roman" panose="02020603050405020304" pitchFamily="18" charset="0"/>
              </a:rPr>
              <a:t>High Level Design</a:t>
            </a:r>
            <a:endParaRPr lang="en-US" sz="3600" dirty="0">
              <a:latin typeface="Times New Roman" panose="02020603050405020304" pitchFamily="18" charset="0"/>
              <a:cs typeface="Times New Roman" panose="02020603050405020304" pitchFamily="18" charset="0"/>
            </a:endParaRPr>
          </a:p>
        </p:txBody>
      </p:sp>
      <p:sp>
        <p:nvSpPr>
          <p:cNvPr id="7" name="Rounded Rectangle 6"/>
          <p:cNvSpPr/>
          <p:nvPr/>
        </p:nvSpPr>
        <p:spPr>
          <a:xfrm>
            <a:off x="1865192" y="1897034"/>
            <a:ext cx="1705970" cy="68239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Benign URL</a:t>
            </a:r>
            <a:endParaRPr lang="en-US" dirty="0"/>
          </a:p>
        </p:txBody>
      </p:sp>
      <p:sp>
        <p:nvSpPr>
          <p:cNvPr id="9" name="Rounded Rectangle 8"/>
          <p:cNvSpPr/>
          <p:nvPr/>
        </p:nvSpPr>
        <p:spPr>
          <a:xfrm>
            <a:off x="9660337" y="807489"/>
            <a:ext cx="1705970" cy="73470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Preprocessing</a:t>
            </a:r>
            <a:endParaRPr lang="en-US" dirty="0"/>
          </a:p>
        </p:txBody>
      </p:sp>
      <p:sp>
        <p:nvSpPr>
          <p:cNvPr id="10" name="Rounded Rectangle 9"/>
          <p:cNvSpPr/>
          <p:nvPr/>
        </p:nvSpPr>
        <p:spPr>
          <a:xfrm>
            <a:off x="9169019" y="2458867"/>
            <a:ext cx="1705970" cy="91212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Normalization and Feature </a:t>
            </a:r>
            <a:r>
              <a:rPr lang="en-US" dirty="0"/>
              <a:t>Extraction</a:t>
            </a:r>
          </a:p>
        </p:txBody>
      </p:sp>
      <p:sp>
        <p:nvSpPr>
          <p:cNvPr id="11" name="Rounded Rectangle 10"/>
          <p:cNvSpPr/>
          <p:nvPr/>
        </p:nvSpPr>
        <p:spPr>
          <a:xfrm>
            <a:off x="5227090" y="2788689"/>
            <a:ext cx="1705970" cy="62324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Selection of Feature</a:t>
            </a:r>
            <a:endParaRPr lang="en-US" dirty="0"/>
          </a:p>
        </p:txBody>
      </p:sp>
      <p:sp>
        <p:nvSpPr>
          <p:cNvPr id="12" name="Rounded Rectangle 11"/>
          <p:cNvSpPr/>
          <p:nvPr/>
        </p:nvSpPr>
        <p:spPr>
          <a:xfrm>
            <a:off x="1569493" y="2825086"/>
            <a:ext cx="2254155" cy="600501"/>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Model </a:t>
            </a:r>
            <a:r>
              <a:rPr lang="en-US" dirty="0" smtClean="0"/>
              <a:t>Training Using ML Techniques</a:t>
            </a:r>
            <a:endParaRPr lang="en-US" dirty="0"/>
          </a:p>
        </p:txBody>
      </p:sp>
      <p:sp>
        <p:nvSpPr>
          <p:cNvPr id="13" name="Rounded Rectangle 12"/>
          <p:cNvSpPr/>
          <p:nvPr/>
        </p:nvSpPr>
        <p:spPr>
          <a:xfrm>
            <a:off x="7044518" y="975812"/>
            <a:ext cx="1705970" cy="55273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80% Training </a:t>
            </a:r>
            <a:r>
              <a:rPr lang="en-US" dirty="0"/>
              <a:t>Data</a:t>
            </a:r>
          </a:p>
        </p:txBody>
      </p:sp>
      <p:sp>
        <p:nvSpPr>
          <p:cNvPr id="14" name="Rounded Rectangle 13"/>
          <p:cNvSpPr/>
          <p:nvPr/>
        </p:nvSpPr>
        <p:spPr>
          <a:xfrm>
            <a:off x="7019496" y="2001667"/>
            <a:ext cx="1705970" cy="59140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20% Testing </a:t>
            </a:r>
            <a:r>
              <a:rPr lang="en-US" dirty="0"/>
              <a:t>Data</a:t>
            </a:r>
          </a:p>
        </p:txBody>
      </p:sp>
      <p:sp>
        <p:nvSpPr>
          <p:cNvPr id="15" name="Rounded Rectangle 14"/>
          <p:cNvSpPr/>
          <p:nvPr/>
        </p:nvSpPr>
        <p:spPr>
          <a:xfrm>
            <a:off x="3389192" y="5727507"/>
            <a:ext cx="1705970" cy="65964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Trained Model</a:t>
            </a:r>
          </a:p>
        </p:txBody>
      </p:sp>
      <p:sp>
        <p:nvSpPr>
          <p:cNvPr id="16" name="Rounded Rectangle 15"/>
          <p:cNvSpPr/>
          <p:nvPr/>
        </p:nvSpPr>
        <p:spPr>
          <a:xfrm>
            <a:off x="6421269" y="5688839"/>
            <a:ext cx="1705970" cy="67101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Classification</a:t>
            </a:r>
          </a:p>
        </p:txBody>
      </p:sp>
      <p:cxnSp>
        <p:nvCxnSpPr>
          <p:cNvPr id="18" name="Straight Arrow Connector 17"/>
          <p:cNvCxnSpPr/>
          <p:nvPr/>
        </p:nvCxnSpPr>
        <p:spPr>
          <a:xfrm>
            <a:off x="2044888" y="6075525"/>
            <a:ext cx="13101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115635" y="6061877"/>
            <a:ext cx="13101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9" idx="2"/>
            <a:endCxn id="10" idx="0"/>
          </p:cNvCxnSpPr>
          <p:nvPr/>
        </p:nvCxnSpPr>
        <p:spPr>
          <a:xfrm rot="5400000">
            <a:off x="9809327" y="1754871"/>
            <a:ext cx="916673" cy="4913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1" idx="2"/>
            <a:endCxn id="12" idx="3"/>
          </p:cNvCxnSpPr>
          <p:nvPr/>
        </p:nvCxnSpPr>
        <p:spPr>
          <a:xfrm rot="5400000" flipH="1">
            <a:off x="4808562" y="2140424"/>
            <a:ext cx="286600" cy="2256427"/>
          </a:xfrm>
          <a:prstGeom prst="bentConnector4">
            <a:avLst>
              <a:gd name="adj1" fmla="val -79763"/>
              <a:gd name="adj2" fmla="val 689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39" idx="2"/>
            <a:endCxn id="15" idx="0"/>
          </p:cNvCxnSpPr>
          <p:nvPr/>
        </p:nvCxnSpPr>
        <p:spPr>
          <a:xfrm rot="16200000" flipH="1">
            <a:off x="3024116" y="4509445"/>
            <a:ext cx="1071349" cy="13647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2024417" y="4035186"/>
            <a:ext cx="1705970" cy="62097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Save Trained Model</a:t>
            </a:r>
            <a:endParaRPr lang="en-US" dirty="0"/>
          </a:p>
        </p:txBody>
      </p:sp>
      <p:cxnSp>
        <p:nvCxnSpPr>
          <p:cNvPr id="42" name="Straight Arrow Connector 41"/>
          <p:cNvCxnSpPr>
            <a:stCxn id="12" idx="2"/>
            <a:endCxn id="39" idx="0"/>
          </p:cNvCxnSpPr>
          <p:nvPr/>
        </p:nvCxnSpPr>
        <p:spPr>
          <a:xfrm flipH="1">
            <a:off x="2877403" y="3411937"/>
            <a:ext cx="7961" cy="623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84830" y="5843511"/>
            <a:ext cx="1719617" cy="369332"/>
          </a:xfrm>
          <a:prstGeom prst="rect">
            <a:avLst/>
          </a:prstGeom>
          <a:noFill/>
        </p:spPr>
        <p:txBody>
          <a:bodyPr wrap="square" rtlCol="0">
            <a:spAutoFit/>
          </a:bodyPr>
          <a:lstStyle/>
          <a:p>
            <a:r>
              <a:rPr lang="en-US" dirty="0"/>
              <a:t>User input</a:t>
            </a:r>
          </a:p>
        </p:txBody>
      </p:sp>
      <p:cxnSp>
        <p:nvCxnSpPr>
          <p:cNvPr id="29" name="Straight Arrow Connector 28"/>
          <p:cNvCxnSpPr/>
          <p:nvPr/>
        </p:nvCxnSpPr>
        <p:spPr>
          <a:xfrm>
            <a:off x="8120417" y="6050504"/>
            <a:ext cx="13101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9412403" y="5718410"/>
            <a:ext cx="1705970" cy="67101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Result</a:t>
            </a:r>
            <a:endParaRPr lang="en-US" dirty="0"/>
          </a:p>
        </p:txBody>
      </p:sp>
      <p:cxnSp>
        <p:nvCxnSpPr>
          <p:cNvPr id="21" name="Elbow Connector 20"/>
          <p:cNvCxnSpPr>
            <a:stCxn id="10" idx="1"/>
            <a:endCxn id="11" idx="3"/>
          </p:cNvCxnSpPr>
          <p:nvPr/>
        </p:nvCxnSpPr>
        <p:spPr>
          <a:xfrm rot="10800000" flipV="1">
            <a:off x="6933061" y="2914931"/>
            <a:ext cx="2235959" cy="1853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1826523" y="889375"/>
            <a:ext cx="1705970" cy="68239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Phishing URL</a:t>
            </a:r>
            <a:endParaRPr lang="en-US" dirty="0"/>
          </a:p>
        </p:txBody>
      </p:sp>
      <p:cxnSp>
        <p:nvCxnSpPr>
          <p:cNvPr id="40" name="Elbow Connector 39"/>
          <p:cNvCxnSpPr>
            <a:stCxn id="35" idx="3"/>
            <a:endCxn id="7" idx="3"/>
          </p:cNvCxnSpPr>
          <p:nvPr/>
        </p:nvCxnSpPr>
        <p:spPr>
          <a:xfrm>
            <a:off x="3532493" y="1230571"/>
            <a:ext cx="38669" cy="1007659"/>
          </a:xfrm>
          <a:prstGeom prst="bentConnector3">
            <a:avLst>
              <a:gd name="adj1" fmla="val 691171"/>
            </a:avLst>
          </a:prstGeom>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4503761" y="1392071"/>
            <a:ext cx="1501254" cy="66874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Dataset</a:t>
            </a:r>
            <a:endParaRPr lang="en-US" dirty="0"/>
          </a:p>
        </p:txBody>
      </p:sp>
      <p:cxnSp>
        <p:nvCxnSpPr>
          <p:cNvPr id="44" name="Straight Arrow Connector 43"/>
          <p:cNvCxnSpPr>
            <a:endCxn id="41" idx="1"/>
          </p:cNvCxnSpPr>
          <p:nvPr/>
        </p:nvCxnSpPr>
        <p:spPr>
          <a:xfrm flipV="1">
            <a:off x="3807725" y="1726441"/>
            <a:ext cx="696036" cy="6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1"/>
            <a:endCxn id="14" idx="1"/>
          </p:cNvCxnSpPr>
          <p:nvPr/>
        </p:nvCxnSpPr>
        <p:spPr>
          <a:xfrm rot="10800000" flipV="1">
            <a:off x="7019496" y="1252179"/>
            <a:ext cx="25022" cy="1045189"/>
          </a:xfrm>
          <a:prstGeom prst="bentConnector3">
            <a:avLst>
              <a:gd name="adj1" fmla="val 1013596"/>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1" idx="3"/>
          </p:cNvCxnSpPr>
          <p:nvPr/>
        </p:nvCxnSpPr>
        <p:spPr>
          <a:xfrm>
            <a:off x="6005015" y="1726441"/>
            <a:ext cx="805218" cy="6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13" idx="3"/>
            <a:endCxn id="9" idx="1"/>
          </p:cNvCxnSpPr>
          <p:nvPr/>
        </p:nvCxnSpPr>
        <p:spPr>
          <a:xfrm flipV="1">
            <a:off x="8750488" y="1174842"/>
            <a:ext cx="909849" cy="773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80559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Times New Roman" panose="02020603050405020304" pitchFamily="18" charset="0"/>
                <a:cs typeface="Times New Roman" panose="02020603050405020304" pitchFamily="18" charset="0"/>
              </a:rPr>
              <a:t>PROJECT PLAN 2.0</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160061" y="1605743"/>
            <a:ext cx="10020874" cy="4590339"/>
          </a:xfrm>
          <a:prstGeom prst="rect">
            <a:avLst/>
          </a:prstGeom>
        </p:spPr>
      </p:pic>
    </p:spTree>
    <p:extLst>
      <p:ext uri="{BB962C8B-B14F-4D97-AF65-F5344CB8AC3E}">
        <p14:creationId xmlns:p14="http://schemas.microsoft.com/office/powerpoint/2010/main" val="18844839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557" y="393524"/>
            <a:ext cx="10364451" cy="671002"/>
          </a:xfrm>
        </p:spPr>
        <p:txBody>
          <a:bodyPr>
            <a:normAutofit/>
          </a:bodyPr>
          <a:lstStyle/>
          <a:p>
            <a:pPr algn="l"/>
            <a:r>
              <a:rPr lang="en-US" dirty="0" smtClean="0"/>
              <a:t>References</a:t>
            </a:r>
            <a:endParaRPr lang="en-US" dirty="0"/>
          </a:p>
        </p:txBody>
      </p:sp>
      <p:sp>
        <p:nvSpPr>
          <p:cNvPr id="5" name="Content Placeholder 4"/>
          <p:cNvSpPr>
            <a:spLocks noGrp="1"/>
          </p:cNvSpPr>
          <p:nvPr>
            <p:ph sz="quarter" idx="2"/>
          </p:nvPr>
        </p:nvSpPr>
        <p:spPr>
          <a:xfrm>
            <a:off x="464024" y="1442730"/>
            <a:ext cx="11567453" cy="5606410"/>
          </a:xfrm>
        </p:spPr>
        <p:txBody>
          <a:bodyPr>
            <a:noAutofit/>
          </a:bodyPr>
          <a:lstStyle/>
          <a:p>
            <a:pPr marL="0" indent="0" algn="just">
              <a:buNone/>
            </a:pPr>
            <a:r>
              <a:rPr lang="id-ID" sz="2200" dirty="0" smtClean="0">
                <a:latin typeface="Times New Roman" panose="02020603050405020304" pitchFamily="18" charset="0"/>
                <a:cs typeface="Times New Roman" panose="02020603050405020304" pitchFamily="18" charset="0"/>
              </a:rPr>
              <a:t>[1]. </a:t>
            </a:r>
            <a:r>
              <a:rPr lang="en-US" sz="2200" dirty="0" smtClean="0">
                <a:latin typeface="Times New Roman" panose="02020603050405020304" pitchFamily="18" charset="0"/>
                <a:cs typeface="Times New Roman" panose="02020603050405020304" pitchFamily="18" charset="0"/>
              </a:rPr>
              <a:t>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Lakshmanarao</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P.Surya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Prabhakara</a:t>
            </a:r>
            <a:r>
              <a:rPr lang="en-US" sz="2200" dirty="0">
                <a:latin typeface="Times New Roman" panose="02020603050405020304" pitchFamily="18" charset="0"/>
                <a:cs typeface="Times New Roman" panose="02020603050405020304" pitchFamily="18" charset="0"/>
              </a:rPr>
              <a:t> Rao, </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Phishing website detection using novel machine learning fusion approach </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IEEE </a:t>
            </a:r>
            <a:r>
              <a:rPr lang="en-US" sz="2200" dirty="0" smtClean="0">
                <a:latin typeface="Times New Roman" panose="02020603050405020304" pitchFamily="18" charset="0"/>
                <a:cs typeface="Times New Roman" panose="02020603050405020304" pitchFamily="18" charset="0"/>
              </a:rPr>
              <a:t>2021</a:t>
            </a:r>
          </a:p>
          <a:p>
            <a:pPr marL="0" indent="0" algn="just">
              <a:buNone/>
            </a:pPr>
            <a:r>
              <a:rPr lang="id-ID" sz="2200" dirty="0" smtClean="0">
                <a:latin typeface="Times New Roman" panose="02020603050405020304" pitchFamily="18" charset="0"/>
                <a:cs typeface="Times New Roman" panose="02020603050405020304" pitchFamily="18" charset="0"/>
              </a:rPr>
              <a:t>[2]. </a:t>
            </a:r>
            <a:r>
              <a:rPr lang="en-US" sz="2200" dirty="0" err="1" smtClean="0">
                <a:latin typeface="Times New Roman" panose="02020603050405020304" pitchFamily="18" charset="0"/>
                <a:cs typeface="Times New Roman" panose="02020603050405020304" pitchFamily="18" charset="0"/>
              </a:rPr>
              <a:t>Jitendra</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Kumar and A. </a:t>
            </a:r>
            <a:r>
              <a:rPr lang="en-US" sz="2200" dirty="0" err="1" smtClean="0">
                <a:latin typeface="Times New Roman" panose="02020603050405020304" pitchFamily="18" charset="0"/>
                <a:cs typeface="Times New Roman" panose="02020603050405020304" pitchFamily="18" charset="0"/>
              </a:rPr>
              <a:t>Santhanavijayan</a:t>
            </a:r>
            <a:r>
              <a:rPr lang="en-US" sz="2200" dirty="0">
                <a:latin typeface="Times New Roman" panose="02020603050405020304" pitchFamily="18" charset="0"/>
                <a:cs typeface="Times New Roman" panose="02020603050405020304" pitchFamily="18" charset="0"/>
              </a:rPr>
              <a:t> , “Phishing Website Classification and Detection Using Machine Learning ”, International Conference on Computer Communication and </a:t>
            </a:r>
            <a:r>
              <a:rPr lang="en-US" sz="2200" dirty="0" smtClean="0">
                <a:latin typeface="Times New Roman" panose="02020603050405020304" pitchFamily="18" charset="0"/>
                <a:cs typeface="Times New Roman" panose="02020603050405020304" pitchFamily="18" charset="0"/>
              </a:rPr>
              <a:t>Informatics, 2020</a:t>
            </a:r>
          </a:p>
          <a:p>
            <a:pPr marL="0" indent="0" algn="just">
              <a:buNone/>
            </a:pPr>
            <a:r>
              <a:rPr lang="id-ID" sz="2200" dirty="0" smtClean="0">
                <a:latin typeface="Times New Roman" panose="02020603050405020304" pitchFamily="18" charset="0"/>
                <a:cs typeface="Times New Roman" panose="02020603050405020304" pitchFamily="18" charset="0"/>
              </a:rPr>
              <a:t>[3]. </a:t>
            </a:r>
            <a:r>
              <a:rPr lang="en-US" sz="2200" dirty="0" smtClean="0">
                <a:latin typeface="Times New Roman" panose="02020603050405020304" pitchFamily="18" charset="0"/>
                <a:cs typeface="Times New Roman" panose="02020603050405020304" pitchFamily="18" charset="0"/>
              </a:rPr>
              <a:t>Mehmet </a:t>
            </a:r>
            <a:r>
              <a:rPr lang="en-US" sz="2200" dirty="0" err="1" smtClean="0">
                <a:latin typeface="Times New Roman" panose="02020603050405020304" pitchFamily="18" charset="0"/>
                <a:cs typeface="Times New Roman" panose="02020603050405020304" pitchFamily="18" charset="0"/>
              </a:rPr>
              <a:t>Korkmaz</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Ozgur</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Koray</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Sahingoz</a:t>
            </a:r>
            <a:r>
              <a:rPr lang="en-US" sz="2200" dirty="0" smtClean="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Detection </a:t>
            </a:r>
            <a:r>
              <a:rPr lang="en-US" sz="2200" dirty="0">
                <a:latin typeface="Times New Roman" panose="02020603050405020304" pitchFamily="18" charset="0"/>
                <a:cs typeface="Times New Roman" panose="02020603050405020304" pitchFamily="18" charset="0"/>
              </a:rPr>
              <a:t>of Phishing Websites by Using Machine Learning-Based URL Analysis</a:t>
            </a:r>
            <a:r>
              <a:rPr lang="en-US" sz="2200" b="1" dirty="0" smtClean="0">
                <a:latin typeface="Times New Roman" panose="02020603050405020304" pitchFamily="18" charset="0"/>
                <a:cs typeface="Times New Roman" panose="02020603050405020304" pitchFamily="18" charset="0"/>
              </a:rPr>
              <a:t>”, IEEE 2020</a:t>
            </a:r>
          </a:p>
          <a:p>
            <a:pPr marL="0" indent="0" algn="just">
              <a:buNone/>
            </a:pPr>
            <a:r>
              <a:rPr lang="id-ID" sz="2200" dirty="0" smtClean="0">
                <a:latin typeface="Times New Roman" panose="02020603050405020304" pitchFamily="18" charset="0"/>
                <a:cs typeface="Times New Roman" panose="02020603050405020304" pitchFamily="18" charset="0"/>
              </a:rPr>
              <a:t>[4]. </a:t>
            </a:r>
            <a:r>
              <a:rPr lang="en-US" sz="2200" dirty="0" err="1" smtClean="0">
                <a:latin typeface="Times New Roman" panose="02020603050405020304" pitchFamily="18" charset="0"/>
                <a:cs typeface="Times New Roman" panose="02020603050405020304" pitchFamily="18" charset="0"/>
              </a:rPr>
              <a:t>Charu</a:t>
            </a:r>
            <a:r>
              <a:rPr lang="en-US" sz="2200" dirty="0" smtClean="0">
                <a:latin typeface="Times New Roman" panose="02020603050405020304" pitchFamily="18" charset="0"/>
                <a:cs typeface="Times New Roman" panose="02020603050405020304" pitchFamily="18" charset="0"/>
              </a:rPr>
              <a:t> Singh , “Phishing </a:t>
            </a:r>
            <a:r>
              <a:rPr lang="en-US" sz="2200" dirty="0">
                <a:latin typeface="Times New Roman" panose="02020603050405020304" pitchFamily="18" charset="0"/>
                <a:cs typeface="Times New Roman" panose="02020603050405020304" pitchFamily="18" charset="0"/>
              </a:rPr>
              <a:t>Website Detection Based on Machine Learning: A </a:t>
            </a:r>
            <a:r>
              <a:rPr lang="en-US" sz="2200" dirty="0" err="1">
                <a:latin typeface="Times New Roman" panose="02020603050405020304" pitchFamily="18" charset="0"/>
                <a:cs typeface="Times New Roman" panose="02020603050405020304" pitchFamily="18" charset="0"/>
              </a:rPr>
              <a:t>Survey</a:t>
            </a:r>
            <a:r>
              <a:rPr lang="en-US" sz="2200" b="1" dirty="0" err="1" smtClean="0">
                <a:latin typeface="Times New Roman" panose="02020603050405020304" pitchFamily="18" charset="0"/>
                <a:cs typeface="Times New Roman" panose="02020603050405020304" pitchFamily="18" charset="0"/>
              </a:rPr>
              <a:t>”,IEEE</a:t>
            </a:r>
            <a:r>
              <a:rPr lang="en-US" sz="2200" b="1" dirty="0" smtClean="0">
                <a:latin typeface="Times New Roman" panose="02020603050405020304" pitchFamily="18" charset="0"/>
                <a:cs typeface="Times New Roman" panose="02020603050405020304" pitchFamily="18" charset="0"/>
              </a:rPr>
              <a:t> 2020</a:t>
            </a:r>
            <a:endParaRPr lang="en-US" sz="2200" dirty="0">
              <a:latin typeface="Times New Roman" panose="02020603050405020304" pitchFamily="18" charset="0"/>
              <a:cs typeface="Times New Roman" panose="02020603050405020304" pitchFamily="18" charset="0"/>
            </a:endParaRPr>
          </a:p>
          <a:p>
            <a:pPr marL="0" indent="0" algn="just">
              <a:buNone/>
            </a:pPr>
            <a:r>
              <a:rPr lang="id-ID" sz="2200" dirty="0" smtClean="0">
                <a:latin typeface="Times New Roman" panose="02020603050405020304" pitchFamily="18" charset="0"/>
                <a:cs typeface="Times New Roman" panose="02020603050405020304" pitchFamily="18" charset="0"/>
              </a:rPr>
              <a:t>[5]. </a:t>
            </a:r>
            <a:r>
              <a:rPr lang="en-US" sz="2200" dirty="0" err="1" smtClean="0">
                <a:latin typeface="Times New Roman" panose="02020603050405020304" pitchFamily="18" charset="0"/>
                <a:cs typeface="Times New Roman" panose="02020603050405020304" pitchFamily="18" charset="0"/>
              </a:rPr>
              <a:t>Vaibhav</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Patil</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Pritesh</a:t>
            </a:r>
            <a:r>
              <a:rPr lang="en-US" sz="2200" dirty="0">
                <a:latin typeface="Times New Roman" panose="02020603050405020304" pitchFamily="18" charset="0"/>
                <a:cs typeface="Times New Roman" panose="02020603050405020304" pitchFamily="18" charset="0"/>
              </a:rPr>
              <a:t> Thakkar , </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Detection and Prevention of Phishing Websites using Machine Learning Approach</a:t>
            </a:r>
            <a:r>
              <a:rPr lang="en-US" sz="2200" b="1" dirty="0">
                <a:latin typeface="Times New Roman" panose="02020603050405020304" pitchFamily="18" charset="0"/>
                <a:cs typeface="Times New Roman" panose="02020603050405020304" pitchFamily="18" charset="0"/>
              </a:rPr>
              <a:t>”, IEEE 2018</a:t>
            </a:r>
          </a:p>
          <a:p>
            <a:pPr algn="just"/>
            <a:endParaRPr lang="en-US" sz="22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91236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6838" y="918962"/>
            <a:ext cx="10364451" cy="583266"/>
          </a:xfrm>
        </p:spPr>
        <p:txBody>
          <a:bodyPr>
            <a:normAutofit/>
          </a:bodyPr>
          <a:lstStyle/>
          <a:p>
            <a:pPr algn="l"/>
            <a:r>
              <a:rPr lang="en-US" dirty="0" smtClean="0"/>
              <a:t>PURPOSE AND OBJECTIVE</a:t>
            </a:r>
            <a:endParaRPr lang="en-US" dirty="0"/>
          </a:p>
        </p:txBody>
      </p:sp>
      <p:sp>
        <p:nvSpPr>
          <p:cNvPr id="3" name="Content Placeholder 2"/>
          <p:cNvSpPr>
            <a:spLocks noGrp="1"/>
          </p:cNvSpPr>
          <p:nvPr>
            <p:ph sz="quarter" idx="1"/>
          </p:nvPr>
        </p:nvSpPr>
        <p:spPr>
          <a:xfrm>
            <a:off x="822336" y="2253883"/>
            <a:ext cx="11169368" cy="3424107"/>
          </a:xfrm>
        </p:spPr>
        <p:txBody>
          <a:bodyPr>
            <a:noAutofit/>
          </a:bodyPr>
          <a:lstStyle/>
          <a:p>
            <a:pPr algn="just"/>
            <a:r>
              <a:rPr lang="en-US" dirty="0">
                <a:latin typeface="Times New Roman" panose="02020603050405020304" pitchFamily="18" charset="0"/>
                <a:cs typeface="Times New Roman" panose="02020603050405020304" pitchFamily="18" charset="0"/>
              </a:rPr>
              <a:t>To determine the best classification algorithm for phishing detection. </a:t>
            </a:r>
            <a:endParaRPr lang="id-ID" sz="2400" cap="none" dirty="0" smtClean="0">
              <a:latin typeface="Times New Roman" panose="02020603050405020304" pitchFamily="18" charset="0"/>
              <a:cs typeface="Times New Roman" panose="02020603050405020304" pitchFamily="18" charset="0"/>
            </a:endParaRPr>
          </a:p>
          <a:p>
            <a:pPr algn="just"/>
            <a:r>
              <a:rPr lang="en-US" sz="2400" cap="none" dirty="0" smtClean="0">
                <a:latin typeface="Times New Roman" panose="02020603050405020304" pitchFamily="18" charset="0"/>
                <a:cs typeface="Times New Roman" panose="02020603050405020304" pitchFamily="18" charset="0"/>
              </a:rPr>
              <a:t>To </a:t>
            </a:r>
            <a:r>
              <a:rPr lang="en-US" sz="2400" cap="none" dirty="0" smtClean="0">
                <a:latin typeface="Times New Roman" panose="02020603050405020304" pitchFamily="18" charset="0"/>
                <a:cs typeface="Times New Roman" panose="02020603050405020304" pitchFamily="18" charset="0"/>
              </a:rPr>
              <a:t>conduct a comparative assessment between various classification data mining algorithms techniques, and various feature selection scenarios. </a:t>
            </a:r>
          </a:p>
          <a:p>
            <a:pPr algn="just"/>
            <a:r>
              <a:rPr lang="en-US" sz="2400" cap="none" dirty="0" smtClean="0">
                <a:latin typeface="Times New Roman" panose="02020603050405020304" pitchFamily="18" charset="0"/>
                <a:cs typeface="Times New Roman" panose="02020603050405020304" pitchFamily="18" charset="0"/>
              </a:rPr>
              <a:t>To develop multi-classifier integration model by combining clustering and more than one classification technique to enhance detection and protecting phishing websites.</a:t>
            </a:r>
          </a:p>
          <a:p>
            <a:pPr marL="0" indent="0" algn="just">
              <a:buNone/>
            </a:pPr>
            <a:endParaRPr lang="en-US"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698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PROJECT SCOPE</a:t>
            </a:r>
            <a:endParaRPr lang="en-US" dirty="0"/>
          </a:p>
        </p:txBody>
      </p:sp>
      <p:sp>
        <p:nvSpPr>
          <p:cNvPr id="3" name="Content Placeholder 2"/>
          <p:cNvSpPr>
            <a:spLocks noGrp="1"/>
          </p:cNvSpPr>
          <p:nvPr>
            <p:ph sz="quarter" idx="1"/>
          </p:nvPr>
        </p:nvSpPr>
        <p:spPr/>
        <p:txBody>
          <a:bodyPr>
            <a:normAutofit/>
          </a:bodyPr>
          <a:lstStyle/>
          <a:p>
            <a:pPr marL="0" indent="0" algn="just">
              <a:buNone/>
            </a:pPr>
            <a:r>
              <a:rPr lang="en-US" sz="2400" cap="none" dirty="0">
                <a:latin typeface="Times New Roman" panose="02020603050405020304" pitchFamily="18" charset="0"/>
                <a:cs typeface="Times New Roman" panose="02020603050405020304" pitchFamily="18" charset="0"/>
              </a:rPr>
              <a:t>The main purpose of the proposed system is to detect the phishing websites who are trying to get access to sensitive data or by creating the fake website and trying to get access of user’s personal credentials. We are using machine learning algorithm to safeguard the sensitive data and detect the phishing website who are trying to gain access on sensitive data.</a:t>
            </a:r>
          </a:p>
          <a:p>
            <a:pPr marL="0" indent="0" algn="just">
              <a:buNone/>
            </a:pPr>
            <a:endParaRPr lang="en-US"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8504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5"/>
          <p:cNvSpPr>
            <a:spLocks noGrp="1"/>
          </p:cNvSpPr>
          <p:nvPr>
            <p:ph type="title"/>
          </p:nvPr>
        </p:nvSpPr>
        <p:spPr>
          <a:xfrm>
            <a:off x="187481" y="367938"/>
            <a:ext cx="11656176" cy="788126"/>
          </a:xfrm>
        </p:spPr>
        <p:style>
          <a:lnRef idx="3">
            <a:schemeClr val="lt1"/>
          </a:lnRef>
          <a:fillRef idx="1">
            <a:schemeClr val="accent1"/>
          </a:fillRef>
          <a:effectRef idx="1">
            <a:schemeClr val="accent1"/>
          </a:effectRef>
          <a:fontRef idx="minor">
            <a:schemeClr val="lt1"/>
          </a:fontRef>
        </p:style>
        <p:txBody>
          <a:bodyPr>
            <a:normAutofit/>
          </a:bodyPr>
          <a:lstStyle/>
          <a:p>
            <a:r>
              <a:rPr lang="en-US" dirty="0">
                <a:latin typeface="Times New Roman" pitchFamily="18" charset="0"/>
                <a:cs typeface="Times New Roman" pitchFamily="18" charset="0"/>
              </a:rPr>
              <a:t>Literature Survey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52771869"/>
              </p:ext>
            </p:extLst>
          </p:nvPr>
        </p:nvGraphicFramePr>
        <p:xfrm>
          <a:off x="195944" y="1152026"/>
          <a:ext cx="11713026" cy="5569068"/>
        </p:xfrm>
        <a:graphic>
          <a:graphicData uri="http://schemas.openxmlformats.org/drawingml/2006/table">
            <a:tbl>
              <a:tblPr firstRow="1" bandRow="1">
                <a:tableStyleId>{5C22544A-7EE6-4342-B048-85BDC9FD1C3A}</a:tableStyleId>
              </a:tblPr>
              <a:tblGrid>
                <a:gridCol w="885400">
                  <a:extLst>
                    <a:ext uri="{9D8B030D-6E8A-4147-A177-3AD203B41FA5}">
                      <a16:colId xmlns:a16="http://schemas.microsoft.com/office/drawing/2014/main" xmlns="" val="20000"/>
                    </a:ext>
                  </a:extLst>
                </a:gridCol>
                <a:gridCol w="2226603">
                  <a:extLst>
                    <a:ext uri="{9D8B030D-6E8A-4147-A177-3AD203B41FA5}">
                      <a16:colId xmlns:a16="http://schemas.microsoft.com/office/drawing/2014/main" xmlns="" val="20002"/>
                    </a:ext>
                  </a:extLst>
                </a:gridCol>
                <a:gridCol w="1032654">
                  <a:extLst>
                    <a:ext uri="{9D8B030D-6E8A-4147-A177-3AD203B41FA5}">
                      <a16:colId xmlns:a16="http://schemas.microsoft.com/office/drawing/2014/main" xmlns="" val="20003"/>
                    </a:ext>
                  </a:extLst>
                </a:gridCol>
                <a:gridCol w="2938476">
                  <a:extLst>
                    <a:ext uri="{9D8B030D-6E8A-4147-A177-3AD203B41FA5}">
                      <a16:colId xmlns:a16="http://schemas.microsoft.com/office/drawing/2014/main" xmlns="" val="20004"/>
                    </a:ext>
                  </a:extLst>
                </a:gridCol>
                <a:gridCol w="4629893">
                  <a:extLst>
                    <a:ext uri="{9D8B030D-6E8A-4147-A177-3AD203B41FA5}">
                      <a16:colId xmlns:a16="http://schemas.microsoft.com/office/drawing/2014/main" xmlns="" val="688024962"/>
                    </a:ext>
                  </a:extLst>
                </a:gridCol>
              </a:tblGrid>
              <a:tr h="338663">
                <a:tc>
                  <a:txBody>
                    <a:bodyPr/>
                    <a:lstStyle/>
                    <a:p>
                      <a:pPr marL="0" marR="0" algn="just">
                        <a:lnSpc>
                          <a:spcPct val="150000"/>
                        </a:lnSpc>
                        <a:spcBef>
                          <a:spcPts val="0"/>
                        </a:spcBef>
                        <a:spcAft>
                          <a:spcPts val="0"/>
                        </a:spcAft>
                      </a:pPr>
                      <a:r>
                        <a:rPr lang="en-US" sz="1800" b="0" dirty="0" smtClean="0">
                          <a:latin typeface="Times New Roman" pitchFamily="18" charset="0"/>
                          <a:ea typeface="Times New Roman"/>
                          <a:cs typeface="Times New Roman" pitchFamily="18" charset="0"/>
                        </a:rPr>
                        <a:t>Sr. No</a:t>
                      </a:r>
                      <a:endParaRPr lang="en-US" sz="1800" b="0" dirty="0">
                        <a:latin typeface="Times New Roman" pitchFamily="18" charset="0"/>
                        <a:ea typeface="Times New Roman"/>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800" b="0" dirty="0" smtClean="0">
                          <a:latin typeface="Times New Roman" pitchFamily="18" charset="0"/>
                          <a:ea typeface="Times New Roman"/>
                          <a:cs typeface="Times New Roman" pitchFamily="18" charset="0"/>
                        </a:rPr>
                        <a:t>Author</a:t>
                      </a:r>
                      <a:endParaRPr lang="en-US" sz="1800" b="0" dirty="0">
                        <a:latin typeface="Times New Roman" pitchFamily="18" charset="0"/>
                        <a:ea typeface="Times New Roman"/>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800" b="0" dirty="0" smtClean="0">
                          <a:latin typeface="Times New Roman" pitchFamily="18" charset="0"/>
                          <a:ea typeface="Times New Roman"/>
                          <a:cs typeface="Times New Roman" pitchFamily="18" charset="0"/>
                        </a:rPr>
                        <a:t>  Year</a:t>
                      </a:r>
                      <a:endParaRPr lang="en-US" sz="1800" b="0" dirty="0">
                        <a:latin typeface="Times New Roman" pitchFamily="18" charset="0"/>
                        <a:ea typeface="Times New Roman"/>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800" b="0" dirty="0" smtClean="0">
                          <a:latin typeface="Times New Roman" pitchFamily="18" charset="0"/>
                          <a:ea typeface="Times New Roman"/>
                          <a:cs typeface="Times New Roman" pitchFamily="18" charset="0"/>
                        </a:rPr>
                        <a:t>Title</a:t>
                      </a:r>
                      <a:endParaRPr lang="en-US" sz="1800" b="0" dirty="0">
                        <a:latin typeface="Times New Roman" pitchFamily="18" charset="0"/>
                        <a:ea typeface="Times New Roman"/>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800" b="0" dirty="0" smtClean="0">
                          <a:latin typeface="Times New Roman" pitchFamily="18" charset="0"/>
                          <a:ea typeface="Times New Roman"/>
                          <a:cs typeface="Times New Roman" pitchFamily="18" charset="0"/>
                        </a:rPr>
                        <a:t>Technique</a:t>
                      </a:r>
                      <a:endParaRPr lang="en-US" sz="1800" b="0" dirty="0">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xmlns="" val="10000"/>
                  </a:ext>
                </a:extLst>
              </a:tr>
              <a:tr h="2002654">
                <a:tc>
                  <a:txBody>
                    <a:bodyPr/>
                    <a:lstStyle/>
                    <a:p>
                      <a:pPr marL="0" marR="0" algn="l" defTabSz="914400" rtl="0" eaLnBrk="1" latinLnBrk="0" hangingPunct="1">
                        <a:lnSpc>
                          <a:spcPct val="150000"/>
                        </a:lnSpc>
                        <a:spcBef>
                          <a:spcPts val="0"/>
                        </a:spcBef>
                        <a:spcAft>
                          <a:spcPts val="0"/>
                        </a:spcAft>
                      </a:pPr>
                      <a:r>
                        <a:rPr lang="id-ID" sz="1600" kern="1200" dirty="0" smtClean="0">
                          <a:solidFill>
                            <a:schemeClr val="dk1"/>
                          </a:solidFill>
                          <a:latin typeface="Times New Roman" panose="02020603050405020304" pitchFamily="18" charset="0"/>
                          <a:ea typeface="+mn-ea"/>
                          <a:cs typeface="Times New Roman" panose="02020603050405020304" pitchFamily="18" charset="0"/>
                        </a:rPr>
                        <a:t>1</a:t>
                      </a:r>
                      <a:endParaRPr lang="en-US" sz="1600" kern="1200" dirty="0" smtClean="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Vaibhav</a:t>
                      </a:r>
                      <a:r>
                        <a:rPr lang="en-US" sz="1600" kern="1200" dirty="0" smtClean="0">
                          <a:solidFill>
                            <a:schemeClr val="dk1"/>
                          </a:solidFill>
                          <a:latin typeface="Times New Roman" panose="02020603050405020304" pitchFamily="18" charset="0"/>
                          <a:ea typeface="+mn-ea"/>
                          <a:cs typeface="Times New Roman" panose="02020603050405020304" pitchFamily="18" charset="0"/>
                        </a:rPr>
                        <a:t>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Patil</a:t>
                      </a:r>
                      <a:r>
                        <a:rPr lang="en-US" sz="1600" kern="1200" dirty="0" smtClean="0">
                          <a:solidFill>
                            <a:schemeClr val="dk1"/>
                          </a:solidFill>
                          <a:latin typeface="Times New Roman" panose="02020603050405020304" pitchFamily="18" charset="0"/>
                          <a:ea typeface="+mn-ea"/>
                          <a:cs typeface="Times New Roman" panose="02020603050405020304" pitchFamily="18" charset="0"/>
                        </a:rPr>
                        <a:t> and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Pritesh</a:t>
                      </a:r>
                      <a:r>
                        <a:rPr lang="en-US" sz="1600" kern="1200" dirty="0" smtClean="0">
                          <a:solidFill>
                            <a:schemeClr val="dk1"/>
                          </a:solidFill>
                          <a:latin typeface="Times New Roman" panose="02020603050405020304" pitchFamily="18" charset="0"/>
                          <a:ea typeface="+mn-ea"/>
                          <a:cs typeface="Times New Roman" panose="02020603050405020304" pitchFamily="18" charset="0"/>
                        </a:rPr>
                        <a:t> Thakkar </a:t>
                      </a:r>
                    </a:p>
                  </a:txBody>
                  <a:tcPr marL="68580" marR="68580" marT="0" marB="0"/>
                </a:tc>
                <a:tc>
                  <a:txBody>
                    <a:bodyPr/>
                    <a:lstStyle/>
                    <a:p>
                      <a:pPr marL="0" marR="0" algn="l" defTabSz="914400" rtl="0" eaLnBrk="1" latinLnBrk="0" hangingPunct="1">
                        <a:lnSpc>
                          <a:spcPct val="150000"/>
                        </a:lnSpc>
                        <a:spcBef>
                          <a:spcPts val="0"/>
                        </a:spcBef>
                        <a:spcAft>
                          <a:spcPts val="0"/>
                        </a:spcAft>
                      </a:pPr>
                      <a:r>
                        <a:rPr lang="en-US" sz="1600" kern="1200" dirty="0" smtClean="0">
                          <a:solidFill>
                            <a:schemeClr val="dk1"/>
                          </a:solidFill>
                          <a:latin typeface="Times New Roman" panose="02020603050405020304" pitchFamily="18" charset="0"/>
                          <a:ea typeface="+mn-ea"/>
                          <a:cs typeface="Times New Roman" panose="02020603050405020304" pitchFamily="18" charset="0"/>
                        </a:rPr>
                        <a:t>2018</a:t>
                      </a:r>
                      <a:endParaRPr lang="en-US" sz="160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algn="l" defTabSz="914400" rtl="0" eaLnBrk="1" latinLnBrk="0" hangingPunct="1">
                        <a:lnSpc>
                          <a:spcPct val="150000"/>
                        </a:lnSpc>
                        <a:spcBef>
                          <a:spcPts val="0"/>
                        </a:spcBef>
                        <a:spcAft>
                          <a:spcPts val="0"/>
                        </a:spcAft>
                      </a:pPr>
                      <a:r>
                        <a:rPr lang="en-US" sz="1600" kern="1200" dirty="0" smtClean="0">
                          <a:solidFill>
                            <a:schemeClr val="dk1"/>
                          </a:solidFill>
                          <a:latin typeface="Times New Roman" panose="02020603050405020304" pitchFamily="18" charset="0"/>
                          <a:ea typeface="+mn-ea"/>
                          <a:cs typeface="Times New Roman" panose="02020603050405020304" pitchFamily="18" charset="0"/>
                        </a:rPr>
                        <a:t>Detection and Prevention of Phishing Websites using Machine Learning Approach</a:t>
                      </a:r>
                      <a:endParaRPr lang="en-US" sz="160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algn="l" defTabSz="914400" rtl="0" eaLnBrk="1" latinLnBrk="0" hangingPunct="1">
                        <a:lnSpc>
                          <a:spcPct val="150000"/>
                        </a:lnSpc>
                        <a:spcBef>
                          <a:spcPts val="0"/>
                        </a:spcBef>
                        <a:spcAft>
                          <a:spcPts val="0"/>
                        </a:spcAft>
                      </a:pPr>
                      <a:r>
                        <a:rPr lang="en-US" sz="1600" kern="1200" dirty="0" smtClean="0">
                          <a:solidFill>
                            <a:schemeClr val="dk1"/>
                          </a:solidFill>
                          <a:latin typeface="Times New Roman" panose="02020603050405020304" pitchFamily="18" charset="0"/>
                          <a:ea typeface="+mn-ea"/>
                          <a:cs typeface="Times New Roman" panose="02020603050405020304" pitchFamily="18" charset="0"/>
                        </a:rPr>
                        <a:t>Proposed three approaches for detecting phishing websites. First is by analyzing various features of URL , second is by checking legitimacy of website by knowing where the website is being hosted and who are managing it</a:t>
                      </a:r>
                      <a:r>
                        <a:rPr lang="id-ID" sz="1600" kern="1200" dirty="0" smtClean="0">
                          <a:solidFill>
                            <a:schemeClr val="dk1"/>
                          </a:solidFill>
                          <a:latin typeface="Times New Roman" panose="02020603050405020304" pitchFamily="18" charset="0"/>
                          <a:ea typeface="+mn-ea"/>
                          <a:cs typeface="Times New Roman" panose="02020603050405020304" pitchFamily="18" charset="0"/>
                        </a:rPr>
                        <a:t>.</a:t>
                      </a:r>
                      <a:endParaRPr lang="en-US" sz="160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1709942">
                <a:tc>
                  <a:txBody>
                    <a:bodyPr/>
                    <a:lstStyle/>
                    <a:p>
                      <a:pPr marL="0" marR="0" algn="l" defTabSz="914400" rtl="0" eaLnBrk="1" latinLnBrk="0" hangingPunct="1">
                        <a:lnSpc>
                          <a:spcPct val="150000"/>
                        </a:lnSpc>
                        <a:spcBef>
                          <a:spcPts val="0"/>
                        </a:spcBef>
                        <a:spcAft>
                          <a:spcPts val="0"/>
                        </a:spcAft>
                      </a:pPr>
                      <a:r>
                        <a:rPr lang="id-ID" sz="1600" kern="1200" dirty="0" smtClean="0">
                          <a:solidFill>
                            <a:schemeClr val="dk1"/>
                          </a:solidFill>
                          <a:latin typeface="Times New Roman" panose="02020603050405020304" pitchFamily="18" charset="0"/>
                          <a:ea typeface="+mn-ea"/>
                          <a:cs typeface="Times New Roman" panose="02020603050405020304" pitchFamily="18" charset="0"/>
                        </a:rPr>
                        <a:t>2</a:t>
                      </a:r>
                      <a:endParaRPr lang="en-US" sz="1600" kern="1200" dirty="0" smtClean="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Charu</a:t>
                      </a:r>
                      <a:r>
                        <a:rPr lang="en-US" sz="1600" kern="1200" dirty="0" smtClean="0">
                          <a:solidFill>
                            <a:schemeClr val="dk1"/>
                          </a:solidFill>
                          <a:latin typeface="Times New Roman" panose="02020603050405020304" pitchFamily="18" charset="0"/>
                          <a:ea typeface="+mn-ea"/>
                          <a:cs typeface="Times New Roman" panose="02020603050405020304" pitchFamily="18" charset="0"/>
                        </a:rPr>
                        <a:t> Singh </a:t>
                      </a:r>
                    </a:p>
                  </a:txBody>
                  <a:tcPr marL="68580" marR="68580" marT="0" marB="0"/>
                </a:tc>
                <a:tc>
                  <a:txBody>
                    <a:bodyPr/>
                    <a:lstStyle/>
                    <a:p>
                      <a:pPr marL="0" marR="0" algn="l" defTabSz="914400" rtl="0" eaLnBrk="1" latinLnBrk="0" hangingPunct="1">
                        <a:lnSpc>
                          <a:spcPct val="150000"/>
                        </a:lnSpc>
                        <a:spcBef>
                          <a:spcPts val="0"/>
                        </a:spcBef>
                        <a:spcAft>
                          <a:spcPts val="0"/>
                        </a:spcAft>
                      </a:pPr>
                      <a:r>
                        <a:rPr lang="en-US" sz="1600" kern="1200" dirty="0" smtClean="0">
                          <a:solidFill>
                            <a:schemeClr val="dk1"/>
                          </a:solidFill>
                          <a:latin typeface="Times New Roman" panose="02020603050405020304" pitchFamily="18" charset="0"/>
                          <a:ea typeface="+mn-ea"/>
                          <a:cs typeface="Times New Roman" panose="02020603050405020304" pitchFamily="18" charset="0"/>
                        </a:rPr>
                        <a:t>2020</a:t>
                      </a:r>
                    </a:p>
                  </a:txBody>
                  <a:tcPr marL="68580" marR="68580" marT="0" marB="0"/>
                </a:tc>
                <a:tc>
                  <a:txBody>
                    <a:bodyPr/>
                    <a:lstStyle/>
                    <a:p>
                      <a:pPr marL="0" marR="0" algn="l" defTabSz="914400" rtl="0" eaLnBrk="1" latinLnBrk="0" hangingPunct="1">
                        <a:lnSpc>
                          <a:spcPct val="150000"/>
                        </a:lnSpc>
                        <a:spcBef>
                          <a:spcPts val="0"/>
                        </a:spcBef>
                        <a:spcAft>
                          <a:spcPts val="0"/>
                        </a:spcAft>
                      </a:pPr>
                      <a:r>
                        <a:rPr lang="en-US" sz="1600" kern="1200" dirty="0" smtClean="0">
                          <a:solidFill>
                            <a:schemeClr val="dk1"/>
                          </a:solidFill>
                          <a:latin typeface="Times New Roman" panose="02020603050405020304" pitchFamily="18" charset="0"/>
                          <a:ea typeface="+mn-ea"/>
                          <a:cs typeface="Times New Roman" panose="02020603050405020304" pitchFamily="18" charset="0"/>
                        </a:rPr>
                        <a:t>Phishing Website Detection Based on Machine Learning: A Survey</a:t>
                      </a:r>
                      <a:endParaRPr lang="en-US" sz="160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algn="l" defTabSz="914400" rtl="0" eaLnBrk="1" latinLnBrk="0" hangingPunct="1">
                        <a:lnSpc>
                          <a:spcPct val="150000"/>
                        </a:lnSpc>
                        <a:spcBef>
                          <a:spcPts val="0"/>
                        </a:spcBef>
                        <a:spcAft>
                          <a:spcPts val="0"/>
                        </a:spcAft>
                      </a:pPr>
                      <a:r>
                        <a:rPr lang="en-US" sz="1600" kern="1200" dirty="0" smtClean="0">
                          <a:solidFill>
                            <a:schemeClr val="dk1"/>
                          </a:solidFill>
                          <a:latin typeface="Times New Roman" panose="02020603050405020304" pitchFamily="18" charset="0"/>
                          <a:ea typeface="+mn-ea"/>
                          <a:cs typeface="Times New Roman" panose="02020603050405020304" pitchFamily="18" charset="0"/>
                        </a:rPr>
                        <a:t>Review was made  With the huge number of phishing emails or messages received every day, companies or individuals are not able to detect all of them, where different reviews were given for detection of phishing attack, by using machine learning.</a:t>
                      </a:r>
                      <a:endParaRPr lang="en-US" sz="160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3974816786"/>
                  </a:ext>
                </a:extLst>
              </a:tr>
              <a:tr h="1367953">
                <a:tc>
                  <a:txBody>
                    <a:bodyPr/>
                    <a:lstStyle/>
                    <a:p>
                      <a:pPr marL="0" marR="0" algn="l" defTabSz="914400" rtl="0" eaLnBrk="1" latinLnBrk="0" hangingPunct="1">
                        <a:lnSpc>
                          <a:spcPct val="150000"/>
                        </a:lnSpc>
                        <a:spcBef>
                          <a:spcPts val="0"/>
                        </a:spcBef>
                        <a:spcAft>
                          <a:spcPts val="0"/>
                        </a:spcAft>
                      </a:pPr>
                      <a:r>
                        <a:rPr lang="en-US" sz="1600" kern="1200" dirty="0" smtClean="0">
                          <a:solidFill>
                            <a:schemeClr val="dk1"/>
                          </a:solidFill>
                          <a:latin typeface="Times New Roman" panose="02020603050405020304" pitchFamily="18" charset="0"/>
                          <a:ea typeface="+mn-ea"/>
                          <a:cs typeface="Times New Roman" panose="02020603050405020304" pitchFamily="18" charset="0"/>
                        </a:rPr>
                        <a:t>3</a:t>
                      </a:r>
                      <a:endParaRPr lang="en-US" sz="160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algn="l" defTabSz="914400" rtl="0" eaLnBrk="1" latinLnBrk="0" hangingPunct="1">
                        <a:lnSpc>
                          <a:spcPct val="150000"/>
                        </a:lnSpc>
                        <a:spcBef>
                          <a:spcPts val="0"/>
                        </a:spcBef>
                        <a:spcAft>
                          <a:spcPts val="0"/>
                        </a:spcAft>
                      </a:pPr>
                      <a:r>
                        <a:rPr lang="en-US" sz="1600" kern="1200" dirty="0" smtClean="0">
                          <a:solidFill>
                            <a:schemeClr val="dk1"/>
                          </a:solidFill>
                          <a:latin typeface="Times New Roman" panose="02020603050405020304" pitchFamily="18" charset="0"/>
                          <a:ea typeface="+mn-ea"/>
                          <a:cs typeface="Times New Roman" panose="02020603050405020304" pitchFamily="18" charset="0"/>
                        </a:rPr>
                        <a:t>Mehmet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Korkmaz</a:t>
                      </a:r>
                      <a:r>
                        <a:rPr lang="en-US" sz="1600" kern="1200" dirty="0" smtClean="0">
                          <a:solidFill>
                            <a:schemeClr val="dk1"/>
                          </a:solidFill>
                          <a:latin typeface="Times New Roman" panose="02020603050405020304" pitchFamily="18" charset="0"/>
                          <a:ea typeface="+mn-ea"/>
                          <a:cs typeface="Times New Roman" panose="02020603050405020304" pitchFamily="18" charset="0"/>
                        </a:rPr>
                        <a:t> and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Ozgur</a:t>
                      </a:r>
                      <a:r>
                        <a:rPr lang="en-US" sz="1600" kern="1200" dirty="0" smtClean="0">
                          <a:solidFill>
                            <a:schemeClr val="dk1"/>
                          </a:solidFill>
                          <a:latin typeface="Times New Roman" panose="02020603050405020304" pitchFamily="18" charset="0"/>
                          <a:ea typeface="+mn-ea"/>
                          <a:cs typeface="Times New Roman" panose="02020603050405020304" pitchFamily="18" charset="0"/>
                        </a:rPr>
                        <a:t>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Koray</a:t>
                      </a:r>
                      <a:r>
                        <a:rPr lang="en-US" sz="1600" kern="1200" dirty="0" smtClean="0">
                          <a:solidFill>
                            <a:schemeClr val="dk1"/>
                          </a:solidFill>
                          <a:latin typeface="Times New Roman" panose="02020603050405020304" pitchFamily="18" charset="0"/>
                          <a:ea typeface="+mn-ea"/>
                          <a:cs typeface="Times New Roman" panose="02020603050405020304" pitchFamily="18" charset="0"/>
                        </a:rPr>
                        <a:t>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Sahingoz</a:t>
                      </a:r>
                      <a:endParaRPr lang="en-US" sz="160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algn="l" defTabSz="914400" rtl="0" eaLnBrk="1" latinLnBrk="0" hangingPunct="1">
                        <a:lnSpc>
                          <a:spcPct val="150000"/>
                        </a:lnSpc>
                        <a:spcBef>
                          <a:spcPts val="0"/>
                        </a:spcBef>
                        <a:spcAft>
                          <a:spcPts val="0"/>
                        </a:spcAft>
                      </a:pPr>
                      <a:r>
                        <a:rPr lang="en-US" sz="1600" kern="1200" dirty="0" smtClean="0">
                          <a:solidFill>
                            <a:schemeClr val="dk1"/>
                          </a:solidFill>
                          <a:latin typeface="Times New Roman" panose="02020603050405020304" pitchFamily="18" charset="0"/>
                          <a:ea typeface="+mn-ea"/>
                          <a:cs typeface="Times New Roman" panose="02020603050405020304" pitchFamily="18" charset="0"/>
                        </a:rPr>
                        <a:t>2020</a:t>
                      </a:r>
                      <a:endParaRPr lang="en-US" sz="160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200" dirty="0" smtClean="0">
                          <a:solidFill>
                            <a:schemeClr val="dk1"/>
                          </a:solidFill>
                          <a:latin typeface="Times New Roman" panose="02020603050405020304" pitchFamily="18" charset="0"/>
                          <a:ea typeface="+mn-ea"/>
                          <a:cs typeface="Times New Roman" panose="02020603050405020304" pitchFamily="18" charset="0"/>
                        </a:rPr>
                        <a:t>Detection of Phishing Websites by Using Machine Learning-Based URL Analysis</a:t>
                      </a:r>
                    </a:p>
                  </a:txBody>
                  <a:tcPr marL="68580" marR="68580" marT="0" marB="0"/>
                </a:tc>
                <a:tc>
                  <a:txBody>
                    <a:bodyPr/>
                    <a:lstStyle/>
                    <a:p>
                      <a:pPr marL="0" marR="0" algn="l" defTabSz="914400" rtl="0" eaLnBrk="1" latinLnBrk="0" hangingPunct="1">
                        <a:lnSpc>
                          <a:spcPct val="150000"/>
                        </a:lnSpc>
                        <a:spcBef>
                          <a:spcPts val="0"/>
                        </a:spcBef>
                        <a:spcAft>
                          <a:spcPts val="0"/>
                        </a:spcAft>
                      </a:pPr>
                      <a:r>
                        <a:rPr lang="en-US" sz="1600" kern="1200" dirty="0" smtClean="0">
                          <a:solidFill>
                            <a:schemeClr val="dk1"/>
                          </a:solidFill>
                          <a:latin typeface="Times New Roman" panose="02020603050405020304" pitchFamily="18" charset="0"/>
                          <a:ea typeface="+mn-ea"/>
                          <a:cs typeface="Times New Roman" panose="02020603050405020304" pitchFamily="18" charset="0"/>
                        </a:rPr>
                        <a:t>Proposed a machine learning-based phishing detection system by using eight different algorithms to analyze the URLs, and three different datasets to compare the results with other works.</a:t>
                      </a:r>
                      <a:endParaRPr lang="en-US" sz="160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2406189178"/>
                  </a:ext>
                </a:extLst>
              </a:tr>
            </a:tbl>
          </a:graphicData>
        </a:graphic>
      </p:graphicFrame>
    </p:spTree>
    <p:extLst>
      <p:ext uri="{BB962C8B-B14F-4D97-AF65-F5344CB8AC3E}">
        <p14:creationId xmlns:p14="http://schemas.microsoft.com/office/powerpoint/2010/main" val="3478899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5"/>
          <p:cNvSpPr>
            <a:spLocks noGrp="1"/>
          </p:cNvSpPr>
          <p:nvPr>
            <p:ph type="title"/>
          </p:nvPr>
        </p:nvSpPr>
        <p:spPr>
          <a:xfrm>
            <a:off x="736464" y="514015"/>
            <a:ext cx="11189923" cy="726956"/>
          </a:xfrm>
        </p:spPr>
        <p:style>
          <a:lnRef idx="3">
            <a:schemeClr val="lt1"/>
          </a:lnRef>
          <a:fillRef idx="1">
            <a:schemeClr val="accent1"/>
          </a:fillRef>
          <a:effectRef idx="1">
            <a:schemeClr val="accent1"/>
          </a:effectRef>
          <a:fontRef idx="minor">
            <a:schemeClr val="lt1"/>
          </a:fontRef>
        </p:style>
        <p:txBody>
          <a:bodyPr>
            <a:normAutofit/>
          </a:bodyPr>
          <a:lstStyle/>
          <a:p>
            <a:r>
              <a:rPr lang="en-US" dirty="0">
                <a:latin typeface="Times New Roman" pitchFamily="18" charset="0"/>
                <a:cs typeface="Times New Roman" pitchFamily="18" charset="0"/>
              </a:rPr>
              <a:t>Literature Survey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3988469"/>
              </p:ext>
            </p:extLst>
          </p:nvPr>
        </p:nvGraphicFramePr>
        <p:xfrm>
          <a:off x="736464" y="1240971"/>
          <a:ext cx="11189924" cy="4162425"/>
        </p:xfrm>
        <a:graphic>
          <a:graphicData uri="http://schemas.openxmlformats.org/drawingml/2006/table">
            <a:tbl>
              <a:tblPr firstRow="1" bandRow="1">
                <a:tableStyleId>{5C22544A-7EE6-4342-B048-85BDC9FD1C3A}</a:tableStyleId>
              </a:tblPr>
              <a:tblGrid>
                <a:gridCol w="845858">
                  <a:extLst>
                    <a:ext uri="{9D8B030D-6E8A-4147-A177-3AD203B41FA5}">
                      <a16:colId xmlns:a16="http://schemas.microsoft.com/office/drawing/2014/main" xmlns="" val="20000"/>
                    </a:ext>
                  </a:extLst>
                </a:gridCol>
                <a:gridCol w="2127164">
                  <a:extLst>
                    <a:ext uri="{9D8B030D-6E8A-4147-A177-3AD203B41FA5}">
                      <a16:colId xmlns:a16="http://schemas.microsoft.com/office/drawing/2014/main" xmlns="" val="20002"/>
                    </a:ext>
                  </a:extLst>
                </a:gridCol>
                <a:gridCol w="1691714">
                  <a:extLst>
                    <a:ext uri="{9D8B030D-6E8A-4147-A177-3AD203B41FA5}">
                      <a16:colId xmlns:a16="http://schemas.microsoft.com/office/drawing/2014/main" xmlns="" val="20003"/>
                    </a:ext>
                  </a:extLst>
                </a:gridCol>
                <a:gridCol w="2214447">
                  <a:extLst>
                    <a:ext uri="{9D8B030D-6E8A-4147-A177-3AD203B41FA5}">
                      <a16:colId xmlns:a16="http://schemas.microsoft.com/office/drawing/2014/main" xmlns="" val="20004"/>
                    </a:ext>
                  </a:extLst>
                </a:gridCol>
                <a:gridCol w="4310741">
                  <a:extLst>
                    <a:ext uri="{9D8B030D-6E8A-4147-A177-3AD203B41FA5}">
                      <a16:colId xmlns:a16="http://schemas.microsoft.com/office/drawing/2014/main" xmlns="" val="688024962"/>
                    </a:ext>
                  </a:extLst>
                </a:gridCol>
              </a:tblGrid>
              <a:tr h="548640">
                <a:tc>
                  <a:txBody>
                    <a:bodyPr/>
                    <a:lstStyle/>
                    <a:p>
                      <a:pPr marL="0" marR="0" algn="just">
                        <a:lnSpc>
                          <a:spcPct val="150000"/>
                        </a:lnSpc>
                        <a:spcBef>
                          <a:spcPts val="0"/>
                        </a:spcBef>
                        <a:spcAft>
                          <a:spcPts val="0"/>
                        </a:spcAft>
                      </a:pPr>
                      <a:r>
                        <a:rPr lang="en-US" sz="1600" b="0" dirty="0" smtClean="0">
                          <a:latin typeface="Times New Roman" pitchFamily="18" charset="0"/>
                          <a:ea typeface="Times New Roman"/>
                          <a:cs typeface="Times New Roman" pitchFamily="18" charset="0"/>
                        </a:rPr>
                        <a:t>Sr. No</a:t>
                      </a:r>
                      <a:endParaRPr lang="en-US" sz="1600" b="0" dirty="0">
                        <a:latin typeface="Times New Roman" pitchFamily="18" charset="0"/>
                        <a:ea typeface="Times New Roman"/>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600" b="0" dirty="0" smtClean="0">
                          <a:latin typeface="Times New Roman" pitchFamily="18" charset="0"/>
                          <a:ea typeface="Times New Roman"/>
                          <a:cs typeface="Times New Roman" pitchFamily="18" charset="0"/>
                        </a:rPr>
                        <a:t>Author</a:t>
                      </a:r>
                      <a:endParaRPr lang="en-US" sz="1600" b="0" dirty="0">
                        <a:latin typeface="Times New Roman" pitchFamily="18" charset="0"/>
                        <a:ea typeface="Times New Roman"/>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600" b="0" dirty="0" smtClean="0">
                          <a:latin typeface="Times New Roman" pitchFamily="18" charset="0"/>
                          <a:ea typeface="Times New Roman"/>
                          <a:cs typeface="Times New Roman" pitchFamily="18" charset="0"/>
                        </a:rPr>
                        <a:t>  Year</a:t>
                      </a:r>
                      <a:endParaRPr lang="en-US" sz="1600" b="0" dirty="0">
                        <a:latin typeface="Times New Roman" pitchFamily="18" charset="0"/>
                        <a:ea typeface="Times New Roman"/>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600" b="0" dirty="0" smtClean="0">
                          <a:latin typeface="Times New Roman" pitchFamily="18" charset="0"/>
                          <a:ea typeface="Times New Roman"/>
                          <a:cs typeface="Times New Roman" pitchFamily="18" charset="0"/>
                        </a:rPr>
                        <a:t>Title</a:t>
                      </a:r>
                      <a:endParaRPr lang="en-US" sz="1600" b="0" dirty="0">
                        <a:latin typeface="Times New Roman" pitchFamily="18" charset="0"/>
                        <a:ea typeface="Times New Roman"/>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600" b="0" dirty="0" smtClean="0">
                          <a:latin typeface="Times New Roman" pitchFamily="18" charset="0"/>
                          <a:ea typeface="Times New Roman"/>
                          <a:cs typeface="Times New Roman" pitchFamily="18" charset="0"/>
                        </a:rPr>
                        <a:t>Technique</a:t>
                      </a:r>
                      <a:endParaRPr lang="en-US" sz="1600" b="0" dirty="0">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xmlns="" val="10000"/>
                  </a:ext>
                </a:extLst>
              </a:tr>
              <a:tr h="2194560">
                <a:tc>
                  <a:txBody>
                    <a:bodyPr/>
                    <a:lstStyle/>
                    <a:p>
                      <a:pPr marL="0" marR="0" algn="just" defTabSz="457200" rtl="0" eaLnBrk="1" latinLnBrk="0" hangingPunct="1">
                        <a:lnSpc>
                          <a:spcPct val="150000"/>
                        </a:lnSpc>
                        <a:spcBef>
                          <a:spcPts val="0"/>
                        </a:spcBef>
                        <a:spcAft>
                          <a:spcPts val="0"/>
                        </a:spcAft>
                      </a:pPr>
                      <a:r>
                        <a:rPr lang="id-ID" sz="1800" b="0" kern="1200" dirty="0" smtClean="0">
                          <a:solidFill>
                            <a:schemeClr val="dk1"/>
                          </a:solidFill>
                          <a:latin typeface="Times New Roman" panose="02020603050405020304" pitchFamily="18" charset="0"/>
                          <a:ea typeface="+mn-ea"/>
                          <a:cs typeface="Times New Roman" panose="02020603050405020304" pitchFamily="18" charset="0"/>
                        </a:rPr>
                        <a:t>4</a:t>
                      </a:r>
                      <a:endParaRPr lang="en-US" sz="1800" b="0" kern="1200" dirty="0" smtClean="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Jitendra</a:t>
                      </a:r>
                      <a:r>
                        <a:rPr lang="en-US" sz="1600" kern="1200" dirty="0" smtClean="0">
                          <a:solidFill>
                            <a:schemeClr val="dk1"/>
                          </a:solidFill>
                          <a:latin typeface="Times New Roman" panose="02020603050405020304" pitchFamily="18" charset="0"/>
                          <a:ea typeface="+mn-ea"/>
                          <a:cs typeface="Times New Roman" panose="02020603050405020304" pitchFamily="18" charset="0"/>
                        </a:rPr>
                        <a:t> Kumar and A.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Santhanavijayan</a:t>
                      </a:r>
                      <a:r>
                        <a:rPr lang="en-US" sz="1600" kern="1200" dirty="0" smtClean="0">
                          <a:solidFill>
                            <a:schemeClr val="dk1"/>
                          </a:solidFill>
                          <a:latin typeface="Times New Roman" panose="02020603050405020304" pitchFamily="18" charset="0"/>
                          <a:ea typeface="+mn-ea"/>
                          <a:cs typeface="Times New Roman" panose="02020603050405020304" pitchFamily="18" charset="0"/>
                        </a:rPr>
                        <a:t> </a:t>
                      </a:r>
                    </a:p>
                  </a:txBody>
                  <a:tcPr marL="68580" marR="68580" marT="0" marB="0"/>
                </a:tc>
                <a:tc>
                  <a:txBody>
                    <a:bodyPr/>
                    <a:lstStyle/>
                    <a:p>
                      <a:pPr marL="0" marR="0" algn="just" defTabSz="457200" rtl="0" eaLnBrk="1" latinLnBrk="0" hangingPunct="1">
                        <a:lnSpc>
                          <a:spcPct val="150000"/>
                        </a:lnSpc>
                        <a:spcBef>
                          <a:spcPts val="0"/>
                        </a:spcBef>
                        <a:spcAft>
                          <a:spcPts val="0"/>
                        </a:spcAft>
                      </a:pPr>
                      <a:r>
                        <a:rPr lang="en-US" sz="1600" kern="1200" dirty="0" smtClean="0">
                          <a:solidFill>
                            <a:schemeClr val="dk1"/>
                          </a:solidFill>
                          <a:latin typeface="Times New Roman" panose="02020603050405020304" pitchFamily="18" charset="0"/>
                          <a:ea typeface="+mn-ea"/>
                          <a:cs typeface="Times New Roman" panose="02020603050405020304" pitchFamily="18" charset="0"/>
                        </a:rPr>
                        <a:t>2020</a:t>
                      </a:r>
                      <a:endParaRPr lang="en-US" sz="160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US" sz="1600" kern="1200" dirty="0" smtClean="0">
                          <a:solidFill>
                            <a:schemeClr val="dk1"/>
                          </a:solidFill>
                          <a:latin typeface="Times New Roman" panose="02020603050405020304" pitchFamily="18" charset="0"/>
                          <a:ea typeface="+mn-ea"/>
                          <a:cs typeface="Times New Roman" panose="02020603050405020304" pitchFamily="18" charset="0"/>
                        </a:rPr>
                        <a:t>Phishing Website Classification and Detection Using Machine Learning</a:t>
                      </a:r>
                    </a:p>
                  </a:txBody>
                  <a:tcPr marL="68580" marR="68580" marT="0" marB="0"/>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US" sz="1600" kern="1200" dirty="0" smtClean="0">
                          <a:solidFill>
                            <a:schemeClr val="dk1"/>
                          </a:solidFill>
                          <a:latin typeface="Times New Roman" panose="02020603050405020304" pitchFamily="18" charset="0"/>
                          <a:ea typeface="+mn-ea"/>
                          <a:cs typeface="Times New Roman" panose="02020603050405020304" pitchFamily="18" charset="0"/>
                        </a:rPr>
                        <a:t>logistic regression , Gaussian Naïve Bayes and Random Forest</a:t>
                      </a:r>
                      <a:endParaRPr lang="en-US" sz="160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3974816786"/>
                  </a:ext>
                </a:extLst>
              </a:tr>
              <a:tr h="1409775">
                <a:tc>
                  <a:txBody>
                    <a:bodyPr/>
                    <a:lstStyle/>
                    <a:p>
                      <a:pPr marL="0" marR="0" algn="just" defTabSz="457200" rtl="0" eaLnBrk="1" latinLnBrk="0" hangingPunct="1">
                        <a:lnSpc>
                          <a:spcPct val="150000"/>
                        </a:lnSpc>
                        <a:spcBef>
                          <a:spcPts val="0"/>
                        </a:spcBef>
                        <a:spcAft>
                          <a:spcPts val="0"/>
                        </a:spcAft>
                      </a:pPr>
                      <a:r>
                        <a:rPr lang="id-ID" sz="1800" b="0" kern="1200" dirty="0" smtClean="0">
                          <a:solidFill>
                            <a:schemeClr val="dk1"/>
                          </a:solidFill>
                          <a:latin typeface="Times New Roman" panose="02020603050405020304" pitchFamily="18" charset="0"/>
                          <a:ea typeface="+mn-ea"/>
                          <a:cs typeface="Times New Roman" panose="02020603050405020304" pitchFamily="18" charset="0"/>
                        </a:rPr>
                        <a:t>5</a:t>
                      </a:r>
                      <a:endParaRPr lang="en-US" sz="1800" b="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algn="just" defTabSz="457200" rtl="0" eaLnBrk="1" latinLnBrk="0" hangingPunct="1">
                        <a:lnSpc>
                          <a:spcPct val="150000"/>
                        </a:lnSpc>
                        <a:spcBef>
                          <a:spcPts val="0"/>
                        </a:spcBef>
                        <a:spcAft>
                          <a:spcPts val="0"/>
                        </a:spcAft>
                      </a:pPr>
                      <a:r>
                        <a:rPr lang="en-US" sz="1600" kern="1200" dirty="0" smtClean="0">
                          <a:solidFill>
                            <a:schemeClr val="dk1"/>
                          </a:solidFill>
                          <a:latin typeface="Times New Roman" panose="02020603050405020304" pitchFamily="18" charset="0"/>
                          <a:ea typeface="+mn-ea"/>
                          <a:cs typeface="Times New Roman" panose="02020603050405020304" pitchFamily="18" charset="0"/>
                        </a:rPr>
                        <a:t>A.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Lakshmanarao</a:t>
                      </a:r>
                      <a:r>
                        <a:rPr lang="en-US" sz="1600" kern="1200" dirty="0" smtClean="0">
                          <a:solidFill>
                            <a:schemeClr val="dk1"/>
                          </a:solidFill>
                          <a:latin typeface="Times New Roman" panose="02020603050405020304" pitchFamily="18" charset="0"/>
                          <a:ea typeface="+mn-ea"/>
                          <a:cs typeface="Times New Roman" panose="02020603050405020304" pitchFamily="18" charset="0"/>
                        </a:rPr>
                        <a:t> and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P.Surya</a:t>
                      </a:r>
                      <a:r>
                        <a:rPr lang="en-US" sz="1600" kern="1200" dirty="0" smtClean="0">
                          <a:solidFill>
                            <a:schemeClr val="dk1"/>
                          </a:solidFill>
                          <a:latin typeface="Times New Roman" panose="02020603050405020304" pitchFamily="18" charset="0"/>
                          <a:ea typeface="+mn-ea"/>
                          <a:cs typeface="Times New Roman" panose="02020603050405020304" pitchFamily="18" charset="0"/>
                        </a:rPr>
                        <a:t>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Prabhakara</a:t>
                      </a:r>
                      <a:r>
                        <a:rPr lang="en-US" sz="1600" kern="1200" dirty="0" smtClean="0">
                          <a:solidFill>
                            <a:schemeClr val="dk1"/>
                          </a:solidFill>
                          <a:latin typeface="Times New Roman" panose="02020603050405020304" pitchFamily="18" charset="0"/>
                          <a:ea typeface="+mn-ea"/>
                          <a:cs typeface="Times New Roman" panose="02020603050405020304" pitchFamily="18" charset="0"/>
                        </a:rPr>
                        <a:t> Rao</a:t>
                      </a:r>
                    </a:p>
                  </a:txBody>
                  <a:tcPr marL="68580" marR="68580" marT="0" marB="0"/>
                </a:tc>
                <a:tc>
                  <a:txBody>
                    <a:bodyPr/>
                    <a:lstStyle/>
                    <a:p>
                      <a:pPr marL="0" marR="0" algn="just" defTabSz="457200" rtl="0" eaLnBrk="1" latinLnBrk="0" hangingPunct="1">
                        <a:lnSpc>
                          <a:spcPct val="150000"/>
                        </a:lnSpc>
                        <a:spcBef>
                          <a:spcPts val="0"/>
                        </a:spcBef>
                        <a:spcAft>
                          <a:spcPts val="0"/>
                        </a:spcAft>
                      </a:pPr>
                      <a:r>
                        <a:rPr lang="en-US" sz="1600" kern="1200" dirty="0" smtClean="0">
                          <a:solidFill>
                            <a:schemeClr val="dk1"/>
                          </a:solidFill>
                          <a:latin typeface="Times New Roman" panose="02020603050405020304" pitchFamily="18" charset="0"/>
                          <a:ea typeface="+mn-ea"/>
                          <a:cs typeface="Times New Roman" panose="02020603050405020304" pitchFamily="18" charset="0"/>
                        </a:rPr>
                        <a:t>2021</a:t>
                      </a:r>
                      <a:endParaRPr lang="en-US" sz="160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US" sz="1600" kern="1200" dirty="0" smtClean="0">
                          <a:solidFill>
                            <a:schemeClr val="dk1"/>
                          </a:solidFill>
                          <a:latin typeface="Times New Roman" panose="02020603050405020304" pitchFamily="18" charset="0"/>
                          <a:ea typeface="+mn-ea"/>
                          <a:cs typeface="Times New Roman" panose="02020603050405020304" pitchFamily="18" charset="0"/>
                        </a:rPr>
                        <a:t>Phishing website detection using novel machine learning fusion approach </a:t>
                      </a:r>
                    </a:p>
                  </a:txBody>
                  <a:tcPr marL="68580" marR="68580" marT="0" marB="0"/>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US" sz="1600" kern="1200" dirty="0" smtClean="0">
                          <a:solidFill>
                            <a:schemeClr val="dk1"/>
                          </a:solidFill>
                          <a:latin typeface="Times New Roman" panose="02020603050405020304" pitchFamily="18" charset="0"/>
                          <a:ea typeface="+mn-ea"/>
                          <a:cs typeface="Times New Roman" panose="02020603050405020304" pitchFamily="18" charset="0"/>
                        </a:rPr>
                        <a:t>various machine learning algorithms logistic regression, decision tree classifier, random forest classifier,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AdaBoost</a:t>
                      </a:r>
                      <a:r>
                        <a:rPr lang="en-US" sz="1600" kern="1200" dirty="0" smtClean="0">
                          <a:solidFill>
                            <a:schemeClr val="dk1"/>
                          </a:solidFill>
                          <a:latin typeface="Times New Roman" panose="02020603050405020304" pitchFamily="18" charset="0"/>
                          <a:ea typeface="+mn-ea"/>
                          <a:cs typeface="Times New Roman" panose="02020603050405020304" pitchFamily="18" charset="0"/>
                        </a:rPr>
                        <a:t>, gradient boosting classifier for the phishing detection</a:t>
                      </a:r>
                      <a:endParaRPr lang="en-US" sz="160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1988513576"/>
                  </a:ext>
                </a:extLst>
              </a:tr>
            </a:tbl>
          </a:graphicData>
        </a:graphic>
      </p:graphicFrame>
    </p:spTree>
    <p:extLst>
      <p:ext uri="{BB962C8B-B14F-4D97-AF65-F5344CB8AC3E}">
        <p14:creationId xmlns:p14="http://schemas.microsoft.com/office/powerpoint/2010/main" val="23450420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SYSTEM OVERVIEW</a:t>
            </a:r>
            <a:endParaRPr lang="en-US" dirty="0"/>
          </a:p>
        </p:txBody>
      </p:sp>
      <p:sp>
        <p:nvSpPr>
          <p:cNvPr id="5" name="Content Placeholder 4"/>
          <p:cNvSpPr>
            <a:spLocks noGrp="1"/>
          </p:cNvSpPr>
          <p:nvPr>
            <p:ph sz="quarter" idx="2"/>
          </p:nvPr>
        </p:nvSpPr>
        <p:spPr>
          <a:xfrm>
            <a:off x="891539" y="1428750"/>
            <a:ext cx="10969535" cy="5329645"/>
          </a:xfrm>
        </p:spPr>
        <p:txBody>
          <a:bodyPr>
            <a:normAutofit/>
          </a:bodyPr>
          <a:lstStyle/>
          <a:p>
            <a:pPr marL="514350" indent="-514350" algn="just"/>
            <a:r>
              <a:rPr lang="en-US" sz="2400" cap="none" dirty="0" smtClean="0">
                <a:latin typeface="Times New Roman" panose="02020603050405020304" pitchFamily="18" charset="0"/>
                <a:cs typeface="Times New Roman" panose="02020603050405020304" pitchFamily="18" charset="0"/>
              </a:rPr>
              <a:t>The proposed approach aims at building a system for detecting phishing websites using machine learning. Furthermore, given the flexibility of margin and reduced computational complexity offered by SVM, for classification problem statements, the implementation employs SVM trained persistent model to identify the malicious sites.</a:t>
            </a:r>
          </a:p>
          <a:p>
            <a:pPr marL="514350" indent="-514350" algn="just"/>
            <a:r>
              <a:rPr lang="en-US" sz="2400" cap="none" dirty="0" smtClean="0">
                <a:latin typeface="Times New Roman" panose="02020603050405020304" pitchFamily="18" charset="0"/>
                <a:cs typeface="Times New Roman" panose="02020603050405020304" pitchFamily="18" charset="0"/>
              </a:rPr>
              <a:t>The data set is collected and divided into 2 parts </a:t>
            </a:r>
            <a:r>
              <a:rPr lang="en-US" sz="2400" cap="none" dirty="0" err="1" smtClean="0">
                <a:latin typeface="Times New Roman" panose="02020603050405020304" pitchFamily="18" charset="0"/>
                <a:cs typeface="Times New Roman" panose="02020603050405020304" pitchFamily="18" charset="0"/>
              </a:rPr>
              <a:t>i.e</a:t>
            </a:r>
            <a:r>
              <a:rPr lang="en-US" sz="2400" cap="none" dirty="0" smtClean="0">
                <a:latin typeface="Times New Roman" panose="02020603050405020304" pitchFamily="18" charset="0"/>
                <a:cs typeface="Times New Roman" panose="02020603050405020304" pitchFamily="18" charset="0"/>
              </a:rPr>
              <a:t> 80% for training and rest 20% for testing purpose.</a:t>
            </a:r>
          </a:p>
          <a:p>
            <a:pPr marL="514350" indent="-514350" algn="just"/>
            <a:r>
              <a:rPr lang="en-US" sz="2400" cap="none" dirty="0" smtClean="0">
                <a:latin typeface="Times New Roman" panose="02020603050405020304" pitchFamily="18" charset="0"/>
                <a:cs typeface="Times New Roman" panose="02020603050405020304" pitchFamily="18" charset="0"/>
              </a:rPr>
              <a:t>URL based and Text based Data set is used . Further these datasets are been passed under some techniques like preprocessing , feature extraction and classification by using Support vector machine to train a model. The user input and model are later on compared and depending on the  feature  matching perdition occurs.</a:t>
            </a:r>
            <a:endParaRPr lang="en-US" sz="2400" cap="none" dirty="0">
              <a:latin typeface="Times New Roman" pitchFamily="18" charset="0"/>
              <a:cs typeface="Times New Roman" pitchFamily="18" charset="0"/>
            </a:endParaRPr>
          </a:p>
        </p:txBody>
      </p:sp>
    </p:spTree>
    <p:extLst>
      <p:ext uri="{BB962C8B-B14F-4D97-AF65-F5344CB8AC3E}">
        <p14:creationId xmlns:p14="http://schemas.microsoft.com/office/powerpoint/2010/main" val="706664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9531" y="135192"/>
            <a:ext cx="9905998" cy="1478570"/>
          </a:xfrm>
        </p:spPr>
        <p:txBody>
          <a:bodyPr>
            <a:normAutofit/>
          </a:bodyPr>
          <a:lstStyle/>
          <a:p>
            <a:pPr algn="l"/>
            <a:r>
              <a:rPr lang="en-US" dirty="0" smtClean="0"/>
              <a:t>Algorithm </a:t>
            </a:r>
            <a:r>
              <a:rPr lang="id-ID" dirty="0" smtClean="0"/>
              <a:t>Proposed</a:t>
            </a:r>
            <a:r>
              <a:rPr lang="en-IN" dirty="0" smtClean="0"/>
              <a:t/>
            </a:r>
            <a:br>
              <a:rPr lang="en-IN" dirty="0" smtClean="0"/>
            </a:br>
            <a:r>
              <a:rPr lang="en-IN" dirty="0" smtClean="0"/>
              <a:t>(SVM, KNN, RF)</a:t>
            </a:r>
            <a:br>
              <a:rPr lang="en-IN" dirty="0" smtClean="0"/>
            </a:br>
            <a:endParaRPr lang="en-US" dirty="0"/>
          </a:p>
        </p:txBody>
      </p:sp>
      <p:sp>
        <p:nvSpPr>
          <p:cNvPr id="3" name="Content Placeholder 2"/>
          <p:cNvSpPr>
            <a:spLocks noGrp="1"/>
          </p:cNvSpPr>
          <p:nvPr>
            <p:ph sz="quarter" idx="1"/>
          </p:nvPr>
        </p:nvSpPr>
        <p:spPr>
          <a:xfrm>
            <a:off x="561077" y="1357803"/>
            <a:ext cx="10364452" cy="3424107"/>
          </a:xfrm>
        </p:spPr>
        <p:txBody>
          <a:bodyPr>
            <a:noAutofit/>
          </a:bodyPr>
          <a:lstStyle/>
          <a:p>
            <a:pPr marL="457200" lvl="1" indent="0" algn="just">
              <a:buNone/>
            </a:pPr>
            <a:r>
              <a:rPr lang="en-US" sz="2000" b="1" i="0" cap="none" dirty="0" smtClean="0">
                <a:latin typeface="Times New Roman" panose="02020603050405020304" pitchFamily="18" charset="0"/>
                <a:cs typeface="Times New Roman" pitchFamily="18" charset="0"/>
              </a:rPr>
              <a:t>Support Vector Machine : - </a:t>
            </a:r>
          </a:p>
          <a:p>
            <a:pPr marL="457200" lvl="1" indent="0" algn="just">
              <a:buNone/>
            </a:pPr>
            <a:endParaRPr lang="en-US" sz="2000" i="0" cap="none" dirty="0" smtClean="0">
              <a:latin typeface="Times New Roman" panose="02020603050405020304" pitchFamily="18" charset="0"/>
              <a:cs typeface="Times New Roman" pitchFamily="18" charset="0"/>
            </a:endParaRPr>
          </a:p>
          <a:p>
            <a:pPr lvl="1" algn="just"/>
            <a:r>
              <a:rPr lang="en-US" sz="2000" i="0" cap="none" dirty="0" smtClean="0">
                <a:latin typeface="Times New Roman" panose="02020603050405020304" pitchFamily="18" charset="0"/>
                <a:cs typeface="Times New Roman" pitchFamily="18" charset="0"/>
              </a:rPr>
              <a:t>A support vector machine (SVM) is a supervised machine learning algorithm that can be used for both classification and regression purposes. SVM are mostly used in classification problems. </a:t>
            </a:r>
          </a:p>
          <a:p>
            <a:pPr lvl="1" algn="just"/>
            <a:r>
              <a:rPr lang="en-US" sz="2000" i="0" cap="none" dirty="0" smtClean="0">
                <a:latin typeface="Times New Roman" panose="02020603050405020304" pitchFamily="18" charset="0"/>
                <a:cs typeface="Times New Roman" pitchFamily="18" charset="0"/>
              </a:rPr>
              <a:t>SVM are founded on the idea of finding a hyperplane that best divides a dataset into two classes. Support vectors are the data points nearest to the hyperplane, the points of a data set that, if deleted, would alter the position of the dividing hyperplane.</a:t>
            </a:r>
          </a:p>
          <a:p>
            <a:pPr lvl="1" algn="just"/>
            <a:r>
              <a:rPr lang="en-US" sz="2000" i="0" cap="none" dirty="0" smtClean="0">
                <a:latin typeface="Times New Roman" panose="02020603050405020304" pitchFamily="18" charset="0"/>
                <a:cs typeface="Times New Roman" pitchFamily="18" charset="0"/>
              </a:rPr>
              <a:t> Because of this, they can be considered the critical elements of a data set. The distance between the hyperplane and the nearest data point from either set is known as the margin. </a:t>
            </a:r>
          </a:p>
          <a:p>
            <a:pPr lvl="1" algn="just"/>
            <a:r>
              <a:rPr lang="en-US" sz="2000" i="0" cap="none" dirty="0" smtClean="0">
                <a:latin typeface="Times New Roman" panose="02020603050405020304" pitchFamily="18" charset="0"/>
                <a:cs typeface="Times New Roman" pitchFamily="18" charset="0"/>
              </a:rPr>
              <a:t>The aim is to choose a hyperplane with the greatest possible margin between the hyperplane and any point within the training set, giving a higher chance of new data being classified correctly</a:t>
            </a:r>
          </a:p>
          <a:p>
            <a:pPr lvl="1"/>
            <a:endParaRPr lang="en-US" sz="2000" i="0" cap="none" dirty="0" smtClean="0">
              <a:latin typeface="Times New Roman" panose="02020603050405020304" pitchFamily="18" charset="0"/>
              <a:cs typeface="Times New Roman" pitchFamily="18" charset="0"/>
            </a:endParaRPr>
          </a:p>
          <a:p>
            <a:pPr marL="0" indent="0">
              <a:buNone/>
            </a:pPr>
            <a:endParaRPr lang="en-US" cap="none"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514350" lvl="1" indent="-257175">
              <a:lnSpc>
                <a:spcPct val="115000"/>
              </a:lnSpc>
              <a:spcBef>
                <a:spcPts val="0"/>
              </a:spcBef>
              <a:spcAft>
                <a:spcPts val="750"/>
              </a:spcAft>
              <a:buFont typeface="Arial" panose="020B0604020202020204" pitchFamily="34" charset="0"/>
              <a:buChar char="●"/>
            </a:pPr>
            <a:endParaRPr lang="en-US" sz="2000" i="0" dirty="0">
              <a:latin typeface="Times New Roman" panose="02020603050405020304" pitchFamily="18" charset="0"/>
              <a:ea typeface="Noto Sans Symbols"/>
              <a:cs typeface="Times New Roman" panose="02020603050405020304" pitchFamily="18" charset="0"/>
            </a:endParaRPr>
          </a:p>
        </p:txBody>
      </p:sp>
    </p:spTree>
    <p:extLst>
      <p:ext uri="{BB962C8B-B14F-4D97-AF65-F5344CB8AC3E}">
        <p14:creationId xmlns:p14="http://schemas.microsoft.com/office/powerpoint/2010/main" val="9492442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334" y="661113"/>
            <a:ext cx="10364451" cy="1596177"/>
          </a:xfrm>
        </p:spPr>
        <p:txBody>
          <a:bodyPr/>
          <a:lstStyle/>
          <a:p>
            <a:pPr algn="l"/>
            <a:r>
              <a:rPr lang="en-US" dirty="0" smtClean="0"/>
              <a:t>Proposed Architecture </a:t>
            </a:r>
            <a:endParaRPr lang="en-US" dirty="0"/>
          </a:p>
        </p:txBody>
      </p:sp>
      <p:sp>
        <p:nvSpPr>
          <p:cNvPr id="7" name="Rounded Rectangle 6"/>
          <p:cNvSpPr/>
          <p:nvPr/>
        </p:nvSpPr>
        <p:spPr>
          <a:xfrm>
            <a:off x="6865802" y="1818035"/>
            <a:ext cx="2011680" cy="82731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Pre-processing</a:t>
            </a:r>
            <a:endParaRPr lang="en-US" dirty="0"/>
          </a:p>
        </p:txBody>
      </p:sp>
      <p:sp>
        <p:nvSpPr>
          <p:cNvPr id="8" name="Rounded Rectangle 7"/>
          <p:cNvSpPr/>
          <p:nvPr/>
        </p:nvSpPr>
        <p:spPr>
          <a:xfrm>
            <a:off x="1038494" y="1843633"/>
            <a:ext cx="2011680" cy="82731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URL dataset </a:t>
            </a:r>
            <a:endParaRPr lang="en-US" dirty="0"/>
          </a:p>
        </p:txBody>
      </p:sp>
      <p:sp>
        <p:nvSpPr>
          <p:cNvPr id="10" name="Rounded Rectangle 9"/>
          <p:cNvSpPr/>
          <p:nvPr/>
        </p:nvSpPr>
        <p:spPr>
          <a:xfrm>
            <a:off x="9781312" y="3242418"/>
            <a:ext cx="2011680" cy="208052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Support Vector Machine Technique</a:t>
            </a:r>
            <a:endParaRPr lang="en-US" dirty="0"/>
          </a:p>
        </p:txBody>
      </p:sp>
      <p:sp>
        <p:nvSpPr>
          <p:cNvPr id="11" name="Rounded Rectangle 10"/>
          <p:cNvSpPr/>
          <p:nvPr/>
        </p:nvSpPr>
        <p:spPr>
          <a:xfrm>
            <a:off x="4105308" y="1843633"/>
            <a:ext cx="1676396" cy="82731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Text dataset </a:t>
            </a:r>
            <a:endParaRPr lang="en-US" dirty="0"/>
          </a:p>
        </p:txBody>
      </p:sp>
      <p:cxnSp>
        <p:nvCxnSpPr>
          <p:cNvPr id="24" name="Straight Arrow Connector 23"/>
          <p:cNvCxnSpPr>
            <a:stCxn id="7" idx="3"/>
          </p:cNvCxnSpPr>
          <p:nvPr/>
        </p:nvCxnSpPr>
        <p:spPr>
          <a:xfrm>
            <a:off x="8877482" y="2231692"/>
            <a:ext cx="903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itle 1"/>
          <p:cNvSpPr txBox="1">
            <a:spLocks/>
          </p:cNvSpPr>
          <p:nvPr/>
        </p:nvSpPr>
        <p:spPr>
          <a:xfrm>
            <a:off x="2957340" y="6492448"/>
            <a:ext cx="2800431" cy="365552"/>
          </a:xfrm>
          <a:prstGeom prst="rect">
            <a:avLst/>
          </a:prstGeom>
        </p:spPr>
        <p:txBody>
          <a:bodyPr vert="horz" lIns="91440" tIns="45720" rIns="91440" bIns="45720" rtlCol="0" anchor="ctr">
            <a:normAutofit fontScale="47500" lnSpcReduction="2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IN" cap="none" dirty="0" smtClean="0"/>
              <a:t>Fig :- System architecture</a:t>
            </a:r>
            <a:endParaRPr lang="en-US" cap="none" dirty="0"/>
          </a:p>
        </p:txBody>
      </p:sp>
      <p:sp>
        <p:nvSpPr>
          <p:cNvPr id="23" name="Rounded Rectangle 22"/>
          <p:cNvSpPr/>
          <p:nvPr/>
        </p:nvSpPr>
        <p:spPr>
          <a:xfrm>
            <a:off x="9781312" y="1845192"/>
            <a:ext cx="2011680" cy="82731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Extraction</a:t>
            </a:r>
          </a:p>
        </p:txBody>
      </p:sp>
      <p:sp>
        <p:nvSpPr>
          <p:cNvPr id="25" name="Rounded Rectangle 24"/>
          <p:cNvSpPr/>
          <p:nvPr/>
        </p:nvSpPr>
        <p:spPr>
          <a:xfrm>
            <a:off x="9781312" y="5940753"/>
            <a:ext cx="2011680" cy="82731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Classification</a:t>
            </a:r>
            <a:endParaRPr lang="en-US" dirty="0"/>
          </a:p>
        </p:txBody>
      </p:sp>
      <p:cxnSp>
        <p:nvCxnSpPr>
          <p:cNvPr id="14" name="Straight Arrow Connector 13"/>
          <p:cNvCxnSpPr>
            <a:stCxn id="8" idx="3"/>
          </p:cNvCxnSpPr>
          <p:nvPr/>
        </p:nvCxnSpPr>
        <p:spPr>
          <a:xfrm>
            <a:off x="3050174" y="2257290"/>
            <a:ext cx="10646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3"/>
          </p:cNvCxnSpPr>
          <p:nvPr/>
        </p:nvCxnSpPr>
        <p:spPr>
          <a:xfrm>
            <a:off x="5781704" y="2257290"/>
            <a:ext cx="1093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23" idx="2"/>
          </p:cNvCxnSpPr>
          <p:nvPr/>
        </p:nvCxnSpPr>
        <p:spPr>
          <a:xfrm>
            <a:off x="10787152" y="2672506"/>
            <a:ext cx="0" cy="569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0" idx="2"/>
          </p:cNvCxnSpPr>
          <p:nvPr/>
        </p:nvCxnSpPr>
        <p:spPr>
          <a:xfrm>
            <a:off x="10787152" y="5322944"/>
            <a:ext cx="0" cy="659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6763793" y="4495630"/>
            <a:ext cx="2011680" cy="82731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Phishing</a:t>
            </a:r>
            <a:endParaRPr lang="en-US" dirty="0"/>
          </a:p>
        </p:txBody>
      </p:sp>
      <p:sp>
        <p:nvSpPr>
          <p:cNvPr id="42" name="Rounded Rectangle 41"/>
          <p:cNvSpPr/>
          <p:nvPr/>
        </p:nvSpPr>
        <p:spPr>
          <a:xfrm>
            <a:off x="6865802" y="5913328"/>
            <a:ext cx="2011680" cy="82731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Legitimate</a:t>
            </a:r>
            <a:endParaRPr lang="en-US" dirty="0"/>
          </a:p>
        </p:txBody>
      </p:sp>
      <p:cxnSp>
        <p:nvCxnSpPr>
          <p:cNvPr id="44" name="Straight Arrow Connector 43"/>
          <p:cNvCxnSpPr>
            <a:stCxn id="25" idx="1"/>
            <a:endCxn id="41" idx="3"/>
          </p:cNvCxnSpPr>
          <p:nvPr/>
        </p:nvCxnSpPr>
        <p:spPr>
          <a:xfrm flipH="1" flipV="1">
            <a:off x="8775473" y="4909287"/>
            <a:ext cx="1005839" cy="1445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5" idx="1"/>
          </p:cNvCxnSpPr>
          <p:nvPr/>
        </p:nvCxnSpPr>
        <p:spPr>
          <a:xfrm flipH="1">
            <a:off x="8877482" y="6354410"/>
            <a:ext cx="903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60214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976</TotalTime>
  <Words>1052</Words>
  <Application>Microsoft Office PowerPoint</Application>
  <PresentationFormat>Custom</PresentationFormat>
  <Paragraphs>161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Oriel</vt:lpstr>
      <vt:lpstr>“Detection of Phishing Website Using Machine Learning”</vt:lpstr>
      <vt:lpstr>PROBLEM STATEMENT</vt:lpstr>
      <vt:lpstr>PURPOSE AND OBJECTIVE</vt:lpstr>
      <vt:lpstr>PROJECT SCOPE</vt:lpstr>
      <vt:lpstr>Literature Survey</vt:lpstr>
      <vt:lpstr>Literature Survey</vt:lpstr>
      <vt:lpstr>SYSTEM OVERVIEW</vt:lpstr>
      <vt:lpstr>Algorithm Proposed (SVM, KNN, RF) </vt:lpstr>
      <vt:lpstr>Proposed Architecture </vt:lpstr>
      <vt:lpstr>PowerPoint Presentation</vt:lpstr>
      <vt:lpstr>DFD Level 1 Diagram </vt:lpstr>
      <vt:lpstr>Activity Diagram</vt:lpstr>
      <vt:lpstr>PowerPoint Presentation</vt:lpstr>
      <vt:lpstr>PowerPoint Presentation</vt:lpstr>
      <vt:lpstr>PowerPoint Presentation</vt:lpstr>
      <vt:lpstr>PowerPoint Presentation</vt:lpstr>
      <vt:lpstr>HARDWARE REQUIREMENTS</vt:lpstr>
      <vt:lpstr>SOFTWARE REQUIREMENTS</vt:lpstr>
      <vt:lpstr>SOFTWARE REQIUIREMENT SPECIFICATIONS (SRS)</vt:lpstr>
      <vt:lpstr>Conti…</vt:lpstr>
      <vt:lpstr>Assumptions and Dependencies</vt:lpstr>
      <vt:lpstr>High Level Design</vt:lpstr>
      <vt:lpstr>PROJECT PLAN 2.0</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Amu</dc:creator>
  <cp:lastModifiedBy>acer</cp:lastModifiedBy>
  <cp:revision>100</cp:revision>
  <dcterms:created xsi:type="dcterms:W3CDTF">2019-09-20T05:43:49Z</dcterms:created>
  <dcterms:modified xsi:type="dcterms:W3CDTF">2021-12-14T13:48:04Z</dcterms:modified>
</cp:coreProperties>
</file>