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36576000" cy="29260800"/>
  <p:notesSz cx="9144000" cy="6858000"/>
  <p:defaultTextStyle>
    <a:defPPr>
      <a:defRPr lang="en-US"/>
    </a:defPPr>
    <a:lvl1pPr marL="0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5FF"/>
    <a:srgbClr val="A0A3FF"/>
    <a:srgbClr val="8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 autoAdjust="0"/>
    <p:restoredTop sz="94712"/>
  </p:normalViewPr>
  <p:slideViewPr>
    <p:cSldViewPr snapToGrid="0" snapToObjects="1">
      <p:cViewPr varScale="1">
        <p:scale>
          <a:sx n="20" d="100"/>
          <a:sy n="20" d="100"/>
        </p:scale>
        <p:origin x="1206" y="72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514350"/>
            <a:ext cx="3216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3863" y="514350"/>
            <a:ext cx="3216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775"/>
            <a:ext cx="31089600" cy="581152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1979"/>
            <a:ext cx="31089600" cy="6400798"/>
          </a:xfrm>
        </p:spPr>
        <p:txBody>
          <a:bodyPr anchor="b"/>
          <a:lstStyle>
            <a:lvl1pPr marL="0" indent="0">
              <a:buNone/>
              <a:defRPr sz="8083">
                <a:solidFill>
                  <a:schemeClr val="tx1">
                    <a:tint val="75000"/>
                  </a:schemeClr>
                </a:solidFill>
              </a:defRPr>
            </a:lvl1pPr>
            <a:lvl2pPr marL="1828689" indent="0">
              <a:buNone/>
              <a:defRPr sz="7250">
                <a:solidFill>
                  <a:schemeClr val="tx1">
                    <a:tint val="75000"/>
                  </a:schemeClr>
                </a:solidFill>
              </a:defRPr>
            </a:lvl2pPr>
            <a:lvl3pPr marL="3657377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6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5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43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549816"/>
            <a:ext cx="16160753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9279468"/>
            <a:ext cx="16160753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549816"/>
            <a:ext cx="16167100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9279468"/>
            <a:ext cx="16167100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165013"/>
            <a:ext cx="12033253" cy="4958080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7"/>
            <a:ext cx="20447000" cy="2497328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83"/>
            </a:lvl4pPr>
            <a:lvl5pPr>
              <a:defRPr sz="8083"/>
            </a:lvl5pPr>
            <a:lvl6pPr>
              <a:defRPr sz="8083"/>
            </a:lvl6pPr>
            <a:lvl7pPr>
              <a:defRPr sz="8083"/>
            </a:lvl7pPr>
            <a:lvl8pPr>
              <a:defRPr sz="8083"/>
            </a:lvl8pPr>
            <a:lvl9pPr>
              <a:defRPr sz="8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6123097"/>
            <a:ext cx="12033253" cy="20015202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20482561"/>
            <a:ext cx="21945600" cy="2418082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3811804"/>
            <a:ext cx="21945600" cy="15960436"/>
          </a:xfrm>
        </p:spPr>
        <p:txBody>
          <a:bodyPr/>
          <a:lstStyle>
            <a:lvl1pPr marL="0" indent="0">
              <a:buNone/>
              <a:defRPr sz="12833"/>
            </a:lvl1pPr>
            <a:lvl2pPr marL="1828689" indent="0">
              <a:buNone/>
              <a:defRPr sz="11166"/>
            </a:lvl2pPr>
            <a:lvl3pPr marL="3657377" indent="0">
              <a:buNone/>
              <a:defRPr sz="9583"/>
            </a:lvl3pPr>
            <a:lvl4pPr marL="5486066" indent="0">
              <a:buNone/>
              <a:defRPr sz="8083"/>
            </a:lvl4pPr>
            <a:lvl5pPr marL="7314755" indent="0">
              <a:buNone/>
              <a:defRPr sz="8083"/>
            </a:lvl5pPr>
            <a:lvl6pPr marL="9143443" indent="0">
              <a:buNone/>
              <a:defRPr sz="8083"/>
            </a:lvl6pPr>
            <a:lvl7pPr marL="10972132" indent="0">
              <a:buNone/>
              <a:defRPr sz="8083"/>
            </a:lvl7pPr>
            <a:lvl8pPr marL="12800820" indent="0">
              <a:buNone/>
              <a:defRPr sz="8083"/>
            </a:lvl8pPr>
            <a:lvl9pPr marL="14629511" indent="0">
              <a:buNone/>
              <a:defRPr sz="8083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2900643"/>
            <a:ext cx="21945600" cy="3434078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601906"/>
            <a:ext cx="32918400" cy="4433455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809654"/>
            <a:ext cx="32918400" cy="19310775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1828689" rtl="0" eaLnBrk="1" latinLnBrk="0" hangingPunct="1">
        <a:spcBef>
          <a:spcPct val="0"/>
        </a:spcBef>
        <a:buNone/>
        <a:defRPr sz="1758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17" indent="-1371517" algn="l" defTabSz="1828689" rtl="0" eaLnBrk="1" latinLnBrk="0" hangingPunct="1">
        <a:spcBef>
          <a:spcPct val="20000"/>
        </a:spcBef>
        <a:buFont typeface="Arial"/>
        <a:buChar char="•"/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71619" indent="-1142931" algn="l" defTabSz="1828689" rtl="0" eaLnBrk="1" latinLnBrk="0" hangingPunct="1">
        <a:spcBef>
          <a:spcPct val="20000"/>
        </a:spcBef>
        <a:buFont typeface="Arial"/>
        <a:buChar char="–"/>
        <a:defRPr sz="958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22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411" indent="-914344" algn="l" defTabSz="1828689" rtl="0" eaLnBrk="1" latinLnBrk="0" hangingPunct="1">
        <a:spcBef>
          <a:spcPct val="20000"/>
        </a:spcBef>
        <a:buFont typeface="Arial"/>
        <a:buChar char="–"/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9" indent="-914344" algn="l" defTabSz="1828689" rtl="0" eaLnBrk="1" latinLnBrk="0" hangingPunct="1">
        <a:spcBef>
          <a:spcPct val="20000"/>
        </a:spcBef>
        <a:buFont typeface="Arial"/>
        <a:buChar char="»"/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88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7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6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55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89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7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55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43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32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2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11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914401"/>
            <a:ext cx="36575999" cy="2761474"/>
          </a:xfrm>
          <a:prstGeom prst="rect">
            <a:avLst/>
          </a:prstGeom>
        </p:spPr>
        <p:txBody>
          <a:bodyPr vert="horz" lIns="365753" tIns="182876" rIns="365753" bIns="182876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33" dirty="0"/>
              <a:t>GMM Based Classification of Images </a:t>
            </a:r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1628176"/>
            <a:ext cx="5737829" cy="9105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11101" y="2562731"/>
            <a:ext cx="5737829" cy="699027"/>
          </a:xfrm>
          <a:prstGeom prst="rect">
            <a:avLst/>
          </a:prstGeom>
        </p:spPr>
        <p:txBody>
          <a:bodyPr vert="horz" lIns="365753" tIns="182876" rIns="365753" bIns="182876" rtlCol="0">
            <a:normAutofit fontScale="92500" lnSpcReduction="200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tx1"/>
                </a:solidFill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56" y="4205356"/>
            <a:ext cx="365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Amit Sanjay </a:t>
            </a:r>
            <a:r>
              <a:rPr lang="en-US" sz="4000" b="1" dirty="0" err="1"/>
              <a:t>Watve</a:t>
            </a:r>
            <a:r>
              <a:rPr lang="en-US" sz="4000" b="1" dirty="0"/>
              <a:t>, Felix Kim, Jonathan </a:t>
            </a:r>
            <a:r>
              <a:rPr lang="en-US" sz="4000" b="1" dirty="0" err="1"/>
              <a:t>Raynor</a:t>
            </a:r>
            <a:r>
              <a:rPr lang="en-US" sz="4000" b="1" dirty="0"/>
              <a:t>, Omkar Pradeep Acharya, </a:t>
            </a:r>
            <a:r>
              <a:rPr lang="en-US" sz="4000" b="1" dirty="0" err="1"/>
              <a:t>Sridutt</a:t>
            </a:r>
            <a:r>
              <a:rPr lang="en-US" sz="4000" b="1" dirty="0"/>
              <a:t> </a:t>
            </a:r>
            <a:r>
              <a:rPr lang="en-US" sz="4000" b="1" dirty="0" err="1"/>
              <a:t>Bhalachandra</a:t>
            </a:r>
            <a:r>
              <a:rPr lang="en-US" sz="4000" b="1" dirty="0"/>
              <a:t>, Sean Mahaffey</a:t>
            </a:r>
          </a:p>
          <a:p>
            <a:pPr algn="ctr"/>
            <a:r>
              <a:rPr lang="en-US" sz="4000" b="1" dirty="0"/>
              <a:t>North Carolina State University</a:t>
            </a:r>
            <a:endParaRPr lang="en-US" sz="4000" b="1" baseline="30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8056" y="3114230"/>
            <a:ext cx="36575999" cy="104862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endParaRPr lang="en-US" sz="6214"/>
          </a:p>
        </p:txBody>
      </p:sp>
      <p:sp>
        <p:nvSpPr>
          <p:cNvPr id="11" name="TextBox 10"/>
          <p:cNvSpPr txBox="1"/>
          <p:nvPr/>
        </p:nvSpPr>
        <p:spPr>
          <a:xfrm>
            <a:off x="1272725" y="5878342"/>
            <a:ext cx="7595453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782" y="15591059"/>
            <a:ext cx="7595453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2. Data description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1683" y="5883730"/>
            <a:ext cx="15232632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3. &lt;Technical section&gt;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9740" y="15639715"/>
            <a:ext cx="15232632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4.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35877" y="5875704"/>
            <a:ext cx="7622724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5. Parameter choices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5877" y="15639715"/>
            <a:ext cx="7622723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6. 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7489" y="22067125"/>
            <a:ext cx="7622723" cy="938719"/>
          </a:xfrm>
          <a:prstGeom prst="rect">
            <a:avLst/>
          </a:prstGeom>
          <a:solidFill>
            <a:srgbClr val="C00000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</a:rPr>
              <a:t>7.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101" y="7094109"/>
            <a:ext cx="8083826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Patches of a larger image are classified into five categories: residential one, residential two, commercial, water, and vegetation. A GMM algorithm and One Rule classifier are used to create a rule based classifier that can classify patches once trained on annotated ones.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44264" y="6928263"/>
            <a:ext cx="7614336" cy="829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Number of components in Gaussian Mixture Models = ... </a:t>
            </a:r>
          </a:p>
          <a:p>
            <a:r>
              <a:rPr lang="en-US" sz="3333" dirty="0"/>
              <a:t>Patch size = </a:t>
            </a:r>
            <a:r>
              <a:rPr lang="mr-IN" sz="3333" dirty="0"/>
              <a:t>…</a:t>
            </a:r>
            <a:r>
              <a:rPr lang="en-US" sz="3333" dirty="0"/>
              <a:t>.</a:t>
            </a:r>
          </a:p>
          <a:p>
            <a:r>
              <a:rPr lang="en-US" sz="3333" dirty="0"/>
              <a:t>Initial centers for the GMM were chosen as the centers from agglomerative hierarchical clustering because</a:t>
            </a:r>
            <a:r>
              <a:rPr lang="mr-IN" sz="3333" dirty="0"/>
              <a:t>…</a:t>
            </a:r>
            <a:r>
              <a:rPr lang="en-US" sz="3333" dirty="0"/>
              <a:t>.</a:t>
            </a:r>
          </a:p>
          <a:p>
            <a:r>
              <a:rPr lang="en-US" sz="3333" dirty="0"/>
              <a:t>Components in pairs of GMMs were matched using </a:t>
            </a:r>
            <a:r>
              <a:rPr lang="mr-IN" sz="3333" dirty="0"/>
              <a:t>…</a:t>
            </a:r>
            <a:endParaRPr lang="en-US" sz="3333" dirty="0"/>
          </a:p>
          <a:p>
            <a:r>
              <a:rPr lang="en-US" sz="3333" b="1" dirty="0"/>
              <a:t>OR</a:t>
            </a:r>
          </a:p>
          <a:p>
            <a:r>
              <a:rPr lang="en-US" sz="3333" dirty="0"/>
              <a:t>Batch size, learning rate, learning rate decay, momentum, network architecture, activation function. Reasons for all choices.</a:t>
            </a:r>
          </a:p>
          <a:p>
            <a:r>
              <a:rPr lang="en-US" sz="3333" dirty="0"/>
              <a:t>(Note: Use bullet points, no paragraphs)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0782" y="17181443"/>
            <a:ext cx="7595453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&lt;Example images/tables/graphs.&gt;</a:t>
            </a:r>
          </a:p>
          <a:p>
            <a:r>
              <a:rPr lang="en-US" sz="3333"/>
              <a:t>&lt;Describe your dataset&gt;</a:t>
            </a:r>
          </a:p>
          <a:p>
            <a:r>
              <a:rPr lang="en-US" sz="3333"/>
              <a:t> </a:t>
            </a:r>
            <a:r>
              <a:rPr lang="en-US" sz="3333" dirty="0"/>
              <a:t>Specify number of bands, any special properties. </a:t>
            </a:r>
          </a:p>
          <a:p>
            <a:endParaRPr lang="en-US" sz="3333" dirty="0"/>
          </a:p>
          <a:p>
            <a:r>
              <a:rPr lang="en-US" sz="3333" dirty="0"/>
              <a:t>Computing environment if worthy of mention, GPU make.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99740" y="6982344"/>
            <a:ext cx="15232632" cy="47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62" indent="-952462">
              <a:buFont typeface="Arial" charset="0"/>
              <a:buChar char="•"/>
            </a:pPr>
            <a:r>
              <a:rPr lang="en-US" sz="3333" dirty="0"/>
              <a:t>One problem with </a:t>
            </a:r>
            <a:r>
              <a:rPr lang="en-US" sz="3333" dirty="0" err="1"/>
              <a:t>kNNs</a:t>
            </a:r>
            <a:r>
              <a:rPr lang="en-US" sz="3333" dirty="0"/>
              <a:t> was suspected to be the need for a good distance function.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/>
              <a:t>CNNs make the assumption that inputs are images.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/>
              <a:t>K-L divergence is a measure of distance between distributions. </a:t>
            </a:r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r>
              <a:rPr lang="en-US" sz="3333" dirty="0"/>
              <a:t>&lt;Diagram for best performing model&gt;</a:t>
            </a:r>
          </a:p>
          <a:p>
            <a:r>
              <a:rPr lang="en-US" sz="3333" dirty="0"/>
              <a:t>Input image -&gt; Gaussian mixture model -&gt; </a:t>
            </a:r>
            <a:r>
              <a:rPr lang="en-US" sz="3333" dirty="0" err="1"/>
              <a:t>kNN</a:t>
            </a:r>
            <a:r>
              <a:rPr lang="en-US" sz="3333" dirty="0"/>
              <a:t> to GMM templates using K-L divergence.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99741" y="17181444"/>
            <a:ext cx="15204575" cy="573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&lt;diagrams showing the results of your method&gt;</a:t>
            </a:r>
          </a:p>
          <a:p>
            <a:r>
              <a:rPr lang="en-US" sz="3333" dirty="0"/>
              <a:t>(For example,</a:t>
            </a:r>
          </a:p>
          <a:p>
            <a:pPr marL="714346" indent="-714346">
              <a:buAutoNum type="romanLcParenBoth"/>
            </a:pPr>
            <a:r>
              <a:rPr lang="en-US" sz="3333" dirty="0"/>
              <a:t>For CNNs for classification, true positive, one false positive, one false negative. Learning curves for loss vs. number of iterations, training and testing accuracies vs. number of iterations.</a:t>
            </a:r>
          </a:p>
          <a:p>
            <a:pPr marL="714346" indent="-714346">
              <a:buAutoNum type="romanLcParenBoth"/>
            </a:pPr>
            <a:r>
              <a:rPr lang="en-US" sz="3333" dirty="0"/>
              <a:t>For GMMs, a portion of the image (original and classified) that the method found hard to discriminate. </a:t>
            </a:r>
          </a:p>
          <a:p>
            <a:pPr marL="714346" indent="-714346">
              <a:buAutoNum type="romanLcParenBoth"/>
            </a:pPr>
            <a:r>
              <a:rPr lang="en-US" sz="3333" dirty="0"/>
              <a:t>Table with performance of different methods under some accuracy measure.</a:t>
            </a:r>
          </a:p>
          <a:p>
            <a:pPr marL="714346" indent="-714346">
              <a:buAutoNum type="romanLcParenBoth"/>
            </a:pPr>
            <a:r>
              <a:rPr lang="en-US" sz="3333" dirty="0"/>
              <a:t>Performance (qualitative or quantitative) of your methods under different parameter settings.)</a:t>
            </a:r>
          </a:p>
          <a:p>
            <a:pPr marL="714346" indent="-714346">
              <a:buAutoNum type="romanLcParenBoth"/>
            </a:pPr>
            <a:endParaRPr lang="en-US" sz="3333" dirty="0"/>
          </a:p>
        </p:txBody>
      </p:sp>
      <p:sp>
        <p:nvSpPr>
          <p:cNvPr id="41" name="TextBox 40"/>
          <p:cNvSpPr txBox="1"/>
          <p:nvPr/>
        </p:nvSpPr>
        <p:spPr>
          <a:xfrm>
            <a:off x="27735877" y="23418614"/>
            <a:ext cx="7614336" cy="316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Few of the most important reference papers, GitHub links, whatever.</a:t>
            </a:r>
          </a:p>
          <a:p>
            <a:endParaRPr lang="en-US" sz="3333" dirty="0"/>
          </a:p>
          <a:p>
            <a:r>
              <a:rPr lang="en-US" sz="3333" dirty="0"/>
              <a:t>Feel free to deviate from this template and get creative to a large extent, as long as you hit all the key notes.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735877" y="16850138"/>
            <a:ext cx="7614336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&lt;what conclusions did you draw from your semester long work&gt;</a:t>
            </a:r>
          </a:p>
          <a:p>
            <a:r>
              <a:rPr lang="en-US" sz="3333" dirty="0"/>
              <a:t>CNNs perform the best on this task because</a:t>
            </a:r>
            <a:r>
              <a:rPr lang="mr-IN" sz="3333" dirty="0"/>
              <a:t>…</a:t>
            </a:r>
            <a:r>
              <a:rPr lang="en-US" sz="3333" dirty="0"/>
              <a:t>.</a:t>
            </a:r>
          </a:p>
          <a:p>
            <a:endParaRPr lang="en-US" sz="3333" dirty="0"/>
          </a:p>
          <a:p>
            <a:r>
              <a:rPr lang="en-US" sz="3333" dirty="0"/>
              <a:t>Random forests beat all other methods by a huge margin because</a:t>
            </a:r>
            <a:r>
              <a:rPr lang="mr-IN" sz="3333" dirty="0"/>
              <a:t>…</a:t>
            </a:r>
            <a:r>
              <a:rPr lang="en-US" sz="3333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13" y="10847932"/>
            <a:ext cx="5476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2590</TotalTime>
  <Words>440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NCState-Presentation-36x48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Bharathkumar Ramachandra</dc:creator>
  <cp:lastModifiedBy>Sean Mahaffey</cp:lastModifiedBy>
  <cp:revision>86</cp:revision>
  <dcterms:created xsi:type="dcterms:W3CDTF">2016-05-09T14:19:31Z</dcterms:created>
  <dcterms:modified xsi:type="dcterms:W3CDTF">2017-04-17T22:09:06Z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