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2" r:id="rId5"/>
    <p:sldId id="258" r:id="rId6"/>
    <p:sldId id="263"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snapToObjects="1">
      <p:cViewPr varScale="1">
        <p:scale>
          <a:sx n="128" d="100"/>
          <a:sy n="128" d="100"/>
        </p:scale>
        <p:origin x="1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1" Type="http://schemas.openxmlformats.org/officeDocument/2006/relationships/hyperlink" Target="https://public.tableau.com/views/AccidentseverityanalysisUK/Story1?:language=en-US&amp;:display_count=n&amp;:origin=viz_share_link"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public.tableau.com/views/AccidentseverityanalysisUK/Story1?:language=en-US&amp;:display_count=n&amp;:origin=viz_share_link"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E8A108-F4BE-4997-92CF-7F4D3348D69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6F0BFA4-50E2-4852-926B-FA3400088D4B}">
      <dgm:prSet custT="1"/>
      <dgm:spPr/>
      <dgm:t>
        <a:bodyPr/>
        <a:lstStyle/>
        <a:p>
          <a:pPr>
            <a:lnSpc>
              <a:spcPct val="100000"/>
            </a:lnSpc>
          </a:pPr>
          <a:r>
            <a:rPr lang="en-US" sz="1600" dirty="0">
              <a:latin typeface="Cavolini" panose="03000502040302020204" pitchFamily="66" charset="0"/>
              <a:cs typeface="Cavolini" panose="03000502040302020204" pitchFamily="66" charset="0"/>
            </a:rPr>
            <a:t>Followed the entire data lifecycle stages and performed the Data analysis accordingly. </a:t>
          </a:r>
        </a:p>
      </dgm:t>
    </dgm:pt>
    <dgm:pt modelId="{A475BC63-B480-4C4A-8688-38779A18E966}" type="parTrans" cxnId="{BE634878-ECF3-4A76-8B9A-0C7EF5454552}">
      <dgm:prSet/>
      <dgm:spPr/>
      <dgm:t>
        <a:bodyPr/>
        <a:lstStyle/>
        <a:p>
          <a:endParaRPr lang="en-US"/>
        </a:p>
      </dgm:t>
    </dgm:pt>
    <dgm:pt modelId="{AC0B8724-A9A5-4510-B168-E0DD552811A0}" type="sibTrans" cxnId="{BE634878-ECF3-4A76-8B9A-0C7EF5454552}">
      <dgm:prSet/>
      <dgm:spPr/>
      <dgm:t>
        <a:bodyPr/>
        <a:lstStyle/>
        <a:p>
          <a:endParaRPr lang="en-US"/>
        </a:p>
      </dgm:t>
    </dgm:pt>
    <dgm:pt modelId="{926D03C3-69B7-4115-B1CD-AA02A8121F02}">
      <dgm:prSet custT="1"/>
      <dgm:spPr/>
      <dgm:t>
        <a:bodyPr/>
        <a:lstStyle/>
        <a:p>
          <a:pPr>
            <a:lnSpc>
              <a:spcPct val="100000"/>
            </a:lnSpc>
          </a:pPr>
          <a:r>
            <a:rPr lang="en-US" sz="1600" dirty="0">
              <a:latin typeface="Cavolini" panose="03000502040302020204" pitchFamily="66" charset="0"/>
              <a:cs typeface="Cavolini" panose="03000502040302020204" pitchFamily="66" charset="0"/>
            </a:rPr>
            <a:t>Collected the data from the Department of Transport of UK. </a:t>
          </a:r>
        </a:p>
      </dgm:t>
    </dgm:pt>
    <dgm:pt modelId="{F8E24EA5-B0E6-41A8-9DA9-7878015D3018}" type="parTrans" cxnId="{4C4E4173-F6E4-4077-8241-A0529DC4267A}">
      <dgm:prSet/>
      <dgm:spPr/>
      <dgm:t>
        <a:bodyPr/>
        <a:lstStyle/>
        <a:p>
          <a:endParaRPr lang="en-US"/>
        </a:p>
      </dgm:t>
    </dgm:pt>
    <dgm:pt modelId="{0707181E-7C8B-43B1-AD2C-D6DB354CCE29}" type="sibTrans" cxnId="{4C4E4173-F6E4-4077-8241-A0529DC4267A}">
      <dgm:prSet/>
      <dgm:spPr/>
      <dgm:t>
        <a:bodyPr/>
        <a:lstStyle/>
        <a:p>
          <a:endParaRPr lang="en-US"/>
        </a:p>
      </dgm:t>
    </dgm:pt>
    <dgm:pt modelId="{7FA5BBBB-057D-4138-A82C-7E47E276AAD0}">
      <dgm:prSet custT="1"/>
      <dgm:spPr/>
      <dgm:t>
        <a:bodyPr/>
        <a:lstStyle/>
        <a:p>
          <a:pPr>
            <a:lnSpc>
              <a:spcPct val="100000"/>
            </a:lnSpc>
          </a:pPr>
          <a:r>
            <a:rPr lang="en-US" sz="1600" dirty="0">
              <a:latin typeface="Cavolini" panose="03000502040302020204" pitchFamily="66" charset="0"/>
              <a:cs typeface="Cavolini" panose="03000502040302020204" pitchFamily="66" charset="0"/>
            </a:rPr>
            <a:t>Checked and eradicated if there are any missing or null values. </a:t>
          </a:r>
        </a:p>
      </dgm:t>
    </dgm:pt>
    <dgm:pt modelId="{D21DA78E-1885-4E51-859C-568B192EF3D7}" type="parTrans" cxnId="{19A71713-A766-4188-988F-24261C0F7FAA}">
      <dgm:prSet/>
      <dgm:spPr/>
      <dgm:t>
        <a:bodyPr/>
        <a:lstStyle/>
        <a:p>
          <a:endParaRPr lang="en-US"/>
        </a:p>
      </dgm:t>
    </dgm:pt>
    <dgm:pt modelId="{D2390635-D6D6-4C99-82BF-996FEE374941}" type="sibTrans" cxnId="{19A71713-A766-4188-988F-24261C0F7FAA}">
      <dgm:prSet/>
      <dgm:spPr/>
      <dgm:t>
        <a:bodyPr/>
        <a:lstStyle/>
        <a:p>
          <a:endParaRPr lang="en-US"/>
        </a:p>
      </dgm:t>
    </dgm:pt>
    <dgm:pt modelId="{5DFE9D16-8899-483C-8231-47B4212837FD}">
      <dgm:prSet custT="1"/>
      <dgm:spPr/>
      <dgm:t>
        <a:bodyPr/>
        <a:lstStyle/>
        <a:p>
          <a:pPr>
            <a:lnSpc>
              <a:spcPct val="100000"/>
            </a:lnSpc>
          </a:pPr>
          <a:r>
            <a:rPr lang="en-US" sz="1600" dirty="0">
              <a:latin typeface="Cavolini" panose="03000502040302020204" pitchFamily="66" charset="0"/>
              <a:cs typeface="Cavolini" panose="03000502040302020204" pitchFamily="66" charset="0"/>
            </a:rPr>
            <a:t>After cleaning the data, imported the data into Tableau for the further analysis. </a:t>
          </a:r>
        </a:p>
      </dgm:t>
    </dgm:pt>
    <dgm:pt modelId="{6C83BBAD-6344-4227-A028-51BA1CB0C80A}" type="parTrans" cxnId="{E4B5E4C6-0E31-44AA-8D93-D69DEF530F56}">
      <dgm:prSet/>
      <dgm:spPr/>
      <dgm:t>
        <a:bodyPr/>
        <a:lstStyle/>
        <a:p>
          <a:endParaRPr lang="en-US"/>
        </a:p>
      </dgm:t>
    </dgm:pt>
    <dgm:pt modelId="{E803C163-CFC5-48D3-8E8F-62413CE93C88}" type="sibTrans" cxnId="{E4B5E4C6-0E31-44AA-8D93-D69DEF530F56}">
      <dgm:prSet/>
      <dgm:spPr/>
      <dgm:t>
        <a:bodyPr/>
        <a:lstStyle/>
        <a:p>
          <a:endParaRPr lang="en-US"/>
        </a:p>
      </dgm:t>
    </dgm:pt>
    <dgm:pt modelId="{0FEC7823-7C04-4EF7-8F43-CA755112A188}">
      <dgm:prSet custT="1"/>
      <dgm:spPr/>
      <dgm:t>
        <a:bodyPr/>
        <a:lstStyle/>
        <a:p>
          <a:pPr>
            <a:lnSpc>
              <a:spcPct val="100000"/>
            </a:lnSpc>
          </a:pPr>
          <a:r>
            <a:rPr lang="en-US" sz="1600" dirty="0">
              <a:latin typeface="Cavolini" panose="03000502040302020204" pitchFamily="66" charset="0"/>
              <a:cs typeface="Cavolini" panose="03000502040302020204" pitchFamily="66" charset="0"/>
            </a:rPr>
            <a:t>To measure the accident severity on different factor, I chose to plot graph on light condition, weather condition, road surface condition, road type.</a:t>
          </a:r>
        </a:p>
      </dgm:t>
    </dgm:pt>
    <dgm:pt modelId="{5AF34E94-8778-482A-A9E3-1DBED9167484}" type="parTrans" cxnId="{CBB25748-D16D-4688-BF75-C2264EAF0499}">
      <dgm:prSet/>
      <dgm:spPr/>
      <dgm:t>
        <a:bodyPr/>
        <a:lstStyle/>
        <a:p>
          <a:endParaRPr lang="en-US"/>
        </a:p>
      </dgm:t>
    </dgm:pt>
    <dgm:pt modelId="{7D6946C0-2F58-4946-B02D-60FAC54F2C43}" type="sibTrans" cxnId="{CBB25748-D16D-4688-BF75-C2264EAF0499}">
      <dgm:prSet/>
      <dgm:spPr/>
      <dgm:t>
        <a:bodyPr/>
        <a:lstStyle/>
        <a:p>
          <a:endParaRPr lang="en-US"/>
        </a:p>
      </dgm:t>
    </dgm:pt>
    <dgm:pt modelId="{616BC090-2B1B-3F4A-AD77-0BD66F444F6E}">
      <dgm:prSet custT="1"/>
      <dgm:spPr/>
      <dgm:t>
        <a:bodyPr/>
        <a:lstStyle/>
        <a:p>
          <a:pPr>
            <a:lnSpc>
              <a:spcPct val="100000"/>
            </a:lnSpc>
          </a:pPr>
          <a:r>
            <a:rPr lang="en-US" sz="1600" dirty="0">
              <a:latin typeface="Cavolini" panose="03000502040302020204" pitchFamily="66" charset="0"/>
              <a:cs typeface="Cavolini" panose="03000502040302020204" pitchFamily="66" charset="0"/>
            </a:rPr>
            <a:t>Considering the factor of longitude and latitude I plotted a map graph showing the count of accident severity depending upon accident location. </a:t>
          </a:r>
        </a:p>
      </dgm:t>
    </dgm:pt>
    <dgm:pt modelId="{2607EEAE-E846-E743-B774-3BAD9429FD57}" type="parTrans" cxnId="{A6FEB9D0-8FF6-4B43-95DD-23AAB774F2F5}">
      <dgm:prSet/>
      <dgm:spPr/>
      <dgm:t>
        <a:bodyPr/>
        <a:lstStyle/>
        <a:p>
          <a:endParaRPr lang="en-GB"/>
        </a:p>
      </dgm:t>
    </dgm:pt>
    <dgm:pt modelId="{893DE841-4058-3247-906B-7B18C8B22385}" type="sibTrans" cxnId="{A6FEB9D0-8FF6-4B43-95DD-23AAB774F2F5}">
      <dgm:prSet/>
      <dgm:spPr/>
      <dgm:t>
        <a:bodyPr/>
        <a:lstStyle/>
        <a:p>
          <a:endParaRPr lang="en-GB"/>
        </a:p>
      </dgm:t>
    </dgm:pt>
    <dgm:pt modelId="{D9A18876-4D81-1B48-850B-A67EB670C1B1}" type="pres">
      <dgm:prSet presAssocID="{9FE8A108-F4BE-4997-92CF-7F4D3348D69A}" presName="vert0" presStyleCnt="0">
        <dgm:presLayoutVars>
          <dgm:dir/>
          <dgm:animOne val="branch"/>
          <dgm:animLvl val="lvl"/>
        </dgm:presLayoutVars>
      </dgm:prSet>
      <dgm:spPr/>
    </dgm:pt>
    <dgm:pt modelId="{860EC251-9688-7346-AA6C-F1B03B53F2DF}" type="pres">
      <dgm:prSet presAssocID="{36F0BFA4-50E2-4852-926B-FA3400088D4B}" presName="thickLine" presStyleLbl="alignNode1" presStyleIdx="0" presStyleCnt="6"/>
      <dgm:spPr/>
    </dgm:pt>
    <dgm:pt modelId="{048064C6-C690-0C45-8B80-A1699395A47F}" type="pres">
      <dgm:prSet presAssocID="{36F0BFA4-50E2-4852-926B-FA3400088D4B}" presName="horz1" presStyleCnt="0"/>
      <dgm:spPr/>
    </dgm:pt>
    <dgm:pt modelId="{BF6DD447-F676-A44C-9708-BB1A23ED200C}" type="pres">
      <dgm:prSet presAssocID="{36F0BFA4-50E2-4852-926B-FA3400088D4B}" presName="tx1" presStyleLbl="revTx" presStyleIdx="0" presStyleCnt="6"/>
      <dgm:spPr/>
    </dgm:pt>
    <dgm:pt modelId="{AE61815F-DAC9-E442-A5BF-B30D17089024}" type="pres">
      <dgm:prSet presAssocID="{36F0BFA4-50E2-4852-926B-FA3400088D4B}" presName="vert1" presStyleCnt="0"/>
      <dgm:spPr/>
    </dgm:pt>
    <dgm:pt modelId="{4E9F5FBE-7AA0-9D40-AC0B-BCEEA5D9F106}" type="pres">
      <dgm:prSet presAssocID="{926D03C3-69B7-4115-B1CD-AA02A8121F02}" presName="thickLine" presStyleLbl="alignNode1" presStyleIdx="1" presStyleCnt="6"/>
      <dgm:spPr/>
    </dgm:pt>
    <dgm:pt modelId="{18D76485-6D30-9B46-A1F5-6E6FD7E9D90A}" type="pres">
      <dgm:prSet presAssocID="{926D03C3-69B7-4115-B1CD-AA02A8121F02}" presName="horz1" presStyleCnt="0"/>
      <dgm:spPr/>
    </dgm:pt>
    <dgm:pt modelId="{3A8A504F-54AD-7F44-AFA6-649A5A6FE544}" type="pres">
      <dgm:prSet presAssocID="{926D03C3-69B7-4115-B1CD-AA02A8121F02}" presName="tx1" presStyleLbl="revTx" presStyleIdx="1" presStyleCnt="6"/>
      <dgm:spPr/>
    </dgm:pt>
    <dgm:pt modelId="{744DCFA7-73B4-1041-AFCF-39AF95F890CA}" type="pres">
      <dgm:prSet presAssocID="{926D03C3-69B7-4115-B1CD-AA02A8121F02}" presName="vert1" presStyleCnt="0"/>
      <dgm:spPr/>
    </dgm:pt>
    <dgm:pt modelId="{2EBB4D6C-0F1C-BC4C-94D9-6F86FBC28AC0}" type="pres">
      <dgm:prSet presAssocID="{7FA5BBBB-057D-4138-A82C-7E47E276AAD0}" presName="thickLine" presStyleLbl="alignNode1" presStyleIdx="2" presStyleCnt="6"/>
      <dgm:spPr/>
    </dgm:pt>
    <dgm:pt modelId="{E1B64070-4930-7842-8211-DD15C418178D}" type="pres">
      <dgm:prSet presAssocID="{7FA5BBBB-057D-4138-A82C-7E47E276AAD0}" presName="horz1" presStyleCnt="0"/>
      <dgm:spPr/>
    </dgm:pt>
    <dgm:pt modelId="{2E07BC5A-001F-6A4C-A623-312C102E1223}" type="pres">
      <dgm:prSet presAssocID="{7FA5BBBB-057D-4138-A82C-7E47E276AAD0}" presName="tx1" presStyleLbl="revTx" presStyleIdx="2" presStyleCnt="6"/>
      <dgm:spPr/>
    </dgm:pt>
    <dgm:pt modelId="{BF6C0874-57B2-5C48-87B9-143B80C514AD}" type="pres">
      <dgm:prSet presAssocID="{7FA5BBBB-057D-4138-A82C-7E47E276AAD0}" presName="vert1" presStyleCnt="0"/>
      <dgm:spPr/>
    </dgm:pt>
    <dgm:pt modelId="{98B17AD7-A146-B145-85E5-AE60CF0AC6A7}" type="pres">
      <dgm:prSet presAssocID="{5DFE9D16-8899-483C-8231-47B4212837FD}" presName="thickLine" presStyleLbl="alignNode1" presStyleIdx="3" presStyleCnt="6"/>
      <dgm:spPr/>
    </dgm:pt>
    <dgm:pt modelId="{5464CD66-F7ED-7A4D-9003-D794535ADAC9}" type="pres">
      <dgm:prSet presAssocID="{5DFE9D16-8899-483C-8231-47B4212837FD}" presName="horz1" presStyleCnt="0"/>
      <dgm:spPr/>
    </dgm:pt>
    <dgm:pt modelId="{299E1FB4-8E5F-0147-A3E2-6D17F617E9CE}" type="pres">
      <dgm:prSet presAssocID="{5DFE9D16-8899-483C-8231-47B4212837FD}" presName="tx1" presStyleLbl="revTx" presStyleIdx="3" presStyleCnt="6"/>
      <dgm:spPr/>
    </dgm:pt>
    <dgm:pt modelId="{DA2673E2-CFAE-9344-A8AD-B827D8424E7E}" type="pres">
      <dgm:prSet presAssocID="{5DFE9D16-8899-483C-8231-47B4212837FD}" presName="vert1" presStyleCnt="0"/>
      <dgm:spPr/>
    </dgm:pt>
    <dgm:pt modelId="{0520D072-ED75-6849-B4F6-6A81AB3EFEBC}" type="pres">
      <dgm:prSet presAssocID="{0FEC7823-7C04-4EF7-8F43-CA755112A188}" presName="thickLine" presStyleLbl="alignNode1" presStyleIdx="4" presStyleCnt="6"/>
      <dgm:spPr/>
    </dgm:pt>
    <dgm:pt modelId="{C9312CFD-BA13-E043-BC1A-8E947772EC7C}" type="pres">
      <dgm:prSet presAssocID="{0FEC7823-7C04-4EF7-8F43-CA755112A188}" presName="horz1" presStyleCnt="0"/>
      <dgm:spPr/>
    </dgm:pt>
    <dgm:pt modelId="{1677ADFD-AFEE-D045-831E-3DE370E617FA}" type="pres">
      <dgm:prSet presAssocID="{0FEC7823-7C04-4EF7-8F43-CA755112A188}" presName="tx1" presStyleLbl="revTx" presStyleIdx="4" presStyleCnt="6"/>
      <dgm:spPr/>
    </dgm:pt>
    <dgm:pt modelId="{79AB41B8-3FEF-3E45-8A87-151F7F582F80}" type="pres">
      <dgm:prSet presAssocID="{0FEC7823-7C04-4EF7-8F43-CA755112A188}" presName="vert1" presStyleCnt="0"/>
      <dgm:spPr/>
    </dgm:pt>
    <dgm:pt modelId="{1F613893-ADEF-9242-92F3-CE0FC155E987}" type="pres">
      <dgm:prSet presAssocID="{616BC090-2B1B-3F4A-AD77-0BD66F444F6E}" presName="thickLine" presStyleLbl="alignNode1" presStyleIdx="5" presStyleCnt="6"/>
      <dgm:spPr/>
    </dgm:pt>
    <dgm:pt modelId="{18D57CE6-79D0-A547-A9B5-7526956EDC8E}" type="pres">
      <dgm:prSet presAssocID="{616BC090-2B1B-3F4A-AD77-0BD66F444F6E}" presName="horz1" presStyleCnt="0"/>
      <dgm:spPr/>
    </dgm:pt>
    <dgm:pt modelId="{C41EB733-0097-FF40-9B35-F807878C3E4E}" type="pres">
      <dgm:prSet presAssocID="{616BC090-2B1B-3F4A-AD77-0BD66F444F6E}" presName="tx1" presStyleLbl="revTx" presStyleIdx="5" presStyleCnt="6"/>
      <dgm:spPr/>
    </dgm:pt>
    <dgm:pt modelId="{1C97B354-813A-FB40-8287-137F7EA64A18}" type="pres">
      <dgm:prSet presAssocID="{616BC090-2B1B-3F4A-AD77-0BD66F444F6E}" presName="vert1" presStyleCnt="0"/>
      <dgm:spPr/>
    </dgm:pt>
  </dgm:ptLst>
  <dgm:cxnLst>
    <dgm:cxn modelId="{D3D23C0C-EC11-B845-BFBD-3833BA12A1C7}" type="presOf" srcId="{616BC090-2B1B-3F4A-AD77-0BD66F444F6E}" destId="{C41EB733-0097-FF40-9B35-F807878C3E4E}" srcOrd="0" destOrd="0" presId="urn:microsoft.com/office/officeart/2008/layout/LinedList"/>
    <dgm:cxn modelId="{19A71713-A766-4188-988F-24261C0F7FAA}" srcId="{9FE8A108-F4BE-4997-92CF-7F4D3348D69A}" destId="{7FA5BBBB-057D-4138-A82C-7E47E276AAD0}" srcOrd="2" destOrd="0" parTransId="{D21DA78E-1885-4E51-859C-568B192EF3D7}" sibTransId="{D2390635-D6D6-4C99-82BF-996FEE374941}"/>
    <dgm:cxn modelId="{2417353B-2067-1743-9461-B2EC7191D029}" type="presOf" srcId="{0FEC7823-7C04-4EF7-8F43-CA755112A188}" destId="{1677ADFD-AFEE-D045-831E-3DE370E617FA}" srcOrd="0" destOrd="0" presId="urn:microsoft.com/office/officeart/2008/layout/LinedList"/>
    <dgm:cxn modelId="{CBB25748-D16D-4688-BF75-C2264EAF0499}" srcId="{9FE8A108-F4BE-4997-92CF-7F4D3348D69A}" destId="{0FEC7823-7C04-4EF7-8F43-CA755112A188}" srcOrd="4" destOrd="0" parTransId="{5AF34E94-8778-482A-A9E3-1DBED9167484}" sibTransId="{7D6946C0-2F58-4946-B02D-60FAC54F2C43}"/>
    <dgm:cxn modelId="{73AAFC6C-1C30-6B4A-986A-9B311676F646}" type="presOf" srcId="{9FE8A108-F4BE-4997-92CF-7F4D3348D69A}" destId="{D9A18876-4D81-1B48-850B-A67EB670C1B1}" srcOrd="0" destOrd="0" presId="urn:microsoft.com/office/officeart/2008/layout/LinedList"/>
    <dgm:cxn modelId="{4C4E4173-F6E4-4077-8241-A0529DC4267A}" srcId="{9FE8A108-F4BE-4997-92CF-7F4D3348D69A}" destId="{926D03C3-69B7-4115-B1CD-AA02A8121F02}" srcOrd="1" destOrd="0" parTransId="{F8E24EA5-B0E6-41A8-9DA9-7878015D3018}" sibTransId="{0707181E-7C8B-43B1-AD2C-D6DB354CCE29}"/>
    <dgm:cxn modelId="{BE634878-ECF3-4A76-8B9A-0C7EF5454552}" srcId="{9FE8A108-F4BE-4997-92CF-7F4D3348D69A}" destId="{36F0BFA4-50E2-4852-926B-FA3400088D4B}" srcOrd="0" destOrd="0" parTransId="{A475BC63-B480-4C4A-8688-38779A18E966}" sibTransId="{AC0B8724-A9A5-4510-B168-E0DD552811A0}"/>
    <dgm:cxn modelId="{1D7DAE7A-621A-584E-B74D-4EC43A88413E}" type="presOf" srcId="{926D03C3-69B7-4115-B1CD-AA02A8121F02}" destId="{3A8A504F-54AD-7F44-AFA6-649A5A6FE544}" srcOrd="0" destOrd="0" presId="urn:microsoft.com/office/officeart/2008/layout/LinedList"/>
    <dgm:cxn modelId="{BD6F8B80-FE47-134E-9F2E-B9E76B488FCD}" type="presOf" srcId="{5DFE9D16-8899-483C-8231-47B4212837FD}" destId="{299E1FB4-8E5F-0147-A3E2-6D17F617E9CE}" srcOrd="0" destOrd="0" presId="urn:microsoft.com/office/officeart/2008/layout/LinedList"/>
    <dgm:cxn modelId="{B2573F94-6358-1043-86CD-1632F227B55B}" type="presOf" srcId="{36F0BFA4-50E2-4852-926B-FA3400088D4B}" destId="{BF6DD447-F676-A44C-9708-BB1A23ED200C}" srcOrd="0" destOrd="0" presId="urn:microsoft.com/office/officeart/2008/layout/LinedList"/>
    <dgm:cxn modelId="{E4B5E4C6-0E31-44AA-8D93-D69DEF530F56}" srcId="{9FE8A108-F4BE-4997-92CF-7F4D3348D69A}" destId="{5DFE9D16-8899-483C-8231-47B4212837FD}" srcOrd="3" destOrd="0" parTransId="{6C83BBAD-6344-4227-A028-51BA1CB0C80A}" sibTransId="{E803C163-CFC5-48D3-8E8F-62413CE93C88}"/>
    <dgm:cxn modelId="{A6FEB9D0-8FF6-4B43-95DD-23AAB774F2F5}" srcId="{9FE8A108-F4BE-4997-92CF-7F4D3348D69A}" destId="{616BC090-2B1B-3F4A-AD77-0BD66F444F6E}" srcOrd="5" destOrd="0" parTransId="{2607EEAE-E846-E743-B774-3BAD9429FD57}" sibTransId="{893DE841-4058-3247-906B-7B18C8B22385}"/>
    <dgm:cxn modelId="{64FEB6F9-4CDF-F745-8408-B36E1FCCA870}" type="presOf" srcId="{7FA5BBBB-057D-4138-A82C-7E47E276AAD0}" destId="{2E07BC5A-001F-6A4C-A623-312C102E1223}" srcOrd="0" destOrd="0" presId="urn:microsoft.com/office/officeart/2008/layout/LinedList"/>
    <dgm:cxn modelId="{8FB715EF-CC1E-1647-B942-61660ACD98EA}" type="presParOf" srcId="{D9A18876-4D81-1B48-850B-A67EB670C1B1}" destId="{860EC251-9688-7346-AA6C-F1B03B53F2DF}" srcOrd="0" destOrd="0" presId="urn:microsoft.com/office/officeart/2008/layout/LinedList"/>
    <dgm:cxn modelId="{A044E9CB-16ED-7442-A38A-2AD88E8C530B}" type="presParOf" srcId="{D9A18876-4D81-1B48-850B-A67EB670C1B1}" destId="{048064C6-C690-0C45-8B80-A1699395A47F}" srcOrd="1" destOrd="0" presId="urn:microsoft.com/office/officeart/2008/layout/LinedList"/>
    <dgm:cxn modelId="{2F9112D2-5565-1E46-A801-9E27F9E4B17B}" type="presParOf" srcId="{048064C6-C690-0C45-8B80-A1699395A47F}" destId="{BF6DD447-F676-A44C-9708-BB1A23ED200C}" srcOrd="0" destOrd="0" presId="urn:microsoft.com/office/officeart/2008/layout/LinedList"/>
    <dgm:cxn modelId="{D82EA9C4-FF9C-F841-ABFA-670D880DC371}" type="presParOf" srcId="{048064C6-C690-0C45-8B80-A1699395A47F}" destId="{AE61815F-DAC9-E442-A5BF-B30D17089024}" srcOrd="1" destOrd="0" presId="urn:microsoft.com/office/officeart/2008/layout/LinedList"/>
    <dgm:cxn modelId="{57C3686B-5A0F-094C-A112-A648E3DDCA38}" type="presParOf" srcId="{D9A18876-4D81-1B48-850B-A67EB670C1B1}" destId="{4E9F5FBE-7AA0-9D40-AC0B-BCEEA5D9F106}" srcOrd="2" destOrd="0" presId="urn:microsoft.com/office/officeart/2008/layout/LinedList"/>
    <dgm:cxn modelId="{D032118A-E250-7345-BD4C-65063F83A3C3}" type="presParOf" srcId="{D9A18876-4D81-1B48-850B-A67EB670C1B1}" destId="{18D76485-6D30-9B46-A1F5-6E6FD7E9D90A}" srcOrd="3" destOrd="0" presId="urn:microsoft.com/office/officeart/2008/layout/LinedList"/>
    <dgm:cxn modelId="{741139DD-21FF-2D40-86CA-4F6BEC8F2BD0}" type="presParOf" srcId="{18D76485-6D30-9B46-A1F5-6E6FD7E9D90A}" destId="{3A8A504F-54AD-7F44-AFA6-649A5A6FE544}" srcOrd="0" destOrd="0" presId="urn:microsoft.com/office/officeart/2008/layout/LinedList"/>
    <dgm:cxn modelId="{FE394536-0B2B-D442-8435-9DA5C53C55AE}" type="presParOf" srcId="{18D76485-6D30-9B46-A1F5-6E6FD7E9D90A}" destId="{744DCFA7-73B4-1041-AFCF-39AF95F890CA}" srcOrd="1" destOrd="0" presId="urn:microsoft.com/office/officeart/2008/layout/LinedList"/>
    <dgm:cxn modelId="{C2268B6F-E596-924B-AF74-9F04106D1724}" type="presParOf" srcId="{D9A18876-4D81-1B48-850B-A67EB670C1B1}" destId="{2EBB4D6C-0F1C-BC4C-94D9-6F86FBC28AC0}" srcOrd="4" destOrd="0" presId="urn:microsoft.com/office/officeart/2008/layout/LinedList"/>
    <dgm:cxn modelId="{C3DA9A11-8267-C945-808E-DCFEBDA56FF4}" type="presParOf" srcId="{D9A18876-4D81-1B48-850B-A67EB670C1B1}" destId="{E1B64070-4930-7842-8211-DD15C418178D}" srcOrd="5" destOrd="0" presId="urn:microsoft.com/office/officeart/2008/layout/LinedList"/>
    <dgm:cxn modelId="{26E6F23E-07C8-524A-990D-2BCBC0349CDC}" type="presParOf" srcId="{E1B64070-4930-7842-8211-DD15C418178D}" destId="{2E07BC5A-001F-6A4C-A623-312C102E1223}" srcOrd="0" destOrd="0" presId="urn:microsoft.com/office/officeart/2008/layout/LinedList"/>
    <dgm:cxn modelId="{7E9B7084-157E-1E4D-9BB0-0AF315AFED65}" type="presParOf" srcId="{E1B64070-4930-7842-8211-DD15C418178D}" destId="{BF6C0874-57B2-5C48-87B9-143B80C514AD}" srcOrd="1" destOrd="0" presId="urn:microsoft.com/office/officeart/2008/layout/LinedList"/>
    <dgm:cxn modelId="{E1A4D8F6-ACA8-054F-B9B8-33637E699B3B}" type="presParOf" srcId="{D9A18876-4D81-1B48-850B-A67EB670C1B1}" destId="{98B17AD7-A146-B145-85E5-AE60CF0AC6A7}" srcOrd="6" destOrd="0" presId="urn:microsoft.com/office/officeart/2008/layout/LinedList"/>
    <dgm:cxn modelId="{A90A7DA9-BE0B-3E45-8E2C-35623EDEBCEE}" type="presParOf" srcId="{D9A18876-4D81-1B48-850B-A67EB670C1B1}" destId="{5464CD66-F7ED-7A4D-9003-D794535ADAC9}" srcOrd="7" destOrd="0" presId="urn:microsoft.com/office/officeart/2008/layout/LinedList"/>
    <dgm:cxn modelId="{7132223D-E25B-1347-BCAA-4ACE12A3D2E9}" type="presParOf" srcId="{5464CD66-F7ED-7A4D-9003-D794535ADAC9}" destId="{299E1FB4-8E5F-0147-A3E2-6D17F617E9CE}" srcOrd="0" destOrd="0" presId="urn:microsoft.com/office/officeart/2008/layout/LinedList"/>
    <dgm:cxn modelId="{8328EB3B-C83C-E14E-ADF8-03B969734D32}" type="presParOf" srcId="{5464CD66-F7ED-7A4D-9003-D794535ADAC9}" destId="{DA2673E2-CFAE-9344-A8AD-B827D8424E7E}" srcOrd="1" destOrd="0" presId="urn:microsoft.com/office/officeart/2008/layout/LinedList"/>
    <dgm:cxn modelId="{5F32D3F1-D5F3-DB4C-B9B9-E586E4300666}" type="presParOf" srcId="{D9A18876-4D81-1B48-850B-A67EB670C1B1}" destId="{0520D072-ED75-6849-B4F6-6A81AB3EFEBC}" srcOrd="8" destOrd="0" presId="urn:microsoft.com/office/officeart/2008/layout/LinedList"/>
    <dgm:cxn modelId="{35EEE0B1-F24C-474E-A34E-8A3727324037}" type="presParOf" srcId="{D9A18876-4D81-1B48-850B-A67EB670C1B1}" destId="{C9312CFD-BA13-E043-BC1A-8E947772EC7C}" srcOrd="9" destOrd="0" presId="urn:microsoft.com/office/officeart/2008/layout/LinedList"/>
    <dgm:cxn modelId="{7D01DD80-12C5-7A4E-B89D-835BEDF4BF4E}" type="presParOf" srcId="{C9312CFD-BA13-E043-BC1A-8E947772EC7C}" destId="{1677ADFD-AFEE-D045-831E-3DE370E617FA}" srcOrd="0" destOrd="0" presId="urn:microsoft.com/office/officeart/2008/layout/LinedList"/>
    <dgm:cxn modelId="{6C361DD8-6283-F042-A44C-8340885CA738}" type="presParOf" srcId="{C9312CFD-BA13-E043-BC1A-8E947772EC7C}" destId="{79AB41B8-3FEF-3E45-8A87-151F7F582F80}" srcOrd="1" destOrd="0" presId="urn:microsoft.com/office/officeart/2008/layout/LinedList"/>
    <dgm:cxn modelId="{C37E85E1-99CD-EC46-858C-683F150487F0}" type="presParOf" srcId="{D9A18876-4D81-1B48-850B-A67EB670C1B1}" destId="{1F613893-ADEF-9242-92F3-CE0FC155E987}" srcOrd="10" destOrd="0" presId="urn:microsoft.com/office/officeart/2008/layout/LinedList"/>
    <dgm:cxn modelId="{BA83ACA7-C7A0-3947-8401-AA549529F349}" type="presParOf" srcId="{D9A18876-4D81-1B48-850B-A67EB670C1B1}" destId="{18D57CE6-79D0-A547-A9B5-7526956EDC8E}" srcOrd="11" destOrd="0" presId="urn:microsoft.com/office/officeart/2008/layout/LinedList"/>
    <dgm:cxn modelId="{B9C73633-A639-6E4D-A25A-DA792F0CC7B4}" type="presParOf" srcId="{18D57CE6-79D0-A547-A9B5-7526956EDC8E}" destId="{C41EB733-0097-FF40-9B35-F807878C3E4E}" srcOrd="0" destOrd="0" presId="urn:microsoft.com/office/officeart/2008/layout/LinedList"/>
    <dgm:cxn modelId="{9C3189BF-F623-A347-B17E-3E98206E27DA}" type="presParOf" srcId="{18D57CE6-79D0-A547-A9B5-7526956EDC8E}" destId="{1C97B354-813A-FB40-8287-137F7EA64A1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33DB1-B3AB-44B3-8BE9-5C9AECFEFAD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B09E248-7655-4FD6-8C9E-5F17DCE8F409}">
      <dgm:prSet custT="1"/>
      <dgm:spPr/>
      <dgm:t>
        <a:bodyPr/>
        <a:lstStyle/>
        <a:p>
          <a:pPr>
            <a:lnSpc>
              <a:spcPct val="100000"/>
            </a:lnSpc>
          </a:pPr>
          <a:r>
            <a:rPr lang="en-US" sz="1600" dirty="0">
              <a:latin typeface="Cavolini" panose="03000502040302020204" pitchFamily="66" charset="0"/>
              <a:cs typeface="Cavolini" panose="03000502040302020204" pitchFamily="66" charset="0"/>
            </a:rPr>
            <a:t>Observing the accident, built the graph on accident severity in Urban and Rural areas.</a:t>
          </a:r>
        </a:p>
      </dgm:t>
    </dgm:pt>
    <dgm:pt modelId="{6D7F2B94-3C82-4F91-9718-A6703EB2DAB9}" type="parTrans" cxnId="{6007791D-8C3E-4034-A204-0A83EA982019}">
      <dgm:prSet/>
      <dgm:spPr/>
      <dgm:t>
        <a:bodyPr/>
        <a:lstStyle/>
        <a:p>
          <a:endParaRPr lang="en-US"/>
        </a:p>
      </dgm:t>
    </dgm:pt>
    <dgm:pt modelId="{29817E12-9417-49B5-BFD1-0162A668E86B}" type="sibTrans" cxnId="{6007791D-8C3E-4034-A204-0A83EA982019}">
      <dgm:prSet/>
      <dgm:spPr/>
      <dgm:t>
        <a:bodyPr/>
        <a:lstStyle/>
        <a:p>
          <a:endParaRPr lang="en-US"/>
        </a:p>
      </dgm:t>
    </dgm:pt>
    <dgm:pt modelId="{44F543A0-B031-4D15-9352-9F2F7D3533C3}">
      <dgm:prSet custT="1"/>
      <dgm:spPr/>
      <dgm:t>
        <a:bodyPr/>
        <a:lstStyle/>
        <a:p>
          <a:pPr>
            <a:lnSpc>
              <a:spcPct val="100000"/>
            </a:lnSpc>
          </a:pPr>
          <a:r>
            <a:rPr lang="en-US" sz="1600" dirty="0">
              <a:latin typeface="Cavolini" panose="03000502040302020204" pitchFamily="66" charset="0"/>
              <a:cs typeface="Cavolini" panose="03000502040302020204" pitchFamily="66" charset="0"/>
            </a:rPr>
            <a:t>Also monitored if the police have attended the accident scene in urban or rural areas</a:t>
          </a:r>
          <a:r>
            <a:rPr lang="en-US" sz="3100" dirty="0">
              <a:latin typeface="Cavolini" panose="03000502040302020204" pitchFamily="66" charset="0"/>
              <a:cs typeface="Cavolini" panose="03000502040302020204" pitchFamily="66" charset="0"/>
            </a:rPr>
            <a:t>.</a:t>
          </a:r>
        </a:p>
      </dgm:t>
    </dgm:pt>
    <dgm:pt modelId="{7587A3FB-ACFE-4EC7-BAE3-98C502ABF551}" type="parTrans" cxnId="{B505C004-09BE-4ECE-8F81-65DC04BDCF6C}">
      <dgm:prSet/>
      <dgm:spPr/>
      <dgm:t>
        <a:bodyPr/>
        <a:lstStyle/>
        <a:p>
          <a:endParaRPr lang="en-US"/>
        </a:p>
      </dgm:t>
    </dgm:pt>
    <dgm:pt modelId="{538C6726-FDA3-4BB6-9D68-EFE4500C13D8}" type="sibTrans" cxnId="{B505C004-09BE-4ECE-8F81-65DC04BDCF6C}">
      <dgm:prSet/>
      <dgm:spPr/>
      <dgm:t>
        <a:bodyPr/>
        <a:lstStyle/>
        <a:p>
          <a:endParaRPr lang="en-US"/>
        </a:p>
      </dgm:t>
    </dgm:pt>
    <dgm:pt modelId="{17FAEB25-6C22-4D25-B0E5-CE9234E5EEA9}">
      <dgm:prSet custT="1"/>
      <dgm:spPr/>
      <dgm:t>
        <a:bodyPr/>
        <a:lstStyle/>
        <a:p>
          <a:pPr>
            <a:lnSpc>
              <a:spcPct val="100000"/>
            </a:lnSpc>
          </a:pPr>
          <a:r>
            <a:rPr lang="en-US" sz="1600" dirty="0">
              <a:latin typeface="Cavolini" panose="03000502040302020204" pitchFamily="66" charset="0"/>
              <a:cs typeface="Cavolini" panose="03000502040302020204" pitchFamily="66" charset="0"/>
            </a:rPr>
            <a:t>Depending on the location checked how many police forces are there in that particular location.</a:t>
          </a:r>
        </a:p>
      </dgm:t>
    </dgm:pt>
    <dgm:pt modelId="{61AA1CF2-EDBB-400D-95D9-0B74846526AD}" type="parTrans" cxnId="{22A6A763-AD9A-4A71-B200-50D940E22BB3}">
      <dgm:prSet/>
      <dgm:spPr/>
      <dgm:t>
        <a:bodyPr/>
        <a:lstStyle/>
        <a:p>
          <a:endParaRPr lang="en-US"/>
        </a:p>
      </dgm:t>
    </dgm:pt>
    <dgm:pt modelId="{FF440781-192E-42AD-8BC5-ECA11D22323D}" type="sibTrans" cxnId="{22A6A763-AD9A-4A71-B200-50D940E22BB3}">
      <dgm:prSet/>
      <dgm:spPr/>
      <dgm:t>
        <a:bodyPr/>
        <a:lstStyle/>
        <a:p>
          <a:endParaRPr lang="en-US"/>
        </a:p>
      </dgm:t>
    </dgm:pt>
    <dgm:pt modelId="{775996AE-3B07-7F4F-90AF-AFAC20419FAE}">
      <dgm:prSet custT="1"/>
      <dgm:spPr/>
      <dgm:t>
        <a:bodyPr/>
        <a:lstStyle/>
        <a:p>
          <a:pPr>
            <a:lnSpc>
              <a:spcPct val="100000"/>
            </a:lnSpc>
          </a:pPr>
          <a:r>
            <a:rPr lang="en-US" sz="1600" dirty="0">
              <a:latin typeface="Cavolini" panose="03000502040302020204" pitchFamily="66" charset="0"/>
              <a:cs typeface="Cavolini" panose="03000502040302020204" pitchFamily="66" charset="0"/>
            </a:rPr>
            <a:t>Plotting a map graph analyzed if the police attended the carriageway hazard.</a:t>
          </a:r>
          <a:endParaRPr lang="en-US" sz="2300" dirty="0"/>
        </a:p>
      </dgm:t>
    </dgm:pt>
    <dgm:pt modelId="{62AA8755-3BFA-2346-B83B-BADFD1275B07}" type="parTrans" cxnId="{C91F69F5-4014-8C49-94ED-1787FF2F13CE}">
      <dgm:prSet/>
      <dgm:spPr/>
      <dgm:t>
        <a:bodyPr/>
        <a:lstStyle/>
        <a:p>
          <a:endParaRPr lang="en-GB"/>
        </a:p>
      </dgm:t>
    </dgm:pt>
    <dgm:pt modelId="{E943FBFC-0B8F-0942-B976-8C2AEBFFB567}" type="sibTrans" cxnId="{C91F69F5-4014-8C49-94ED-1787FF2F13CE}">
      <dgm:prSet/>
      <dgm:spPr/>
      <dgm:t>
        <a:bodyPr/>
        <a:lstStyle/>
        <a:p>
          <a:endParaRPr lang="en-GB"/>
        </a:p>
      </dgm:t>
    </dgm:pt>
    <dgm:pt modelId="{76ABE972-C05B-A84D-AED5-470F907B321F}">
      <dgm:prSet custT="1"/>
      <dgm:spPr/>
      <dgm:t>
        <a:bodyPr/>
        <a:lstStyle/>
        <a:p>
          <a:pPr>
            <a:lnSpc>
              <a:spcPct val="100000"/>
            </a:lnSpc>
          </a:pPr>
          <a:r>
            <a:rPr lang="en-US" sz="1600" dirty="0">
              <a:latin typeface="Cavolini" panose="03000502040302020204" pitchFamily="66" charset="0"/>
              <a:cs typeface="Cavolini" panose="03000502040302020204" pitchFamily="66" charset="0"/>
            </a:rPr>
            <a:t>Link to Tableau Public – </a:t>
          </a:r>
          <a:r>
            <a:rPr lang="en-US" sz="1600" dirty="0">
              <a:latin typeface="Cavolini" panose="03000502040302020204" pitchFamily="66" charset="0"/>
              <a:cs typeface="Cavolini" panose="03000502040302020204" pitchFamily="66" charset="0"/>
              <a:hlinkClick xmlns:r="http://schemas.openxmlformats.org/officeDocument/2006/relationships" r:id="rId1"/>
            </a:rPr>
            <a:t>Accident Severity Analysis</a:t>
          </a:r>
          <a:endParaRPr lang="en-US" sz="1600" dirty="0">
            <a:latin typeface="Cavolini" panose="03000502040302020204" pitchFamily="66" charset="0"/>
            <a:cs typeface="Cavolini" panose="03000502040302020204" pitchFamily="66" charset="0"/>
          </a:endParaRPr>
        </a:p>
        <a:p>
          <a:pPr>
            <a:lnSpc>
              <a:spcPct val="90000"/>
            </a:lnSpc>
          </a:pPr>
          <a:endParaRPr lang="en-US" sz="2300" dirty="0"/>
        </a:p>
      </dgm:t>
    </dgm:pt>
    <dgm:pt modelId="{E8330C8F-B3BE-3F46-B9DC-97F8C1558466}" type="parTrans" cxnId="{2DB5ABCF-0323-E64F-AFCF-304EBB38CF84}">
      <dgm:prSet/>
      <dgm:spPr/>
      <dgm:t>
        <a:bodyPr/>
        <a:lstStyle/>
        <a:p>
          <a:endParaRPr lang="en-GB"/>
        </a:p>
      </dgm:t>
    </dgm:pt>
    <dgm:pt modelId="{B6EAC158-704F-3943-9A14-96D07E057E29}" type="sibTrans" cxnId="{2DB5ABCF-0323-E64F-AFCF-304EBB38CF84}">
      <dgm:prSet/>
      <dgm:spPr/>
      <dgm:t>
        <a:bodyPr/>
        <a:lstStyle/>
        <a:p>
          <a:endParaRPr lang="en-GB"/>
        </a:p>
      </dgm:t>
    </dgm:pt>
    <dgm:pt modelId="{F17CBF1E-D048-FC4C-88F1-8B5C5E87DB58}" type="pres">
      <dgm:prSet presAssocID="{31833DB1-B3AB-44B3-8BE9-5C9AECFEFADA}" presName="vert0" presStyleCnt="0">
        <dgm:presLayoutVars>
          <dgm:dir/>
          <dgm:animOne val="branch"/>
          <dgm:animLvl val="lvl"/>
        </dgm:presLayoutVars>
      </dgm:prSet>
      <dgm:spPr/>
    </dgm:pt>
    <dgm:pt modelId="{5A2E5CD8-D48E-F247-ACF4-F269F60E3B80}" type="pres">
      <dgm:prSet presAssocID="{3B09E248-7655-4FD6-8C9E-5F17DCE8F409}" presName="thickLine" presStyleLbl="alignNode1" presStyleIdx="0" presStyleCnt="5"/>
      <dgm:spPr/>
    </dgm:pt>
    <dgm:pt modelId="{346E7611-7692-D641-921C-BF416F920E11}" type="pres">
      <dgm:prSet presAssocID="{3B09E248-7655-4FD6-8C9E-5F17DCE8F409}" presName="horz1" presStyleCnt="0"/>
      <dgm:spPr/>
    </dgm:pt>
    <dgm:pt modelId="{9A56DC2B-FADE-2C4C-900D-ED28C85BD943}" type="pres">
      <dgm:prSet presAssocID="{3B09E248-7655-4FD6-8C9E-5F17DCE8F409}" presName="tx1" presStyleLbl="revTx" presStyleIdx="0" presStyleCnt="5"/>
      <dgm:spPr/>
    </dgm:pt>
    <dgm:pt modelId="{637F4335-FE60-D548-95A2-83CE14E060EC}" type="pres">
      <dgm:prSet presAssocID="{3B09E248-7655-4FD6-8C9E-5F17DCE8F409}" presName="vert1" presStyleCnt="0"/>
      <dgm:spPr/>
    </dgm:pt>
    <dgm:pt modelId="{DC263833-50C2-AC40-BC68-A14662E7BCDE}" type="pres">
      <dgm:prSet presAssocID="{44F543A0-B031-4D15-9352-9F2F7D3533C3}" presName="thickLine" presStyleLbl="alignNode1" presStyleIdx="1" presStyleCnt="5"/>
      <dgm:spPr/>
    </dgm:pt>
    <dgm:pt modelId="{885CDFA4-B392-FE47-8EBC-F5A95857FC08}" type="pres">
      <dgm:prSet presAssocID="{44F543A0-B031-4D15-9352-9F2F7D3533C3}" presName="horz1" presStyleCnt="0"/>
      <dgm:spPr/>
    </dgm:pt>
    <dgm:pt modelId="{21374A8A-F861-764C-B3C7-AC856213A30E}" type="pres">
      <dgm:prSet presAssocID="{44F543A0-B031-4D15-9352-9F2F7D3533C3}" presName="tx1" presStyleLbl="revTx" presStyleIdx="1" presStyleCnt="5"/>
      <dgm:spPr/>
    </dgm:pt>
    <dgm:pt modelId="{01A793F4-372B-2448-9A1C-F18D5D8A64A0}" type="pres">
      <dgm:prSet presAssocID="{44F543A0-B031-4D15-9352-9F2F7D3533C3}" presName="vert1" presStyleCnt="0"/>
      <dgm:spPr/>
    </dgm:pt>
    <dgm:pt modelId="{CEB8BEB8-5AB8-AA48-91A7-9E419C72B40E}" type="pres">
      <dgm:prSet presAssocID="{17FAEB25-6C22-4D25-B0E5-CE9234E5EEA9}" presName="thickLine" presStyleLbl="alignNode1" presStyleIdx="2" presStyleCnt="5"/>
      <dgm:spPr/>
    </dgm:pt>
    <dgm:pt modelId="{C39D0A76-E5E7-464A-87A8-60FEFE4A69D4}" type="pres">
      <dgm:prSet presAssocID="{17FAEB25-6C22-4D25-B0E5-CE9234E5EEA9}" presName="horz1" presStyleCnt="0"/>
      <dgm:spPr/>
    </dgm:pt>
    <dgm:pt modelId="{B45BBDA9-F4F3-4846-B35F-D1CA66104837}" type="pres">
      <dgm:prSet presAssocID="{17FAEB25-6C22-4D25-B0E5-CE9234E5EEA9}" presName="tx1" presStyleLbl="revTx" presStyleIdx="2" presStyleCnt="5"/>
      <dgm:spPr/>
    </dgm:pt>
    <dgm:pt modelId="{DC6B915F-149C-1F45-A7AA-13A8ECBD815D}" type="pres">
      <dgm:prSet presAssocID="{17FAEB25-6C22-4D25-B0E5-CE9234E5EEA9}" presName="vert1" presStyleCnt="0"/>
      <dgm:spPr/>
    </dgm:pt>
    <dgm:pt modelId="{74DE599E-23E8-CC4E-A029-56C235438B52}" type="pres">
      <dgm:prSet presAssocID="{775996AE-3B07-7F4F-90AF-AFAC20419FAE}" presName="thickLine" presStyleLbl="alignNode1" presStyleIdx="3" presStyleCnt="5"/>
      <dgm:spPr/>
    </dgm:pt>
    <dgm:pt modelId="{0D27B93D-855F-134B-9C14-677D8DC3FD5F}" type="pres">
      <dgm:prSet presAssocID="{775996AE-3B07-7F4F-90AF-AFAC20419FAE}" presName="horz1" presStyleCnt="0"/>
      <dgm:spPr/>
    </dgm:pt>
    <dgm:pt modelId="{562361B1-75AA-5F40-9C5E-E44015C2EADD}" type="pres">
      <dgm:prSet presAssocID="{775996AE-3B07-7F4F-90AF-AFAC20419FAE}" presName="tx1" presStyleLbl="revTx" presStyleIdx="3" presStyleCnt="5"/>
      <dgm:spPr/>
    </dgm:pt>
    <dgm:pt modelId="{07729882-CC89-2146-80B5-95F2A8ABC673}" type="pres">
      <dgm:prSet presAssocID="{775996AE-3B07-7F4F-90AF-AFAC20419FAE}" presName="vert1" presStyleCnt="0"/>
      <dgm:spPr/>
    </dgm:pt>
    <dgm:pt modelId="{E5F8872F-8335-AA4B-9126-8828DA172E57}" type="pres">
      <dgm:prSet presAssocID="{76ABE972-C05B-A84D-AED5-470F907B321F}" presName="thickLine" presStyleLbl="alignNode1" presStyleIdx="4" presStyleCnt="5"/>
      <dgm:spPr/>
    </dgm:pt>
    <dgm:pt modelId="{6C2FAC58-EE6D-8E45-B4BD-D18BF32DFD79}" type="pres">
      <dgm:prSet presAssocID="{76ABE972-C05B-A84D-AED5-470F907B321F}" presName="horz1" presStyleCnt="0"/>
      <dgm:spPr/>
    </dgm:pt>
    <dgm:pt modelId="{D7BF369D-9CCA-1E4D-AEE8-7B5991F08C6D}" type="pres">
      <dgm:prSet presAssocID="{76ABE972-C05B-A84D-AED5-470F907B321F}" presName="tx1" presStyleLbl="revTx" presStyleIdx="4" presStyleCnt="5"/>
      <dgm:spPr/>
    </dgm:pt>
    <dgm:pt modelId="{907187B8-C6C4-6B4A-B716-82BE8A0C9110}" type="pres">
      <dgm:prSet presAssocID="{76ABE972-C05B-A84D-AED5-470F907B321F}" presName="vert1" presStyleCnt="0"/>
      <dgm:spPr/>
    </dgm:pt>
  </dgm:ptLst>
  <dgm:cxnLst>
    <dgm:cxn modelId="{B505C004-09BE-4ECE-8F81-65DC04BDCF6C}" srcId="{31833DB1-B3AB-44B3-8BE9-5C9AECFEFADA}" destId="{44F543A0-B031-4D15-9352-9F2F7D3533C3}" srcOrd="1" destOrd="0" parTransId="{7587A3FB-ACFE-4EC7-BAE3-98C502ABF551}" sibTransId="{538C6726-FDA3-4BB6-9D68-EFE4500C13D8}"/>
    <dgm:cxn modelId="{6007791D-8C3E-4034-A204-0A83EA982019}" srcId="{31833DB1-B3AB-44B3-8BE9-5C9AECFEFADA}" destId="{3B09E248-7655-4FD6-8C9E-5F17DCE8F409}" srcOrd="0" destOrd="0" parTransId="{6D7F2B94-3C82-4F91-9718-A6703EB2DAB9}" sibTransId="{29817E12-9417-49B5-BFD1-0162A668E86B}"/>
    <dgm:cxn modelId="{01E52E24-0BD5-7343-A66F-1163E7BE697C}" type="presOf" srcId="{17FAEB25-6C22-4D25-B0E5-CE9234E5EEA9}" destId="{B45BBDA9-F4F3-4846-B35F-D1CA66104837}" srcOrd="0" destOrd="0" presId="urn:microsoft.com/office/officeart/2008/layout/LinedList"/>
    <dgm:cxn modelId="{1DEFB626-D32C-394B-BB24-78536F7BD633}" type="presOf" srcId="{3B09E248-7655-4FD6-8C9E-5F17DCE8F409}" destId="{9A56DC2B-FADE-2C4C-900D-ED28C85BD943}" srcOrd="0" destOrd="0" presId="urn:microsoft.com/office/officeart/2008/layout/LinedList"/>
    <dgm:cxn modelId="{42AE7A44-08B0-7349-BA28-4A43D673DDF8}" type="presOf" srcId="{31833DB1-B3AB-44B3-8BE9-5C9AECFEFADA}" destId="{F17CBF1E-D048-FC4C-88F1-8B5C5E87DB58}" srcOrd="0" destOrd="0" presId="urn:microsoft.com/office/officeart/2008/layout/LinedList"/>
    <dgm:cxn modelId="{22A6A763-AD9A-4A71-B200-50D940E22BB3}" srcId="{31833DB1-B3AB-44B3-8BE9-5C9AECFEFADA}" destId="{17FAEB25-6C22-4D25-B0E5-CE9234E5EEA9}" srcOrd="2" destOrd="0" parTransId="{61AA1CF2-EDBB-400D-95D9-0B74846526AD}" sibTransId="{FF440781-192E-42AD-8BC5-ECA11D22323D}"/>
    <dgm:cxn modelId="{0CB077BC-9EC4-5A4E-846A-ABB01F9D5D6F}" type="presOf" srcId="{775996AE-3B07-7F4F-90AF-AFAC20419FAE}" destId="{562361B1-75AA-5F40-9C5E-E44015C2EADD}" srcOrd="0" destOrd="0" presId="urn:microsoft.com/office/officeart/2008/layout/LinedList"/>
    <dgm:cxn modelId="{B6A190C5-83E3-0E4A-84D8-80DF9803C03A}" type="presOf" srcId="{76ABE972-C05B-A84D-AED5-470F907B321F}" destId="{D7BF369D-9CCA-1E4D-AEE8-7B5991F08C6D}" srcOrd="0" destOrd="0" presId="urn:microsoft.com/office/officeart/2008/layout/LinedList"/>
    <dgm:cxn modelId="{2DB5ABCF-0323-E64F-AFCF-304EBB38CF84}" srcId="{31833DB1-B3AB-44B3-8BE9-5C9AECFEFADA}" destId="{76ABE972-C05B-A84D-AED5-470F907B321F}" srcOrd="4" destOrd="0" parTransId="{E8330C8F-B3BE-3F46-B9DC-97F8C1558466}" sibTransId="{B6EAC158-704F-3943-9A14-96D07E057E29}"/>
    <dgm:cxn modelId="{C91F69F5-4014-8C49-94ED-1787FF2F13CE}" srcId="{31833DB1-B3AB-44B3-8BE9-5C9AECFEFADA}" destId="{775996AE-3B07-7F4F-90AF-AFAC20419FAE}" srcOrd="3" destOrd="0" parTransId="{62AA8755-3BFA-2346-B83B-BADFD1275B07}" sibTransId="{E943FBFC-0B8F-0942-B976-8C2AEBFFB567}"/>
    <dgm:cxn modelId="{DFAE2EFE-8549-2C48-BEDD-B4BE8B10EFD8}" type="presOf" srcId="{44F543A0-B031-4D15-9352-9F2F7D3533C3}" destId="{21374A8A-F861-764C-B3C7-AC856213A30E}" srcOrd="0" destOrd="0" presId="urn:microsoft.com/office/officeart/2008/layout/LinedList"/>
    <dgm:cxn modelId="{906E5C72-367F-DC4D-8525-9C1ADCDB8FEB}" type="presParOf" srcId="{F17CBF1E-D048-FC4C-88F1-8B5C5E87DB58}" destId="{5A2E5CD8-D48E-F247-ACF4-F269F60E3B80}" srcOrd="0" destOrd="0" presId="urn:microsoft.com/office/officeart/2008/layout/LinedList"/>
    <dgm:cxn modelId="{225335AC-73CF-D549-95CF-DCC3B1B208C5}" type="presParOf" srcId="{F17CBF1E-D048-FC4C-88F1-8B5C5E87DB58}" destId="{346E7611-7692-D641-921C-BF416F920E11}" srcOrd="1" destOrd="0" presId="urn:microsoft.com/office/officeart/2008/layout/LinedList"/>
    <dgm:cxn modelId="{E44A6038-0C08-F848-8E86-3C3766D17952}" type="presParOf" srcId="{346E7611-7692-D641-921C-BF416F920E11}" destId="{9A56DC2B-FADE-2C4C-900D-ED28C85BD943}" srcOrd="0" destOrd="0" presId="urn:microsoft.com/office/officeart/2008/layout/LinedList"/>
    <dgm:cxn modelId="{85EC8E14-78C4-ED42-BB8A-DAA0014FF7EC}" type="presParOf" srcId="{346E7611-7692-D641-921C-BF416F920E11}" destId="{637F4335-FE60-D548-95A2-83CE14E060EC}" srcOrd="1" destOrd="0" presId="urn:microsoft.com/office/officeart/2008/layout/LinedList"/>
    <dgm:cxn modelId="{3FD421A3-6969-1742-B5C3-F184A8C2486F}" type="presParOf" srcId="{F17CBF1E-D048-FC4C-88F1-8B5C5E87DB58}" destId="{DC263833-50C2-AC40-BC68-A14662E7BCDE}" srcOrd="2" destOrd="0" presId="urn:microsoft.com/office/officeart/2008/layout/LinedList"/>
    <dgm:cxn modelId="{1E270699-08D7-3047-A8F8-540249657E33}" type="presParOf" srcId="{F17CBF1E-D048-FC4C-88F1-8B5C5E87DB58}" destId="{885CDFA4-B392-FE47-8EBC-F5A95857FC08}" srcOrd="3" destOrd="0" presId="urn:microsoft.com/office/officeart/2008/layout/LinedList"/>
    <dgm:cxn modelId="{8CF66247-1489-FF47-ACBF-E2A71F41237C}" type="presParOf" srcId="{885CDFA4-B392-FE47-8EBC-F5A95857FC08}" destId="{21374A8A-F861-764C-B3C7-AC856213A30E}" srcOrd="0" destOrd="0" presId="urn:microsoft.com/office/officeart/2008/layout/LinedList"/>
    <dgm:cxn modelId="{6D332659-FB4F-A04A-A040-2FFF73D78C89}" type="presParOf" srcId="{885CDFA4-B392-FE47-8EBC-F5A95857FC08}" destId="{01A793F4-372B-2448-9A1C-F18D5D8A64A0}" srcOrd="1" destOrd="0" presId="urn:microsoft.com/office/officeart/2008/layout/LinedList"/>
    <dgm:cxn modelId="{646F6460-BD9A-9549-B0A3-2D56B983F0CB}" type="presParOf" srcId="{F17CBF1E-D048-FC4C-88F1-8B5C5E87DB58}" destId="{CEB8BEB8-5AB8-AA48-91A7-9E419C72B40E}" srcOrd="4" destOrd="0" presId="urn:microsoft.com/office/officeart/2008/layout/LinedList"/>
    <dgm:cxn modelId="{75ED047B-1D9C-5447-AAA9-4542F8473C17}" type="presParOf" srcId="{F17CBF1E-D048-FC4C-88F1-8B5C5E87DB58}" destId="{C39D0A76-E5E7-464A-87A8-60FEFE4A69D4}" srcOrd="5" destOrd="0" presId="urn:microsoft.com/office/officeart/2008/layout/LinedList"/>
    <dgm:cxn modelId="{A3E904F1-64E2-C343-979E-C3BDC6F7F9C4}" type="presParOf" srcId="{C39D0A76-E5E7-464A-87A8-60FEFE4A69D4}" destId="{B45BBDA9-F4F3-4846-B35F-D1CA66104837}" srcOrd="0" destOrd="0" presId="urn:microsoft.com/office/officeart/2008/layout/LinedList"/>
    <dgm:cxn modelId="{08FC219A-AEE9-304B-B045-A14A012F7013}" type="presParOf" srcId="{C39D0A76-E5E7-464A-87A8-60FEFE4A69D4}" destId="{DC6B915F-149C-1F45-A7AA-13A8ECBD815D}" srcOrd="1" destOrd="0" presId="urn:microsoft.com/office/officeart/2008/layout/LinedList"/>
    <dgm:cxn modelId="{8FE32571-0F0C-4945-B799-E208DB6A4583}" type="presParOf" srcId="{F17CBF1E-D048-FC4C-88F1-8B5C5E87DB58}" destId="{74DE599E-23E8-CC4E-A029-56C235438B52}" srcOrd="6" destOrd="0" presId="urn:microsoft.com/office/officeart/2008/layout/LinedList"/>
    <dgm:cxn modelId="{1E339E10-F516-8745-8FBC-720169608193}" type="presParOf" srcId="{F17CBF1E-D048-FC4C-88F1-8B5C5E87DB58}" destId="{0D27B93D-855F-134B-9C14-677D8DC3FD5F}" srcOrd="7" destOrd="0" presId="urn:microsoft.com/office/officeart/2008/layout/LinedList"/>
    <dgm:cxn modelId="{64829312-C128-8543-AD3F-34DFE96A56F3}" type="presParOf" srcId="{0D27B93D-855F-134B-9C14-677D8DC3FD5F}" destId="{562361B1-75AA-5F40-9C5E-E44015C2EADD}" srcOrd="0" destOrd="0" presId="urn:microsoft.com/office/officeart/2008/layout/LinedList"/>
    <dgm:cxn modelId="{96CFAB5A-0AD5-A644-AACB-8946AB8C0A98}" type="presParOf" srcId="{0D27B93D-855F-134B-9C14-677D8DC3FD5F}" destId="{07729882-CC89-2146-80B5-95F2A8ABC673}" srcOrd="1" destOrd="0" presId="urn:microsoft.com/office/officeart/2008/layout/LinedList"/>
    <dgm:cxn modelId="{0020D64A-60CF-D94B-85B9-2B2B9F49C789}" type="presParOf" srcId="{F17CBF1E-D048-FC4C-88F1-8B5C5E87DB58}" destId="{E5F8872F-8335-AA4B-9126-8828DA172E57}" srcOrd="8" destOrd="0" presId="urn:microsoft.com/office/officeart/2008/layout/LinedList"/>
    <dgm:cxn modelId="{46D1ECC4-D053-0E4D-9148-726AEF2B9DBE}" type="presParOf" srcId="{F17CBF1E-D048-FC4C-88F1-8B5C5E87DB58}" destId="{6C2FAC58-EE6D-8E45-B4BD-D18BF32DFD79}" srcOrd="9" destOrd="0" presId="urn:microsoft.com/office/officeart/2008/layout/LinedList"/>
    <dgm:cxn modelId="{A4455405-1610-FB48-954B-4A39C8C528AC}" type="presParOf" srcId="{6C2FAC58-EE6D-8E45-B4BD-D18BF32DFD79}" destId="{D7BF369D-9CCA-1E4D-AEE8-7B5991F08C6D}" srcOrd="0" destOrd="0" presId="urn:microsoft.com/office/officeart/2008/layout/LinedList"/>
    <dgm:cxn modelId="{D65DC590-42C7-E443-A55D-6A12FB6536DC}" type="presParOf" srcId="{6C2FAC58-EE6D-8E45-B4BD-D18BF32DFD79}" destId="{907187B8-C6C4-6B4A-B716-82BE8A0C911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EC251-9688-7346-AA6C-F1B03B53F2DF}">
      <dsp:nvSpPr>
        <dsp:cNvPr id="0" name=""/>
        <dsp:cNvSpPr/>
      </dsp:nvSpPr>
      <dsp:spPr>
        <a:xfrm>
          <a:off x="0" y="2784"/>
          <a:ext cx="844065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6DD447-F676-A44C-9708-BB1A23ED200C}">
      <dsp:nvSpPr>
        <dsp:cNvPr id="0" name=""/>
        <dsp:cNvSpPr/>
      </dsp:nvSpPr>
      <dsp:spPr>
        <a:xfrm>
          <a:off x="0" y="2784"/>
          <a:ext cx="8440652" cy="949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volini" panose="03000502040302020204" pitchFamily="66" charset="0"/>
              <a:cs typeface="Cavolini" panose="03000502040302020204" pitchFamily="66" charset="0"/>
            </a:rPr>
            <a:t>Followed the entire data lifecycle stages and performed the Data analysis accordingly. </a:t>
          </a:r>
        </a:p>
      </dsp:txBody>
      <dsp:txXfrm>
        <a:off x="0" y="2784"/>
        <a:ext cx="8440652" cy="949455"/>
      </dsp:txXfrm>
    </dsp:sp>
    <dsp:sp modelId="{4E9F5FBE-7AA0-9D40-AC0B-BCEEA5D9F106}">
      <dsp:nvSpPr>
        <dsp:cNvPr id="0" name=""/>
        <dsp:cNvSpPr/>
      </dsp:nvSpPr>
      <dsp:spPr>
        <a:xfrm>
          <a:off x="0" y="952240"/>
          <a:ext cx="8440652"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8A504F-54AD-7F44-AFA6-649A5A6FE544}">
      <dsp:nvSpPr>
        <dsp:cNvPr id="0" name=""/>
        <dsp:cNvSpPr/>
      </dsp:nvSpPr>
      <dsp:spPr>
        <a:xfrm>
          <a:off x="0" y="952240"/>
          <a:ext cx="8440652" cy="949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volini" panose="03000502040302020204" pitchFamily="66" charset="0"/>
              <a:cs typeface="Cavolini" panose="03000502040302020204" pitchFamily="66" charset="0"/>
            </a:rPr>
            <a:t>Collected the data from the Department of Transport of UK. </a:t>
          </a:r>
        </a:p>
      </dsp:txBody>
      <dsp:txXfrm>
        <a:off x="0" y="952240"/>
        <a:ext cx="8440652" cy="949455"/>
      </dsp:txXfrm>
    </dsp:sp>
    <dsp:sp modelId="{2EBB4D6C-0F1C-BC4C-94D9-6F86FBC28AC0}">
      <dsp:nvSpPr>
        <dsp:cNvPr id="0" name=""/>
        <dsp:cNvSpPr/>
      </dsp:nvSpPr>
      <dsp:spPr>
        <a:xfrm>
          <a:off x="0" y="1901696"/>
          <a:ext cx="8440652"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07BC5A-001F-6A4C-A623-312C102E1223}">
      <dsp:nvSpPr>
        <dsp:cNvPr id="0" name=""/>
        <dsp:cNvSpPr/>
      </dsp:nvSpPr>
      <dsp:spPr>
        <a:xfrm>
          <a:off x="0" y="1901696"/>
          <a:ext cx="8440652" cy="949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volini" panose="03000502040302020204" pitchFamily="66" charset="0"/>
              <a:cs typeface="Cavolini" panose="03000502040302020204" pitchFamily="66" charset="0"/>
            </a:rPr>
            <a:t>Checked and eradicated if there are any missing or null values. </a:t>
          </a:r>
        </a:p>
      </dsp:txBody>
      <dsp:txXfrm>
        <a:off x="0" y="1901696"/>
        <a:ext cx="8440652" cy="949455"/>
      </dsp:txXfrm>
    </dsp:sp>
    <dsp:sp modelId="{98B17AD7-A146-B145-85E5-AE60CF0AC6A7}">
      <dsp:nvSpPr>
        <dsp:cNvPr id="0" name=""/>
        <dsp:cNvSpPr/>
      </dsp:nvSpPr>
      <dsp:spPr>
        <a:xfrm>
          <a:off x="0" y="2851152"/>
          <a:ext cx="8440652"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9E1FB4-8E5F-0147-A3E2-6D17F617E9CE}">
      <dsp:nvSpPr>
        <dsp:cNvPr id="0" name=""/>
        <dsp:cNvSpPr/>
      </dsp:nvSpPr>
      <dsp:spPr>
        <a:xfrm>
          <a:off x="0" y="2851152"/>
          <a:ext cx="8440652" cy="949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volini" panose="03000502040302020204" pitchFamily="66" charset="0"/>
              <a:cs typeface="Cavolini" panose="03000502040302020204" pitchFamily="66" charset="0"/>
            </a:rPr>
            <a:t>After cleaning the data, imported the data into Tableau for the further analysis. </a:t>
          </a:r>
        </a:p>
      </dsp:txBody>
      <dsp:txXfrm>
        <a:off x="0" y="2851152"/>
        <a:ext cx="8440652" cy="949455"/>
      </dsp:txXfrm>
    </dsp:sp>
    <dsp:sp modelId="{0520D072-ED75-6849-B4F6-6A81AB3EFEBC}">
      <dsp:nvSpPr>
        <dsp:cNvPr id="0" name=""/>
        <dsp:cNvSpPr/>
      </dsp:nvSpPr>
      <dsp:spPr>
        <a:xfrm>
          <a:off x="0" y="3800607"/>
          <a:ext cx="8440652"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77ADFD-AFEE-D045-831E-3DE370E617FA}">
      <dsp:nvSpPr>
        <dsp:cNvPr id="0" name=""/>
        <dsp:cNvSpPr/>
      </dsp:nvSpPr>
      <dsp:spPr>
        <a:xfrm>
          <a:off x="0" y="3800607"/>
          <a:ext cx="8440652" cy="949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volini" panose="03000502040302020204" pitchFamily="66" charset="0"/>
              <a:cs typeface="Cavolini" panose="03000502040302020204" pitchFamily="66" charset="0"/>
            </a:rPr>
            <a:t>To measure the accident severity on different factor, I chose to plot graph on light condition, weather condition, road surface condition, road type.</a:t>
          </a:r>
        </a:p>
      </dsp:txBody>
      <dsp:txXfrm>
        <a:off x="0" y="3800607"/>
        <a:ext cx="8440652" cy="949455"/>
      </dsp:txXfrm>
    </dsp:sp>
    <dsp:sp modelId="{1F613893-ADEF-9242-92F3-CE0FC155E987}">
      <dsp:nvSpPr>
        <dsp:cNvPr id="0" name=""/>
        <dsp:cNvSpPr/>
      </dsp:nvSpPr>
      <dsp:spPr>
        <a:xfrm>
          <a:off x="0" y="4750063"/>
          <a:ext cx="844065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1EB733-0097-FF40-9B35-F807878C3E4E}">
      <dsp:nvSpPr>
        <dsp:cNvPr id="0" name=""/>
        <dsp:cNvSpPr/>
      </dsp:nvSpPr>
      <dsp:spPr>
        <a:xfrm>
          <a:off x="0" y="4750063"/>
          <a:ext cx="8440652" cy="949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volini" panose="03000502040302020204" pitchFamily="66" charset="0"/>
              <a:cs typeface="Cavolini" panose="03000502040302020204" pitchFamily="66" charset="0"/>
            </a:rPr>
            <a:t>Considering the factor of longitude and latitude I plotted a map graph showing the count of accident severity depending upon accident location. </a:t>
          </a:r>
        </a:p>
      </dsp:txBody>
      <dsp:txXfrm>
        <a:off x="0" y="4750063"/>
        <a:ext cx="8440652" cy="9494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E5CD8-D48E-F247-ACF4-F269F60E3B80}">
      <dsp:nvSpPr>
        <dsp:cNvPr id="0" name=""/>
        <dsp:cNvSpPr/>
      </dsp:nvSpPr>
      <dsp:spPr>
        <a:xfrm>
          <a:off x="0" y="640"/>
          <a:ext cx="969322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56DC2B-FADE-2C4C-900D-ED28C85BD943}">
      <dsp:nvSpPr>
        <dsp:cNvPr id="0" name=""/>
        <dsp:cNvSpPr/>
      </dsp:nvSpPr>
      <dsp:spPr>
        <a:xfrm>
          <a:off x="0" y="640"/>
          <a:ext cx="9693229" cy="104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volini" panose="03000502040302020204" pitchFamily="66" charset="0"/>
              <a:cs typeface="Cavolini" panose="03000502040302020204" pitchFamily="66" charset="0"/>
            </a:rPr>
            <a:t>Observing the accident, built the graph on accident severity in Urban and Rural areas.</a:t>
          </a:r>
        </a:p>
      </dsp:txBody>
      <dsp:txXfrm>
        <a:off x="0" y="640"/>
        <a:ext cx="9693229" cy="1049168"/>
      </dsp:txXfrm>
    </dsp:sp>
    <dsp:sp modelId="{DC263833-50C2-AC40-BC68-A14662E7BCDE}">
      <dsp:nvSpPr>
        <dsp:cNvPr id="0" name=""/>
        <dsp:cNvSpPr/>
      </dsp:nvSpPr>
      <dsp:spPr>
        <a:xfrm>
          <a:off x="0" y="1049808"/>
          <a:ext cx="969322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374A8A-F861-764C-B3C7-AC856213A30E}">
      <dsp:nvSpPr>
        <dsp:cNvPr id="0" name=""/>
        <dsp:cNvSpPr/>
      </dsp:nvSpPr>
      <dsp:spPr>
        <a:xfrm>
          <a:off x="0" y="1049808"/>
          <a:ext cx="9693229" cy="104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volini" panose="03000502040302020204" pitchFamily="66" charset="0"/>
              <a:cs typeface="Cavolini" panose="03000502040302020204" pitchFamily="66" charset="0"/>
            </a:rPr>
            <a:t>Also monitored if the police have attended the accident scene in urban or rural areas</a:t>
          </a:r>
          <a:r>
            <a:rPr lang="en-US" sz="3100" kern="1200" dirty="0">
              <a:latin typeface="Cavolini" panose="03000502040302020204" pitchFamily="66" charset="0"/>
              <a:cs typeface="Cavolini" panose="03000502040302020204" pitchFamily="66" charset="0"/>
            </a:rPr>
            <a:t>.</a:t>
          </a:r>
        </a:p>
      </dsp:txBody>
      <dsp:txXfrm>
        <a:off x="0" y="1049808"/>
        <a:ext cx="9693229" cy="1049168"/>
      </dsp:txXfrm>
    </dsp:sp>
    <dsp:sp modelId="{CEB8BEB8-5AB8-AA48-91A7-9E419C72B40E}">
      <dsp:nvSpPr>
        <dsp:cNvPr id="0" name=""/>
        <dsp:cNvSpPr/>
      </dsp:nvSpPr>
      <dsp:spPr>
        <a:xfrm>
          <a:off x="0" y="2098976"/>
          <a:ext cx="969322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5BBDA9-F4F3-4846-B35F-D1CA66104837}">
      <dsp:nvSpPr>
        <dsp:cNvPr id="0" name=""/>
        <dsp:cNvSpPr/>
      </dsp:nvSpPr>
      <dsp:spPr>
        <a:xfrm>
          <a:off x="0" y="2098976"/>
          <a:ext cx="9693229" cy="104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volini" panose="03000502040302020204" pitchFamily="66" charset="0"/>
              <a:cs typeface="Cavolini" panose="03000502040302020204" pitchFamily="66" charset="0"/>
            </a:rPr>
            <a:t>Depending on the location checked how many police forces are there in that particular location.</a:t>
          </a:r>
        </a:p>
      </dsp:txBody>
      <dsp:txXfrm>
        <a:off x="0" y="2098976"/>
        <a:ext cx="9693229" cy="1049168"/>
      </dsp:txXfrm>
    </dsp:sp>
    <dsp:sp modelId="{74DE599E-23E8-CC4E-A029-56C235438B52}">
      <dsp:nvSpPr>
        <dsp:cNvPr id="0" name=""/>
        <dsp:cNvSpPr/>
      </dsp:nvSpPr>
      <dsp:spPr>
        <a:xfrm>
          <a:off x="0" y="3148145"/>
          <a:ext cx="969322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2361B1-75AA-5F40-9C5E-E44015C2EADD}">
      <dsp:nvSpPr>
        <dsp:cNvPr id="0" name=""/>
        <dsp:cNvSpPr/>
      </dsp:nvSpPr>
      <dsp:spPr>
        <a:xfrm>
          <a:off x="0" y="3148145"/>
          <a:ext cx="9693229" cy="104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volini" panose="03000502040302020204" pitchFamily="66" charset="0"/>
              <a:cs typeface="Cavolini" panose="03000502040302020204" pitchFamily="66" charset="0"/>
            </a:rPr>
            <a:t>Plotting a map graph analyzed if the police attended the carriageway hazard.</a:t>
          </a:r>
          <a:endParaRPr lang="en-US" sz="2300" kern="1200" dirty="0"/>
        </a:p>
      </dsp:txBody>
      <dsp:txXfrm>
        <a:off x="0" y="3148145"/>
        <a:ext cx="9693229" cy="1049168"/>
      </dsp:txXfrm>
    </dsp:sp>
    <dsp:sp modelId="{E5F8872F-8335-AA4B-9126-8828DA172E57}">
      <dsp:nvSpPr>
        <dsp:cNvPr id="0" name=""/>
        <dsp:cNvSpPr/>
      </dsp:nvSpPr>
      <dsp:spPr>
        <a:xfrm>
          <a:off x="0" y="4197313"/>
          <a:ext cx="969322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BF369D-9CCA-1E4D-AEE8-7B5991F08C6D}">
      <dsp:nvSpPr>
        <dsp:cNvPr id="0" name=""/>
        <dsp:cNvSpPr/>
      </dsp:nvSpPr>
      <dsp:spPr>
        <a:xfrm>
          <a:off x="0" y="4197313"/>
          <a:ext cx="9693229" cy="104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100000"/>
            </a:lnSpc>
            <a:spcBef>
              <a:spcPct val="0"/>
            </a:spcBef>
            <a:spcAft>
              <a:spcPct val="35000"/>
            </a:spcAft>
            <a:buNone/>
          </a:pPr>
          <a:r>
            <a:rPr lang="en-US" sz="1600" kern="1200" dirty="0">
              <a:latin typeface="Cavolini" panose="03000502040302020204" pitchFamily="66" charset="0"/>
              <a:cs typeface="Cavolini" panose="03000502040302020204" pitchFamily="66" charset="0"/>
            </a:rPr>
            <a:t>Link to Tableau Public – </a:t>
          </a:r>
          <a:r>
            <a:rPr lang="en-US" sz="1600" kern="1200" dirty="0">
              <a:latin typeface="Cavolini" panose="03000502040302020204" pitchFamily="66" charset="0"/>
              <a:cs typeface="Cavolini" panose="03000502040302020204" pitchFamily="66" charset="0"/>
              <a:hlinkClick xmlns:r="http://schemas.openxmlformats.org/officeDocument/2006/relationships" r:id="rId1"/>
            </a:rPr>
            <a:t>Accident Severity Analysis</a:t>
          </a:r>
          <a:endParaRPr lang="en-US" sz="1600" kern="1200" dirty="0">
            <a:latin typeface="Cavolini" panose="03000502040302020204" pitchFamily="66" charset="0"/>
            <a:cs typeface="Cavolini" panose="03000502040302020204" pitchFamily="66" charset="0"/>
          </a:endParaRPr>
        </a:p>
        <a:p>
          <a:pPr marL="0" lvl="0" indent="0" algn="l" defTabSz="711200">
            <a:lnSpc>
              <a:spcPct val="90000"/>
            </a:lnSpc>
            <a:spcBef>
              <a:spcPct val="0"/>
            </a:spcBef>
            <a:spcAft>
              <a:spcPct val="35000"/>
            </a:spcAft>
            <a:buNone/>
          </a:pPr>
          <a:endParaRPr lang="en-US" sz="2300" kern="1200" dirty="0"/>
        </a:p>
      </dsp:txBody>
      <dsp:txXfrm>
        <a:off x="0" y="4197313"/>
        <a:ext cx="9693229" cy="10491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3F27-FED1-F001-3F85-9B10BB9F6A6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727013B-DAAF-6B49-EC4E-C627846A8E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F20B730-AD78-10BE-60B5-E53DF8285153}"/>
              </a:ext>
            </a:extLst>
          </p:cNvPr>
          <p:cNvSpPr>
            <a:spLocks noGrp="1"/>
          </p:cNvSpPr>
          <p:nvPr>
            <p:ph type="dt" sz="half" idx="10"/>
          </p:nvPr>
        </p:nvSpPr>
        <p:spPr/>
        <p:txBody>
          <a:bodyPr/>
          <a:lstStyle/>
          <a:p>
            <a:fld id="{BBEA58C5-71D6-3E44-8D59-366C51B0A0E4}" type="datetimeFigureOut">
              <a:rPr lang="en-US" smtClean="0"/>
              <a:t>9/26/22</a:t>
            </a:fld>
            <a:endParaRPr lang="en-US"/>
          </a:p>
        </p:txBody>
      </p:sp>
      <p:sp>
        <p:nvSpPr>
          <p:cNvPr id="5" name="Footer Placeholder 4">
            <a:extLst>
              <a:ext uri="{FF2B5EF4-FFF2-40B4-BE49-F238E27FC236}">
                <a16:creationId xmlns:a16="http://schemas.microsoft.com/office/drawing/2014/main" id="{6B95AB69-8E85-F4AD-4A43-57CEE3B4F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3ADFF-7219-FC4E-DD57-1BE9BB4DD6AF}"/>
              </a:ext>
            </a:extLst>
          </p:cNvPr>
          <p:cNvSpPr>
            <a:spLocks noGrp="1"/>
          </p:cNvSpPr>
          <p:nvPr>
            <p:ph type="sldNum" sz="quarter" idx="12"/>
          </p:nvPr>
        </p:nvSpPr>
        <p:spPr/>
        <p:txBody>
          <a:bodyPr/>
          <a:lstStyle/>
          <a:p>
            <a:fld id="{06C82A9F-3DD4-4B45-B82D-D8BC757CB3B8}" type="slidenum">
              <a:rPr lang="en-US" smtClean="0"/>
              <a:t>‹#›</a:t>
            </a:fld>
            <a:endParaRPr lang="en-US"/>
          </a:p>
        </p:txBody>
      </p:sp>
    </p:spTree>
    <p:extLst>
      <p:ext uri="{BB962C8B-B14F-4D97-AF65-F5344CB8AC3E}">
        <p14:creationId xmlns:p14="http://schemas.microsoft.com/office/powerpoint/2010/main" val="266324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BC9A-A42B-A848-7077-DBCC6EEF1B1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7A40FDC-5A41-B7C0-9270-5EC7E9A14AE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8C14E9-0E6E-5B31-18F5-955655AAB198}"/>
              </a:ext>
            </a:extLst>
          </p:cNvPr>
          <p:cNvSpPr>
            <a:spLocks noGrp="1"/>
          </p:cNvSpPr>
          <p:nvPr>
            <p:ph type="dt" sz="half" idx="10"/>
          </p:nvPr>
        </p:nvSpPr>
        <p:spPr/>
        <p:txBody>
          <a:bodyPr/>
          <a:lstStyle/>
          <a:p>
            <a:fld id="{BBEA58C5-71D6-3E44-8D59-366C51B0A0E4}" type="datetimeFigureOut">
              <a:rPr lang="en-US" smtClean="0"/>
              <a:t>9/26/22</a:t>
            </a:fld>
            <a:endParaRPr lang="en-US"/>
          </a:p>
        </p:txBody>
      </p:sp>
      <p:sp>
        <p:nvSpPr>
          <p:cNvPr id="5" name="Footer Placeholder 4">
            <a:extLst>
              <a:ext uri="{FF2B5EF4-FFF2-40B4-BE49-F238E27FC236}">
                <a16:creationId xmlns:a16="http://schemas.microsoft.com/office/drawing/2014/main" id="{058D47D5-3FCD-57E8-A97D-2F5D871AB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C96C4-CC27-BA23-9C8C-03B13BA7254A}"/>
              </a:ext>
            </a:extLst>
          </p:cNvPr>
          <p:cNvSpPr>
            <a:spLocks noGrp="1"/>
          </p:cNvSpPr>
          <p:nvPr>
            <p:ph type="sldNum" sz="quarter" idx="12"/>
          </p:nvPr>
        </p:nvSpPr>
        <p:spPr/>
        <p:txBody>
          <a:bodyPr/>
          <a:lstStyle/>
          <a:p>
            <a:fld id="{06C82A9F-3DD4-4B45-B82D-D8BC757CB3B8}" type="slidenum">
              <a:rPr lang="en-US" smtClean="0"/>
              <a:t>‹#›</a:t>
            </a:fld>
            <a:endParaRPr lang="en-US"/>
          </a:p>
        </p:txBody>
      </p:sp>
    </p:spTree>
    <p:extLst>
      <p:ext uri="{BB962C8B-B14F-4D97-AF65-F5344CB8AC3E}">
        <p14:creationId xmlns:p14="http://schemas.microsoft.com/office/powerpoint/2010/main" val="366938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3E2BB3-3D21-8B55-A3FF-6916617CC79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3B29342-2DD8-FC83-2C43-BF60AFEFFE6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3AC6A7-7262-7B4A-DF6B-4B86E126FF48}"/>
              </a:ext>
            </a:extLst>
          </p:cNvPr>
          <p:cNvSpPr>
            <a:spLocks noGrp="1"/>
          </p:cNvSpPr>
          <p:nvPr>
            <p:ph type="dt" sz="half" idx="10"/>
          </p:nvPr>
        </p:nvSpPr>
        <p:spPr/>
        <p:txBody>
          <a:bodyPr/>
          <a:lstStyle/>
          <a:p>
            <a:fld id="{BBEA58C5-71D6-3E44-8D59-366C51B0A0E4}" type="datetimeFigureOut">
              <a:rPr lang="en-US" smtClean="0"/>
              <a:t>9/26/22</a:t>
            </a:fld>
            <a:endParaRPr lang="en-US"/>
          </a:p>
        </p:txBody>
      </p:sp>
      <p:sp>
        <p:nvSpPr>
          <p:cNvPr id="5" name="Footer Placeholder 4">
            <a:extLst>
              <a:ext uri="{FF2B5EF4-FFF2-40B4-BE49-F238E27FC236}">
                <a16:creationId xmlns:a16="http://schemas.microsoft.com/office/drawing/2014/main" id="{AE59358D-0A6F-EA64-44CF-A9816A6FD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C1F39-6406-DE37-22DD-FA6FD65576C1}"/>
              </a:ext>
            </a:extLst>
          </p:cNvPr>
          <p:cNvSpPr>
            <a:spLocks noGrp="1"/>
          </p:cNvSpPr>
          <p:nvPr>
            <p:ph type="sldNum" sz="quarter" idx="12"/>
          </p:nvPr>
        </p:nvSpPr>
        <p:spPr/>
        <p:txBody>
          <a:bodyPr/>
          <a:lstStyle/>
          <a:p>
            <a:fld id="{06C82A9F-3DD4-4B45-B82D-D8BC757CB3B8}" type="slidenum">
              <a:rPr lang="en-US" smtClean="0"/>
              <a:t>‹#›</a:t>
            </a:fld>
            <a:endParaRPr lang="en-US"/>
          </a:p>
        </p:txBody>
      </p:sp>
    </p:spTree>
    <p:extLst>
      <p:ext uri="{BB962C8B-B14F-4D97-AF65-F5344CB8AC3E}">
        <p14:creationId xmlns:p14="http://schemas.microsoft.com/office/powerpoint/2010/main" val="340048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1A88-8A07-4417-F538-90FDD9262DB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6FDCA4-1615-8657-7780-19400D8ED75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352D10-18DF-FB53-7322-B3729D719337}"/>
              </a:ext>
            </a:extLst>
          </p:cNvPr>
          <p:cNvSpPr>
            <a:spLocks noGrp="1"/>
          </p:cNvSpPr>
          <p:nvPr>
            <p:ph type="dt" sz="half" idx="10"/>
          </p:nvPr>
        </p:nvSpPr>
        <p:spPr/>
        <p:txBody>
          <a:bodyPr/>
          <a:lstStyle/>
          <a:p>
            <a:fld id="{BBEA58C5-71D6-3E44-8D59-366C51B0A0E4}" type="datetimeFigureOut">
              <a:rPr lang="en-US" smtClean="0"/>
              <a:t>9/26/22</a:t>
            </a:fld>
            <a:endParaRPr lang="en-US"/>
          </a:p>
        </p:txBody>
      </p:sp>
      <p:sp>
        <p:nvSpPr>
          <p:cNvPr id="5" name="Footer Placeholder 4">
            <a:extLst>
              <a:ext uri="{FF2B5EF4-FFF2-40B4-BE49-F238E27FC236}">
                <a16:creationId xmlns:a16="http://schemas.microsoft.com/office/drawing/2014/main" id="{61DF4399-82A4-6997-B652-AFAF197EB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1D98F-FD7D-4948-DE11-295DAA86012F}"/>
              </a:ext>
            </a:extLst>
          </p:cNvPr>
          <p:cNvSpPr>
            <a:spLocks noGrp="1"/>
          </p:cNvSpPr>
          <p:nvPr>
            <p:ph type="sldNum" sz="quarter" idx="12"/>
          </p:nvPr>
        </p:nvSpPr>
        <p:spPr/>
        <p:txBody>
          <a:bodyPr/>
          <a:lstStyle/>
          <a:p>
            <a:fld id="{06C82A9F-3DD4-4B45-B82D-D8BC757CB3B8}" type="slidenum">
              <a:rPr lang="en-US" smtClean="0"/>
              <a:t>‹#›</a:t>
            </a:fld>
            <a:endParaRPr lang="en-US"/>
          </a:p>
        </p:txBody>
      </p:sp>
    </p:spTree>
    <p:extLst>
      <p:ext uri="{BB962C8B-B14F-4D97-AF65-F5344CB8AC3E}">
        <p14:creationId xmlns:p14="http://schemas.microsoft.com/office/powerpoint/2010/main" val="384703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F2FA-0182-91E3-8D9E-12BE57EC62A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88D052E-5BB8-00E0-B3BB-7A77CFD5AC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DF32FE-5310-A32B-26B8-A71EBF935381}"/>
              </a:ext>
            </a:extLst>
          </p:cNvPr>
          <p:cNvSpPr>
            <a:spLocks noGrp="1"/>
          </p:cNvSpPr>
          <p:nvPr>
            <p:ph type="dt" sz="half" idx="10"/>
          </p:nvPr>
        </p:nvSpPr>
        <p:spPr/>
        <p:txBody>
          <a:bodyPr/>
          <a:lstStyle/>
          <a:p>
            <a:fld id="{BBEA58C5-71D6-3E44-8D59-366C51B0A0E4}" type="datetimeFigureOut">
              <a:rPr lang="en-US" smtClean="0"/>
              <a:t>9/26/22</a:t>
            </a:fld>
            <a:endParaRPr lang="en-US"/>
          </a:p>
        </p:txBody>
      </p:sp>
      <p:sp>
        <p:nvSpPr>
          <p:cNvPr id="5" name="Footer Placeholder 4">
            <a:extLst>
              <a:ext uri="{FF2B5EF4-FFF2-40B4-BE49-F238E27FC236}">
                <a16:creationId xmlns:a16="http://schemas.microsoft.com/office/drawing/2014/main" id="{97D642B0-9C03-5CBE-9E7E-AA0E43245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AC6B1-03F0-F874-1820-0D199101C257}"/>
              </a:ext>
            </a:extLst>
          </p:cNvPr>
          <p:cNvSpPr>
            <a:spLocks noGrp="1"/>
          </p:cNvSpPr>
          <p:nvPr>
            <p:ph type="sldNum" sz="quarter" idx="12"/>
          </p:nvPr>
        </p:nvSpPr>
        <p:spPr/>
        <p:txBody>
          <a:bodyPr/>
          <a:lstStyle/>
          <a:p>
            <a:fld id="{06C82A9F-3DD4-4B45-B82D-D8BC757CB3B8}" type="slidenum">
              <a:rPr lang="en-US" smtClean="0"/>
              <a:t>‹#›</a:t>
            </a:fld>
            <a:endParaRPr lang="en-US"/>
          </a:p>
        </p:txBody>
      </p:sp>
    </p:spTree>
    <p:extLst>
      <p:ext uri="{BB962C8B-B14F-4D97-AF65-F5344CB8AC3E}">
        <p14:creationId xmlns:p14="http://schemas.microsoft.com/office/powerpoint/2010/main" val="1218955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1704-5793-C7B3-5E21-BDB0D48BAF3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1AFE43C-E666-1F53-A9F3-9A6E3F5EBE1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4443595-8C5A-E9D1-9C1A-6F78141B95B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6D6DB98-C86C-E5DF-F0FE-25785760863B}"/>
              </a:ext>
            </a:extLst>
          </p:cNvPr>
          <p:cNvSpPr>
            <a:spLocks noGrp="1"/>
          </p:cNvSpPr>
          <p:nvPr>
            <p:ph type="dt" sz="half" idx="10"/>
          </p:nvPr>
        </p:nvSpPr>
        <p:spPr/>
        <p:txBody>
          <a:bodyPr/>
          <a:lstStyle/>
          <a:p>
            <a:fld id="{BBEA58C5-71D6-3E44-8D59-366C51B0A0E4}" type="datetimeFigureOut">
              <a:rPr lang="en-US" smtClean="0"/>
              <a:t>9/26/22</a:t>
            </a:fld>
            <a:endParaRPr lang="en-US"/>
          </a:p>
        </p:txBody>
      </p:sp>
      <p:sp>
        <p:nvSpPr>
          <p:cNvPr id="6" name="Footer Placeholder 5">
            <a:extLst>
              <a:ext uri="{FF2B5EF4-FFF2-40B4-BE49-F238E27FC236}">
                <a16:creationId xmlns:a16="http://schemas.microsoft.com/office/drawing/2014/main" id="{538FEF8C-2987-A45F-04F9-3AF4AE26C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615B1E-9378-8822-62E2-67AEC5867B5F}"/>
              </a:ext>
            </a:extLst>
          </p:cNvPr>
          <p:cNvSpPr>
            <a:spLocks noGrp="1"/>
          </p:cNvSpPr>
          <p:nvPr>
            <p:ph type="sldNum" sz="quarter" idx="12"/>
          </p:nvPr>
        </p:nvSpPr>
        <p:spPr/>
        <p:txBody>
          <a:bodyPr/>
          <a:lstStyle/>
          <a:p>
            <a:fld id="{06C82A9F-3DD4-4B45-B82D-D8BC757CB3B8}" type="slidenum">
              <a:rPr lang="en-US" smtClean="0"/>
              <a:t>‹#›</a:t>
            </a:fld>
            <a:endParaRPr lang="en-US"/>
          </a:p>
        </p:txBody>
      </p:sp>
    </p:spTree>
    <p:extLst>
      <p:ext uri="{BB962C8B-B14F-4D97-AF65-F5344CB8AC3E}">
        <p14:creationId xmlns:p14="http://schemas.microsoft.com/office/powerpoint/2010/main" val="24535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E539-2E80-EB44-7B08-4B5156DBA1B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30EC8E-2705-0C22-4AFE-889A21273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CD2112D-9340-953D-3586-A16DD26CF02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DEE2E35-B141-A19E-D381-6AB497D34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B08B5F4-5C40-D65E-B82B-10F21BBACC1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B105EC2-72CC-8699-73D7-F2F349A18A96}"/>
              </a:ext>
            </a:extLst>
          </p:cNvPr>
          <p:cNvSpPr>
            <a:spLocks noGrp="1"/>
          </p:cNvSpPr>
          <p:nvPr>
            <p:ph type="dt" sz="half" idx="10"/>
          </p:nvPr>
        </p:nvSpPr>
        <p:spPr/>
        <p:txBody>
          <a:bodyPr/>
          <a:lstStyle/>
          <a:p>
            <a:fld id="{BBEA58C5-71D6-3E44-8D59-366C51B0A0E4}" type="datetimeFigureOut">
              <a:rPr lang="en-US" smtClean="0"/>
              <a:t>9/26/22</a:t>
            </a:fld>
            <a:endParaRPr lang="en-US"/>
          </a:p>
        </p:txBody>
      </p:sp>
      <p:sp>
        <p:nvSpPr>
          <p:cNvPr id="8" name="Footer Placeholder 7">
            <a:extLst>
              <a:ext uri="{FF2B5EF4-FFF2-40B4-BE49-F238E27FC236}">
                <a16:creationId xmlns:a16="http://schemas.microsoft.com/office/drawing/2014/main" id="{38BFB4E6-9AC3-56A9-9AAB-7FE598008A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0D5967-8986-DB27-EEEF-183632DE6C31}"/>
              </a:ext>
            </a:extLst>
          </p:cNvPr>
          <p:cNvSpPr>
            <a:spLocks noGrp="1"/>
          </p:cNvSpPr>
          <p:nvPr>
            <p:ph type="sldNum" sz="quarter" idx="12"/>
          </p:nvPr>
        </p:nvSpPr>
        <p:spPr/>
        <p:txBody>
          <a:bodyPr/>
          <a:lstStyle/>
          <a:p>
            <a:fld id="{06C82A9F-3DD4-4B45-B82D-D8BC757CB3B8}" type="slidenum">
              <a:rPr lang="en-US" smtClean="0"/>
              <a:t>‹#›</a:t>
            </a:fld>
            <a:endParaRPr lang="en-US"/>
          </a:p>
        </p:txBody>
      </p:sp>
    </p:spTree>
    <p:extLst>
      <p:ext uri="{BB962C8B-B14F-4D97-AF65-F5344CB8AC3E}">
        <p14:creationId xmlns:p14="http://schemas.microsoft.com/office/powerpoint/2010/main" val="100647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AEB7-D73A-2E59-B737-597C8CD2C5C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983E7AE-6048-3434-F7F9-BECC492B73B0}"/>
              </a:ext>
            </a:extLst>
          </p:cNvPr>
          <p:cNvSpPr>
            <a:spLocks noGrp="1"/>
          </p:cNvSpPr>
          <p:nvPr>
            <p:ph type="dt" sz="half" idx="10"/>
          </p:nvPr>
        </p:nvSpPr>
        <p:spPr/>
        <p:txBody>
          <a:bodyPr/>
          <a:lstStyle/>
          <a:p>
            <a:fld id="{BBEA58C5-71D6-3E44-8D59-366C51B0A0E4}" type="datetimeFigureOut">
              <a:rPr lang="en-US" smtClean="0"/>
              <a:t>9/26/22</a:t>
            </a:fld>
            <a:endParaRPr lang="en-US"/>
          </a:p>
        </p:txBody>
      </p:sp>
      <p:sp>
        <p:nvSpPr>
          <p:cNvPr id="4" name="Footer Placeholder 3">
            <a:extLst>
              <a:ext uri="{FF2B5EF4-FFF2-40B4-BE49-F238E27FC236}">
                <a16:creationId xmlns:a16="http://schemas.microsoft.com/office/drawing/2014/main" id="{9B8A18F8-BE66-015B-9742-C8A78ABC00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8080B6-336E-328E-171B-025B6F0014AE}"/>
              </a:ext>
            </a:extLst>
          </p:cNvPr>
          <p:cNvSpPr>
            <a:spLocks noGrp="1"/>
          </p:cNvSpPr>
          <p:nvPr>
            <p:ph type="sldNum" sz="quarter" idx="12"/>
          </p:nvPr>
        </p:nvSpPr>
        <p:spPr/>
        <p:txBody>
          <a:bodyPr/>
          <a:lstStyle/>
          <a:p>
            <a:fld id="{06C82A9F-3DD4-4B45-B82D-D8BC757CB3B8}" type="slidenum">
              <a:rPr lang="en-US" smtClean="0"/>
              <a:t>‹#›</a:t>
            </a:fld>
            <a:endParaRPr lang="en-US"/>
          </a:p>
        </p:txBody>
      </p:sp>
    </p:spTree>
    <p:extLst>
      <p:ext uri="{BB962C8B-B14F-4D97-AF65-F5344CB8AC3E}">
        <p14:creationId xmlns:p14="http://schemas.microsoft.com/office/powerpoint/2010/main" val="58352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125F18-7DC6-AF24-79D8-A70E430E18A6}"/>
              </a:ext>
            </a:extLst>
          </p:cNvPr>
          <p:cNvSpPr>
            <a:spLocks noGrp="1"/>
          </p:cNvSpPr>
          <p:nvPr>
            <p:ph type="dt" sz="half" idx="10"/>
          </p:nvPr>
        </p:nvSpPr>
        <p:spPr/>
        <p:txBody>
          <a:bodyPr/>
          <a:lstStyle/>
          <a:p>
            <a:fld id="{BBEA58C5-71D6-3E44-8D59-366C51B0A0E4}" type="datetimeFigureOut">
              <a:rPr lang="en-US" smtClean="0"/>
              <a:t>9/26/22</a:t>
            </a:fld>
            <a:endParaRPr lang="en-US"/>
          </a:p>
        </p:txBody>
      </p:sp>
      <p:sp>
        <p:nvSpPr>
          <p:cNvPr id="3" name="Footer Placeholder 2">
            <a:extLst>
              <a:ext uri="{FF2B5EF4-FFF2-40B4-BE49-F238E27FC236}">
                <a16:creationId xmlns:a16="http://schemas.microsoft.com/office/drawing/2014/main" id="{82DA4C8C-157A-E065-75D4-757D284AEE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13EB05-62D5-9A46-234C-271330F89453}"/>
              </a:ext>
            </a:extLst>
          </p:cNvPr>
          <p:cNvSpPr>
            <a:spLocks noGrp="1"/>
          </p:cNvSpPr>
          <p:nvPr>
            <p:ph type="sldNum" sz="quarter" idx="12"/>
          </p:nvPr>
        </p:nvSpPr>
        <p:spPr/>
        <p:txBody>
          <a:bodyPr/>
          <a:lstStyle/>
          <a:p>
            <a:fld id="{06C82A9F-3DD4-4B45-B82D-D8BC757CB3B8}" type="slidenum">
              <a:rPr lang="en-US" smtClean="0"/>
              <a:t>‹#›</a:t>
            </a:fld>
            <a:endParaRPr lang="en-US"/>
          </a:p>
        </p:txBody>
      </p:sp>
    </p:spTree>
    <p:extLst>
      <p:ext uri="{BB962C8B-B14F-4D97-AF65-F5344CB8AC3E}">
        <p14:creationId xmlns:p14="http://schemas.microsoft.com/office/powerpoint/2010/main" val="61179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6D27-81E1-4CDD-D632-80436638508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EE6B280-0DD4-E784-7D7A-CAAEC665D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1D0AF6A-2856-9B1A-5C2B-C01D9FE35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DAFAD1-2C95-AE2C-F711-D26E6F69E3B2}"/>
              </a:ext>
            </a:extLst>
          </p:cNvPr>
          <p:cNvSpPr>
            <a:spLocks noGrp="1"/>
          </p:cNvSpPr>
          <p:nvPr>
            <p:ph type="dt" sz="half" idx="10"/>
          </p:nvPr>
        </p:nvSpPr>
        <p:spPr/>
        <p:txBody>
          <a:bodyPr/>
          <a:lstStyle/>
          <a:p>
            <a:fld id="{BBEA58C5-71D6-3E44-8D59-366C51B0A0E4}" type="datetimeFigureOut">
              <a:rPr lang="en-US" smtClean="0"/>
              <a:t>9/26/22</a:t>
            </a:fld>
            <a:endParaRPr lang="en-US"/>
          </a:p>
        </p:txBody>
      </p:sp>
      <p:sp>
        <p:nvSpPr>
          <p:cNvPr id="6" name="Footer Placeholder 5">
            <a:extLst>
              <a:ext uri="{FF2B5EF4-FFF2-40B4-BE49-F238E27FC236}">
                <a16:creationId xmlns:a16="http://schemas.microsoft.com/office/drawing/2014/main" id="{076E8BA7-D527-86ED-B63C-834E73AB1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53B75B-3A76-5FEE-F1D5-D7E9951B5F41}"/>
              </a:ext>
            </a:extLst>
          </p:cNvPr>
          <p:cNvSpPr>
            <a:spLocks noGrp="1"/>
          </p:cNvSpPr>
          <p:nvPr>
            <p:ph type="sldNum" sz="quarter" idx="12"/>
          </p:nvPr>
        </p:nvSpPr>
        <p:spPr/>
        <p:txBody>
          <a:bodyPr/>
          <a:lstStyle/>
          <a:p>
            <a:fld id="{06C82A9F-3DD4-4B45-B82D-D8BC757CB3B8}" type="slidenum">
              <a:rPr lang="en-US" smtClean="0"/>
              <a:t>‹#›</a:t>
            </a:fld>
            <a:endParaRPr lang="en-US"/>
          </a:p>
        </p:txBody>
      </p:sp>
    </p:spTree>
    <p:extLst>
      <p:ext uri="{BB962C8B-B14F-4D97-AF65-F5344CB8AC3E}">
        <p14:creationId xmlns:p14="http://schemas.microsoft.com/office/powerpoint/2010/main" val="1680624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ACEB-4FBA-0286-EBB2-D722315E22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527AC9F-8481-0C88-857A-DB6EFD1FF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8942F-3571-31CE-7C2C-A47F62E03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3D493D-07AB-B42E-A36D-1DBE82DBFA32}"/>
              </a:ext>
            </a:extLst>
          </p:cNvPr>
          <p:cNvSpPr>
            <a:spLocks noGrp="1"/>
          </p:cNvSpPr>
          <p:nvPr>
            <p:ph type="dt" sz="half" idx="10"/>
          </p:nvPr>
        </p:nvSpPr>
        <p:spPr/>
        <p:txBody>
          <a:bodyPr/>
          <a:lstStyle/>
          <a:p>
            <a:fld id="{BBEA58C5-71D6-3E44-8D59-366C51B0A0E4}" type="datetimeFigureOut">
              <a:rPr lang="en-US" smtClean="0"/>
              <a:t>9/26/22</a:t>
            </a:fld>
            <a:endParaRPr lang="en-US"/>
          </a:p>
        </p:txBody>
      </p:sp>
      <p:sp>
        <p:nvSpPr>
          <p:cNvPr id="6" name="Footer Placeholder 5">
            <a:extLst>
              <a:ext uri="{FF2B5EF4-FFF2-40B4-BE49-F238E27FC236}">
                <a16:creationId xmlns:a16="http://schemas.microsoft.com/office/drawing/2014/main" id="{DC33D852-24DB-EF45-5848-98D699AB00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013A8-E4BF-03DE-0FBA-AB89AF3B1462}"/>
              </a:ext>
            </a:extLst>
          </p:cNvPr>
          <p:cNvSpPr>
            <a:spLocks noGrp="1"/>
          </p:cNvSpPr>
          <p:nvPr>
            <p:ph type="sldNum" sz="quarter" idx="12"/>
          </p:nvPr>
        </p:nvSpPr>
        <p:spPr/>
        <p:txBody>
          <a:bodyPr/>
          <a:lstStyle/>
          <a:p>
            <a:fld id="{06C82A9F-3DD4-4B45-B82D-D8BC757CB3B8}" type="slidenum">
              <a:rPr lang="en-US" smtClean="0"/>
              <a:t>‹#›</a:t>
            </a:fld>
            <a:endParaRPr lang="en-US"/>
          </a:p>
        </p:txBody>
      </p:sp>
    </p:spTree>
    <p:extLst>
      <p:ext uri="{BB962C8B-B14F-4D97-AF65-F5344CB8AC3E}">
        <p14:creationId xmlns:p14="http://schemas.microsoft.com/office/powerpoint/2010/main" val="158726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EAE126-ECBB-F4F3-E1D3-FAB589FAFD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7C1C7FF-8A98-50EB-4108-D7E0D1FB56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3404DF-50A5-94A0-774E-3D0DD956F0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A58C5-71D6-3E44-8D59-366C51B0A0E4}" type="datetimeFigureOut">
              <a:rPr lang="en-US" smtClean="0"/>
              <a:t>9/26/22</a:t>
            </a:fld>
            <a:endParaRPr lang="en-US"/>
          </a:p>
        </p:txBody>
      </p:sp>
      <p:sp>
        <p:nvSpPr>
          <p:cNvPr id="5" name="Footer Placeholder 4">
            <a:extLst>
              <a:ext uri="{FF2B5EF4-FFF2-40B4-BE49-F238E27FC236}">
                <a16:creationId xmlns:a16="http://schemas.microsoft.com/office/drawing/2014/main" id="{EAA6CE73-8C64-5EA7-3F76-006867D69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75434E-82FC-9BEE-5F4E-F85025C6F4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82A9F-3DD4-4B45-B82D-D8BC757CB3B8}" type="slidenum">
              <a:rPr lang="en-US" smtClean="0"/>
              <a:t>‹#›</a:t>
            </a:fld>
            <a:endParaRPr lang="en-US"/>
          </a:p>
        </p:txBody>
      </p:sp>
    </p:spTree>
    <p:extLst>
      <p:ext uri="{BB962C8B-B14F-4D97-AF65-F5344CB8AC3E}">
        <p14:creationId xmlns:p14="http://schemas.microsoft.com/office/powerpoint/2010/main" val="2070844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148D7DC-CCC5-E5D5-C993-38CCEAFBC0C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Cavolini" panose="03000502040302020204" pitchFamily="66" charset="0"/>
                <a:ea typeface="+mj-ea"/>
                <a:cs typeface="Cavolini" panose="03000502040302020204" pitchFamily="66" charset="0"/>
              </a:rPr>
              <a:t>Executive Summary</a:t>
            </a:r>
          </a:p>
        </p:txBody>
      </p:sp>
      <p:sp>
        <p:nvSpPr>
          <p:cNvPr id="3" name="TextBox 2">
            <a:extLst>
              <a:ext uri="{FF2B5EF4-FFF2-40B4-BE49-F238E27FC236}">
                <a16:creationId xmlns:a16="http://schemas.microsoft.com/office/drawing/2014/main" id="{B6465A01-4622-1E22-23E2-37404F3E31FF}"/>
              </a:ext>
            </a:extLst>
          </p:cNvPr>
          <p:cNvSpPr txBox="1"/>
          <p:nvPr/>
        </p:nvSpPr>
        <p:spPr>
          <a:xfrm>
            <a:off x="643467" y="1782981"/>
            <a:ext cx="10905066" cy="4393982"/>
          </a:xfrm>
          <a:prstGeom prst="rect">
            <a:avLst/>
          </a:prstGeom>
        </p:spPr>
        <p:txBody>
          <a:bodyPr vert="horz" lIns="91440" tIns="45720" rIns="91440" bIns="45720" rtlCol="0">
            <a:normAutofit/>
          </a:bodyPr>
          <a:lstStyle/>
          <a:p>
            <a:pPr indent="-228600">
              <a:lnSpc>
                <a:spcPct val="150000"/>
              </a:lnSpc>
              <a:spcAft>
                <a:spcPts val="600"/>
              </a:spcAft>
              <a:buFont typeface="Arial" panose="020B0604020202020204" pitchFamily="34" charset="0"/>
              <a:buChar char="•"/>
            </a:pPr>
            <a:r>
              <a:rPr lang="en-US" sz="1600" dirty="0">
                <a:latin typeface="Cavolini" panose="03000502040302020204" pitchFamily="66" charset="0"/>
                <a:cs typeface="Cavolini" panose="03000502040302020204" pitchFamily="66" charset="0"/>
              </a:rPr>
              <a:t>The Police Commissioner of the UK strives to provide a safe and efficient transport system and make roads safer for all the people. For that it is really very important to understand the transportation data provided by the Department of Transport of the UK and recognize the severity of the accidents and factors affecting the severity.</a:t>
            </a:r>
          </a:p>
          <a:p>
            <a:pPr indent="-228600">
              <a:lnSpc>
                <a:spcPct val="150000"/>
              </a:lnSpc>
              <a:spcAft>
                <a:spcPts val="600"/>
              </a:spcAft>
              <a:buFont typeface="Arial" panose="020B0604020202020204" pitchFamily="34" charset="0"/>
              <a:buChar char="•"/>
            </a:pPr>
            <a:endParaRPr lang="en-US" sz="1600" dirty="0">
              <a:latin typeface="Cavolini" panose="03000502040302020204" pitchFamily="66" charset="0"/>
              <a:cs typeface="Cavolini" panose="03000502040302020204" pitchFamily="66" charset="0"/>
            </a:endParaRPr>
          </a:p>
          <a:p>
            <a:pPr indent="-228600">
              <a:lnSpc>
                <a:spcPct val="150000"/>
              </a:lnSpc>
              <a:spcAft>
                <a:spcPts val="600"/>
              </a:spcAft>
              <a:buFont typeface="Arial" panose="020B0604020202020204" pitchFamily="34" charset="0"/>
              <a:buChar char="•"/>
            </a:pPr>
            <a:r>
              <a:rPr lang="en-US" sz="1600" dirty="0">
                <a:latin typeface="Cavolini" panose="03000502040302020204" pitchFamily="66" charset="0"/>
                <a:cs typeface="Cavolini" panose="03000502040302020204" pitchFamily="66" charset="0"/>
              </a:rPr>
              <a:t>According to the data it is seen that the maximum number of accidents happen in the daylight, fine no high winds and Dry conditions. Considering the severity of accidents, the graph looks more inclined towards urban areas as compared to rural areas. Single carriageway road type has the highest number of accidents. The majority of the accident cases were inspected by a police authority. There was no particular pattern observed for accidents occurring at time of the day or any day of the week.</a:t>
            </a:r>
            <a:r>
              <a:rPr lang="en-US" dirty="0"/>
              <a:t>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8867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CD56A5E-1555-1BB4-6C26-7E17C68F85FC}"/>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kern="1200" dirty="0">
                <a:solidFill>
                  <a:schemeClr val="tx1"/>
                </a:solidFill>
                <a:latin typeface="Cavolini" panose="03000502040302020204" pitchFamily="66" charset="0"/>
                <a:ea typeface="+mj-ea"/>
                <a:cs typeface="Cavolini" panose="03000502040302020204" pitchFamily="66" charset="0"/>
              </a:rPr>
              <a:t>Severity of accident depending upon the following - </a:t>
            </a:r>
          </a:p>
        </p:txBody>
      </p:sp>
      <p:sp>
        <p:nvSpPr>
          <p:cNvPr id="4" name="TextBox 3">
            <a:extLst>
              <a:ext uri="{FF2B5EF4-FFF2-40B4-BE49-F238E27FC236}">
                <a16:creationId xmlns:a16="http://schemas.microsoft.com/office/drawing/2014/main" id="{5B002996-71B5-F6F9-2216-BBE081070340}"/>
              </a:ext>
            </a:extLst>
          </p:cNvPr>
          <p:cNvSpPr txBox="1"/>
          <p:nvPr/>
        </p:nvSpPr>
        <p:spPr>
          <a:xfrm>
            <a:off x="643467" y="1232452"/>
            <a:ext cx="10905066" cy="5303814"/>
          </a:xfrm>
          <a:prstGeom prst="rect">
            <a:avLst/>
          </a:prstGeom>
        </p:spPr>
        <p:txBody>
          <a:bodyPr vert="horz" lIns="91440" tIns="45720" rIns="91440" bIns="45720" rtlCol="0">
            <a:normAutofit lnSpcReduction="10000"/>
          </a:bodyPr>
          <a:lstStyle/>
          <a:p>
            <a:pPr indent="-228600">
              <a:lnSpc>
                <a:spcPct val="160000"/>
              </a:lnSpc>
              <a:spcAft>
                <a:spcPts val="600"/>
              </a:spcAft>
              <a:buFont typeface="Arial" panose="020B0604020202020204" pitchFamily="34" charset="0"/>
              <a:buChar char="•"/>
            </a:pPr>
            <a:r>
              <a:rPr lang="en-US" sz="1400" dirty="0">
                <a:latin typeface="Cavolini" panose="03000502040302020204" pitchFamily="66" charset="0"/>
                <a:cs typeface="Cavolini" panose="03000502040302020204" pitchFamily="66" charset="0"/>
              </a:rPr>
              <a:t>The accident severity in the light conditions has been seen mostly happening in the daylight followed by darkness with the lights lit. Ironically majority of the accidents occur in fine with no high wind condition, raining with no high winds is another condition where accidents are occurred but there is huge difference in the ratio of number of accidents occurred in both conditions. Accidents depending on the seasonality does not make any difference as the average accidents are same any time, any day of the week.  </a:t>
            </a:r>
          </a:p>
          <a:p>
            <a:pPr>
              <a:lnSpc>
                <a:spcPct val="160000"/>
              </a:lnSpc>
              <a:spcAft>
                <a:spcPts val="600"/>
              </a:spcAft>
            </a:pPr>
            <a:br>
              <a:rPr lang="en-US" sz="1400" dirty="0">
                <a:latin typeface="Cavolini" panose="03000502040302020204" pitchFamily="66" charset="0"/>
                <a:cs typeface="Cavolini" panose="03000502040302020204" pitchFamily="66" charset="0"/>
              </a:rPr>
            </a:br>
            <a:r>
              <a:rPr lang="en-US" sz="1400" dirty="0">
                <a:latin typeface="Cavolini" panose="03000502040302020204" pitchFamily="66" charset="0"/>
                <a:cs typeface="Cavolini" panose="03000502040302020204" pitchFamily="66" charset="0"/>
              </a:rPr>
              <a:t>The predictors of accident severity are as follows:</a:t>
            </a:r>
            <a:br>
              <a:rPr lang="en-US" sz="1400" dirty="0">
                <a:latin typeface="Cavolini" panose="03000502040302020204" pitchFamily="66" charset="0"/>
                <a:cs typeface="Cavolini" panose="03000502040302020204" pitchFamily="66" charset="0"/>
              </a:rPr>
            </a:br>
            <a:r>
              <a:rPr lang="en-US" sz="1400" dirty="0">
                <a:latin typeface="Cavolini" panose="03000502040302020204" pitchFamily="66" charset="0"/>
                <a:cs typeface="Cavolini" panose="03000502040302020204" pitchFamily="66" charset="0"/>
              </a:rPr>
              <a:t>1. light conditions – day light </a:t>
            </a:r>
            <a:br>
              <a:rPr lang="en-US" sz="1400" dirty="0">
                <a:latin typeface="Cavolini" panose="03000502040302020204" pitchFamily="66" charset="0"/>
                <a:cs typeface="Cavolini" panose="03000502040302020204" pitchFamily="66" charset="0"/>
              </a:rPr>
            </a:br>
            <a:r>
              <a:rPr lang="en-US" sz="1400" dirty="0">
                <a:latin typeface="Cavolini" panose="03000502040302020204" pitchFamily="66" charset="0"/>
                <a:cs typeface="Cavolini" panose="03000502040302020204" pitchFamily="66" charset="0"/>
              </a:rPr>
              <a:t>2. weather conditions – Fine no high winds</a:t>
            </a:r>
            <a:br>
              <a:rPr lang="en-US" sz="1400" dirty="0">
                <a:latin typeface="Cavolini" panose="03000502040302020204" pitchFamily="66" charset="0"/>
                <a:cs typeface="Cavolini" panose="03000502040302020204" pitchFamily="66" charset="0"/>
              </a:rPr>
            </a:br>
            <a:r>
              <a:rPr lang="en-US" sz="1400" dirty="0">
                <a:latin typeface="Cavolini" panose="03000502040302020204" pitchFamily="66" charset="0"/>
                <a:cs typeface="Cavolini" panose="03000502040302020204" pitchFamily="66" charset="0"/>
              </a:rPr>
              <a:t>3.Road surface conditions – Dry</a:t>
            </a:r>
            <a:br>
              <a:rPr lang="en-US" sz="1400" dirty="0">
                <a:latin typeface="Cavolini" panose="03000502040302020204" pitchFamily="66" charset="0"/>
                <a:cs typeface="Cavolini" panose="03000502040302020204" pitchFamily="66" charset="0"/>
              </a:rPr>
            </a:br>
            <a:r>
              <a:rPr lang="en-US" sz="1400" dirty="0">
                <a:latin typeface="Cavolini" panose="03000502040302020204" pitchFamily="66" charset="0"/>
                <a:cs typeface="Cavolini" panose="03000502040302020204" pitchFamily="66" charset="0"/>
              </a:rPr>
              <a:t>4. By location – Urban</a:t>
            </a:r>
            <a:br>
              <a:rPr lang="en-US" sz="1400" dirty="0">
                <a:latin typeface="Cavolini" panose="03000502040302020204" pitchFamily="66" charset="0"/>
                <a:cs typeface="Cavolini" panose="03000502040302020204" pitchFamily="66" charset="0"/>
              </a:rPr>
            </a:br>
            <a:r>
              <a:rPr lang="en-US" sz="1400" dirty="0">
                <a:latin typeface="Cavolini" panose="03000502040302020204" pitchFamily="66" charset="0"/>
                <a:cs typeface="Cavolini" panose="03000502040302020204" pitchFamily="66" charset="0"/>
              </a:rPr>
              <a:t>5. Road type- Single carriageway</a:t>
            </a:r>
          </a:p>
          <a:p>
            <a:pPr>
              <a:lnSpc>
                <a:spcPct val="160000"/>
              </a:lnSpc>
              <a:spcAft>
                <a:spcPts val="600"/>
              </a:spcAft>
            </a:pPr>
            <a:br>
              <a:rPr lang="en-US" sz="1400" dirty="0">
                <a:latin typeface="Cavolini" panose="03000502040302020204" pitchFamily="66" charset="0"/>
                <a:cs typeface="Cavolini" panose="03000502040302020204" pitchFamily="66" charset="0"/>
              </a:rPr>
            </a:br>
            <a:r>
              <a:rPr lang="en-US" sz="1400" dirty="0">
                <a:latin typeface="Cavolini" panose="03000502040302020204" pitchFamily="66" charset="0"/>
                <a:cs typeface="Cavolini" panose="03000502040302020204" pitchFamily="66" charset="0"/>
              </a:rPr>
              <a:t>The police attended majority of the accidents occurred amongst which 5% were fatal, 15% were serious and 80% were slight.</a:t>
            </a:r>
          </a:p>
        </p:txBody>
      </p:sp>
      <p:sp>
        <p:nvSpPr>
          <p:cNvPr id="24" name="Rectangle 2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72099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extBox 1">
            <a:extLst>
              <a:ext uri="{FF2B5EF4-FFF2-40B4-BE49-F238E27FC236}">
                <a16:creationId xmlns:a16="http://schemas.microsoft.com/office/drawing/2014/main" id="{26B2246A-51F8-75D9-764C-9E72EF8AE47E}"/>
              </a:ext>
            </a:extLst>
          </p:cNvPr>
          <p:cNvGraphicFramePr/>
          <p:nvPr>
            <p:extLst>
              <p:ext uri="{D42A27DB-BD31-4B8C-83A1-F6EECF244321}">
                <p14:modId xmlns:p14="http://schemas.microsoft.com/office/powerpoint/2010/main" val="4100687516"/>
              </p:ext>
            </p:extLst>
          </p:nvPr>
        </p:nvGraphicFramePr>
        <p:xfrm>
          <a:off x="3108412" y="512759"/>
          <a:ext cx="8440652" cy="5702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096E425-CA49-0AF4-BEDF-2C0557A116FC}"/>
              </a:ext>
            </a:extLst>
          </p:cNvPr>
          <p:cNvSpPr txBox="1"/>
          <p:nvPr/>
        </p:nvSpPr>
        <p:spPr>
          <a:xfrm>
            <a:off x="568819" y="236420"/>
            <a:ext cx="2239617" cy="830997"/>
          </a:xfrm>
          <a:prstGeom prst="rect">
            <a:avLst/>
          </a:prstGeom>
          <a:noFill/>
        </p:spPr>
        <p:txBody>
          <a:bodyPr wrap="square" rtlCol="0">
            <a:spAutoFit/>
          </a:bodyPr>
          <a:lstStyle/>
          <a:p>
            <a:r>
              <a:rPr lang="en-US" sz="2400" dirty="0">
                <a:latin typeface="Cavolini" panose="03000502040302020204" pitchFamily="66" charset="0"/>
                <a:cs typeface="Cavolini" panose="03000502040302020204" pitchFamily="66" charset="0"/>
              </a:rPr>
              <a:t>Analysis Process</a:t>
            </a:r>
            <a:endParaRPr lang="en-US"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93132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14">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Isosceles Triangle 16">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1" name="TextBox 1">
            <a:extLst>
              <a:ext uri="{FF2B5EF4-FFF2-40B4-BE49-F238E27FC236}">
                <a16:creationId xmlns:a16="http://schemas.microsoft.com/office/drawing/2014/main" id="{1F8C05E2-29D7-AA0E-9E81-853D8AE1CD72}"/>
              </a:ext>
            </a:extLst>
          </p:cNvPr>
          <p:cNvGraphicFramePr/>
          <p:nvPr>
            <p:extLst>
              <p:ext uri="{D42A27DB-BD31-4B8C-83A1-F6EECF244321}">
                <p14:modId xmlns:p14="http://schemas.microsoft.com/office/powerpoint/2010/main" val="1811675799"/>
              </p:ext>
            </p:extLst>
          </p:nvPr>
        </p:nvGraphicFramePr>
        <p:xfrm>
          <a:off x="1855304" y="967410"/>
          <a:ext cx="9693229" cy="5247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919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map&#10;&#10;Description automatically generated">
            <a:extLst>
              <a:ext uri="{FF2B5EF4-FFF2-40B4-BE49-F238E27FC236}">
                <a16:creationId xmlns:a16="http://schemas.microsoft.com/office/drawing/2014/main" id="{DC9544E7-45FA-F4A6-F8D9-91EE84CD335D}"/>
              </a:ext>
            </a:extLst>
          </p:cNvPr>
          <p:cNvPicPr>
            <a:picLocks noChangeAspect="1"/>
          </p:cNvPicPr>
          <p:nvPr/>
        </p:nvPicPr>
        <p:blipFill>
          <a:blip r:embed="rId2"/>
          <a:stretch>
            <a:fillRect/>
          </a:stretch>
        </p:blipFill>
        <p:spPr>
          <a:xfrm>
            <a:off x="2750015" y="643467"/>
            <a:ext cx="6691970"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94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raphical user interface&#10;&#10;Description automatically generated with medium confidence">
            <a:extLst>
              <a:ext uri="{FF2B5EF4-FFF2-40B4-BE49-F238E27FC236}">
                <a16:creationId xmlns:a16="http://schemas.microsoft.com/office/drawing/2014/main" id="{888AD558-077C-73FE-FC1E-6E20E123D31B}"/>
              </a:ext>
            </a:extLst>
          </p:cNvPr>
          <p:cNvPicPr>
            <a:picLocks noChangeAspect="1"/>
          </p:cNvPicPr>
          <p:nvPr/>
        </p:nvPicPr>
        <p:blipFill>
          <a:blip r:embed="rId2"/>
          <a:stretch>
            <a:fillRect/>
          </a:stretch>
        </p:blipFill>
        <p:spPr>
          <a:xfrm>
            <a:off x="2430825" y="643467"/>
            <a:ext cx="7330350" cy="5571065"/>
          </a:xfrm>
          <a:prstGeom prst="rect">
            <a:avLst/>
          </a:prstGeom>
          <a:ln>
            <a:noFill/>
          </a:ln>
        </p:spPr>
      </p:pic>
    </p:spTree>
    <p:extLst>
      <p:ext uri="{BB962C8B-B14F-4D97-AF65-F5344CB8AC3E}">
        <p14:creationId xmlns:p14="http://schemas.microsoft.com/office/powerpoint/2010/main" val="24818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imeline&#10;&#10;Description automatically generated">
            <a:extLst>
              <a:ext uri="{FF2B5EF4-FFF2-40B4-BE49-F238E27FC236}">
                <a16:creationId xmlns:a16="http://schemas.microsoft.com/office/drawing/2014/main" id="{60CFA316-78CF-EC3F-5FB1-56DD10CE4694}"/>
              </a:ext>
            </a:extLst>
          </p:cNvPr>
          <p:cNvPicPr>
            <a:picLocks noChangeAspect="1"/>
          </p:cNvPicPr>
          <p:nvPr/>
        </p:nvPicPr>
        <p:blipFill>
          <a:blip r:embed="rId2"/>
          <a:stretch>
            <a:fillRect/>
          </a:stretch>
        </p:blipFill>
        <p:spPr>
          <a:xfrm>
            <a:off x="2014633" y="643467"/>
            <a:ext cx="8162734"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31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hart&#10;&#10;Description automatically generated">
            <a:extLst>
              <a:ext uri="{FF2B5EF4-FFF2-40B4-BE49-F238E27FC236}">
                <a16:creationId xmlns:a16="http://schemas.microsoft.com/office/drawing/2014/main" id="{E3C52DFF-15C1-5270-B35A-B7C4BD9B6FC1}"/>
              </a:ext>
            </a:extLst>
          </p:cNvPr>
          <p:cNvPicPr>
            <a:picLocks noChangeAspect="1"/>
          </p:cNvPicPr>
          <p:nvPr/>
        </p:nvPicPr>
        <p:blipFill>
          <a:blip r:embed="rId2"/>
          <a:stretch>
            <a:fillRect/>
          </a:stretch>
        </p:blipFill>
        <p:spPr>
          <a:xfrm>
            <a:off x="2570009" y="643467"/>
            <a:ext cx="7051982" cy="5571065"/>
          </a:xfrm>
          <a:prstGeom prst="rect">
            <a:avLst/>
          </a:prstGeom>
          <a:ln>
            <a:noFill/>
          </a:ln>
        </p:spPr>
      </p:pic>
    </p:spTree>
    <p:extLst>
      <p:ext uri="{BB962C8B-B14F-4D97-AF65-F5344CB8AC3E}">
        <p14:creationId xmlns:p14="http://schemas.microsoft.com/office/powerpoint/2010/main" val="2340127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499</Words>
  <Application>Microsoft Macintosh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Cavolini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Pawar</dc:creator>
  <cp:lastModifiedBy>Omkar Pawar</cp:lastModifiedBy>
  <cp:revision>5</cp:revision>
  <dcterms:created xsi:type="dcterms:W3CDTF">2022-09-26T07:39:54Z</dcterms:created>
  <dcterms:modified xsi:type="dcterms:W3CDTF">2022-09-27T00:27:50Z</dcterms:modified>
</cp:coreProperties>
</file>