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78" r:id="rId4"/>
    <p:sldId id="258" r:id="rId5"/>
    <p:sldId id="259" r:id="rId6"/>
    <p:sldId id="261" r:id="rId7"/>
    <p:sldId id="260" r:id="rId8"/>
    <p:sldId id="262" r:id="rId9"/>
    <p:sldId id="263" r:id="rId10"/>
    <p:sldId id="264" r:id="rId11"/>
    <p:sldId id="265" r:id="rId12"/>
    <p:sldId id="267" r:id="rId13"/>
    <p:sldId id="266" r:id="rId14"/>
    <p:sldId id="268" r:id="rId15"/>
    <p:sldId id="279" r:id="rId16"/>
    <p:sldId id="280" r:id="rId17"/>
    <p:sldId id="276" r:id="rId18"/>
    <p:sldId id="277"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Raleway Thin"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80" autoAdjust="0"/>
  </p:normalViewPr>
  <p:slideViewPr>
    <p:cSldViewPr snapToGrid="0">
      <p:cViewPr varScale="1">
        <p:scale>
          <a:sx n="96" d="100"/>
          <a:sy n="96" d="100"/>
        </p:scale>
        <p:origin x="63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d26d70a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d26d70a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d177795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d177795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1777952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d177795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d177795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d177795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d1fd5e5d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d1fd5e5d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d2657443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d2657443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d11b6ef0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d11b6ef0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d11b6ef01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d11b6ef01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d11b6ef01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d11b6ef01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d11b6ef01_0_1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d11b6ef01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d11b6ef01_0_1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d11b6ef01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d18bb626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d18bb62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d18bb626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d18bb62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d18bb626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d18bb626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GB" sz="3500" b="0" dirty="0">
                <a:solidFill>
                  <a:srgbClr val="000000"/>
                </a:solidFill>
                <a:latin typeface="Raleway Thin"/>
                <a:ea typeface="Raleway Thin"/>
                <a:cs typeface="Raleway Thin"/>
                <a:sym typeface="Raleway Thin"/>
              </a:rPr>
              <a:t>MOVIE RECOMMENDATION SYSTEM</a:t>
            </a:r>
            <a:endParaRPr sz="3500" b="0" dirty="0">
              <a:solidFill>
                <a:srgbClr val="000000"/>
              </a:solidFill>
              <a:latin typeface="Raleway Thin"/>
              <a:ea typeface="Raleway Thin"/>
              <a:cs typeface="Raleway Thin"/>
              <a:sym typeface="Raleway Thin"/>
            </a:endParaRPr>
          </a:p>
        </p:txBody>
      </p:sp>
      <p:sp>
        <p:nvSpPr>
          <p:cNvPr id="87" name="Google Shape;87;p13"/>
          <p:cNvSpPr txBox="1"/>
          <p:nvPr/>
        </p:nvSpPr>
        <p:spPr>
          <a:xfrm>
            <a:off x="4607875" y="4395075"/>
            <a:ext cx="4226400" cy="615600"/>
          </a:xfrm>
          <a:prstGeom prst="rect">
            <a:avLst/>
          </a:prstGeom>
          <a:noFill/>
          <a:ln>
            <a:noFill/>
          </a:ln>
        </p:spPr>
        <p:txBody>
          <a:bodyPr spcFirstLastPara="1" wrap="square" lIns="91425" tIns="91425" rIns="91425" bIns="91425" anchor="t" anchorCtr="0">
            <a:spAutoFit/>
          </a:bodyPr>
          <a:lstStyle/>
          <a:p>
            <a:pPr marL="1828800" lvl="0" indent="457200" algn="l" rtl="0">
              <a:spcBef>
                <a:spcPts val="0"/>
              </a:spcBef>
              <a:spcAft>
                <a:spcPts val="0"/>
              </a:spcAft>
              <a:buNone/>
            </a:pPr>
            <a:r>
              <a:rPr lang="en-GB" b="1" dirty="0">
                <a:solidFill>
                  <a:srgbClr val="666666"/>
                </a:solidFill>
                <a:latin typeface="Lato"/>
                <a:ea typeface="Lato"/>
                <a:cs typeface="Lato"/>
                <a:sym typeface="Lato"/>
              </a:rPr>
              <a:t>Submitted By -</a:t>
            </a:r>
            <a:endParaRPr b="1" dirty="0">
              <a:solidFill>
                <a:srgbClr val="666666"/>
              </a:solidFill>
              <a:latin typeface="Lato"/>
              <a:ea typeface="Lato"/>
              <a:cs typeface="Lato"/>
              <a:sym typeface="Lato"/>
            </a:endParaRPr>
          </a:p>
          <a:p>
            <a:pPr marL="2286000" lvl="0" indent="457200" algn="l" rtl="0">
              <a:spcBef>
                <a:spcPts val="0"/>
              </a:spcBef>
              <a:spcAft>
                <a:spcPts val="0"/>
              </a:spcAft>
              <a:buNone/>
            </a:pPr>
            <a:r>
              <a:rPr lang="en-GB" dirty="0">
                <a:solidFill>
                  <a:srgbClr val="666666"/>
                </a:solidFill>
                <a:latin typeface="Lato"/>
                <a:ea typeface="Lato"/>
                <a:cs typeface="Lato"/>
                <a:sym typeface="Lato"/>
              </a:rPr>
              <a:t>Omkar arade</a:t>
            </a:r>
            <a:endParaRPr dirty="0">
              <a:solidFill>
                <a:srgbClr val="666666"/>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79780" y="1011218"/>
            <a:ext cx="3327516" cy="3804677"/>
          </a:xfrm>
          <a:prstGeom prst="rect">
            <a:avLst/>
          </a:prstGeom>
        </p:spPr>
        <p:txBody>
          <a:bodyPr spcFirstLastPara="1" wrap="square" lIns="91425" tIns="91425" rIns="91425" bIns="91425" anchor="t" anchorCtr="0">
            <a:noAutofit/>
          </a:bodyPr>
          <a:lstStyle/>
          <a:p>
            <a:r>
              <a:rPr lang="en-US" sz="1600" dirty="0">
                <a:highlight>
                  <a:srgbClr val="FFFFFF"/>
                </a:highlight>
              </a:rPr>
              <a:t>Then we create helper function  and apply on genres column and keyword column</a:t>
            </a:r>
            <a:br>
              <a:rPr lang="en-US" sz="1600" dirty="0">
                <a:highlight>
                  <a:srgbClr val="FFFFFF"/>
                </a:highlight>
              </a:rPr>
            </a:br>
            <a:br>
              <a:rPr lang="en-US" sz="1600" dirty="0">
                <a:highlight>
                  <a:srgbClr val="FFFFFF"/>
                </a:highlight>
              </a:rPr>
            </a:br>
            <a:br>
              <a:rPr lang="en-US" sz="1200" dirty="0">
                <a:highlight>
                  <a:srgbClr val="FFFFFF"/>
                </a:highlight>
              </a:rPr>
            </a:br>
            <a:r>
              <a:rPr lang="en-US" sz="1200" b="0" dirty="0">
                <a:highlight>
                  <a:srgbClr val="FFFF00"/>
                </a:highlight>
                <a:latin typeface="Courier New" panose="02070309020205020404" pitchFamily="49" charset="0"/>
                <a:cs typeface="Courier New" panose="02070309020205020404" pitchFamily="49" charset="0"/>
              </a:rPr>
              <a:t>helper function syntax :</a:t>
            </a: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def convert(obj):</a:t>
            </a: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    l = []</a:t>
            </a: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    for i in ast.literal_eval(obj):</a:t>
            </a: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        </a:t>
            </a:r>
            <a:r>
              <a:rPr lang="en-US" sz="1200" b="0" dirty="0" err="1">
                <a:highlight>
                  <a:srgbClr val="FFFF00"/>
                </a:highlight>
                <a:latin typeface="Courier New" panose="02070309020205020404" pitchFamily="49" charset="0"/>
                <a:cs typeface="Courier New" panose="02070309020205020404" pitchFamily="49" charset="0"/>
              </a:rPr>
              <a:t>l.append</a:t>
            </a:r>
            <a:r>
              <a:rPr lang="en-US" sz="1200" b="0" dirty="0">
                <a:highlight>
                  <a:srgbClr val="FFFF00"/>
                </a:highlight>
                <a:latin typeface="Courier New" panose="02070309020205020404" pitchFamily="49" charset="0"/>
                <a:cs typeface="Courier New" panose="02070309020205020404" pitchFamily="49" charset="0"/>
              </a:rPr>
              <a:t>(i['name'])</a:t>
            </a: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    return l</a:t>
            </a:r>
            <a:br>
              <a:rPr lang="en-US" sz="1200" dirty="0">
                <a:highlight>
                  <a:srgbClr val="FFFF00"/>
                </a:highlight>
              </a:rPr>
            </a:b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r_movie['genres'] = r_movie['genres'].apply(convert)</a:t>
            </a:r>
            <a:br>
              <a:rPr lang="en-US" sz="1200" b="0" dirty="0">
                <a:highlight>
                  <a:srgbClr val="FFFF00"/>
                </a:highlight>
                <a:latin typeface="Courier New" panose="02070309020205020404" pitchFamily="49" charset="0"/>
                <a:cs typeface="Courier New" panose="02070309020205020404" pitchFamily="49" charset="0"/>
              </a:rPr>
            </a:br>
            <a:br>
              <a:rPr lang="en-US" sz="1200" b="0" dirty="0">
                <a:highlight>
                  <a:srgbClr val="FFFF00"/>
                </a:highlight>
                <a:latin typeface="Courier New" panose="02070309020205020404" pitchFamily="49" charset="0"/>
                <a:cs typeface="Courier New" panose="02070309020205020404" pitchFamily="49" charset="0"/>
              </a:rPr>
            </a:br>
            <a:r>
              <a:rPr lang="en-US" sz="1200" b="0" dirty="0">
                <a:highlight>
                  <a:srgbClr val="FFFF00"/>
                </a:highlight>
                <a:latin typeface="Courier New" panose="02070309020205020404" pitchFamily="49" charset="0"/>
                <a:cs typeface="Courier New" panose="02070309020205020404" pitchFamily="49" charset="0"/>
              </a:rPr>
              <a:t>r_movie['keywords'] = r_movie['keywords'].apply(convert)</a:t>
            </a:r>
            <a:endParaRPr sz="2200" b="0" dirty="0">
              <a:highlight>
                <a:srgbClr val="FFFF00"/>
              </a:highlight>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85B2F31F-FE3F-41A0-8511-4BC09B0E2BE2}"/>
              </a:ext>
            </a:extLst>
          </p:cNvPr>
          <p:cNvPicPr>
            <a:picLocks noChangeAspect="1"/>
          </p:cNvPicPr>
          <p:nvPr/>
        </p:nvPicPr>
        <p:blipFill>
          <a:blip r:embed="rId3"/>
          <a:stretch>
            <a:fillRect/>
          </a:stretch>
        </p:blipFill>
        <p:spPr>
          <a:xfrm>
            <a:off x="3926541" y="1011219"/>
            <a:ext cx="5088368" cy="3804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298174" y="438051"/>
            <a:ext cx="4499737" cy="570588"/>
          </a:xfrm>
          <a:prstGeom prst="rect">
            <a:avLst/>
          </a:prstGeom>
        </p:spPr>
        <p:txBody>
          <a:bodyPr spcFirstLastPara="1" wrap="square" lIns="91425" tIns="91425" rIns="91425" bIns="91425" anchor="t" anchorCtr="0">
            <a:noAutofit/>
          </a:bodyPr>
          <a:lstStyle/>
          <a:p>
            <a:pPr marL="114300" lvl="0" algn="l" rtl="0">
              <a:lnSpc>
                <a:spcPct val="115000"/>
              </a:lnSpc>
              <a:spcBef>
                <a:spcPts val="0"/>
              </a:spcBef>
              <a:spcAft>
                <a:spcPts val="0"/>
              </a:spcAft>
              <a:buClr>
                <a:srgbClr val="434343"/>
              </a:buClr>
              <a:buSzPts val="1800"/>
            </a:pPr>
            <a:r>
              <a:rPr lang="en-US" sz="1600" dirty="0">
                <a:solidFill>
                  <a:srgbClr val="434343"/>
                </a:solidFill>
                <a:latin typeface="Raleway" pitchFamily="2" charset="0"/>
                <a:ea typeface="Lato"/>
                <a:cs typeface="Lato"/>
                <a:sym typeface="Lato"/>
              </a:rPr>
              <a:t>Fetch top 3 actor name form ‘cast’ column and director name from  ‘crew’ column.</a:t>
            </a:r>
            <a:br>
              <a:rPr lang="en-US" sz="1200" dirty="0">
                <a:solidFill>
                  <a:srgbClr val="434343"/>
                </a:solidFill>
                <a:latin typeface="Lato"/>
                <a:ea typeface="Lato"/>
                <a:cs typeface="Lato"/>
                <a:sym typeface="Lato"/>
              </a:rPr>
            </a:br>
            <a:endParaRPr dirty="0"/>
          </a:p>
        </p:txBody>
      </p:sp>
      <p:sp>
        <p:nvSpPr>
          <p:cNvPr id="8" name="TextBox 7">
            <a:extLst>
              <a:ext uri="{FF2B5EF4-FFF2-40B4-BE49-F238E27FC236}">
                <a16:creationId xmlns:a16="http://schemas.microsoft.com/office/drawing/2014/main" id="{044D7849-F7EB-49A0-8FE5-6D58632FD1BF}"/>
              </a:ext>
            </a:extLst>
          </p:cNvPr>
          <p:cNvSpPr txBox="1"/>
          <p:nvPr/>
        </p:nvSpPr>
        <p:spPr>
          <a:xfrm>
            <a:off x="28472" y="1230937"/>
            <a:ext cx="5080241" cy="3693319"/>
          </a:xfrm>
          <a:prstGeom prst="rect">
            <a:avLst/>
          </a:prstGeom>
          <a:noFill/>
        </p:spPr>
        <p:txBody>
          <a:bodyPr wrap="square">
            <a:spAutoFit/>
          </a:bodyPr>
          <a:lstStyle/>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In ‘</a:t>
            </a:r>
            <a:r>
              <a:rPr lang="en-US" sz="1600" dirty="0">
                <a:solidFill>
                  <a:srgbClr val="434343"/>
                </a:solidFill>
                <a:latin typeface="Lato" panose="020F0502020204030203" pitchFamily="34" charset="0"/>
                <a:ea typeface="Lato" panose="020F0502020204030203" pitchFamily="34" charset="0"/>
                <a:cs typeface="Lato" panose="020F0502020204030203" pitchFamily="34" charset="0"/>
                <a:sym typeface="Lato"/>
              </a:rPr>
              <a:t>cast</a:t>
            </a: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 and ‘</a:t>
            </a:r>
            <a:r>
              <a:rPr lang="en-US" sz="1600" dirty="0">
                <a:solidFill>
                  <a:srgbClr val="434343"/>
                </a:solidFill>
                <a:latin typeface="Lato" panose="020F0502020204030203" pitchFamily="34" charset="0"/>
                <a:ea typeface="Lato" panose="020F0502020204030203" pitchFamily="34" charset="0"/>
                <a:cs typeface="Lato" panose="020F0502020204030203" pitchFamily="34" charset="0"/>
                <a:sym typeface="Lato"/>
              </a:rPr>
              <a:t>crew</a:t>
            </a: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 columns we have list of dictionary. </a:t>
            </a:r>
          </a:p>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In dictionary we have keys and there values . We extract the top 3 Actor name and Director name from dictionary.</a:t>
            </a:r>
          </a:p>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To do that we create helper function </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Syntax : </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def fetch_Top3_actor(obj):</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l = []</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counter = 0</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for i in ast.literal_eval(obj):</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if counter != 3:</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l.append</a:t>
            </a:r>
            <a:r>
              <a:rPr lang="en-US" dirty="0">
                <a:highlight>
                  <a:srgbClr val="FFFF00"/>
                </a:highlight>
                <a:latin typeface="Courier New" panose="02070309020205020404" pitchFamily="49" charset="0"/>
                <a:cs typeface="Courier New" panose="02070309020205020404" pitchFamily="49" charset="0"/>
              </a:rPr>
              <a:t>(i['name'])</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counter+=1</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else:</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break </a:t>
            </a:r>
          </a:p>
          <a:p>
            <a:pPr marL="0" lvl="0" indent="0" algn="l" rtl="0">
              <a:spcBef>
                <a:spcPts val="0"/>
              </a:spcBef>
              <a:spcAft>
                <a:spcPts val="0"/>
              </a:spcAft>
              <a:buNone/>
            </a:pPr>
            <a:r>
              <a:rPr lang="en-US" dirty="0">
                <a:highlight>
                  <a:srgbClr val="FFFF00"/>
                </a:highlight>
                <a:latin typeface="Courier New" panose="02070309020205020404" pitchFamily="49" charset="0"/>
                <a:cs typeface="Courier New" panose="02070309020205020404" pitchFamily="49" charset="0"/>
              </a:rPr>
              <a:t>    return l</a:t>
            </a:r>
          </a:p>
        </p:txBody>
      </p:sp>
      <p:pic>
        <p:nvPicPr>
          <p:cNvPr id="4" name="Picture 3">
            <a:extLst>
              <a:ext uri="{FF2B5EF4-FFF2-40B4-BE49-F238E27FC236}">
                <a16:creationId xmlns:a16="http://schemas.microsoft.com/office/drawing/2014/main" id="{7A89CA1F-7B79-453F-9218-F29B372646C0}"/>
              </a:ext>
            </a:extLst>
          </p:cNvPr>
          <p:cNvPicPr>
            <a:picLocks noChangeAspect="1"/>
          </p:cNvPicPr>
          <p:nvPr/>
        </p:nvPicPr>
        <p:blipFill>
          <a:blip r:embed="rId3"/>
          <a:stretch>
            <a:fillRect/>
          </a:stretch>
        </p:blipFill>
        <p:spPr>
          <a:xfrm>
            <a:off x="4939063" y="723345"/>
            <a:ext cx="4204937" cy="42009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258416" y="536713"/>
            <a:ext cx="3796748" cy="4184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Create a funtion to extract Director name from crew</a:t>
            </a:r>
            <a:br>
              <a:rPr lang="en-US" sz="1600" dirty="0"/>
            </a:br>
            <a:br>
              <a:rPr lang="en-US" sz="1400" dirty="0"/>
            </a:br>
            <a:br>
              <a:rPr lang="en-US" sz="1600" dirty="0"/>
            </a:br>
            <a:r>
              <a:rPr lang="en-US" sz="1600" b="0" dirty="0">
                <a:highlight>
                  <a:srgbClr val="FFFF00"/>
                </a:highlight>
                <a:latin typeface="Courier New" panose="02070309020205020404" pitchFamily="49" charset="0"/>
                <a:cs typeface="Courier New" panose="02070309020205020404" pitchFamily="49" charset="0"/>
              </a:rPr>
              <a:t>Syntax:</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def fetch_director(obj):</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    l = []</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    for i in ast.literal_eval(obj):</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        if i['job'] == 'Director':</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            l.append(i['name'])</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            break</a:t>
            </a:r>
            <a:br>
              <a:rPr lang="en-US" sz="1600" b="0" dirty="0">
                <a:highlight>
                  <a:srgbClr val="FFFF00"/>
                </a:highlight>
                <a:latin typeface="Courier New" panose="02070309020205020404" pitchFamily="49" charset="0"/>
                <a:cs typeface="Courier New" panose="02070309020205020404" pitchFamily="49" charset="0"/>
              </a:rPr>
            </a:br>
            <a:r>
              <a:rPr lang="en-US" sz="1600" b="0" dirty="0">
                <a:highlight>
                  <a:srgbClr val="FFFF00"/>
                </a:highlight>
                <a:latin typeface="Courier New" panose="02070309020205020404" pitchFamily="49" charset="0"/>
                <a:cs typeface="Courier New" panose="02070309020205020404" pitchFamily="49" charset="0"/>
              </a:rPr>
              <a:t>    return l</a:t>
            </a:r>
            <a:endParaRPr sz="1600" b="0" dirty="0">
              <a:highlight>
                <a:srgbClr val="FFFF00"/>
              </a:highlight>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8A08863E-7B83-4B48-9D98-5666AAA1AA8F}"/>
              </a:ext>
            </a:extLst>
          </p:cNvPr>
          <p:cNvPicPr>
            <a:picLocks noChangeAspect="1"/>
          </p:cNvPicPr>
          <p:nvPr/>
        </p:nvPicPr>
        <p:blipFill>
          <a:blip r:embed="rId3"/>
          <a:stretch>
            <a:fillRect/>
          </a:stretch>
        </p:blipFill>
        <p:spPr>
          <a:xfrm>
            <a:off x="4055164" y="536713"/>
            <a:ext cx="5088835" cy="4403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597975" y="554858"/>
            <a:ext cx="7688700" cy="535200"/>
          </a:xfrm>
          <a:prstGeom prst="rect">
            <a:avLst/>
          </a:prstGeom>
        </p:spPr>
        <p:txBody>
          <a:bodyPr spcFirstLastPara="1" wrap="square" lIns="91425" tIns="91425" rIns="91425" bIns="91425" anchor="t" anchorCtr="0">
            <a:noAutofit/>
          </a:bodyPr>
          <a:lstStyle/>
          <a:p>
            <a:pPr marL="114300" lvl="0" algn="l" rtl="0">
              <a:lnSpc>
                <a:spcPct val="115000"/>
              </a:lnSpc>
              <a:spcBef>
                <a:spcPts val="0"/>
              </a:spcBef>
              <a:spcAft>
                <a:spcPts val="0"/>
              </a:spcAft>
              <a:buClr>
                <a:srgbClr val="434343"/>
              </a:buClr>
              <a:buSzPts val="1800"/>
            </a:pPr>
            <a:r>
              <a:rPr lang="en-US" sz="1600" dirty="0">
                <a:solidFill>
                  <a:srgbClr val="434343"/>
                </a:solidFill>
                <a:latin typeface="Raleway" pitchFamily="2" charset="0"/>
                <a:ea typeface="Lato"/>
                <a:cs typeface="Lato"/>
                <a:sym typeface="Lato"/>
              </a:rPr>
              <a:t>Concatenate overview, genres, keywords, cast and crew variable to create Tags column.</a:t>
            </a:r>
          </a:p>
        </p:txBody>
      </p:sp>
      <p:sp>
        <p:nvSpPr>
          <p:cNvPr id="3" name="Text Placeholder 2">
            <a:extLst>
              <a:ext uri="{FF2B5EF4-FFF2-40B4-BE49-F238E27FC236}">
                <a16:creationId xmlns:a16="http://schemas.microsoft.com/office/drawing/2014/main" id="{CA1892D3-5CCB-4A6D-8FFE-DF4CD6C4036A}"/>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4125E848-301B-4504-BA08-D55DB8344A67}"/>
              </a:ext>
            </a:extLst>
          </p:cNvPr>
          <p:cNvPicPr>
            <a:picLocks noChangeAspect="1"/>
          </p:cNvPicPr>
          <p:nvPr/>
        </p:nvPicPr>
        <p:blipFill>
          <a:blip r:embed="rId3"/>
          <a:stretch>
            <a:fillRect/>
          </a:stretch>
        </p:blipFill>
        <p:spPr>
          <a:xfrm>
            <a:off x="0" y="1518306"/>
            <a:ext cx="9144000" cy="29244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774550" y="565614"/>
            <a:ext cx="7688700" cy="535200"/>
          </a:xfrm>
          <a:prstGeom prst="rect">
            <a:avLst/>
          </a:prstGeom>
        </p:spPr>
        <p:txBody>
          <a:bodyPr spcFirstLastPara="1" wrap="square" lIns="91425" tIns="91425" rIns="91425" bIns="91425" anchor="t" anchorCtr="0">
            <a:noAutofit/>
          </a:bodyPr>
          <a:lstStyle/>
          <a:p>
            <a:r>
              <a:rPr lang="en-US" sz="1600" b="1" dirty="0">
                <a:latin typeface="Raleway"/>
                <a:ea typeface="Lato" panose="020F0502020204030203" pitchFamily="34" charset="0"/>
                <a:cs typeface="Lato" panose="020F0502020204030203" pitchFamily="34" charset="0"/>
                <a:sym typeface="Raleway"/>
              </a:rPr>
              <a:t>And to find similar type of movie on the basis of tags, we create a text vectorization</a:t>
            </a:r>
            <a:endParaRPr sz="1600" dirty="0"/>
          </a:p>
        </p:txBody>
      </p:sp>
      <p:sp>
        <p:nvSpPr>
          <p:cNvPr id="171" name="Google Shape;171;p25"/>
          <p:cNvSpPr txBox="1"/>
          <p:nvPr/>
        </p:nvSpPr>
        <p:spPr>
          <a:xfrm>
            <a:off x="1379425" y="1934625"/>
            <a:ext cx="422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2" name="Google Shape;172;p25"/>
          <p:cNvSpPr txBox="1"/>
          <p:nvPr/>
        </p:nvSpPr>
        <p:spPr>
          <a:xfrm>
            <a:off x="304525" y="1317619"/>
            <a:ext cx="6376200" cy="108180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dirty="0">
                <a:solidFill>
                  <a:schemeClr val="accent1"/>
                </a:solidFill>
                <a:latin typeface="Lato" panose="020F0502020204030203" pitchFamily="34" charset="0"/>
                <a:ea typeface="Lato" panose="020F0502020204030203" pitchFamily="34" charset="0"/>
                <a:cs typeface="Lato" panose="020F0502020204030203" pitchFamily="34" charset="0"/>
                <a:sym typeface="Lato"/>
              </a:rPr>
              <a:t>First we concatenate all the tags and we get large text. Than we extract top 6000 words who's frequency is most. Now we compare this 6000 words with tags to get similar types of movie.</a:t>
            </a:r>
          </a:p>
        </p:txBody>
      </p:sp>
      <p:pic>
        <p:nvPicPr>
          <p:cNvPr id="3" name="Picture 2">
            <a:extLst>
              <a:ext uri="{FF2B5EF4-FFF2-40B4-BE49-F238E27FC236}">
                <a16:creationId xmlns:a16="http://schemas.microsoft.com/office/drawing/2014/main" id="{4ED649FA-4236-4002-BA6A-414A7AA909F4}"/>
              </a:ext>
            </a:extLst>
          </p:cNvPr>
          <p:cNvPicPr>
            <a:picLocks noChangeAspect="1"/>
          </p:cNvPicPr>
          <p:nvPr/>
        </p:nvPicPr>
        <p:blipFill>
          <a:blip r:embed="rId3"/>
          <a:stretch>
            <a:fillRect/>
          </a:stretch>
        </p:blipFill>
        <p:spPr>
          <a:xfrm>
            <a:off x="46900" y="2571750"/>
            <a:ext cx="9144000" cy="25125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CAD0-D545-4C8D-922D-C6FBCF95C63E}"/>
              </a:ext>
            </a:extLst>
          </p:cNvPr>
          <p:cNvSpPr>
            <a:spLocks noGrp="1"/>
          </p:cNvSpPr>
          <p:nvPr>
            <p:ph type="title"/>
          </p:nvPr>
        </p:nvSpPr>
        <p:spPr>
          <a:xfrm>
            <a:off x="729450" y="1318649"/>
            <a:ext cx="7688700" cy="2919863"/>
          </a:xfrm>
        </p:spPr>
        <p:txBody>
          <a:bodyPr/>
          <a:lstStyle/>
          <a:p>
            <a:r>
              <a:rPr lang="en-US" sz="1600" dirty="0">
                <a:solidFill>
                  <a:srgbClr val="434343"/>
                </a:solidFill>
                <a:latin typeface="Raleway" pitchFamily="2" charset="0"/>
                <a:ea typeface="Lato"/>
                <a:cs typeface="Lato"/>
                <a:sym typeface="Lato"/>
              </a:rPr>
              <a:t>When we doing Vectorization, We can see error like, in 6000 word, some words are repeated. Like adventur, adventure, adventures</a:t>
            </a:r>
            <a:br>
              <a:rPr lang="en-US" sz="1600" dirty="0">
                <a:solidFill>
                  <a:srgbClr val="434343"/>
                </a:solidFill>
                <a:latin typeface="Raleway" pitchFamily="2" charset="0"/>
                <a:ea typeface="Lato"/>
                <a:cs typeface="Lato"/>
                <a:sym typeface="Lato"/>
              </a:rPr>
            </a:br>
            <a:r>
              <a:rPr lang="en-US" sz="1600" dirty="0">
                <a:solidFill>
                  <a:srgbClr val="434343"/>
                </a:solidFill>
                <a:latin typeface="Raleway" pitchFamily="2" charset="0"/>
                <a:ea typeface="Lato"/>
                <a:cs typeface="Lato"/>
                <a:sym typeface="Lato"/>
              </a:rPr>
              <a:t> To resolve this we use stemming technique (</a:t>
            </a:r>
            <a:r>
              <a:rPr lang="en-US" sz="1600" dirty="0" err="1">
                <a:solidFill>
                  <a:srgbClr val="434343"/>
                </a:solidFill>
                <a:latin typeface="Raleway" pitchFamily="2" charset="0"/>
                <a:ea typeface="Lato"/>
                <a:cs typeface="Lato"/>
                <a:sym typeface="Lato"/>
              </a:rPr>
              <a:t>i.e</a:t>
            </a:r>
            <a:r>
              <a:rPr lang="en-US" sz="1600" dirty="0">
                <a:solidFill>
                  <a:srgbClr val="434343"/>
                </a:solidFill>
                <a:latin typeface="Raleway" pitchFamily="2" charset="0"/>
                <a:ea typeface="Lato"/>
                <a:cs typeface="Lato"/>
                <a:sym typeface="Lato"/>
              </a:rPr>
              <a:t>  play, playing, played : play) and create def function </a:t>
            </a:r>
            <a:br>
              <a:rPr lang="en-US" sz="1600" dirty="0">
                <a:solidFill>
                  <a:srgbClr val="434343"/>
                </a:solidFill>
                <a:latin typeface="Lato"/>
                <a:ea typeface="Lato"/>
                <a:cs typeface="Lato"/>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Syntax : </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import nltk</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from nltk.stem.porter import PorterStemmer </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ps = PorterStemmer()</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def stem(text):</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    y =[]   </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    for i in text.split():</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        y.append(ps.stem(i))</a:t>
            </a:r>
            <a:b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br>
            <a:r>
              <a:rPr lang="en-US" sz="1400" b="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    return " ".join(y)</a:t>
            </a:r>
            <a:endParaRPr lang="en-US" sz="1400" b="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5232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2180-F3DF-409D-9407-B251EC6A88AF}"/>
              </a:ext>
            </a:extLst>
          </p:cNvPr>
          <p:cNvSpPr>
            <a:spLocks noGrp="1"/>
          </p:cNvSpPr>
          <p:nvPr>
            <p:ph type="title"/>
          </p:nvPr>
        </p:nvSpPr>
        <p:spPr>
          <a:xfrm>
            <a:off x="625128" y="1143020"/>
            <a:ext cx="7688700" cy="740685"/>
          </a:xfrm>
        </p:spPr>
        <p:txBody>
          <a:bodyPr/>
          <a:lstStyle/>
          <a:p>
            <a:r>
              <a:rPr lang="en-US" sz="1600" dirty="0"/>
              <a:t>Now, we want to calculate distance (I.e. difference ) between every movie.</a:t>
            </a:r>
            <a:br>
              <a:rPr lang="en-US" sz="1600" dirty="0"/>
            </a:br>
            <a:r>
              <a:rPr lang="en-US" sz="1600" dirty="0"/>
              <a:t>If the distance is more, then similarity is less. To do that we use cosine distance (angle between two vectors)</a:t>
            </a:r>
          </a:p>
        </p:txBody>
      </p:sp>
      <p:sp>
        <p:nvSpPr>
          <p:cNvPr id="3" name="Text Placeholder 2">
            <a:extLst>
              <a:ext uri="{FF2B5EF4-FFF2-40B4-BE49-F238E27FC236}">
                <a16:creationId xmlns:a16="http://schemas.microsoft.com/office/drawing/2014/main" id="{530EE9BB-1BC1-491D-A30C-F35A95DF1D9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4ACD85D3-5C2F-470E-9F32-5E09DC77C0E7}"/>
              </a:ext>
            </a:extLst>
          </p:cNvPr>
          <p:cNvPicPr>
            <a:picLocks noChangeAspect="1"/>
          </p:cNvPicPr>
          <p:nvPr/>
        </p:nvPicPr>
        <p:blipFill>
          <a:blip r:embed="rId2"/>
          <a:stretch>
            <a:fillRect/>
          </a:stretch>
        </p:blipFill>
        <p:spPr>
          <a:xfrm>
            <a:off x="0" y="2078875"/>
            <a:ext cx="9144000" cy="2826612"/>
          </a:xfrm>
          <a:prstGeom prst="rect">
            <a:avLst/>
          </a:prstGeom>
        </p:spPr>
      </p:pic>
    </p:spTree>
    <p:extLst>
      <p:ext uri="{BB962C8B-B14F-4D97-AF65-F5344CB8AC3E}">
        <p14:creationId xmlns:p14="http://schemas.microsoft.com/office/powerpoint/2010/main" val="242694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Conclusion</a:t>
            </a:r>
            <a:endParaRPr dirty="0"/>
          </a:p>
        </p:txBody>
      </p:sp>
      <p:sp>
        <p:nvSpPr>
          <p:cNvPr id="226" name="Google Shape;226;p33"/>
          <p:cNvSpPr txBox="1">
            <a:spLocks noGrp="1"/>
          </p:cNvSpPr>
          <p:nvPr>
            <p:ph type="body" idx="1"/>
          </p:nvPr>
        </p:nvSpPr>
        <p:spPr>
          <a:xfrm>
            <a:off x="727650" y="1218264"/>
            <a:ext cx="7688700" cy="143059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US" sz="1400" dirty="0">
                <a:solidFill>
                  <a:srgbClr val="434343"/>
                </a:solidFill>
              </a:rPr>
              <a:t>Finally we have created a function. In that function first we find out the index of this movie by using index, then we go to similarity matrix and we find those particular index movie and sort them in descending order and give them limit 5</a:t>
            </a:r>
            <a:endParaRPr sz="1400" dirty="0">
              <a:solidFill>
                <a:srgbClr val="434343"/>
              </a:solidFill>
            </a:endParaRPr>
          </a:p>
        </p:txBody>
      </p:sp>
      <p:pic>
        <p:nvPicPr>
          <p:cNvPr id="3" name="Picture 2">
            <a:extLst>
              <a:ext uri="{FF2B5EF4-FFF2-40B4-BE49-F238E27FC236}">
                <a16:creationId xmlns:a16="http://schemas.microsoft.com/office/drawing/2014/main" id="{DF67160A-EDDE-41F2-8261-92C7ED5A61FC}"/>
              </a:ext>
            </a:extLst>
          </p:cNvPr>
          <p:cNvPicPr>
            <a:picLocks noChangeAspect="1"/>
          </p:cNvPicPr>
          <p:nvPr/>
        </p:nvPicPr>
        <p:blipFill>
          <a:blip r:embed="rId3"/>
          <a:stretch>
            <a:fillRect/>
          </a:stretch>
        </p:blipFill>
        <p:spPr>
          <a:xfrm>
            <a:off x="28131" y="2097740"/>
            <a:ext cx="9087738" cy="30457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727650" y="2304150"/>
            <a:ext cx="7688700" cy="96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5000">
                <a:solidFill>
                  <a:srgbClr val="434343"/>
                </a:solidFill>
                <a:latin typeface="Lato"/>
                <a:ea typeface="Lato"/>
                <a:cs typeface="Lato"/>
                <a:sym typeface="Lato"/>
              </a:rPr>
              <a:t>Thank You!</a:t>
            </a:r>
            <a:endParaRPr sz="5000">
              <a:solidFill>
                <a:srgbClr val="43434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56925"/>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500" dirty="0"/>
              <a:t>Introduction</a:t>
            </a:r>
            <a:endParaRPr sz="2500" dirty="0"/>
          </a:p>
          <a:p>
            <a:pPr marL="0" lvl="0" indent="0" algn="l" rtl="0">
              <a:spcBef>
                <a:spcPts val="1200"/>
              </a:spcBef>
              <a:spcAft>
                <a:spcPts val="0"/>
              </a:spcAft>
              <a:buNone/>
            </a:pPr>
            <a:endParaRPr sz="3000" dirty="0"/>
          </a:p>
        </p:txBody>
      </p:sp>
      <p:sp>
        <p:nvSpPr>
          <p:cNvPr id="93" name="Google Shape;93;p14"/>
          <p:cNvSpPr txBox="1">
            <a:spLocks noGrp="1"/>
          </p:cNvSpPr>
          <p:nvPr>
            <p:ph type="body" idx="1"/>
          </p:nvPr>
        </p:nvSpPr>
        <p:spPr>
          <a:xfrm>
            <a:off x="727650" y="1482769"/>
            <a:ext cx="7688700" cy="2939969"/>
          </a:xfrm>
          <a:prstGeom prst="rect">
            <a:avLst/>
          </a:prstGeom>
        </p:spPr>
        <p:txBody>
          <a:bodyPr spcFirstLastPara="1" wrap="square" lIns="91425" tIns="91425" rIns="91425" bIns="91425" anchor="t" anchorCtr="0">
            <a:noAutofit/>
          </a:bodyPr>
          <a:lstStyle/>
          <a:p>
            <a:pPr marL="146050" indent="0" algn="l">
              <a:buNone/>
            </a:pPr>
            <a:r>
              <a:rPr lang="en-IN" sz="1800" b="1" i="0" dirty="0">
                <a:solidFill>
                  <a:schemeClr val="bg2"/>
                </a:solidFill>
                <a:effectLst/>
                <a:latin typeface="Lato" panose="020F0502020204030203" pitchFamily="34" charset="0"/>
                <a:ea typeface="Lato" panose="020F0502020204030203" pitchFamily="34" charset="0"/>
                <a:cs typeface="Lato" panose="020F0502020204030203" pitchFamily="34" charset="0"/>
              </a:rPr>
              <a:t>Movie recommender systems</a:t>
            </a:r>
          </a:p>
          <a:p>
            <a:pPr marL="146050" indent="0" algn="l">
              <a:buNone/>
            </a:pPr>
            <a:endParaRPr lang="en-IN" sz="1800" b="0" i="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p>
            <a:pPr algn="l"/>
            <a:r>
              <a:rPr lang="en-US" sz="1400" i="0" dirty="0">
                <a:effectLst/>
                <a:latin typeface="Lato" panose="020F0502020204030203" pitchFamily="34" charset="0"/>
                <a:ea typeface="Lato" panose="020F0502020204030203" pitchFamily="34" charset="0"/>
                <a:cs typeface="Lato" panose="020F0502020204030203" pitchFamily="34" charset="0"/>
              </a:rPr>
              <a:t>A movie recommendation system, or a movie recommender system, is an ML-based approach </a:t>
            </a:r>
            <a:r>
              <a:rPr lang="en-US" sz="1400" dirty="0">
                <a:latin typeface="Lato" panose="020F0502020204030203" pitchFamily="34" charset="0"/>
                <a:ea typeface="Lato" panose="020F0502020204030203" pitchFamily="34" charset="0"/>
                <a:cs typeface="Lato" panose="020F0502020204030203" pitchFamily="34" charset="0"/>
              </a:rPr>
              <a:t>for</a:t>
            </a:r>
            <a:r>
              <a:rPr lang="en-US" sz="1400" i="0" dirty="0">
                <a:effectLst/>
                <a:latin typeface="Lato" panose="020F0502020204030203" pitchFamily="34" charset="0"/>
                <a:ea typeface="Lato" panose="020F0502020204030203" pitchFamily="34" charset="0"/>
                <a:cs typeface="Lato" panose="020F0502020204030203" pitchFamily="34" charset="0"/>
              </a:rPr>
              <a:t> filtering or predicting the users’ film preferences based on their past choices and behavior.</a:t>
            </a:r>
            <a:endParaRPr lang="en-US" sz="1400" dirty="0"/>
          </a:p>
          <a:p>
            <a:pPr marL="457200" lvl="0" indent="-317500" algn="l" rtl="0">
              <a:spcBef>
                <a:spcPts val="0"/>
              </a:spcBef>
              <a:spcAft>
                <a:spcPts val="0"/>
              </a:spcAft>
              <a:buClr>
                <a:srgbClr val="434343"/>
              </a:buClr>
              <a:buSzPts val="1400"/>
              <a:buChar char="●"/>
            </a:pPr>
            <a:r>
              <a:rPr lang="en-US" sz="1400" dirty="0"/>
              <a:t>Movie recommender system has the ability to predict whether a particular user would prefer an item or not based on the user’s profile.</a:t>
            </a:r>
          </a:p>
          <a:p>
            <a:pPr marL="457200" lvl="0" indent="-317500" algn="l" rtl="0">
              <a:spcBef>
                <a:spcPts val="0"/>
              </a:spcBef>
              <a:spcAft>
                <a:spcPts val="0"/>
              </a:spcAft>
              <a:buClr>
                <a:srgbClr val="434343"/>
              </a:buClr>
              <a:buSzPts val="1400"/>
              <a:buChar char="●"/>
            </a:pPr>
            <a:r>
              <a:rPr lang="en-GB" sz="1400" dirty="0"/>
              <a:t>This movie recommender system is </a:t>
            </a:r>
            <a:r>
              <a:rPr lang="en-US" sz="1400" dirty="0"/>
              <a:t>content base recommender where we create a tags and try to find out similar types of movies</a:t>
            </a:r>
            <a:r>
              <a:rPr lang="en-GB" sz="1400" dirty="0"/>
              <a:t>.</a:t>
            </a:r>
            <a:endParaRPr sz="1400" dirty="0"/>
          </a:p>
          <a:p>
            <a:pPr marL="914400" lvl="0" indent="0" algn="l" rtl="0">
              <a:spcBef>
                <a:spcPts val="1600"/>
              </a:spcBef>
              <a:spcAft>
                <a:spcPts val="1600"/>
              </a:spcAft>
              <a:buNone/>
            </a:pPr>
            <a:endParaRPr sz="1400" dirty="0">
              <a:solidFill>
                <a:srgbClr val="202124"/>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28EE-DBD3-43F0-BACA-F22CAEA23A8E}"/>
              </a:ext>
            </a:extLst>
          </p:cNvPr>
          <p:cNvSpPr>
            <a:spLocks noGrp="1"/>
          </p:cNvSpPr>
          <p:nvPr>
            <p:ph type="title"/>
          </p:nvPr>
        </p:nvSpPr>
        <p:spPr>
          <a:xfrm>
            <a:off x="729450" y="716222"/>
            <a:ext cx="7688700" cy="535200"/>
          </a:xfrm>
        </p:spPr>
        <p:txBody>
          <a:bodyPr/>
          <a:lstStyle/>
          <a:p>
            <a:r>
              <a:rPr lang="en-US" dirty="0"/>
              <a:t>Overview</a:t>
            </a:r>
          </a:p>
        </p:txBody>
      </p:sp>
      <p:sp>
        <p:nvSpPr>
          <p:cNvPr id="3" name="Text Placeholder 2">
            <a:extLst>
              <a:ext uri="{FF2B5EF4-FFF2-40B4-BE49-F238E27FC236}">
                <a16:creationId xmlns:a16="http://schemas.microsoft.com/office/drawing/2014/main" id="{B9CD0AD7-D3C0-472F-A7C6-895A020770D7}"/>
              </a:ext>
            </a:extLst>
          </p:cNvPr>
          <p:cNvSpPr>
            <a:spLocks noGrp="1"/>
          </p:cNvSpPr>
          <p:nvPr>
            <p:ph type="body" idx="1"/>
          </p:nvPr>
        </p:nvSpPr>
        <p:spPr>
          <a:xfrm>
            <a:off x="729450" y="1750050"/>
            <a:ext cx="7688700" cy="2749799"/>
          </a:xfrm>
        </p:spPr>
        <p:txBody>
          <a:bodyPr/>
          <a:lstStyle/>
          <a:p>
            <a:r>
              <a:rPr lang="en-US" sz="1400" dirty="0">
                <a:latin typeface="Lato" panose="020F0502020204030203" pitchFamily="34" charset="0"/>
                <a:ea typeface="Lato" panose="020F0502020204030203" pitchFamily="34" charset="0"/>
                <a:cs typeface="Lato" panose="020F0502020204030203" pitchFamily="34" charset="0"/>
              </a:rPr>
              <a:t>First we will start with the data where we have two dataset </a:t>
            </a:r>
          </a:p>
          <a:p>
            <a:pPr marL="146050" indent="0">
              <a:buNone/>
            </a:pPr>
            <a:r>
              <a:rPr lang="en-US" sz="1400" dirty="0">
                <a:latin typeface="Lato" panose="020F0502020204030203" pitchFamily="34" charset="0"/>
                <a:ea typeface="Lato" panose="020F0502020204030203" pitchFamily="34" charset="0"/>
                <a:cs typeface="Lato" panose="020F0502020204030203" pitchFamily="34" charset="0"/>
              </a:rPr>
              <a:t>       1.  Movies</a:t>
            </a:r>
          </a:p>
          <a:p>
            <a:pPr marL="146050" indent="0">
              <a:buNone/>
            </a:pPr>
            <a:r>
              <a:rPr lang="en-US" sz="1400" dirty="0">
                <a:latin typeface="Lato" panose="020F0502020204030203" pitchFamily="34" charset="0"/>
                <a:ea typeface="Lato" panose="020F0502020204030203" pitchFamily="34" charset="0"/>
                <a:cs typeface="Lato" panose="020F0502020204030203" pitchFamily="34" charset="0"/>
              </a:rPr>
              <a:t>       2.  Credit</a:t>
            </a:r>
          </a:p>
          <a:p>
            <a:r>
              <a:rPr lang="en-US" sz="1400" dirty="0">
                <a:latin typeface="Lato" panose="020F0502020204030203" pitchFamily="34" charset="0"/>
                <a:ea typeface="Lato" panose="020F0502020204030203" pitchFamily="34" charset="0"/>
                <a:cs typeface="Lato" panose="020F0502020204030203" pitchFamily="34" charset="0"/>
              </a:rPr>
              <a:t>We merge two dataset and create one view. The data is spread across 4809 rows and 23 columns.</a:t>
            </a:r>
          </a:p>
          <a:p>
            <a:r>
              <a:rPr lang="en-US" sz="1400" dirty="0">
                <a:latin typeface="Lato" panose="020F0502020204030203" pitchFamily="34" charset="0"/>
                <a:ea typeface="Lato" panose="020F0502020204030203" pitchFamily="34" charset="0"/>
                <a:cs typeface="Lato" panose="020F0502020204030203" pitchFamily="34" charset="0"/>
              </a:rPr>
              <a:t>Then </a:t>
            </a:r>
            <a:r>
              <a:rPr lang="en-GB" sz="1400" dirty="0">
                <a:latin typeface="Lato" panose="020F0502020204030203" pitchFamily="34" charset="0"/>
                <a:ea typeface="Lato" panose="020F0502020204030203" pitchFamily="34" charset="0"/>
                <a:cs typeface="Lato" panose="020F0502020204030203" pitchFamily="34" charset="0"/>
                <a:sym typeface="Raleway"/>
              </a:rPr>
              <a:t>we </a:t>
            </a:r>
            <a:r>
              <a:rPr lang="en-US" sz="1400" dirty="0">
                <a:latin typeface="Lato" panose="020F0502020204030203" pitchFamily="34" charset="0"/>
                <a:ea typeface="Lato" panose="020F0502020204030203" pitchFamily="34" charset="0"/>
                <a:cs typeface="Lato" panose="020F0502020204030203" pitchFamily="34" charset="0"/>
                <a:sym typeface="Raleway"/>
              </a:rPr>
              <a:t> eliminate the column which is not usable for this model.</a:t>
            </a:r>
          </a:p>
          <a:p>
            <a:r>
              <a:rPr lang="en-GB" sz="1400" dirty="0">
                <a:latin typeface="Lato" panose="020F0502020204030203" pitchFamily="34" charset="0"/>
                <a:ea typeface="Lato" panose="020F0502020204030203" pitchFamily="34" charset="0"/>
                <a:cs typeface="Lato" panose="020F0502020204030203" pitchFamily="34" charset="0"/>
                <a:sym typeface="Raleway"/>
              </a:rPr>
              <a:t>After that </a:t>
            </a:r>
            <a:r>
              <a:rPr lang="en-US" sz="1400" dirty="0">
                <a:latin typeface="Lato" panose="020F0502020204030203" pitchFamily="34" charset="0"/>
                <a:ea typeface="Lato" panose="020F0502020204030203" pitchFamily="34" charset="0"/>
                <a:cs typeface="Lato" panose="020F0502020204030203" pitchFamily="34" charset="0"/>
              </a:rPr>
              <a:t> we </a:t>
            </a:r>
            <a:r>
              <a:rPr lang="en-US" sz="1400" dirty="0">
                <a:latin typeface="Lato" panose="020F0502020204030203" pitchFamily="34" charset="0"/>
                <a:ea typeface="Lato" panose="020F0502020204030203" pitchFamily="34" charset="0"/>
                <a:cs typeface="Lato" panose="020F0502020204030203" pitchFamily="34" charset="0"/>
                <a:sym typeface="Raleway"/>
              </a:rPr>
              <a:t>Pre-Processes</a:t>
            </a:r>
            <a:r>
              <a:rPr lang="en-GB" sz="1400" dirty="0">
                <a:latin typeface="Lato" panose="020F0502020204030203" pitchFamily="34" charset="0"/>
                <a:ea typeface="Lato" panose="020F0502020204030203" pitchFamily="34" charset="0"/>
                <a:cs typeface="Lato" panose="020F0502020204030203" pitchFamily="34" charset="0"/>
                <a:sym typeface="Raleway"/>
              </a:rPr>
              <a:t> data because we have some problem in dataset</a:t>
            </a:r>
          </a:p>
          <a:p>
            <a:r>
              <a:rPr lang="en-US" sz="1400" dirty="0">
                <a:latin typeface="Lato" panose="020F0502020204030203" pitchFamily="34" charset="0"/>
                <a:ea typeface="Lato" panose="020F0502020204030203" pitchFamily="34" charset="0"/>
                <a:cs typeface="Lato" panose="020F0502020204030203" pitchFamily="34" charset="0"/>
                <a:sym typeface="Raleway"/>
              </a:rPr>
              <a:t>I concatenate overview, genres, keywords, cast and crew variable to create Tags</a:t>
            </a:r>
          </a:p>
          <a:p>
            <a:r>
              <a:rPr lang="en-US" sz="1400" dirty="0">
                <a:latin typeface="Lato" panose="020F0502020204030203" pitchFamily="34" charset="0"/>
                <a:ea typeface="Lato" panose="020F0502020204030203" pitchFamily="34" charset="0"/>
                <a:cs typeface="Lato" panose="020F0502020204030203" pitchFamily="34" charset="0"/>
                <a:sym typeface="Raleway"/>
              </a:rPr>
              <a:t>And to find similar type of movie on the basis of tags, we create a text vectorization</a:t>
            </a:r>
            <a:endParaRPr lang="en-GB" sz="1400" dirty="0">
              <a:latin typeface="Lato" panose="020F0502020204030203" pitchFamily="34" charset="0"/>
              <a:ea typeface="Lato" panose="020F0502020204030203" pitchFamily="34" charset="0"/>
              <a:cs typeface="Lato" panose="020F0502020204030203" pitchFamily="34" charset="0"/>
              <a:sym typeface="Raleway"/>
            </a:endParaRPr>
          </a:p>
          <a:p>
            <a:endParaRPr lang="en-US" sz="1200" b="1" dirty="0">
              <a:solidFill>
                <a:srgbClr val="434343"/>
              </a:solidFill>
            </a:endParaRPr>
          </a:p>
          <a:p>
            <a:endParaRPr lang="en-US" dirty="0"/>
          </a:p>
        </p:txBody>
      </p:sp>
    </p:spTree>
    <p:extLst>
      <p:ext uri="{BB962C8B-B14F-4D97-AF65-F5344CB8AC3E}">
        <p14:creationId xmlns:p14="http://schemas.microsoft.com/office/powerpoint/2010/main" val="177130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32632" y="45908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500" dirty="0"/>
              <a:t>The Dataset</a:t>
            </a:r>
            <a:endParaRPr sz="2500" dirty="0"/>
          </a:p>
          <a:p>
            <a:pPr marL="0" lvl="0" indent="0" algn="l" rtl="0">
              <a:spcBef>
                <a:spcPts val="1200"/>
              </a:spcBef>
              <a:spcAft>
                <a:spcPts val="0"/>
              </a:spcAft>
              <a:buNone/>
            </a:pPr>
            <a:endParaRPr dirty="0"/>
          </a:p>
        </p:txBody>
      </p:sp>
      <p:sp>
        <p:nvSpPr>
          <p:cNvPr id="99" name="Google Shape;99;p15"/>
          <p:cNvSpPr txBox="1">
            <a:spLocks noGrp="1"/>
          </p:cNvSpPr>
          <p:nvPr>
            <p:ph type="body" idx="1"/>
          </p:nvPr>
        </p:nvSpPr>
        <p:spPr>
          <a:xfrm>
            <a:off x="632632" y="1510528"/>
            <a:ext cx="4560600" cy="84255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GB" sz="1400" dirty="0">
                <a:solidFill>
                  <a:srgbClr val="434343"/>
                </a:solidFill>
              </a:rPr>
              <a:t>The data is spread across 4809 rows and 23 columns.</a:t>
            </a:r>
            <a:endParaRPr sz="1400" dirty="0">
              <a:solidFill>
                <a:srgbClr val="434343"/>
              </a:solidFill>
            </a:endParaRPr>
          </a:p>
          <a:p>
            <a:pPr marL="457200" lvl="0" indent="-317500" algn="l" rtl="0">
              <a:spcBef>
                <a:spcPts val="0"/>
              </a:spcBef>
              <a:spcAft>
                <a:spcPts val="0"/>
              </a:spcAft>
              <a:buClr>
                <a:srgbClr val="434343"/>
              </a:buClr>
              <a:buSzPts val="1400"/>
              <a:buChar char="●"/>
            </a:pPr>
            <a:r>
              <a:rPr lang="en-GB" sz="1400" dirty="0">
                <a:solidFill>
                  <a:srgbClr val="434343"/>
                </a:solidFill>
              </a:rPr>
              <a:t>There are both numerical and categorical data</a:t>
            </a:r>
            <a:r>
              <a:rPr lang="en-GB" sz="1400" b="1" dirty="0">
                <a:solidFill>
                  <a:srgbClr val="434343"/>
                </a:solidFill>
              </a:rPr>
              <a:t>.</a:t>
            </a:r>
            <a:endParaRPr sz="1400" b="1" dirty="0">
              <a:solidFill>
                <a:srgbClr val="434343"/>
              </a:solidFill>
            </a:endParaRPr>
          </a:p>
        </p:txBody>
      </p:sp>
      <p:pic>
        <p:nvPicPr>
          <p:cNvPr id="9" name="Picture 8">
            <a:extLst>
              <a:ext uri="{FF2B5EF4-FFF2-40B4-BE49-F238E27FC236}">
                <a16:creationId xmlns:a16="http://schemas.microsoft.com/office/drawing/2014/main" id="{9052DA1E-5C82-46C9-A3DE-DB340CA1A00B}"/>
              </a:ext>
            </a:extLst>
          </p:cNvPr>
          <p:cNvPicPr>
            <a:picLocks noChangeAspect="1"/>
          </p:cNvPicPr>
          <p:nvPr/>
        </p:nvPicPr>
        <p:blipFill>
          <a:blip r:embed="rId3"/>
          <a:stretch>
            <a:fillRect/>
          </a:stretch>
        </p:blipFill>
        <p:spPr>
          <a:xfrm>
            <a:off x="322730" y="2571750"/>
            <a:ext cx="4313815" cy="2571750"/>
          </a:xfrm>
          <a:prstGeom prst="rect">
            <a:avLst/>
          </a:prstGeom>
        </p:spPr>
      </p:pic>
      <p:pic>
        <p:nvPicPr>
          <p:cNvPr id="11" name="Picture 10">
            <a:extLst>
              <a:ext uri="{FF2B5EF4-FFF2-40B4-BE49-F238E27FC236}">
                <a16:creationId xmlns:a16="http://schemas.microsoft.com/office/drawing/2014/main" id="{999244B5-58FE-47F8-9923-433F42E116E1}"/>
              </a:ext>
            </a:extLst>
          </p:cNvPr>
          <p:cNvPicPr>
            <a:picLocks noChangeAspect="1"/>
          </p:cNvPicPr>
          <p:nvPr/>
        </p:nvPicPr>
        <p:blipFill>
          <a:blip r:embed="rId4"/>
          <a:stretch>
            <a:fillRect/>
          </a:stretch>
        </p:blipFill>
        <p:spPr>
          <a:xfrm>
            <a:off x="4830184" y="2571751"/>
            <a:ext cx="4313815" cy="2571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6923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t>Python Libraries</a:t>
            </a:r>
            <a:endParaRPr sz="2500" dirty="0"/>
          </a:p>
        </p:txBody>
      </p:sp>
      <p:pic>
        <p:nvPicPr>
          <p:cNvPr id="4" name="Picture 3">
            <a:extLst>
              <a:ext uri="{FF2B5EF4-FFF2-40B4-BE49-F238E27FC236}">
                <a16:creationId xmlns:a16="http://schemas.microsoft.com/office/drawing/2014/main" id="{8047AC22-D647-40B6-8730-B7E7C8E2BCE0}"/>
              </a:ext>
            </a:extLst>
          </p:cNvPr>
          <p:cNvPicPr>
            <a:picLocks noChangeAspect="1"/>
          </p:cNvPicPr>
          <p:nvPr/>
        </p:nvPicPr>
        <p:blipFill rotWithShape="1">
          <a:blip r:embed="rId3"/>
          <a:srcRect l="12065" t="19888" r="12934" b="43572"/>
          <a:stretch/>
        </p:blipFill>
        <p:spPr>
          <a:xfrm>
            <a:off x="119271" y="1861745"/>
            <a:ext cx="8736494" cy="24518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49" y="522584"/>
            <a:ext cx="5284075" cy="596211"/>
          </a:xfrm>
          <a:prstGeom prst="rect">
            <a:avLst/>
          </a:prstGeom>
        </p:spPr>
        <p:txBody>
          <a:bodyPr spcFirstLastPara="1" wrap="square" lIns="91425" tIns="91425" rIns="91425" bIns="91425" anchor="t" anchorCtr="0">
            <a:noAutofit/>
          </a:bodyPr>
          <a:lstStyle/>
          <a:p>
            <a:r>
              <a:rPr lang="en-US" sz="1600" b="1" dirty="0"/>
              <a:t>Then </a:t>
            </a:r>
            <a:r>
              <a:rPr lang="en-GB" sz="1600" b="1" dirty="0">
                <a:latin typeface="Raleway"/>
                <a:ea typeface="Lato" panose="020F0502020204030203" pitchFamily="34" charset="0"/>
                <a:cs typeface="Lato" panose="020F0502020204030203" pitchFamily="34" charset="0"/>
                <a:sym typeface="Raleway"/>
              </a:rPr>
              <a:t>we </a:t>
            </a:r>
            <a:r>
              <a:rPr lang="en-US" sz="1600" b="1" dirty="0">
                <a:latin typeface="Raleway"/>
                <a:ea typeface="Lato" panose="020F0502020204030203" pitchFamily="34" charset="0"/>
                <a:cs typeface="Lato" panose="020F0502020204030203" pitchFamily="34" charset="0"/>
                <a:sym typeface="Raleway"/>
              </a:rPr>
              <a:t> Dropping the column which is not usable for this model.</a:t>
            </a:r>
          </a:p>
        </p:txBody>
      </p:sp>
      <p:sp>
        <p:nvSpPr>
          <p:cNvPr id="120" name="Google Shape;120;p18"/>
          <p:cNvSpPr txBox="1"/>
          <p:nvPr/>
        </p:nvSpPr>
        <p:spPr>
          <a:xfrm>
            <a:off x="729449" y="1273244"/>
            <a:ext cx="6754716" cy="9848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34343"/>
                </a:solidFill>
                <a:latin typeface="Lato"/>
                <a:ea typeface="Lato"/>
                <a:cs typeface="Lato"/>
                <a:sym typeface="Lato"/>
              </a:rPr>
              <a:t>We drop the unnecessary column and create new dataset. After dropping columns we have 4809 rows and 7 columns.</a:t>
            </a:r>
            <a:endParaRPr lang="en-US" sz="1200" dirty="0">
              <a:solidFill>
                <a:srgbClr val="434343"/>
              </a:solidFill>
              <a:latin typeface="Lato"/>
              <a:ea typeface="Lato"/>
              <a:cs typeface="Lato"/>
              <a:sym typeface="Lato"/>
            </a:endParaRPr>
          </a:p>
          <a:p>
            <a:pPr marL="0" lvl="0" indent="0" algn="l" rtl="0">
              <a:spcBef>
                <a:spcPts val="0"/>
              </a:spcBef>
              <a:spcAft>
                <a:spcPts val="0"/>
              </a:spcAft>
              <a:buNone/>
            </a:pPr>
            <a:r>
              <a:rPr lang="en-US" sz="1200" dirty="0">
                <a:solidFill>
                  <a:srgbClr val="434343"/>
                </a:solidFill>
                <a:highlight>
                  <a:srgbClr val="FFFF00"/>
                </a:highlight>
                <a:latin typeface="Courier New" panose="02070309020205020404" pitchFamily="49" charset="0"/>
                <a:ea typeface="Lato"/>
                <a:cs typeface="Courier New" panose="02070309020205020404" pitchFamily="49" charset="0"/>
                <a:sym typeface="Lato"/>
              </a:rPr>
              <a:t>Syntax : r_movie =movie[['id','title','overview','genres','keywords','cast','crew’]]</a:t>
            </a:r>
          </a:p>
        </p:txBody>
      </p:sp>
      <p:pic>
        <p:nvPicPr>
          <p:cNvPr id="3" name="Picture 2">
            <a:extLst>
              <a:ext uri="{FF2B5EF4-FFF2-40B4-BE49-F238E27FC236}">
                <a16:creationId xmlns:a16="http://schemas.microsoft.com/office/drawing/2014/main" id="{D888184F-A1BB-45B6-A51C-7FFF883A49F7}"/>
              </a:ext>
            </a:extLst>
          </p:cNvPr>
          <p:cNvPicPr>
            <a:picLocks noChangeAspect="1"/>
          </p:cNvPicPr>
          <p:nvPr/>
        </p:nvPicPr>
        <p:blipFill>
          <a:blip r:embed="rId3"/>
          <a:stretch>
            <a:fillRect/>
          </a:stretch>
        </p:blipFill>
        <p:spPr>
          <a:xfrm>
            <a:off x="0" y="2367891"/>
            <a:ext cx="9144000" cy="27756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p:nvPr/>
        </p:nvSpPr>
        <p:spPr>
          <a:xfrm>
            <a:off x="642609" y="666429"/>
            <a:ext cx="65535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500" b="1" dirty="0">
                <a:solidFill>
                  <a:schemeClr val="dk2"/>
                </a:solidFill>
                <a:latin typeface="Raleway"/>
                <a:ea typeface="Raleway"/>
                <a:cs typeface="Raleway"/>
                <a:sym typeface="Raleway"/>
              </a:rPr>
              <a:t>Data Pre-Processing</a:t>
            </a:r>
            <a:endParaRPr sz="2500" b="1" dirty="0">
              <a:solidFill>
                <a:schemeClr val="dk2"/>
              </a:solidFill>
              <a:latin typeface="Raleway"/>
              <a:ea typeface="Raleway"/>
              <a:cs typeface="Raleway"/>
              <a:sym typeface="Raleway"/>
            </a:endParaRPr>
          </a:p>
          <a:p>
            <a:pPr marL="0" lvl="0" indent="0" algn="l" rtl="0">
              <a:spcBef>
                <a:spcPts val="0"/>
              </a:spcBef>
              <a:spcAft>
                <a:spcPts val="0"/>
              </a:spcAft>
              <a:buNone/>
            </a:pPr>
            <a:endParaRPr dirty="0">
              <a:latin typeface="Lato"/>
              <a:ea typeface="Lato"/>
              <a:cs typeface="Lato"/>
              <a:sym typeface="Lato"/>
            </a:endParaRPr>
          </a:p>
        </p:txBody>
      </p:sp>
      <p:sp>
        <p:nvSpPr>
          <p:cNvPr id="113" name="Google Shape;113;p17"/>
          <p:cNvSpPr txBox="1"/>
          <p:nvPr/>
        </p:nvSpPr>
        <p:spPr>
          <a:xfrm>
            <a:off x="642609" y="1494230"/>
            <a:ext cx="6669740" cy="2166717"/>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434343"/>
              </a:buClr>
              <a:buSzPts val="1800"/>
              <a:buFont typeface="Lato"/>
              <a:buChar char="●"/>
            </a:pPr>
            <a:r>
              <a:rPr lang="en-GB" dirty="0">
                <a:solidFill>
                  <a:srgbClr val="434343"/>
                </a:solidFill>
                <a:latin typeface="Lato"/>
                <a:ea typeface="Lato"/>
                <a:cs typeface="Lato"/>
                <a:sym typeface="Lato"/>
              </a:rPr>
              <a:t>Handled the missing values.</a:t>
            </a:r>
            <a:endParaRPr dirty="0">
              <a:solidFill>
                <a:srgbClr val="434343"/>
              </a:solidFill>
              <a:latin typeface="Lato"/>
              <a:ea typeface="Lato"/>
              <a:cs typeface="Lato"/>
              <a:sym typeface="Lato"/>
            </a:endParaRPr>
          </a:p>
          <a:p>
            <a:pPr marL="457200" lvl="0" indent="-342900" algn="l" rtl="0">
              <a:lnSpc>
                <a:spcPct val="115000"/>
              </a:lnSpc>
              <a:spcBef>
                <a:spcPts val="0"/>
              </a:spcBef>
              <a:spcAft>
                <a:spcPts val="0"/>
              </a:spcAft>
              <a:buClr>
                <a:srgbClr val="434343"/>
              </a:buClr>
              <a:buSzPts val="1800"/>
              <a:buFont typeface="Lato"/>
              <a:buChar char="●"/>
            </a:pPr>
            <a:r>
              <a:rPr lang="en-US" dirty="0">
                <a:solidFill>
                  <a:srgbClr val="434343"/>
                </a:solidFill>
                <a:latin typeface="Lato"/>
                <a:ea typeface="Lato"/>
                <a:cs typeface="Lato"/>
                <a:sym typeface="Lato"/>
              </a:rPr>
              <a:t>Fetch name form 'genres' and 'keywords’ columns.</a:t>
            </a:r>
          </a:p>
          <a:p>
            <a:pPr marL="457200" lvl="0" indent="-342900" algn="l" rtl="0">
              <a:lnSpc>
                <a:spcPct val="115000"/>
              </a:lnSpc>
              <a:spcBef>
                <a:spcPts val="0"/>
              </a:spcBef>
              <a:spcAft>
                <a:spcPts val="0"/>
              </a:spcAft>
              <a:buClr>
                <a:srgbClr val="434343"/>
              </a:buClr>
              <a:buSzPts val="1800"/>
              <a:buFont typeface="Lato"/>
              <a:buChar char="●"/>
            </a:pPr>
            <a:r>
              <a:rPr lang="en-US" dirty="0">
                <a:solidFill>
                  <a:srgbClr val="434343"/>
                </a:solidFill>
                <a:latin typeface="Lato"/>
                <a:ea typeface="Lato"/>
                <a:cs typeface="Lato"/>
                <a:sym typeface="Lato"/>
              </a:rPr>
              <a:t>Fetch top 3 actor name form ‘cast’ column and director name from  ‘crew’ column.</a:t>
            </a:r>
          </a:p>
          <a:p>
            <a:pPr marL="457200" lvl="0" indent="-342900" algn="l" rtl="0">
              <a:lnSpc>
                <a:spcPct val="115000"/>
              </a:lnSpc>
              <a:spcBef>
                <a:spcPts val="0"/>
              </a:spcBef>
              <a:spcAft>
                <a:spcPts val="0"/>
              </a:spcAft>
              <a:buClr>
                <a:srgbClr val="434343"/>
              </a:buClr>
              <a:buSzPts val="1800"/>
              <a:buFont typeface="Lato"/>
              <a:buChar char="●"/>
            </a:pPr>
            <a:r>
              <a:rPr lang="en-US" dirty="0">
                <a:solidFill>
                  <a:srgbClr val="434343"/>
                </a:solidFill>
                <a:latin typeface="Lato"/>
                <a:ea typeface="Lato"/>
                <a:cs typeface="Lato"/>
                <a:sym typeface="Lato"/>
              </a:rPr>
              <a:t>Change the type of variable.</a:t>
            </a:r>
          </a:p>
          <a:p>
            <a:pPr marL="457200" lvl="0" indent="-342900" algn="l" rtl="0">
              <a:lnSpc>
                <a:spcPct val="115000"/>
              </a:lnSpc>
              <a:spcBef>
                <a:spcPts val="0"/>
              </a:spcBef>
              <a:spcAft>
                <a:spcPts val="0"/>
              </a:spcAft>
              <a:buClr>
                <a:srgbClr val="434343"/>
              </a:buClr>
              <a:buSzPts val="1800"/>
              <a:buFont typeface="Lato"/>
              <a:buChar char="●"/>
            </a:pPr>
            <a:r>
              <a:rPr lang="en-US" dirty="0">
                <a:solidFill>
                  <a:srgbClr val="434343"/>
                </a:solidFill>
                <a:latin typeface="Lato"/>
                <a:ea typeface="Lato"/>
                <a:cs typeface="Lato"/>
                <a:sym typeface="Lato"/>
              </a:rPr>
              <a:t>Concatenate overview, genres, keywords, cast and crew variable to create Tags column.</a:t>
            </a:r>
          </a:p>
          <a:p>
            <a:pPr marL="457200" lvl="0" indent="-342900" algn="l" rtl="0">
              <a:lnSpc>
                <a:spcPct val="115000"/>
              </a:lnSpc>
              <a:spcBef>
                <a:spcPts val="0"/>
              </a:spcBef>
              <a:spcAft>
                <a:spcPts val="0"/>
              </a:spcAft>
              <a:buClr>
                <a:srgbClr val="434343"/>
              </a:buClr>
              <a:buSzPts val="1800"/>
              <a:buFont typeface="Lato"/>
              <a:buChar char="●"/>
            </a:pPr>
            <a:r>
              <a:rPr lang="en-US" dirty="0">
                <a:solidFill>
                  <a:srgbClr val="434343"/>
                </a:solidFill>
                <a:latin typeface="Lato"/>
                <a:ea typeface="Lato"/>
                <a:cs typeface="Lato"/>
                <a:sym typeface="Lato"/>
              </a:rPr>
              <a:t>Create a text vectorization.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74668" y="824028"/>
            <a:ext cx="3175576" cy="535200"/>
          </a:xfrm>
          <a:prstGeom prst="rect">
            <a:avLst/>
          </a:prstGeom>
        </p:spPr>
        <p:txBody>
          <a:bodyPr spcFirstLastPara="1" wrap="square" lIns="91425" tIns="91425" rIns="91425" bIns="91425" anchor="t" anchorCtr="0">
            <a:noAutofit/>
          </a:bodyPr>
          <a:lstStyle/>
          <a:p>
            <a:r>
              <a:rPr lang="en-GB" sz="1600" dirty="0">
                <a:solidFill>
                  <a:srgbClr val="434343"/>
                </a:solidFill>
                <a:latin typeface="Raleway" pitchFamily="2" charset="0"/>
                <a:ea typeface="Lato"/>
                <a:cs typeface="Lato"/>
                <a:sym typeface="Lato"/>
              </a:rPr>
              <a:t>Handled the missing values.</a:t>
            </a:r>
            <a:br>
              <a:rPr lang="en-GB" dirty="0">
                <a:solidFill>
                  <a:srgbClr val="434343"/>
                </a:solidFill>
                <a:latin typeface="Lato"/>
                <a:ea typeface="Lato"/>
                <a:cs typeface="Lato"/>
                <a:sym typeface="Lato"/>
              </a:rPr>
            </a:br>
            <a:endParaRPr dirty="0"/>
          </a:p>
        </p:txBody>
      </p:sp>
      <p:sp>
        <p:nvSpPr>
          <p:cNvPr id="127" name="Google Shape;127;p19"/>
          <p:cNvSpPr txBox="1"/>
          <p:nvPr/>
        </p:nvSpPr>
        <p:spPr>
          <a:xfrm>
            <a:off x="513303" y="1940823"/>
            <a:ext cx="370421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rgbClr val="434343"/>
                </a:solidFill>
                <a:latin typeface="Lato" panose="020F0502020204030203" pitchFamily="34" charset="0"/>
                <a:ea typeface="Lato" panose="020F0502020204030203" pitchFamily="34" charset="0"/>
                <a:cs typeface="Lato" panose="020F0502020204030203" pitchFamily="34" charset="0"/>
              </a:rPr>
              <a:t>In this dataset we have three missing values in overview column.</a:t>
            </a:r>
          </a:p>
          <a:p>
            <a:pPr marL="0" lvl="0" indent="0" algn="l" rtl="0">
              <a:spcBef>
                <a:spcPts val="0"/>
              </a:spcBef>
              <a:spcAft>
                <a:spcPts val="0"/>
              </a:spcAft>
              <a:buNone/>
            </a:pPr>
            <a:r>
              <a:rPr lang="en-GB" dirty="0">
                <a:solidFill>
                  <a:srgbClr val="434343"/>
                </a:solidFill>
                <a:latin typeface="Lato" panose="020F0502020204030203" pitchFamily="34" charset="0"/>
                <a:ea typeface="Lato" panose="020F0502020204030203" pitchFamily="34" charset="0"/>
                <a:cs typeface="Lato" panose="020F0502020204030203" pitchFamily="34" charset="0"/>
              </a:rPr>
              <a:t>If we drop this three values we don’t </a:t>
            </a:r>
            <a:r>
              <a:rPr lang="en-US" dirty="0">
                <a:solidFill>
                  <a:srgbClr val="434343"/>
                </a:solidFill>
                <a:latin typeface="Lato" panose="020F0502020204030203" pitchFamily="34" charset="0"/>
                <a:ea typeface="Lato" panose="020F0502020204030203" pitchFamily="34" charset="0"/>
                <a:cs typeface="Lato" panose="020F0502020204030203" pitchFamily="34" charset="0"/>
              </a:rPr>
              <a:t>have any</a:t>
            </a:r>
            <a:r>
              <a:rPr lang="en-GB" dirty="0">
                <a:solidFill>
                  <a:srgbClr val="434343"/>
                </a:solidFill>
                <a:latin typeface="Lato" panose="020F0502020204030203" pitchFamily="34" charset="0"/>
                <a:ea typeface="Lato" panose="020F0502020204030203" pitchFamily="34" charset="0"/>
                <a:cs typeface="Lato" panose="020F0502020204030203" pitchFamily="34" charset="0"/>
              </a:rPr>
              <a:t> impact on our model so we can drop it </a:t>
            </a:r>
          </a:p>
          <a:p>
            <a:pPr marL="0" lvl="0" indent="0" algn="l" rtl="0">
              <a:spcBef>
                <a:spcPts val="0"/>
              </a:spcBef>
              <a:spcAft>
                <a:spcPts val="0"/>
              </a:spcAft>
              <a:buNone/>
            </a:pPr>
            <a:r>
              <a:rPr lang="en-GB" dirty="0">
                <a:solidFill>
                  <a:srgbClr val="434343"/>
                </a:solidFill>
                <a:highlight>
                  <a:srgbClr val="FFFF00"/>
                </a:highlight>
                <a:latin typeface="Courier New" panose="02070309020205020404" pitchFamily="49" charset="0"/>
                <a:ea typeface="Lato" panose="020F0502020204030203" pitchFamily="34" charset="0"/>
                <a:cs typeface="Courier New" panose="02070309020205020404" pitchFamily="49" charset="0"/>
              </a:rPr>
              <a:t>Syntax: r_movie.dropna(inplace = True)</a:t>
            </a:r>
          </a:p>
        </p:txBody>
      </p:sp>
      <p:pic>
        <p:nvPicPr>
          <p:cNvPr id="3" name="Picture 2">
            <a:extLst>
              <a:ext uri="{FF2B5EF4-FFF2-40B4-BE49-F238E27FC236}">
                <a16:creationId xmlns:a16="http://schemas.microsoft.com/office/drawing/2014/main" id="{FA53B449-AD5D-4108-91EF-0BC445EA160F}"/>
              </a:ext>
            </a:extLst>
          </p:cNvPr>
          <p:cNvPicPr>
            <a:picLocks noChangeAspect="1"/>
          </p:cNvPicPr>
          <p:nvPr/>
        </p:nvPicPr>
        <p:blipFill>
          <a:blip r:embed="rId3"/>
          <a:stretch>
            <a:fillRect/>
          </a:stretch>
        </p:blipFill>
        <p:spPr>
          <a:xfrm>
            <a:off x="4114561" y="620411"/>
            <a:ext cx="4742563" cy="3902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28371" y="487851"/>
            <a:ext cx="4629657" cy="535200"/>
          </a:xfrm>
          <a:prstGeom prst="rect">
            <a:avLst/>
          </a:prstGeom>
        </p:spPr>
        <p:txBody>
          <a:bodyPr spcFirstLastPara="1" wrap="square" lIns="91425" tIns="91425" rIns="91425" bIns="91425" anchor="t" anchorCtr="0">
            <a:noAutofit/>
          </a:bodyPr>
          <a:lstStyle/>
          <a:p>
            <a:pPr marL="114300" lvl="0" algn="l" rtl="0">
              <a:lnSpc>
                <a:spcPct val="115000"/>
              </a:lnSpc>
              <a:spcBef>
                <a:spcPts val="0"/>
              </a:spcBef>
              <a:spcAft>
                <a:spcPts val="0"/>
              </a:spcAft>
              <a:buClr>
                <a:srgbClr val="434343"/>
              </a:buClr>
              <a:buSzPts val="1800"/>
            </a:pPr>
            <a:r>
              <a:rPr lang="en-US" sz="1600" dirty="0">
                <a:solidFill>
                  <a:srgbClr val="434343"/>
                </a:solidFill>
                <a:latin typeface="Raleway" pitchFamily="2" charset="0"/>
                <a:ea typeface="Lato"/>
                <a:cs typeface="Lato"/>
                <a:sym typeface="Lato"/>
              </a:rPr>
              <a:t>Fetch name form 'genres' and 'keywords’ columns.</a:t>
            </a:r>
          </a:p>
        </p:txBody>
      </p:sp>
      <p:sp>
        <p:nvSpPr>
          <p:cNvPr id="134" name="Google Shape;134;p20"/>
          <p:cNvSpPr txBox="1"/>
          <p:nvPr/>
        </p:nvSpPr>
        <p:spPr>
          <a:xfrm>
            <a:off x="720761" y="1328252"/>
            <a:ext cx="4044876" cy="39087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In ‘genres’ column and ‘keyword’ column we have list of dictionary.</a:t>
            </a:r>
          </a:p>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In dictionary we have keys as ID and there value as Name. We extract the name from dictionary and This name contain type of movie</a:t>
            </a:r>
          </a:p>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To do that first convert these list of dictionary into string </a:t>
            </a:r>
          </a:p>
          <a:p>
            <a:pPr marL="0" lvl="0" indent="0" algn="l" rtl="0">
              <a:spcBef>
                <a:spcPts val="0"/>
              </a:spcBef>
              <a:spcAft>
                <a:spcPts val="0"/>
              </a:spcAft>
              <a:buNone/>
            </a:pPr>
            <a:r>
              <a:rPr lang="en-US" sz="1600" dirty="0">
                <a:highlight>
                  <a:srgbClr val="FFFFFF"/>
                </a:highlight>
                <a:latin typeface="Lato" panose="020F0502020204030203" pitchFamily="34" charset="0"/>
                <a:ea typeface="Lato" panose="020F0502020204030203" pitchFamily="34" charset="0"/>
                <a:cs typeface="Lato" panose="020F0502020204030203" pitchFamily="34" charset="0"/>
              </a:rPr>
              <a:t>than we can create helper function  </a:t>
            </a:r>
          </a:p>
          <a:p>
            <a:pPr marL="0" lvl="0" indent="0" algn="l" rtl="0">
              <a:spcBef>
                <a:spcPts val="0"/>
              </a:spcBef>
              <a:spcAft>
                <a:spcPts val="0"/>
              </a:spcAft>
              <a:buNone/>
            </a:pPr>
            <a:r>
              <a:rPr lang="en-US" dirty="0">
                <a:highlight>
                  <a:srgbClr val="FFFF00"/>
                </a:highlight>
                <a:latin typeface="Courier New" panose="02070309020205020404" pitchFamily="49" charset="0"/>
              </a:rPr>
              <a:t>Syntax : import ast</a:t>
            </a:r>
          </a:p>
          <a:p>
            <a:pPr marL="0" lvl="0" indent="0" algn="l" rtl="0">
              <a:spcBef>
                <a:spcPts val="0"/>
              </a:spcBef>
              <a:spcAft>
                <a:spcPts val="0"/>
              </a:spcAft>
              <a:buNone/>
            </a:pPr>
            <a:r>
              <a:rPr lang="en-US" dirty="0">
                <a:highlight>
                  <a:srgbClr val="FFFF00"/>
                </a:highlight>
                <a:latin typeface="Courier New" panose="02070309020205020404" pitchFamily="49" charset="0"/>
              </a:rPr>
              <a:t>ast.literal_eval('[{"id": 28, "name": "Action"}, {"id": 12, "name": "Adventure"}, {"id": 14, "name": "Fantasy"}, {"id": 878, "name": "Science Fiction"}]'</a:t>
            </a:r>
          </a:p>
          <a:p>
            <a:pPr marL="0" lvl="0" indent="0" algn="l" rtl="0">
              <a:spcBef>
                <a:spcPts val="0"/>
              </a:spcBef>
              <a:spcAft>
                <a:spcPts val="0"/>
              </a:spcAft>
              <a:buNone/>
            </a:pPr>
            <a:r>
              <a:rPr lang="en-US" dirty="0">
                <a:highlight>
                  <a:srgbClr val="FFFF00"/>
                </a:highlight>
                <a:latin typeface="Courier New" panose="02070309020205020404" pitchFamily="49" charset="0"/>
              </a:rPr>
              <a:t>)</a:t>
            </a:r>
            <a:endParaRPr lang="en-US" dirty="0">
              <a:highlight>
                <a:srgbClr val="FFFF00"/>
              </a:highlight>
            </a:endParaRPr>
          </a:p>
        </p:txBody>
      </p:sp>
      <p:pic>
        <p:nvPicPr>
          <p:cNvPr id="4" name="Picture 3">
            <a:extLst>
              <a:ext uri="{FF2B5EF4-FFF2-40B4-BE49-F238E27FC236}">
                <a16:creationId xmlns:a16="http://schemas.microsoft.com/office/drawing/2014/main" id="{7A3ED6DF-12A8-4DB9-A080-9CA500489A13}"/>
              </a:ext>
            </a:extLst>
          </p:cNvPr>
          <p:cNvPicPr>
            <a:picLocks noChangeAspect="1"/>
          </p:cNvPicPr>
          <p:nvPr/>
        </p:nvPicPr>
        <p:blipFill>
          <a:blip r:embed="rId3"/>
          <a:stretch>
            <a:fillRect/>
          </a:stretch>
        </p:blipFill>
        <p:spPr>
          <a:xfrm>
            <a:off x="4679576" y="657141"/>
            <a:ext cx="4378363" cy="4345585"/>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1067</Words>
  <Application>Microsoft Office PowerPoint</Application>
  <PresentationFormat>On-screen Show (16:9)</PresentationFormat>
  <Paragraphs>69</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Raleway</vt:lpstr>
      <vt:lpstr>Raleway Thin</vt:lpstr>
      <vt:lpstr>Lato</vt:lpstr>
      <vt:lpstr>Arial</vt:lpstr>
      <vt:lpstr>Courier New</vt:lpstr>
      <vt:lpstr>Streamline</vt:lpstr>
      <vt:lpstr>MOVIE RECOMMENDATION SYSTEM</vt:lpstr>
      <vt:lpstr>Introduction </vt:lpstr>
      <vt:lpstr>Overview</vt:lpstr>
      <vt:lpstr>The Dataset </vt:lpstr>
      <vt:lpstr>Python Libraries</vt:lpstr>
      <vt:lpstr>Then we  Dropping the column which is not usable for this model.</vt:lpstr>
      <vt:lpstr>PowerPoint Presentation</vt:lpstr>
      <vt:lpstr>Handled the missing values. </vt:lpstr>
      <vt:lpstr>Fetch name form 'genres' and 'keywords’ columns.</vt:lpstr>
      <vt:lpstr>Then we create helper function  and apply on genres column and keyword column   helper function syntax : def convert(obj):     l = []     for i in ast.literal_eval(obj):         l.append(i['name'])     return l  r_movie['genres'] = r_movie['genres'].apply(convert)  r_movie['keywords'] = r_movie['keywords'].apply(convert)</vt:lpstr>
      <vt:lpstr>Fetch top 3 actor name form ‘cast’ column and director name from  ‘crew’ column. </vt:lpstr>
      <vt:lpstr>Create a funtion to extract Director name from crew   Syntax: def fetch_director(obj):     l = []     for i in ast.literal_eval(obj):         if i['job'] == 'Director':             l.append(i['name'])             break     return l</vt:lpstr>
      <vt:lpstr>Concatenate overview, genres, keywords, cast and crew variable to create Tags column.</vt:lpstr>
      <vt:lpstr>And to find similar type of movie on the basis of tags, we create a text vectorization</vt:lpstr>
      <vt:lpstr>When we doing Vectorization, We can see error like, in 6000 word, some words are repeated. Like adventur, adventure, adventures  To resolve this we use stemming technique (i.e  play, playing, played : play) and create def function  Syntax :  import nltk from nltk.stem.porter import PorterStemmer  ps = PorterStemmer() def stem(text):     y =[]        for i in text.split():         y.append(ps.stem(i))     return " ".join(y)</vt:lpstr>
      <vt:lpstr>Now, we want to calculate distance (I.e. difference ) between every movie. If the distance is more, then similarity is less. To do that we use cosine distance (angle between two vectors)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Omkar Arade</dc:creator>
  <cp:lastModifiedBy>Omkar</cp:lastModifiedBy>
  <cp:revision>34</cp:revision>
  <dcterms:modified xsi:type="dcterms:W3CDTF">2022-12-06T05:42:56Z</dcterms:modified>
</cp:coreProperties>
</file>