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0" r:id="rId9"/>
    <p:sldId id="268" r:id="rId10"/>
    <p:sldId id="264" r:id="rId11"/>
    <p:sldId id="269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8AB1-7538-4B79-877A-139CCC216809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844FC-7885-4FDD-9DDE-D5148E27B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3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4B92-8304-4B22-9061-4556CF5D4CB9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156-DB53-4C66-9252-01C3B11B8951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4A8E-7F20-4DE8-B87B-B332C1C23DC3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5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464-4517-4C56-B09E-90A5A95A2BFF}" type="datetime1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4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6B8-F267-40D9-BF46-564F8540C946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98FD-23E1-41EE-AF1B-42E5756A9E44}" type="datetime1">
              <a:rPr lang="en-IN" smtClean="0"/>
              <a:t>07-12-2023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A701-B777-407F-AC8E-09A9B3DBDA47}" type="datetime1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1B82-2CEC-4713-B3A7-526B78AA1457}" type="datetime1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0D4-BE45-4650-A305-429238FE5E5D}" type="datetime1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11D8-CAD4-4FEB-9530-083508E177B8}" type="datetime1">
              <a:rPr lang="en-IN" smtClean="0"/>
              <a:t>07-12-2023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0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BB75FF-955C-4241-9887-224F7460871B}" type="datetime1">
              <a:rPr lang="en-IN" smtClean="0"/>
              <a:t>07-12-2023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3E6F4C-5277-4460-BD20-17804B88A6CF}" type="datetime1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8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hemateja19bec1025/trafficsignlocalizationdetectionssdannotated" TargetMode="External"/><Relationship Id="rId2" Type="http://schemas.openxmlformats.org/officeDocument/2006/relationships/hyperlink" Target="https://www.who.int/news-room/fact-sheets/detail/road-traffic-inju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ccess.thecvf.com/content_cvpr_2017_workshops/w9/html/Jensen_Evaluating_State-Of-The-Art_Object_CVPR_2017_pap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3151DB-E4FC-4CCE-B592-964976DA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10640"/>
            <a:ext cx="6801612" cy="1239894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Prof.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N.L.Mudegol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C8159-A13B-47E8-957A-8A206E7E88BF}"/>
              </a:ext>
            </a:extLst>
          </p:cNvPr>
          <p:cNvSpPr txBox="1"/>
          <p:nvPr/>
        </p:nvSpPr>
        <p:spPr>
          <a:xfrm>
            <a:off x="2030975" y="232213"/>
            <a:ext cx="8130049" cy="24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Walchand College of Engineering </a:t>
            </a:r>
          </a:p>
          <a:p>
            <a:pPr algn="ctr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(Government Aided Autonomous Institution)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Vishrambag, Sangli, 416415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7FF791-7319-4D9E-AA5B-58F40314CDE4}"/>
              </a:ext>
            </a:extLst>
          </p:cNvPr>
          <p:cNvGrpSpPr/>
          <p:nvPr/>
        </p:nvGrpSpPr>
        <p:grpSpPr>
          <a:xfrm>
            <a:off x="324465" y="232213"/>
            <a:ext cx="1706510" cy="1581838"/>
            <a:chOff x="3674960" y="2718211"/>
            <a:chExt cx="1582726" cy="1647334"/>
          </a:xfrm>
        </p:grpSpPr>
        <p:pic>
          <p:nvPicPr>
            <p:cNvPr id="7" name="Picture 2" descr="Z:\Downloads\WCE Logo All Red.png">
              <a:extLst>
                <a:ext uri="{FF2B5EF4-FFF2-40B4-BE49-F238E27FC236}">
                  <a16:creationId xmlns:a16="http://schemas.microsoft.com/office/drawing/2014/main" id="{39FD1657-2378-457C-A721-82C2C53E6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960" y="2718211"/>
              <a:ext cx="1582726" cy="135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E38F9-1B2B-4830-A79E-30AC428BC9B4}"/>
                </a:ext>
              </a:extLst>
            </p:cNvPr>
            <p:cNvSpPr txBox="1"/>
            <p:nvPr/>
          </p:nvSpPr>
          <p:spPr>
            <a:xfrm>
              <a:off x="4139953" y="3923764"/>
              <a:ext cx="715625" cy="44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34">
                  <a:solidFill>
                    <a:srgbClr val="FF0000"/>
                  </a:solidFill>
                </a:rPr>
                <a:t>1947</a:t>
              </a: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C22776B3-8F2E-4489-9C62-29E6DE717D86}"/>
              </a:ext>
            </a:extLst>
          </p:cNvPr>
          <p:cNvSpPr txBox="1">
            <a:spLocks/>
          </p:cNvSpPr>
          <p:nvPr/>
        </p:nvSpPr>
        <p:spPr>
          <a:xfrm>
            <a:off x="6511266" y="506708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21510016 : Anurag Takalkar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21510017 : Onkar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Yemul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21510042 : Omkar Auti</a:t>
            </a:r>
          </a:p>
          <a:p>
            <a:pPr marL="457200" indent="-457200" algn="l">
              <a:buAutoNum type="arabicPeriod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80E3A-3477-4E76-9B86-685AD2455D8D}"/>
              </a:ext>
            </a:extLst>
          </p:cNvPr>
          <p:cNvSpPr txBox="1"/>
          <p:nvPr/>
        </p:nvSpPr>
        <p:spPr>
          <a:xfrm>
            <a:off x="2410546" y="2902541"/>
            <a:ext cx="73709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002060"/>
                </a:solidFill>
                <a:effectLst/>
              </a:rPr>
              <a:t>Real Time Traffic Sign Detection with Voice Alert</a:t>
            </a:r>
            <a:endParaRPr lang="en-IN" sz="4000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4FF45-61AD-40C3-9BEC-5E535A7B2BB3}"/>
              </a:ext>
            </a:extLst>
          </p:cNvPr>
          <p:cNvSpPr txBox="1"/>
          <p:nvPr/>
        </p:nvSpPr>
        <p:spPr>
          <a:xfrm>
            <a:off x="2282208" y="4225980"/>
            <a:ext cx="7370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AY:2023-24</a:t>
            </a:r>
            <a:endParaRPr lang="en-IN" sz="2000" i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0F225-250C-477F-B902-6D77F0858113}"/>
              </a:ext>
            </a:extLst>
          </p:cNvPr>
          <p:cNvSpPr txBox="1"/>
          <p:nvPr/>
        </p:nvSpPr>
        <p:spPr>
          <a:xfrm>
            <a:off x="0" y="6382839"/>
            <a:ext cx="7370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Date:08 December 2023</a:t>
            </a:r>
            <a:endParaRPr lang="en-IN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2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612-44B2-4D4F-AB21-1D4C896F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</a:t>
            </a:r>
            <a:endParaRPr lang="en-IN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A00DB-580B-4F11-867D-D4718C7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10</a:t>
            </a:fld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2BF3F79-B19B-1E26-DB89-EA49374405C3}"/>
              </a:ext>
            </a:extLst>
          </p:cNvPr>
          <p:cNvSpPr/>
          <p:nvPr/>
        </p:nvSpPr>
        <p:spPr>
          <a:xfrm>
            <a:off x="3185160" y="2377440"/>
            <a:ext cx="4968240" cy="400812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869859-A049-CEC0-742D-8F87C5C5E485}"/>
              </a:ext>
            </a:extLst>
          </p:cNvPr>
          <p:cNvCxnSpPr/>
          <p:nvPr/>
        </p:nvCxnSpPr>
        <p:spPr>
          <a:xfrm>
            <a:off x="3886200" y="5273040"/>
            <a:ext cx="35356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0D2844-D144-1A0F-14E7-1646A16727B6}"/>
              </a:ext>
            </a:extLst>
          </p:cNvPr>
          <p:cNvCxnSpPr/>
          <p:nvPr/>
        </p:nvCxnSpPr>
        <p:spPr>
          <a:xfrm>
            <a:off x="4678680" y="4023360"/>
            <a:ext cx="20116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7AB467-8928-46A0-246D-3F6CE2CBDCF2}"/>
              </a:ext>
            </a:extLst>
          </p:cNvPr>
          <p:cNvSpPr txBox="1"/>
          <p:nvPr/>
        </p:nvSpPr>
        <p:spPr>
          <a:xfrm>
            <a:off x="5151120" y="34290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YOLO V5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5E59B-8829-476F-F8E9-977967BCDC5D}"/>
              </a:ext>
            </a:extLst>
          </p:cNvPr>
          <p:cNvSpPr txBox="1"/>
          <p:nvPr/>
        </p:nvSpPr>
        <p:spPr>
          <a:xfrm>
            <a:off x="4495800" y="42613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Google Text to Speech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F94C-1974-A996-8BD9-DE4B4EF4CEAF}"/>
              </a:ext>
            </a:extLst>
          </p:cNvPr>
          <p:cNvSpPr txBox="1"/>
          <p:nvPr/>
        </p:nvSpPr>
        <p:spPr>
          <a:xfrm>
            <a:off x="5151120" y="4679683"/>
            <a:ext cx="2209800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PlaySound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FE9AA-A459-02EE-2396-FBDAECFDFDE3}"/>
              </a:ext>
            </a:extLst>
          </p:cNvPr>
          <p:cNvSpPr txBox="1"/>
          <p:nvPr/>
        </p:nvSpPr>
        <p:spPr>
          <a:xfrm>
            <a:off x="4861560" y="5640063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</a:t>
            </a:r>
            <a:r>
              <a:rPr lang="en-IN" dirty="0" err="1"/>
              <a:t>Tkinter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5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3EC8-9B6E-42BF-A907-8A541CE6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mplementation/results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F8ADB-180A-42A9-B46D-C5455881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F08EB-8E6B-714B-859F-70D3625BFC99}"/>
              </a:ext>
            </a:extLst>
          </p:cNvPr>
          <p:cNvSpPr txBox="1"/>
          <p:nvPr/>
        </p:nvSpPr>
        <p:spPr>
          <a:xfrm>
            <a:off x="3864864" y="270450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1.Real-Time detection and classification </a:t>
            </a:r>
            <a:r>
              <a:rPr lang="en-US" dirty="0" err="1"/>
              <a:t>upto</a:t>
            </a:r>
            <a:r>
              <a:rPr lang="en-US" dirty="0"/>
              <a:t> 30 fps</a:t>
            </a:r>
          </a:p>
          <a:p>
            <a:pPr algn="just"/>
            <a:r>
              <a:rPr lang="en-US" dirty="0"/>
              <a:t>2. Accuracy as high as 98%</a:t>
            </a:r>
          </a:p>
          <a:p>
            <a:pPr algn="just"/>
            <a:r>
              <a:rPr lang="en-US" dirty="0"/>
              <a:t>3. mAP@0.5=91.75%</a:t>
            </a:r>
          </a:p>
          <a:p>
            <a:pPr algn="just"/>
            <a:r>
              <a:rPr lang="en-US" dirty="0"/>
              <a:t>4. mAP@0.5:0.95=74.65%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8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D17A-8E5C-4C33-835B-08F7AB70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Outcomes/Applications 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</a:t>
            </a: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8611-3B57-431C-AA2E-8758DDC3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BDFBB-4333-3522-AFAB-0AF2566010A1}"/>
              </a:ext>
            </a:extLst>
          </p:cNvPr>
          <p:cNvSpPr txBox="1"/>
          <p:nvPr/>
        </p:nvSpPr>
        <p:spPr>
          <a:xfrm>
            <a:off x="2231136" y="2894320"/>
            <a:ext cx="86807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</a:t>
            </a:r>
            <a:r>
              <a:rPr lang="en-IN" b="1" dirty="0"/>
              <a:t>Accurate Detection</a:t>
            </a:r>
            <a:r>
              <a:rPr lang="en-IN" dirty="0"/>
              <a:t>: Our system, utilizing YOLOv5, demonstrates a remarkable </a:t>
            </a:r>
            <a:r>
              <a:rPr lang="en-IN" dirty="0" err="1"/>
              <a:t>upto</a:t>
            </a:r>
            <a:r>
              <a:rPr lang="en-IN" dirty="0"/>
              <a:t> 98% accuracy in identifying various traffic signs.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2. Multilingual Alerts: </a:t>
            </a:r>
            <a:r>
              <a:rPr lang="en-IN" dirty="0"/>
              <a:t>Offering voice notifications in English, Hindi, and Marathi ensures comprehensive communication with diverse users.</a:t>
            </a:r>
          </a:p>
          <a:p>
            <a:endParaRPr lang="en-IN" b="1" dirty="0"/>
          </a:p>
          <a:p>
            <a:r>
              <a:rPr lang="en-IN" b="1" dirty="0"/>
              <a:t>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Road Safety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sign recognition facilitates </a:t>
            </a:r>
            <a:r>
              <a:rPr lang="en-IN" dirty="0"/>
              <a:t>informed driving decisions, contributing to overall road safety.</a:t>
            </a:r>
          </a:p>
          <a:p>
            <a:endParaRPr lang="en-IN" dirty="0"/>
          </a:p>
          <a:p>
            <a:r>
              <a:rPr lang="en-IN" dirty="0"/>
              <a:t>4</a:t>
            </a:r>
            <a:r>
              <a:rPr lang="en-IN" b="1" dirty="0"/>
              <a:t>. User-Friendly Interface: </a:t>
            </a:r>
            <a:r>
              <a:rPr lang="en-IN" dirty="0"/>
              <a:t>The intuitive </a:t>
            </a:r>
            <a:r>
              <a:rPr lang="en-IN" dirty="0" err="1"/>
              <a:t>Tkinter</a:t>
            </a:r>
            <a:r>
              <a:rPr lang="en-IN" dirty="0"/>
              <a:t>-based GUI provides clear and concise visual and audio feedback, ensuring a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08506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50C-6F82-4B63-9538-BCBB108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" sz="3200" dirty="0">
                <a:solidFill>
                  <a:srgbClr val="002060"/>
                </a:solidFill>
                <a:latin typeface="+mn-lt"/>
              </a:rPr>
            </a:br>
            <a:r>
              <a:rPr lang="en" sz="3200" dirty="0">
                <a:solidFill>
                  <a:srgbClr val="002060"/>
                </a:solidFill>
                <a:latin typeface="+mn-lt"/>
              </a:rPr>
              <a:t>				</a:t>
            </a: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2259-071B-4CF0-9591-C6DF66EC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A929C-0A15-CA29-D5BB-47C75205B644}"/>
              </a:ext>
            </a:extLst>
          </p:cNvPr>
          <p:cNvSpPr txBox="1"/>
          <p:nvPr/>
        </p:nvSpPr>
        <p:spPr>
          <a:xfrm>
            <a:off x="1454658" y="2784467"/>
            <a:ext cx="92826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1.Enhanced Safety: </a:t>
            </a:r>
            <a:r>
              <a:rPr lang="en-US" dirty="0"/>
              <a:t>Our real-time traffic sign detection system employs YOLOv5 for accurate sign recognition, promoting safer driving conditions.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2. </a:t>
            </a:r>
            <a:r>
              <a:rPr lang="en-US" b="1" dirty="0"/>
              <a:t>Multilingual Alerts: </a:t>
            </a:r>
            <a:r>
              <a:rPr lang="en-US" dirty="0"/>
              <a:t>With voice alerts in English, Hindi, and Marathi, our GUI provides real-time guidance for diverse road users.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3. User-Friendly Interface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-based GUI ensures an intuitive experience, delivering clear visual and audio notifications for identified traffic signs.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4.</a:t>
            </a:r>
            <a:r>
              <a:rPr lang="en-US" b="1" dirty="0"/>
              <a:t>Robust Performance: </a:t>
            </a:r>
            <a:r>
              <a:rPr lang="en-US" dirty="0"/>
              <a:t>Leveraging advanced image processing and deep learning, our system achieves a high accuracy of 98% for effective and reliable traffic sign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2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50C-6F82-4B63-9538-BCBB108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br>
              <a:rPr lang="en" sz="3200" dirty="0">
                <a:solidFill>
                  <a:srgbClr val="002060"/>
                </a:solidFill>
                <a:latin typeface="+mn-lt"/>
              </a:rPr>
            </a:br>
            <a:r>
              <a:rPr lang="en" sz="3200" dirty="0">
                <a:solidFill>
                  <a:srgbClr val="002060"/>
                </a:solidFill>
                <a:latin typeface="+mn-lt"/>
              </a:rPr>
              <a:t>				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2259-071B-4CF0-9591-C6DF66EC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7D9DE-1519-A8D7-A866-E25A82CB6A4C}"/>
              </a:ext>
            </a:extLst>
          </p:cNvPr>
          <p:cNvSpPr txBox="1"/>
          <p:nvPr/>
        </p:nvSpPr>
        <p:spPr>
          <a:xfrm>
            <a:off x="1364381" y="2505670"/>
            <a:ext cx="8213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2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World Health Organization (WHO)", March 2022, [online] Available: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https://www.who.int/news-room/fact-sheets/detail/road-traffic-injuries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21897-5F20-CC09-9AA7-E17C79C5057B}"/>
              </a:ext>
            </a:extLst>
          </p:cNvPr>
          <p:cNvSpPr txBox="1"/>
          <p:nvPr/>
        </p:nvSpPr>
        <p:spPr>
          <a:xfrm>
            <a:off x="1364381" y="3429000"/>
            <a:ext cx="9852260" cy="116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25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Kaggle link of the dataset-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68630" indent="-190500">
              <a:spcBef>
                <a:spcPts val="250"/>
              </a:spcBef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https://www.kaggle.com/datasets/ahemateja19bec1025/trafficsignlocalizationdetectionssdannotated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03530">
              <a:lnSpc>
                <a:spcPct val="146000"/>
              </a:lnSpc>
              <a:spcBef>
                <a:spcPts val="940"/>
              </a:spcBef>
              <a:spcAft>
                <a:spcPts val="0"/>
              </a:spcAft>
              <a:tabLst>
                <a:tab pos="47688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BFEB7-85FA-A67D-CFAD-564F7E599130}"/>
              </a:ext>
            </a:extLst>
          </p:cNvPr>
          <p:cNvSpPr txBox="1"/>
          <p:nvPr/>
        </p:nvSpPr>
        <p:spPr>
          <a:xfrm>
            <a:off x="1341120" y="4351799"/>
            <a:ext cx="10027920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25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Morten B. Jensen, Kamal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Nasrollahi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Thomas B.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Moeslund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"Evaluating state-of-the-art object       detector on challenging traffic light data", 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Proceedings of the IEEE Conference on Computer Vision and Pattern Recognition Workshops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pp. 9-15, 2017.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68630" indent="-190500" algn="just">
              <a:spcBef>
                <a:spcPts val="250"/>
              </a:spcBef>
            </a:pP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https://openaccess.thecvf.com/content_cvpr_2017_workshops/w9/html/Jensen_Evaluating_State-Of-The-Art_Object_CVPR_2017_paper.html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3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88ED-8681-4D15-B50D-AB7C623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AF056-007A-47F6-BBA1-B6568AA3A420}"/>
              </a:ext>
            </a:extLst>
          </p:cNvPr>
          <p:cNvSpPr/>
          <p:nvPr/>
        </p:nvSpPr>
        <p:spPr>
          <a:xfrm>
            <a:off x="3429001" y="2767280"/>
            <a:ext cx="5905506" cy="1323439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4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C4EC-2A8F-4CCC-BF27-71F2B0F6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A989-E61C-4D85-8CAF-EB253F49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Abstract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Problem statement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Objectives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Methodology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UML diagrams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Technology stack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Implementation/Results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Outcomes/Applications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Conclusion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References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43ADA-E2A4-4727-9FAD-490C6BAC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7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6E3C-0D50-4BD2-B3ED-27AE98BF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E02BE-1217-48EC-ADF7-9075413B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FB19F-1CC9-EF00-C53E-997A6C25A770}"/>
              </a:ext>
            </a:extLst>
          </p:cNvPr>
          <p:cNvSpPr txBox="1"/>
          <p:nvPr/>
        </p:nvSpPr>
        <p:spPr>
          <a:xfrm>
            <a:off x="2231136" y="3350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4D57C-FC3C-EE42-AE6E-39CF388736A9}"/>
              </a:ext>
            </a:extLst>
          </p:cNvPr>
          <p:cNvSpPr txBox="1"/>
          <p:nvPr/>
        </p:nvSpPr>
        <p:spPr>
          <a:xfrm>
            <a:off x="850232" y="2582779"/>
            <a:ext cx="100744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1. </a:t>
            </a:r>
            <a:r>
              <a:rPr lang="en-US" b="1" dirty="0"/>
              <a:t>Global Crisis</a:t>
            </a:r>
            <a:r>
              <a:rPr lang="en-US" dirty="0"/>
              <a:t>: Annual traffic accidents claim 1.3 million lives, affecting 20-50 million with long-term disabilities, causing immense human suffering and economic strain.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2. </a:t>
            </a:r>
            <a:r>
              <a:rPr lang="en-US" b="1" dirty="0"/>
              <a:t>Economic Impact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incur significant costs, including medical expenses and lost productivity</a:t>
            </a:r>
            <a:r>
              <a:rPr lang="en-US" dirty="0"/>
              <a:t>, with countries facing a 3% GDP loss.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</a:t>
            </a:r>
            <a:r>
              <a:rPr lang="en-US" b="1" dirty="0"/>
              <a:t>Call for Innovation</a:t>
            </a:r>
            <a:r>
              <a:rPr lang="en-US" dirty="0"/>
              <a:t>: Urgent need for innovative solutions to mitigate accidents and improve safety globally.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4. </a:t>
            </a:r>
            <a:r>
              <a:rPr lang="en-US" b="1" dirty="0"/>
              <a:t>Our Solution</a:t>
            </a:r>
            <a:r>
              <a:rPr lang="en-US" dirty="0"/>
              <a:t>: We propose a real-time traffic sign detection system using image and video processing, offering textual and audio feedback. This technology aims to reduce accidents, save lives, and address economic repercussions.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8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9D7-FB95-96D6-4C88-8A7CA1C9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NEED Traffic Sign detection Model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0E08A-8499-6004-D4F5-4DA0370F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FEA10-E87A-B3B6-2B90-1AE3B036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84" y="3104388"/>
            <a:ext cx="3282980" cy="2194750"/>
          </a:xfrm>
          <a:prstGeom prst="rect">
            <a:avLst/>
          </a:prstGeom>
        </p:spPr>
      </p:pic>
      <p:sp>
        <p:nvSpPr>
          <p:cNvPr id="6" name="Freeform 2">
            <a:extLst>
              <a:ext uri="{FF2B5EF4-FFF2-40B4-BE49-F238E27FC236}">
                <a16:creationId xmlns:a16="http://schemas.microsoft.com/office/drawing/2014/main" id="{8CD8A015-3F85-CA86-B3C7-3FAD158B758D}"/>
              </a:ext>
            </a:extLst>
          </p:cNvPr>
          <p:cNvSpPr/>
          <p:nvPr/>
        </p:nvSpPr>
        <p:spPr>
          <a:xfrm>
            <a:off x="2231136" y="3104388"/>
            <a:ext cx="2497705" cy="2788920"/>
          </a:xfrm>
          <a:custGeom>
            <a:avLst/>
            <a:gdLst/>
            <a:ahLst/>
            <a:cxnLst/>
            <a:rect l="l" t="t" r="r" b="b"/>
            <a:pathLst>
              <a:path w="3532371" h="3532371">
                <a:moveTo>
                  <a:pt x="0" y="0"/>
                </a:moveTo>
                <a:lnTo>
                  <a:pt x="3532371" y="0"/>
                </a:lnTo>
                <a:lnTo>
                  <a:pt x="3532371" y="3532371"/>
                </a:lnTo>
                <a:lnTo>
                  <a:pt x="0" y="3532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119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9B6F-2AE6-4CB0-8B4B-8A3D694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B3C2-C8E4-4072-9D8C-96C15F75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53" y="2942844"/>
            <a:ext cx="8839200" cy="176174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real-time traffic sign detection system with voice alerts in English, Hindi, and Marathi. The system processes image/video feeds, identifies signs, and provides textual and voice notifications, enhancing safety by alerting drivers about nearby traffic signs for rule adherence.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7EA06-7BF8-4887-AFE9-46602F4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9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6C34-D4B8-409E-AC9A-25306E42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E3F7-5851-4D6B-AE4D-C36E92E2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647D1-F0FE-21F5-93B9-092AEF35B106}"/>
              </a:ext>
            </a:extLst>
          </p:cNvPr>
          <p:cNvSpPr txBox="1"/>
          <p:nvPr/>
        </p:nvSpPr>
        <p:spPr>
          <a:xfrm>
            <a:off x="1347537" y="2790323"/>
            <a:ext cx="95771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Curate a diverse Indian traffic sign dataset, normalize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resize images, and apply augmentation for model robustness.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 the dataset, train and optimize the model, ensuring accuracy and precision.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 Detection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highly accurate and robust real-time detection system.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 intuitive interface displaying clear, concise real-time information for an enhanced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7784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2EA-FC55-43A8-8985-B4E55703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936" y="172212"/>
            <a:ext cx="7729728" cy="1188720"/>
          </a:xfrm>
        </p:spPr>
        <p:txBody>
          <a:bodyPr>
            <a:normAutofit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Methodolgy</a:t>
            </a:r>
            <a:b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7BD2-D409-4D63-A155-D2C8B3F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7</a:t>
            </a:fld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A7C2E3D-1A26-E620-0605-B0764B8CC6FD}"/>
              </a:ext>
            </a:extLst>
          </p:cNvPr>
          <p:cNvSpPr/>
          <p:nvPr/>
        </p:nvSpPr>
        <p:spPr>
          <a:xfrm>
            <a:off x="2888129" y="1737360"/>
            <a:ext cx="7135205" cy="3108960"/>
          </a:xfrm>
          <a:custGeom>
            <a:avLst/>
            <a:gdLst/>
            <a:ahLst/>
            <a:cxnLst/>
            <a:rect l="l" t="t" r="r" b="b"/>
            <a:pathLst>
              <a:path w="13081363" h="6859369">
                <a:moveTo>
                  <a:pt x="0" y="0"/>
                </a:moveTo>
                <a:lnTo>
                  <a:pt x="13081362" y="0"/>
                </a:lnTo>
                <a:lnTo>
                  <a:pt x="13081362" y="6859369"/>
                </a:lnTo>
                <a:lnTo>
                  <a:pt x="0" y="685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91E6EC2-4F58-9365-7FA5-155618A385BD}"/>
              </a:ext>
            </a:extLst>
          </p:cNvPr>
          <p:cNvSpPr/>
          <p:nvPr/>
        </p:nvSpPr>
        <p:spPr>
          <a:xfrm>
            <a:off x="1402080" y="4987002"/>
            <a:ext cx="10107304" cy="1596678"/>
          </a:xfrm>
          <a:custGeom>
            <a:avLst/>
            <a:gdLst/>
            <a:ahLst/>
            <a:cxnLst/>
            <a:rect l="l" t="t" r="r" b="b"/>
            <a:pathLst>
              <a:path w="13454092" h="3101916">
                <a:moveTo>
                  <a:pt x="0" y="0"/>
                </a:moveTo>
                <a:lnTo>
                  <a:pt x="13454092" y="0"/>
                </a:lnTo>
                <a:lnTo>
                  <a:pt x="13454092" y="3101916"/>
                </a:lnTo>
                <a:lnTo>
                  <a:pt x="0" y="31019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B4080-BCD4-562E-2199-BBD232279A8D}"/>
              </a:ext>
            </a:extLst>
          </p:cNvPr>
          <p:cNvSpPr/>
          <p:nvPr/>
        </p:nvSpPr>
        <p:spPr>
          <a:xfrm>
            <a:off x="4884420" y="1205721"/>
            <a:ext cx="3032760" cy="81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YOLO ?</a:t>
            </a:r>
          </a:p>
        </p:txBody>
      </p:sp>
    </p:spTree>
    <p:extLst>
      <p:ext uri="{BB962C8B-B14F-4D97-AF65-F5344CB8AC3E}">
        <p14:creationId xmlns:p14="http://schemas.microsoft.com/office/powerpoint/2010/main" val="189375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2EA-FC55-43A8-8985-B4E5570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Methodolgy</a:t>
            </a:r>
            <a:b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7BD2-D409-4D63-A155-D2C8B3F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21EE4-0EB5-2F12-20FC-0F4CDE011DD2}"/>
              </a:ext>
            </a:extLst>
          </p:cNvPr>
          <p:cNvSpPr txBox="1"/>
          <p:nvPr/>
        </p:nvSpPr>
        <p:spPr>
          <a:xfrm>
            <a:off x="1151280" y="2968628"/>
            <a:ext cx="98894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YOLOv5 Implementation</a:t>
            </a:r>
            <a:r>
              <a:rPr lang="en-IN" dirty="0"/>
              <a:t>: Utilizes YOLOv5, a cutting-edge object detection algorithm.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Real-time Detection</a:t>
            </a:r>
            <a:r>
              <a:rPr lang="en-IN" dirty="0"/>
              <a:t>: YOLO is a fast CNN for instantaneous object detection.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Bounding Boxes and Probabilities: </a:t>
            </a:r>
            <a:r>
              <a:rPr lang="en-US" dirty="0"/>
              <a:t>The algorithm divides the image into regions, predicting bounding boxes and associated probabilities for each segment, providing precise localization of objects.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Efficient Processing</a:t>
            </a:r>
            <a:r>
              <a:rPr lang="en-IN" dirty="0"/>
              <a:t>: Single-pass forward propagation ensures real-time accuracy with non-max suppression for efficiency.</a:t>
            </a:r>
          </a:p>
        </p:txBody>
      </p:sp>
    </p:spTree>
    <p:extLst>
      <p:ext uri="{BB962C8B-B14F-4D97-AF65-F5344CB8AC3E}">
        <p14:creationId xmlns:p14="http://schemas.microsoft.com/office/powerpoint/2010/main" val="167776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2EA-FC55-43A8-8985-B4E55703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51" y="43152"/>
            <a:ext cx="7729728" cy="1188720"/>
          </a:xfrm>
        </p:spPr>
        <p:txBody>
          <a:bodyPr>
            <a:normAutofit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3152-5440-409C-B235-0BFB5974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7BD2-D409-4D63-A155-D2C8B3F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9</a:t>
            </a:fld>
            <a:endParaRPr lang="en-IN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B28E5954-1D31-A658-1CD3-F009DE491799}"/>
              </a:ext>
            </a:extLst>
          </p:cNvPr>
          <p:cNvSpPr/>
          <p:nvPr/>
        </p:nvSpPr>
        <p:spPr>
          <a:xfrm>
            <a:off x="2231136" y="1364948"/>
            <a:ext cx="7025159" cy="5327016"/>
          </a:xfrm>
          <a:custGeom>
            <a:avLst/>
            <a:gdLst/>
            <a:ahLst/>
            <a:cxnLst/>
            <a:rect l="l" t="t" r="r" b="b"/>
            <a:pathLst>
              <a:path w="8945747" h="6312310">
                <a:moveTo>
                  <a:pt x="0" y="0"/>
                </a:moveTo>
                <a:lnTo>
                  <a:pt x="8945747" y="0"/>
                </a:lnTo>
                <a:lnTo>
                  <a:pt x="8945747" y="6312310"/>
                </a:lnTo>
                <a:lnTo>
                  <a:pt x="0" y="631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569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873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Parcel</vt:lpstr>
      <vt:lpstr>PowerPoint Presentation</vt:lpstr>
      <vt:lpstr>Agenda</vt:lpstr>
      <vt:lpstr>Abstract     </vt:lpstr>
      <vt:lpstr>Why We NEED Traffic Sign detection Model ?</vt:lpstr>
      <vt:lpstr> Problem statement             </vt:lpstr>
      <vt:lpstr>Objectives      </vt:lpstr>
      <vt:lpstr>Methodolgy     </vt:lpstr>
      <vt:lpstr>Methodolgy     </vt:lpstr>
      <vt:lpstr>UML Diagrams</vt:lpstr>
      <vt:lpstr>Technology Stack      </vt:lpstr>
      <vt:lpstr>Implementation/results    </vt:lpstr>
      <vt:lpstr>Outcomes/Applications      </vt:lpstr>
      <vt:lpstr>Conclusion      </vt:lpstr>
      <vt:lpstr>references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Auti</dc:creator>
  <cp:lastModifiedBy>Omkar Auti</cp:lastModifiedBy>
  <cp:revision>45</cp:revision>
  <dcterms:created xsi:type="dcterms:W3CDTF">2021-09-03T08:51:27Z</dcterms:created>
  <dcterms:modified xsi:type="dcterms:W3CDTF">2023-12-07T16:26:30Z</dcterms:modified>
</cp:coreProperties>
</file>