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1"/>
  </p:normalViewPr>
  <p:slideViewPr>
    <p:cSldViewPr snapToGrid="0" snapToObjects="1">
      <p:cViewPr>
        <p:scale>
          <a:sx n="107" d="100"/>
          <a:sy n="107" d="100"/>
        </p:scale>
        <p:origin x="200" y="-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A661-36C9-9348-9932-6FB089D1E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281DD-F98A-5640-87AD-FDD7CE5D8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91E59-1954-A84F-991B-85A3AADA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40CAE-3F2B-3740-98DA-EAAC11EB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F23A-E689-3146-8AB4-A7C3F29B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8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57E9-A1B1-1A45-9F48-2054FE61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05EF0-2C6C-AA4E-86A6-D7CCF419B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C1D1-2FF1-9D46-A0C8-2F1A84CA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321D-7704-0546-8026-B65AB554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9086B-D883-A349-B9EC-32456965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6B605-FDC1-3548-B020-555D9C1B3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64CDE-F903-CC46-97BE-F5BB15D30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6AA33-2E96-4B42-9407-916A66AA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11FA8-5E21-7142-A599-C87BC242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C41C-EB9B-A74F-A720-97B17BA6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1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E95F-FEA9-084A-81B4-7D14E0C5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2000D-4D39-0844-B119-6761D31DB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D0276-976B-FF40-A403-80E5B9A7F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678D8-99A8-934E-A592-0DE251BC6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9F55C-2A9C-9740-A2AD-C3C74753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4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8811-97C0-3B48-8CE8-5AD159BB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4109E-5903-B940-8A90-7BF9D472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3197A-D01C-A148-A371-5F722D67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5A34-966C-B64B-8206-CD285A9D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35AA0-DD34-4141-8C88-41DB6F50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6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8EDA-29AF-E64A-A1A0-9F5C9374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8E845-17E1-D542-A4D4-E9B8CEF53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F7704-C739-8941-8B51-EDC0F6B19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FEA48-8C22-224B-B45F-BA2D9FCF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4BD76-F9D2-CE4F-953B-E9756C34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16C07-65B7-434B-B6A5-AFB03891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8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F23A-E4E8-3748-8AC3-62B994529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025EA-4050-0940-864E-724BF45E7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E1C45-9B86-D340-991D-9BA03EF62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1210A5-1098-FE48-83DA-376B91FDE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4B346-792E-4C4F-8314-C1B340A1F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00BE3-FFA9-9143-8DF1-AE64126A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9BF35-FFE1-034D-A32E-F075BACD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F4DB3-C9A9-9548-9E73-2E5FE8F6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1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6009-047F-0A4F-8F92-D734D4DA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5FA20-8526-204A-AEB8-6DA7E6AA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3B9A3-C2ED-5C4F-B9B9-AA09ED97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A24CB-5837-C94C-93D6-5CDB1466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7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99A0E-FC77-CF4B-96CE-59986C8D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1D4B8-A9E5-7845-94A4-6381F602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28843-788A-5346-87F5-009888FD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3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6905-D2E0-7640-8853-D74A3BF6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6F2D-6E35-8E48-B083-C60E124EA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A8A9A-0407-C74E-80BC-42C36181A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E4008-B808-E84C-BF30-C8E7DA51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BB4C5-F7CC-054B-99EC-C1AB990C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BCEED-9B73-AD43-9068-19357754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2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E854-C3B3-4840-AA2E-378C7DA5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4E67B-08D6-FE4C-A3CA-1DB1D1FAB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F44BF-A9A8-0A48-9992-5F1D456F0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B0427-62C4-E94A-AFEE-1C208268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24767-6881-2C4A-BF56-FF60DE30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FFD46-D7FA-B14B-A385-D0BDDBCF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6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3678F-0D73-E745-9611-7E03F0FD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470A0-2860-E44C-A257-EBEE98372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E84D2-41A6-CF4D-8BA4-9D10B2927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5C9FF-3F31-0A45-9B98-91187E9A121A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EE230-4402-4640-AB12-225A106B5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BBF0E-CCE5-FA4E-BC39-1A29C87F7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7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9485-4ECE-BF42-A4BB-6F71C0496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CHEM 545/546 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155BC-59C7-C445-8137-C8595F0359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Members: Omkar </a:t>
            </a:r>
            <a:r>
              <a:rPr lang="en-US" dirty="0" err="1"/>
              <a:t>Bhambure</a:t>
            </a:r>
            <a:r>
              <a:rPr lang="en-US" dirty="0"/>
              <a:t>, </a:t>
            </a:r>
            <a:r>
              <a:rPr lang="en-US" dirty="0" err="1"/>
              <a:t>Yueyang</a:t>
            </a:r>
            <a:r>
              <a:rPr lang="en-US" dirty="0"/>
              <a:t> Chen, Rachel Gebhart, Isaac </a:t>
            </a:r>
            <a:r>
              <a:rPr lang="en-US" dirty="0" err="1"/>
              <a:t>Kretzmer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6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A43E-F361-484B-9579-9546ED0B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7720E-6874-9840-A823-9496AA3B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Goal: Analyze characteristics of SEM images</a:t>
            </a:r>
          </a:p>
          <a:p>
            <a:endParaRPr lang="en-US" dirty="0"/>
          </a:p>
          <a:p>
            <a:r>
              <a:rPr lang="en-US" dirty="0"/>
              <a:t>Deliverables:</a:t>
            </a:r>
          </a:p>
          <a:p>
            <a:pPr lvl="1"/>
            <a:r>
              <a:rPr lang="en-US" dirty="0"/>
              <a:t>Average particle size (float radius)</a:t>
            </a:r>
          </a:p>
          <a:p>
            <a:pPr lvl="1"/>
            <a:r>
              <a:rPr lang="en-US" dirty="0"/>
              <a:t>Particle size distribution (float average, histogram)</a:t>
            </a:r>
          </a:p>
          <a:p>
            <a:pPr lvl="1"/>
            <a:r>
              <a:rPr lang="en-US" dirty="0"/>
              <a:t>Measure of how spherical/elliptical the particles are (density plot)</a:t>
            </a:r>
          </a:p>
          <a:p>
            <a:pPr lvl="1"/>
            <a:r>
              <a:rPr lang="en-US" dirty="0"/>
              <a:t>Stretch: some measure of irregularity/roughness (we’ll figure this out later)</a:t>
            </a:r>
          </a:p>
          <a:p>
            <a:pPr lvl="1"/>
            <a:endParaRPr lang="en-US" dirty="0"/>
          </a:p>
          <a:p>
            <a:r>
              <a:rPr lang="en-US" dirty="0"/>
              <a:t>Inputs:</a:t>
            </a:r>
          </a:p>
          <a:p>
            <a:pPr lvl="1"/>
            <a:r>
              <a:rPr lang="en-US" dirty="0"/>
              <a:t>*.TIFF from FEI XL830 SEM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6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8AD4-E13D-6A4B-9802-C1AA16E7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98BCD-6603-B845-980D-6EC577B8B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Edge detection to separate particles and create binary</a:t>
            </a:r>
          </a:p>
          <a:p>
            <a:pPr lvl="1"/>
            <a:r>
              <a:rPr lang="en-US" dirty="0"/>
              <a:t>Fit curve splines</a:t>
            </a:r>
          </a:p>
          <a:p>
            <a:pPr lvl="1"/>
            <a:r>
              <a:rPr lang="en-US" dirty="0"/>
              <a:t>Count particles</a:t>
            </a:r>
          </a:p>
          <a:p>
            <a:pPr lvl="1"/>
            <a:r>
              <a:rPr lang="en-US" dirty="0"/>
              <a:t>…all of the analysis!</a:t>
            </a:r>
          </a:p>
          <a:p>
            <a:endParaRPr lang="en-US" dirty="0"/>
          </a:p>
          <a:p>
            <a:r>
              <a:rPr lang="en-US" dirty="0"/>
              <a:t>OpenCV Package</a:t>
            </a:r>
          </a:p>
          <a:p>
            <a:pPr lvl="1"/>
            <a:r>
              <a:rPr lang="en-US" dirty="0"/>
              <a:t>Open Source Python Package for Image Processing (MIT License)</a:t>
            </a:r>
          </a:p>
          <a:p>
            <a:pPr lvl="1"/>
            <a:r>
              <a:rPr lang="en-US" dirty="0"/>
              <a:t>Multiple methods of edge detection available for use</a:t>
            </a:r>
          </a:p>
          <a:p>
            <a:pPr lvl="2"/>
            <a:r>
              <a:rPr lang="en-US" dirty="0"/>
              <a:t>Sobel</a:t>
            </a:r>
          </a:p>
          <a:p>
            <a:pPr lvl="2"/>
            <a:r>
              <a:rPr lang="en-US" dirty="0"/>
              <a:t>Canny</a:t>
            </a:r>
          </a:p>
          <a:p>
            <a:pPr lvl="2"/>
            <a:r>
              <a:rPr lang="en-US" dirty="0"/>
              <a:t>Laplace</a:t>
            </a:r>
          </a:p>
        </p:txBody>
      </p:sp>
    </p:spTree>
    <p:extLst>
      <p:ext uri="{BB962C8B-B14F-4D97-AF65-F5344CB8AC3E}">
        <p14:creationId xmlns:p14="http://schemas.microsoft.com/office/powerpoint/2010/main" val="205207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8" t="12369" r="6109" b="12740"/>
          <a:stretch/>
        </p:blipFill>
        <p:spPr>
          <a:xfrm>
            <a:off x="2476328" y="1690688"/>
            <a:ext cx="5291847" cy="4557245"/>
          </a:xfrm>
        </p:spPr>
      </p:pic>
    </p:spTree>
    <p:extLst>
      <p:ext uri="{BB962C8B-B14F-4D97-AF65-F5344CB8AC3E}">
        <p14:creationId xmlns:p14="http://schemas.microsoft.com/office/powerpoint/2010/main" val="381069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3716-547E-9F47-AD8E-B33B0140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Canny 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3D18-673A-9E48-BFA3-FC0849048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41587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Smooth image using Gaussian filter</a:t>
            </a:r>
          </a:p>
          <a:p>
            <a:pPr lvl="1"/>
            <a:r>
              <a:rPr lang="en-US" sz="2000" dirty="0"/>
              <a:t>Noise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Find intensity gradients </a:t>
            </a:r>
          </a:p>
          <a:p>
            <a:pPr lvl="1"/>
            <a:r>
              <a:rPr lang="en-US" sz="2000" dirty="0"/>
              <a:t>First derivatives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Remove non-maximum peaks</a:t>
            </a:r>
          </a:p>
          <a:p>
            <a:pPr lvl="1"/>
            <a:r>
              <a:rPr lang="en-US" sz="2000" dirty="0"/>
              <a:t>Compare to nearby gradients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Mark weak edges </a:t>
            </a:r>
          </a:p>
          <a:p>
            <a:pPr lvl="1"/>
            <a:r>
              <a:rPr lang="en-US" sz="2000" dirty="0"/>
              <a:t>Caused by true edges, noise, and color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Hysteresis edge tracking</a:t>
            </a:r>
          </a:p>
          <a:p>
            <a:pPr lvl="1"/>
            <a:r>
              <a:rPr lang="en-US" sz="2000" dirty="0"/>
              <a:t>Remove edges caused by noise and color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073D18-673A-9E48-BFA3-FC0849048CC1}"/>
              </a:ext>
            </a:extLst>
          </p:cNvPr>
          <p:cNvSpPr txBox="1">
            <a:spLocks/>
          </p:cNvSpPr>
          <p:nvPr/>
        </p:nvSpPr>
        <p:spPr>
          <a:xfrm>
            <a:off x="6277583" y="1825625"/>
            <a:ext cx="52415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Pros</a:t>
            </a:r>
          </a:p>
          <a:p>
            <a:pPr marL="457200" lvl="1"/>
            <a:r>
              <a:rPr lang="en-US" sz="1600" dirty="0"/>
              <a:t>Non-maximum suppression and weak edge marking extract edges well</a:t>
            </a:r>
          </a:p>
          <a:p>
            <a:pPr marL="0" indent="0">
              <a:buNone/>
            </a:pPr>
            <a:r>
              <a:rPr lang="en-US" sz="2000" dirty="0"/>
              <a:t>Cons</a:t>
            </a:r>
          </a:p>
          <a:p>
            <a:pPr marL="457200" lvl="1"/>
            <a:r>
              <a:rPr lang="en-US" sz="1600" dirty="0"/>
              <a:t>Fails with very noisy images, requires parameter tuning</a:t>
            </a:r>
          </a:p>
          <a:p>
            <a:pPr lvl="1"/>
            <a:endParaRPr lang="en-US" sz="1600" dirty="0"/>
          </a:p>
          <a:p>
            <a:endParaRPr lang="en-US" sz="2000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8" t="12369" r="6109" b="51951"/>
          <a:stretch/>
        </p:blipFill>
        <p:spPr>
          <a:xfrm>
            <a:off x="6277583" y="3568127"/>
            <a:ext cx="5291847" cy="2171193"/>
          </a:xfrm>
          <a:prstGeom prst="rect">
            <a:avLst/>
          </a:prstGeom>
        </p:spPr>
      </p:pic>
      <p:cxnSp>
        <p:nvCxnSpPr>
          <p:cNvPr id="9" name="Straight Connector 8"/>
          <p:cNvCxnSpPr>
            <a:stCxn id="2" idx="2"/>
          </p:cNvCxnSpPr>
          <p:nvPr/>
        </p:nvCxnSpPr>
        <p:spPr>
          <a:xfrm>
            <a:off x="6096000" y="1690688"/>
            <a:ext cx="0" cy="46212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9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1EF1AD-0B06-472B-ADE7-E10909397C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4"/>
          <a:stretch/>
        </p:blipFill>
        <p:spPr>
          <a:xfrm>
            <a:off x="2056026" y="2860864"/>
            <a:ext cx="3630756" cy="19697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9D603E-BDB5-F64B-93E4-90BB6B61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21" y="74367"/>
            <a:ext cx="10515600" cy="1325563"/>
          </a:xfrm>
        </p:spPr>
        <p:txBody>
          <a:bodyPr/>
          <a:lstStyle/>
          <a:p>
            <a:r>
              <a:rPr lang="en-US" dirty="0"/>
              <a:t>Laplac</a:t>
            </a:r>
            <a:r>
              <a:rPr lang="en-US" altLang="zh-CN" dirty="0"/>
              <a:t>ian </a:t>
            </a:r>
            <a:r>
              <a:rPr lang="en-US" dirty="0"/>
              <a:t>Edge Detection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95D47B-4059-4C13-A5AD-D4A741F0A353}"/>
              </a:ext>
            </a:extLst>
          </p:cNvPr>
          <p:cNvCxnSpPr/>
          <p:nvPr/>
        </p:nvCxnSpPr>
        <p:spPr>
          <a:xfrm>
            <a:off x="6096000" y="1445155"/>
            <a:ext cx="0" cy="46212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2393AF6-356A-48D3-833F-8A8DC51CC0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88" b="-1"/>
          <a:stretch/>
        </p:blipFill>
        <p:spPr>
          <a:xfrm>
            <a:off x="1951355" y="4607600"/>
            <a:ext cx="3467102" cy="21848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357208-6043-46C7-8833-2A5FADFCEC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"/>
          <a:stretch/>
        </p:blipFill>
        <p:spPr>
          <a:xfrm>
            <a:off x="2074193" y="1414616"/>
            <a:ext cx="3221426" cy="13255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4ACCF9-5D67-46B0-AC3F-5001CF70FE33}"/>
              </a:ext>
            </a:extLst>
          </p:cNvPr>
          <p:cNvSpPr txBox="1"/>
          <p:nvPr/>
        </p:nvSpPr>
        <p:spPr>
          <a:xfrm>
            <a:off x="838200" y="1837161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37A51-CE7E-416F-A12E-2CF672BFABF5}"/>
              </a:ext>
            </a:extLst>
          </p:cNvPr>
          <p:cNvSpPr txBox="1"/>
          <p:nvPr/>
        </p:nvSpPr>
        <p:spPr>
          <a:xfrm>
            <a:off x="813521" y="3232150"/>
            <a:ext cx="177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order</a:t>
            </a:r>
          </a:p>
          <a:p>
            <a:r>
              <a:rPr lang="en-US" dirty="0"/>
              <a:t>Derivative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08418A-5925-4982-B37A-23B2BF669B6C}"/>
              </a:ext>
            </a:extLst>
          </p:cNvPr>
          <p:cNvSpPr txBox="1"/>
          <p:nvPr/>
        </p:nvSpPr>
        <p:spPr>
          <a:xfrm>
            <a:off x="690738" y="5096777"/>
            <a:ext cx="3467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order </a:t>
            </a:r>
          </a:p>
          <a:p>
            <a:r>
              <a:rPr lang="en-US" dirty="0"/>
              <a:t>Derivative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4E1D5-B93A-4497-A3AE-8BFD64D1CEB8}"/>
              </a:ext>
            </a:extLst>
          </p:cNvPr>
          <p:cNvCxnSpPr>
            <a:cxnSpLocks/>
          </p:cNvCxnSpPr>
          <p:nvPr/>
        </p:nvCxnSpPr>
        <p:spPr>
          <a:xfrm>
            <a:off x="3894996" y="1340093"/>
            <a:ext cx="0" cy="561936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DAE62B9-EDC9-45FB-BA4F-454FF3890997}"/>
              </a:ext>
            </a:extLst>
          </p:cNvPr>
          <p:cNvSpPr txBox="1"/>
          <p:nvPr/>
        </p:nvSpPr>
        <p:spPr>
          <a:xfrm>
            <a:off x="6214824" y="1718708"/>
            <a:ext cx="145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477F12-4887-46DA-B269-4162E8F0FA5B}"/>
              </a:ext>
            </a:extLst>
          </p:cNvPr>
          <p:cNvSpPr txBox="1"/>
          <p:nvPr/>
        </p:nvSpPr>
        <p:spPr>
          <a:xfrm>
            <a:off x="6531612" y="2218626"/>
            <a:ext cx="535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Easy to calculate (One pass calculation)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A06113-4F33-4076-81AA-F8A4ED1AC1F2}"/>
              </a:ext>
            </a:extLst>
          </p:cNvPr>
          <p:cNvSpPr txBox="1"/>
          <p:nvPr/>
        </p:nvSpPr>
        <p:spPr>
          <a:xfrm>
            <a:off x="6235144" y="2760563"/>
            <a:ext cx="145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Cons: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7EA94-44FA-423F-9E12-E6D6FF5A4563}"/>
              </a:ext>
            </a:extLst>
          </p:cNvPr>
          <p:cNvSpPr txBox="1"/>
          <p:nvPr/>
        </p:nvSpPr>
        <p:spPr>
          <a:xfrm>
            <a:off x="6531612" y="3325232"/>
            <a:ext cx="662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Sensitive to noise</a:t>
            </a:r>
          </a:p>
          <a:p>
            <a:r>
              <a:rPr lang="en-US" dirty="0"/>
              <a:t>Need to apply filter before/after the edge detection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B65B11-00B4-4094-946A-769B32B71A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838" y="5006752"/>
            <a:ext cx="2201255" cy="11106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02F47B-D843-4667-9436-F8EE7566CE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955" y="4975593"/>
            <a:ext cx="1230928" cy="12220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3614785-595C-458D-AA39-7705C7B81E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745" y="4975593"/>
            <a:ext cx="1230928" cy="123092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5E17B3A-0914-4849-8FF8-B7A74654F3A9}"/>
              </a:ext>
            </a:extLst>
          </p:cNvPr>
          <p:cNvSpPr txBox="1"/>
          <p:nvPr/>
        </p:nvSpPr>
        <p:spPr>
          <a:xfrm>
            <a:off x="6267143" y="4327644"/>
            <a:ext cx="207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68282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3CEFF-ED03-4A42-9A31-EFAA0B3B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Sobel Edge Detection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BFD09-96B5-4D59-98AA-B1EEAD9DC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285750" indent="-285750"/>
            <a:r>
              <a:rPr lang="en-IN" sz="2400" dirty="0"/>
              <a:t>Sobel operator is a joint Gaussian smoothing and differentiation operation</a:t>
            </a:r>
          </a:p>
          <a:p>
            <a:pPr marL="285750" indent="-285750"/>
            <a:r>
              <a:rPr lang="en-IN" sz="2400" dirty="0"/>
              <a:t>You can specify the direction of the derivative</a:t>
            </a:r>
          </a:p>
          <a:p>
            <a:pPr marL="285750" indent="-285750"/>
            <a:r>
              <a:rPr lang="en-IN" sz="2400" dirty="0"/>
              <a:t>Size of the Kernel can be changed</a:t>
            </a:r>
          </a:p>
          <a:p>
            <a:pPr marL="0" indent="0">
              <a:buNone/>
            </a:pPr>
            <a:endParaRPr lang="en-IN" sz="2400" dirty="0"/>
          </a:p>
          <a:p>
            <a:pPr marL="285750" indent="-285750"/>
            <a:endParaRPr lang="en-IN" sz="2400" dirty="0"/>
          </a:p>
          <a:p>
            <a:pPr marL="285750" indent="-285750"/>
            <a:endParaRPr lang="en-IN" sz="2400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47C5A-B6CF-4227-9352-3F5C124B4A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Pros:</a:t>
            </a:r>
          </a:p>
          <a:p>
            <a:pPr lvl="1"/>
            <a:r>
              <a:rPr lang="en-US" sz="1600" dirty="0"/>
              <a:t>Edges seem thick and bright</a:t>
            </a:r>
            <a:endParaRPr lang="en-US" sz="2000" dirty="0"/>
          </a:p>
          <a:p>
            <a:r>
              <a:rPr lang="en-US" sz="2000" dirty="0"/>
              <a:t>Cons:</a:t>
            </a:r>
          </a:p>
          <a:p>
            <a:pPr lvl="1"/>
            <a:r>
              <a:rPr lang="en-US" sz="1600" dirty="0"/>
              <a:t>High Computational time</a:t>
            </a:r>
          </a:p>
          <a:p>
            <a:pPr lvl="1"/>
            <a:r>
              <a:rPr lang="en-US" sz="1600" dirty="0"/>
              <a:t>It is very noisy.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48AAD-EA2C-42F0-A1EB-6D28AA7EB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0" y="4001294"/>
            <a:ext cx="2571750" cy="2114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7BD183-A526-414C-97A7-527551AB7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461" y="4001294"/>
            <a:ext cx="2638425" cy="213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E9C86E-9667-43C9-9DA1-1F5D58C5A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22" y="4557515"/>
            <a:ext cx="3066199" cy="13255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8F6A6-5272-499C-A161-9DCC959A5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6057" y="4613735"/>
            <a:ext cx="2707614" cy="11406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DE4B46-BC68-44B8-90E5-2CDFF84CC9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7286" y="5870575"/>
            <a:ext cx="1476375" cy="5715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DB7BCE-006B-4E78-A811-CE87D0F31997}"/>
              </a:ext>
            </a:extLst>
          </p:cNvPr>
          <p:cNvCxnSpPr/>
          <p:nvPr/>
        </p:nvCxnSpPr>
        <p:spPr>
          <a:xfrm>
            <a:off x="6096000" y="1690688"/>
            <a:ext cx="0" cy="46212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70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275</Words>
  <Application>Microsoft Macintosh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CHEM 545/546 Group Project</vt:lpstr>
      <vt:lpstr>Project Objectives</vt:lpstr>
      <vt:lpstr>How We Start</vt:lpstr>
      <vt:lpstr>Example</vt:lpstr>
      <vt:lpstr>Canny Edge Detection</vt:lpstr>
      <vt:lpstr>Laplacian Edge Detection</vt:lpstr>
      <vt:lpstr>Sobel Edge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 545/546 Group Project</dc:title>
  <dc:creator>rgebhart</dc:creator>
  <cp:lastModifiedBy>rgebhart</cp:lastModifiedBy>
  <cp:revision>28</cp:revision>
  <dcterms:created xsi:type="dcterms:W3CDTF">2019-02-19T19:28:53Z</dcterms:created>
  <dcterms:modified xsi:type="dcterms:W3CDTF">2019-02-21T22:43:21Z</dcterms:modified>
</cp:coreProperties>
</file>