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07dfcab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07dfcab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Why these assumptions?</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 sz="1200">
                <a:latin typeface="Roboto"/>
                <a:ea typeface="Roboto"/>
                <a:cs typeface="Roboto"/>
                <a:sym typeface="Roboto"/>
              </a:rPr>
              <a:t>Binaries used are unstripped to give us access to information like function name …… which are useful when finding the location for the patch to be transplanted.</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 sz="1200">
                <a:latin typeface="Roboto"/>
                <a:ea typeface="Roboto"/>
                <a:cs typeface="Roboto"/>
                <a:sym typeface="Roboto"/>
              </a:rPr>
              <a:t>Patch is assumed to be simple because introduction of a single condition like if adds a few lines of code in the binary. Add a few lines of code means that we need to handle multiple things like basic increase in size of binary because of increase in size of patched funcion, changing the relative address as well as the function locations and data locations. We also need to modify the ELF Headers accordingly and make sure that new lines of code does not overwrite any part of the code.</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 sz="1200">
                <a:latin typeface="Roboto"/>
                <a:ea typeface="Roboto"/>
                <a:cs typeface="Roboto"/>
                <a:sym typeface="Roboto"/>
              </a:rPr>
              <a:t>Linux Environment for the ease of analysis. </a:t>
            </a:r>
            <a:endParaRPr sz="1200">
              <a:latin typeface="Roboto"/>
              <a:ea typeface="Roboto"/>
              <a:cs typeface="Roboto"/>
              <a:sym typeface="Roboto"/>
            </a:endParaRPr>
          </a:p>
          <a:p>
            <a:pPr indent="-304800" lvl="0" marL="457200" rtl="0" algn="l">
              <a:spcBef>
                <a:spcPts val="0"/>
              </a:spcBef>
              <a:spcAft>
                <a:spcPts val="0"/>
              </a:spcAft>
              <a:buSzPts val="1200"/>
              <a:buFont typeface="Roboto"/>
              <a:buAutoNum type="arabicPeriod"/>
            </a:pPr>
            <a:r>
              <a:rPr lang="en" sz="1200">
                <a:latin typeface="Roboto"/>
                <a:ea typeface="Roboto"/>
                <a:cs typeface="Roboto"/>
                <a:sym typeface="Roboto"/>
              </a:rPr>
              <a:t>If optimization is turned on the compiler, it might show us optimized binaries which have a few modifications for faster runtime which might be treated as false positives for our analysis.</a:t>
            </a:r>
            <a:endParaRPr sz="1200">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5ca7248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5ca7248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5cbda473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5cbda473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we add that removing stuff is easier as we can just add nop in their place, but for adding we need to worry about a lot of other things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5ca72480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5ca72480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explain this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07dfcab7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7dfcab7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like version, entry point address flags , size of section headers, size of program headers, start of the program headers.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5bc5a61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5bc5a61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5cbda473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5cbda473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Yonghwi’s comments:</a:t>
            </a:r>
            <a:endParaRPr/>
          </a:p>
          <a:p>
            <a:pPr indent="0" lvl="0" marL="0" rtl="0" algn="l">
              <a:spcBef>
                <a:spcPts val="0"/>
              </a:spcBef>
              <a:spcAft>
                <a:spcPts val="0"/>
              </a:spcAft>
              <a:buNone/>
            </a:pPr>
            <a:r>
              <a:rPr lang="en"/>
              <a:t>Try doing a patch in a better way, with less impact on the binary.</a:t>
            </a:r>
            <a:endParaRPr/>
          </a:p>
          <a:p>
            <a:pPr indent="0" lvl="0" marL="0" rtl="0" algn="l">
              <a:spcBef>
                <a:spcPts val="0"/>
              </a:spcBef>
              <a:spcAft>
                <a:spcPts val="0"/>
              </a:spcAft>
              <a:buNone/>
            </a:pPr>
            <a:r>
              <a:rPr lang="en"/>
              <a:t>Sometimes a change in the source is having it’s biggest impact on binary metadata.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Patch Transplant</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Omkar Bhat, Jack Verrier, Zoya Yeprem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42425" y="443850"/>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71" name="Google Shape;71;p14"/>
          <p:cNvSpPr txBox="1"/>
          <p:nvPr>
            <p:ph idx="1" type="body"/>
          </p:nvPr>
        </p:nvSpPr>
        <p:spPr>
          <a:xfrm>
            <a:off x="4406975" y="104800"/>
            <a:ext cx="4570500" cy="4497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Automatically transplanting patches is an active research area</a:t>
            </a:r>
            <a:endParaRPr sz="1500"/>
          </a:p>
          <a:p>
            <a:pPr indent="-323850" lvl="0" marL="457200" rtl="0" algn="l">
              <a:spcBef>
                <a:spcPts val="0"/>
              </a:spcBef>
              <a:spcAft>
                <a:spcPts val="0"/>
              </a:spcAft>
              <a:buSzPts val="1500"/>
              <a:buChar char="●"/>
            </a:pPr>
            <a:r>
              <a:rPr lang="en" sz="1500"/>
              <a:t>First steps: </a:t>
            </a:r>
            <a:endParaRPr sz="1500"/>
          </a:p>
          <a:p>
            <a:pPr indent="-323850" lvl="1" marL="914400" rtl="0" algn="l">
              <a:spcBef>
                <a:spcPts val="0"/>
              </a:spcBef>
              <a:spcAft>
                <a:spcPts val="0"/>
              </a:spcAft>
              <a:buSzPts val="1500"/>
              <a:buChar char="○"/>
            </a:pPr>
            <a:r>
              <a:rPr lang="en" sz="1500"/>
              <a:t>Manually transplant patches</a:t>
            </a:r>
            <a:endParaRPr sz="1500"/>
          </a:p>
          <a:p>
            <a:pPr indent="-323850" lvl="1" marL="914400" rtl="0" algn="l">
              <a:spcBef>
                <a:spcPts val="0"/>
              </a:spcBef>
              <a:spcAft>
                <a:spcPts val="0"/>
              </a:spcAft>
              <a:buSzPts val="1500"/>
              <a:buChar char="○"/>
            </a:pPr>
            <a:r>
              <a:rPr lang="en" sz="1500"/>
              <a:t>Compare two binaries using vbindiff</a:t>
            </a:r>
            <a:endParaRPr sz="1500"/>
          </a:p>
          <a:p>
            <a:pPr indent="-323850" lvl="1" marL="914400" rtl="0" algn="l">
              <a:spcBef>
                <a:spcPts val="0"/>
              </a:spcBef>
              <a:spcAft>
                <a:spcPts val="0"/>
              </a:spcAft>
              <a:buSzPts val="1500"/>
              <a:buChar char="○"/>
            </a:pPr>
            <a:r>
              <a:rPr lang="en" sz="1500"/>
              <a:t>Compare two binaries in Ghidra Version Tracking</a:t>
            </a:r>
            <a:endParaRPr sz="1500"/>
          </a:p>
          <a:p>
            <a:pPr indent="-323850" lvl="1" marL="914400" rtl="0" algn="l">
              <a:spcBef>
                <a:spcPts val="0"/>
              </a:spcBef>
              <a:spcAft>
                <a:spcPts val="0"/>
              </a:spcAft>
              <a:buSzPts val="1500"/>
              <a:buChar char="○"/>
            </a:pPr>
            <a:r>
              <a:rPr lang="en" sz="1500"/>
              <a:t>Learn what really changes in binaries</a:t>
            </a:r>
            <a:endParaRPr b="1" sz="1500"/>
          </a:p>
          <a:p>
            <a:pPr indent="-323850" lvl="0" marL="457200" rtl="0" algn="l">
              <a:spcBef>
                <a:spcPts val="0"/>
              </a:spcBef>
              <a:spcAft>
                <a:spcPts val="0"/>
              </a:spcAft>
              <a:buSzPts val="1500"/>
              <a:buChar char="●"/>
            </a:pPr>
            <a:r>
              <a:rPr lang="en" sz="1500"/>
              <a:t>Currently: Patching a production binary in the wild.</a:t>
            </a:r>
            <a:endParaRPr sz="1500"/>
          </a:p>
          <a:p>
            <a:pPr indent="-323850" lvl="1" marL="914400" rtl="0" algn="l">
              <a:lnSpc>
                <a:spcPct val="150000"/>
              </a:lnSpc>
              <a:spcBef>
                <a:spcPts val="0"/>
              </a:spcBef>
              <a:spcAft>
                <a:spcPts val="0"/>
              </a:spcAft>
              <a:buSzPts val="1500"/>
              <a:buChar char="○"/>
            </a:pPr>
            <a:r>
              <a:rPr lang="en" sz="1500"/>
              <a:t>Gnu Coreutils LS</a:t>
            </a:r>
            <a:endParaRPr sz="1500"/>
          </a:p>
          <a:p>
            <a:pPr indent="-323850" lvl="0" marL="457200" rtl="0" algn="l">
              <a:lnSpc>
                <a:spcPct val="150000"/>
              </a:lnSpc>
              <a:spcBef>
                <a:spcPts val="0"/>
              </a:spcBef>
              <a:spcAft>
                <a:spcPts val="0"/>
              </a:spcAft>
              <a:buSzPts val="1500"/>
              <a:buChar char="●"/>
            </a:pPr>
            <a:r>
              <a:rPr b="1" lang="en" sz="1500" u="sng"/>
              <a:t>Assumptions</a:t>
            </a:r>
            <a:endParaRPr b="1" sz="1500" u="sng"/>
          </a:p>
          <a:p>
            <a:pPr indent="-323850" lvl="1" marL="914400" rtl="0" algn="l">
              <a:lnSpc>
                <a:spcPct val="115000"/>
              </a:lnSpc>
              <a:spcBef>
                <a:spcPts val="0"/>
              </a:spcBef>
              <a:spcAft>
                <a:spcPts val="0"/>
              </a:spcAft>
              <a:buSzPts val="1500"/>
              <a:buChar char="○"/>
            </a:pPr>
            <a:r>
              <a:rPr lang="en" sz="1500"/>
              <a:t>Binaries are not stripped</a:t>
            </a:r>
            <a:endParaRPr sz="1500"/>
          </a:p>
          <a:p>
            <a:pPr indent="-323850" lvl="1" marL="914400" rtl="0" algn="l">
              <a:lnSpc>
                <a:spcPct val="115000"/>
              </a:lnSpc>
              <a:spcBef>
                <a:spcPts val="0"/>
              </a:spcBef>
              <a:spcAft>
                <a:spcPts val="0"/>
              </a:spcAft>
              <a:buSzPts val="1500"/>
              <a:buChar char="○"/>
            </a:pPr>
            <a:r>
              <a:rPr lang="en" sz="1500"/>
              <a:t>No optimization</a:t>
            </a:r>
            <a:endParaRPr sz="1500"/>
          </a:p>
          <a:p>
            <a:pPr indent="-323850" lvl="1" marL="914400" rtl="0" algn="l">
              <a:spcBef>
                <a:spcPts val="0"/>
              </a:spcBef>
              <a:spcAft>
                <a:spcPts val="0"/>
              </a:spcAft>
              <a:buSzPts val="1500"/>
              <a:buChar char="○"/>
            </a:pPr>
            <a:r>
              <a:rPr lang="en" sz="1500"/>
              <a:t>Linux infrastructure</a:t>
            </a:r>
            <a:endParaRPr sz="1500"/>
          </a:p>
          <a:p>
            <a:pPr indent="-323850" lvl="1" marL="914400" rtl="0" algn="l">
              <a:spcBef>
                <a:spcPts val="0"/>
              </a:spcBef>
              <a:spcAft>
                <a:spcPts val="0"/>
              </a:spcAft>
              <a:buSzPts val="1500"/>
              <a:buChar char="○"/>
            </a:pPr>
            <a:r>
              <a:rPr lang="en" sz="1500"/>
              <a:t>Patch is as simple as possible</a:t>
            </a:r>
            <a:endParaRPr sz="1500"/>
          </a:p>
          <a:p>
            <a:pPr indent="0" lvl="0" marL="0" rtl="0" algn="l">
              <a:spcBef>
                <a:spcPts val="1600"/>
              </a:spcBef>
              <a:spcAft>
                <a:spcPts val="1600"/>
              </a:spcAft>
              <a:buNone/>
            </a:pPr>
            <a:r>
              <a:t/>
            </a:r>
            <a:endParaRPr sz="1500"/>
          </a:p>
        </p:txBody>
      </p:sp>
      <p:pic>
        <p:nvPicPr>
          <p:cNvPr id="72" name="Google Shape;72;p14"/>
          <p:cNvPicPr preferRelativeResize="0"/>
          <p:nvPr/>
        </p:nvPicPr>
        <p:blipFill rotWithShape="1">
          <a:blip r:embed="rId3">
            <a:alphaModFix/>
          </a:blip>
          <a:srcRect b="0" l="3762" r="0" t="0"/>
          <a:stretch/>
        </p:blipFill>
        <p:spPr>
          <a:xfrm>
            <a:off x="0" y="1691450"/>
            <a:ext cx="4323400" cy="299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Patching a Toy Binary</a:t>
            </a:r>
            <a:endParaRPr/>
          </a:p>
        </p:txBody>
      </p:sp>
      <p:sp>
        <p:nvSpPr>
          <p:cNvPr id="78" name="Google Shape;78;p15"/>
          <p:cNvSpPr txBox="1"/>
          <p:nvPr/>
        </p:nvSpPr>
        <p:spPr>
          <a:xfrm>
            <a:off x="952100" y="1582500"/>
            <a:ext cx="4698300" cy="18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&lt;&lt; Screenshots here &gt;&gt;</a:t>
            </a:r>
            <a:endParaRPr>
              <a:latin typeface="Roboto"/>
              <a:ea typeface="Roboto"/>
              <a:cs typeface="Roboto"/>
              <a:sym typeface="Roboto"/>
            </a:endParaRPr>
          </a:p>
        </p:txBody>
      </p:sp>
      <p:pic>
        <p:nvPicPr>
          <p:cNvPr id="79" name="Google Shape;79;p15"/>
          <p:cNvPicPr preferRelativeResize="0"/>
          <p:nvPr/>
        </p:nvPicPr>
        <p:blipFill>
          <a:blip r:embed="rId3">
            <a:alphaModFix/>
          </a:blip>
          <a:stretch>
            <a:fillRect/>
          </a:stretch>
        </p:blipFill>
        <p:spPr>
          <a:xfrm>
            <a:off x="0" y="1391100"/>
            <a:ext cx="9143999" cy="2709525"/>
          </a:xfrm>
          <a:prstGeom prst="rect">
            <a:avLst/>
          </a:prstGeom>
          <a:noFill/>
          <a:ln>
            <a:noFill/>
          </a:ln>
        </p:spPr>
      </p:pic>
      <p:sp>
        <p:nvSpPr>
          <p:cNvPr id="80" name="Google Shape;80;p15"/>
          <p:cNvSpPr txBox="1"/>
          <p:nvPr/>
        </p:nvSpPr>
        <p:spPr>
          <a:xfrm>
            <a:off x="779625" y="4181625"/>
            <a:ext cx="26022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Without Length Check</a:t>
            </a:r>
            <a:r>
              <a:rPr lang="en">
                <a:latin typeface="Roboto"/>
                <a:ea typeface="Roboto"/>
                <a:cs typeface="Roboto"/>
                <a:sym typeface="Roboto"/>
              </a:rPr>
              <a:t>	</a:t>
            </a:r>
            <a:endParaRPr>
              <a:latin typeface="Roboto"/>
              <a:ea typeface="Roboto"/>
              <a:cs typeface="Roboto"/>
              <a:sym typeface="Roboto"/>
            </a:endParaRPr>
          </a:p>
        </p:txBody>
      </p:sp>
      <p:sp>
        <p:nvSpPr>
          <p:cNvPr id="81" name="Google Shape;81;p15"/>
          <p:cNvSpPr txBox="1"/>
          <p:nvPr/>
        </p:nvSpPr>
        <p:spPr>
          <a:xfrm>
            <a:off x="5894775" y="4181625"/>
            <a:ext cx="1988700" cy="4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With Length Check</a:t>
            </a:r>
            <a:endParaRPr sz="1500">
              <a:solidFill>
                <a:schemeClr val="dk2"/>
              </a:solidFill>
              <a:latin typeface="Roboto"/>
              <a:ea typeface="Roboto"/>
              <a:cs typeface="Roboto"/>
              <a:sym typeface="Roboto"/>
            </a:endParaRPr>
          </a:p>
        </p:txBody>
      </p:sp>
      <p:cxnSp>
        <p:nvCxnSpPr>
          <p:cNvPr id="82" name="Google Shape;82;p15"/>
          <p:cNvCxnSpPr>
            <a:stCxn id="81" idx="3"/>
          </p:cNvCxnSpPr>
          <p:nvPr/>
        </p:nvCxnSpPr>
        <p:spPr>
          <a:xfrm rot="10800000">
            <a:off x="7686975" y="2260875"/>
            <a:ext cx="196500" cy="213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the patch affect?</a:t>
            </a:r>
            <a:endParaRPr/>
          </a:p>
        </p:txBody>
      </p:sp>
      <p:sp>
        <p:nvSpPr>
          <p:cNvPr id="88" name="Google Shape;88;p16"/>
          <p:cNvSpPr txBox="1"/>
          <p:nvPr/>
        </p:nvSpPr>
        <p:spPr>
          <a:xfrm>
            <a:off x="311775" y="1458000"/>
            <a:ext cx="8520600" cy="36183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Patching means applying changes to the code in order to: </a:t>
            </a:r>
            <a:endParaRPr sz="1500">
              <a:solidFill>
                <a:schemeClr val="dk2"/>
              </a:solidFill>
              <a:latin typeface="Roboto"/>
              <a:ea typeface="Roboto"/>
              <a:cs typeface="Roboto"/>
              <a:sym typeface="Roboto"/>
            </a:endParaRPr>
          </a:p>
          <a:p>
            <a:pPr indent="-323850" lvl="1" marL="9144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Improve functionality</a:t>
            </a:r>
            <a:endParaRPr sz="1500">
              <a:solidFill>
                <a:schemeClr val="dk2"/>
              </a:solidFill>
              <a:latin typeface="Roboto"/>
              <a:ea typeface="Roboto"/>
              <a:cs typeface="Roboto"/>
              <a:sym typeface="Roboto"/>
            </a:endParaRPr>
          </a:p>
          <a:p>
            <a:pPr indent="-323850" lvl="1" marL="9144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Remove a vulnerability in the code.  </a:t>
            </a:r>
            <a:endParaRPr sz="1500">
              <a:solidFill>
                <a:schemeClr val="dk2"/>
              </a:solidFill>
              <a:latin typeface="Roboto"/>
              <a:ea typeface="Roboto"/>
              <a:cs typeface="Roboto"/>
              <a:sym typeface="Roboto"/>
            </a:endParaRPr>
          </a:p>
          <a:p>
            <a:pPr indent="-323850" lvl="0" marL="4572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This can lead to various problems like:</a:t>
            </a:r>
            <a:endParaRPr sz="1500">
              <a:solidFill>
                <a:schemeClr val="dk2"/>
              </a:solidFill>
              <a:latin typeface="Roboto"/>
              <a:ea typeface="Roboto"/>
              <a:cs typeface="Roboto"/>
              <a:sym typeface="Roboto"/>
            </a:endParaRPr>
          </a:p>
          <a:p>
            <a:pPr indent="-323850" lvl="1" marL="9144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Change in data memory locations</a:t>
            </a:r>
            <a:endParaRPr sz="1500">
              <a:solidFill>
                <a:schemeClr val="dk2"/>
              </a:solidFill>
              <a:latin typeface="Roboto"/>
              <a:ea typeface="Roboto"/>
              <a:cs typeface="Roboto"/>
              <a:sym typeface="Roboto"/>
            </a:endParaRPr>
          </a:p>
          <a:p>
            <a:pPr indent="-323850" lvl="1" marL="9144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Change in indirect address</a:t>
            </a:r>
            <a:endParaRPr sz="1500">
              <a:solidFill>
                <a:schemeClr val="dk2"/>
              </a:solidFill>
              <a:latin typeface="Roboto"/>
              <a:ea typeface="Roboto"/>
              <a:cs typeface="Roboto"/>
              <a:sym typeface="Roboto"/>
            </a:endParaRPr>
          </a:p>
          <a:p>
            <a:pPr indent="-323850" lvl="1" marL="9144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Change in function address and size</a:t>
            </a:r>
            <a:endParaRPr sz="1500">
              <a:solidFill>
                <a:schemeClr val="dk2"/>
              </a:solidFill>
              <a:latin typeface="Roboto"/>
              <a:ea typeface="Roboto"/>
              <a:cs typeface="Roboto"/>
              <a:sym typeface="Roboto"/>
            </a:endParaRPr>
          </a:p>
          <a:p>
            <a:pPr indent="-323850" lvl="1" marL="9144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Change in Headers</a:t>
            </a:r>
            <a:endParaRPr sz="1500">
              <a:solidFill>
                <a:schemeClr val="dk2"/>
              </a:solidFill>
              <a:latin typeface="Roboto"/>
              <a:ea typeface="Roboto"/>
              <a:cs typeface="Roboto"/>
              <a:sym typeface="Roboto"/>
            </a:endParaRPr>
          </a:p>
          <a:p>
            <a:pPr indent="-323850" lvl="1" marL="9144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Introduction of Branches </a:t>
            </a:r>
            <a:endParaRPr sz="1500">
              <a:solidFill>
                <a:schemeClr val="dk2"/>
              </a:solidFill>
              <a:latin typeface="Roboto"/>
              <a:ea typeface="Roboto"/>
              <a:cs typeface="Roboto"/>
              <a:sym typeface="Roboto"/>
            </a:endParaRPr>
          </a:p>
          <a:p>
            <a:pPr indent="-323850" lvl="1" marL="9144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Changes in alignment</a:t>
            </a:r>
            <a:endParaRPr sz="15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Patching a Real World Binary</a:t>
            </a:r>
            <a:endParaRPr/>
          </a:p>
        </p:txBody>
      </p:sp>
      <p:pic>
        <p:nvPicPr>
          <p:cNvPr id="94" name="Google Shape;94;p17"/>
          <p:cNvPicPr preferRelativeResize="0"/>
          <p:nvPr/>
        </p:nvPicPr>
        <p:blipFill>
          <a:blip r:embed="rId3">
            <a:alphaModFix/>
          </a:blip>
          <a:stretch>
            <a:fillRect/>
          </a:stretch>
        </p:blipFill>
        <p:spPr>
          <a:xfrm>
            <a:off x="1004925" y="2571750"/>
            <a:ext cx="3620300" cy="2369250"/>
          </a:xfrm>
          <a:prstGeom prst="rect">
            <a:avLst/>
          </a:prstGeom>
          <a:noFill/>
          <a:ln>
            <a:noFill/>
          </a:ln>
        </p:spPr>
      </p:pic>
      <p:pic>
        <p:nvPicPr>
          <p:cNvPr id="95" name="Google Shape;95;p17"/>
          <p:cNvPicPr preferRelativeResize="0"/>
          <p:nvPr/>
        </p:nvPicPr>
        <p:blipFill>
          <a:blip r:embed="rId4">
            <a:alphaModFix/>
          </a:blip>
          <a:stretch>
            <a:fillRect/>
          </a:stretch>
        </p:blipFill>
        <p:spPr>
          <a:xfrm>
            <a:off x="4845375" y="2571750"/>
            <a:ext cx="4065575" cy="1690875"/>
          </a:xfrm>
          <a:prstGeom prst="rect">
            <a:avLst/>
          </a:prstGeom>
          <a:noFill/>
          <a:ln>
            <a:noFill/>
          </a:ln>
        </p:spPr>
      </p:pic>
      <p:sp>
        <p:nvSpPr>
          <p:cNvPr id="96" name="Google Shape;96;p17"/>
          <p:cNvSpPr txBox="1"/>
          <p:nvPr/>
        </p:nvSpPr>
        <p:spPr>
          <a:xfrm>
            <a:off x="918600" y="1366875"/>
            <a:ext cx="58320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Gnu Coreutils LS (March 16th, 2018 patch):</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Binary:</a:t>
            </a:r>
            <a:r>
              <a:rPr lang="en">
                <a:solidFill>
                  <a:schemeClr val="dk2"/>
                </a:solidFill>
                <a:latin typeface="Roboto"/>
                <a:ea typeface="Roboto"/>
                <a:cs typeface="Roboto"/>
                <a:sym typeface="Roboto"/>
              </a:rPr>
              <a:t> 623.7 kb. </a:t>
            </a:r>
            <a:r>
              <a:rPr b="1" lang="en">
                <a:solidFill>
                  <a:schemeClr val="dk2"/>
                </a:solidFill>
                <a:latin typeface="Roboto"/>
                <a:ea typeface="Roboto"/>
                <a:cs typeface="Roboto"/>
                <a:sym typeface="Roboto"/>
              </a:rPr>
              <a:t>Source Patch:</a:t>
            </a:r>
            <a:r>
              <a:rPr lang="en">
                <a:solidFill>
                  <a:schemeClr val="dk2"/>
                </a:solidFill>
                <a:latin typeface="Roboto"/>
                <a:ea typeface="Roboto"/>
                <a:cs typeface="Roboto"/>
                <a:sym typeface="Roboto"/>
              </a:rPr>
              <a:t> 13 additions, 5 deletions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b="1" lang="en">
                <a:solidFill>
                  <a:schemeClr val="dk2"/>
                </a:solidFill>
                <a:latin typeface="Roboto"/>
                <a:ea typeface="Roboto"/>
                <a:cs typeface="Roboto"/>
                <a:sym typeface="Roboto"/>
              </a:rPr>
              <a:t>Binary Patch:</a:t>
            </a:r>
            <a:r>
              <a:rPr lang="en">
                <a:solidFill>
                  <a:schemeClr val="dk2"/>
                </a:solidFill>
                <a:latin typeface="Roboto"/>
                <a:ea typeface="Roboto"/>
                <a:cs typeface="Roboto"/>
                <a:sym typeface="Roboto"/>
              </a:rPr>
              <a:t> ~600 bytes</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Status: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In progress </a:t>
            </a:r>
            <a:endParaRPr>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02" name="Google Shape;102;p18"/>
          <p:cNvSpPr txBox="1"/>
          <p:nvPr/>
        </p:nvSpPr>
        <p:spPr>
          <a:xfrm>
            <a:off x="4462875" y="1317300"/>
            <a:ext cx="4434600" cy="3387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Updating indirect address, jump, function address, size and alignment</a:t>
            </a:r>
            <a:endParaRPr sz="1500">
              <a:solidFill>
                <a:schemeClr val="dk2"/>
              </a:solidFill>
              <a:latin typeface="Roboto"/>
              <a:ea typeface="Roboto"/>
              <a:cs typeface="Roboto"/>
              <a:sym typeface="Roboto"/>
            </a:endParaRPr>
          </a:p>
          <a:p>
            <a:pPr indent="-323850" lvl="0" marL="4572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Changing things* in the Header section</a:t>
            </a:r>
            <a:endParaRPr sz="1500">
              <a:solidFill>
                <a:schemeClr val="dk2"/>
              </a:solidFill>
              <a:latin typeface="Roboto"/>
              <a:ea typeface="Roboto"/>
              <a:cs typeface="Roboto"/>
              <a:sym typeface="Roboto"/>
            </a:endParaRPr>
          </a:p>
          <a:p>
            <a:pPr indent="-323850" lvl="0" marL="457200" rtl="0" algn="l">
              <a:lnSpc>
                <a:spcPct val="150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Active Research Area</a:t>
            </a:r>
            <a:endParaRPr sz="15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15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  Things like version, entry point address flags , size of section headers, size of program headers, start of the program headers.</a:t>
            </a:r>
            <a:endParaRPr sz="1300">
              <a:solidFill>
                <a:schemeClr val="dk2"/>
              </a:solidFill>
              <a:latin typeface="Roboto"/>
              <a:ea typeface="Roboto"/>
              <a:cs typeface="Roboto"/>
              <a:sym typeface="Roboto"/>
            </a:endParaRPr>
          </a:p>
        </p:txBody>
      </p:sp>
      <p:pic>
        <p:nvPicPr>
          <p:cNvPr id="103" name="Google Shape;103;p18"/>
          <p:cNvPicPr preferRelativeResize="0"/>
          <p:nvPr/>
        </p:nvPicPr>
        <p:blipFill rotWithShape="1">
          <a:blip r:embed="rId3">
            <a:alphaModFix/>
          </a:blip>
          <a:srcRect b="0" l="2638" r="0" t="0"/>
          <a:stretch/>
        </p:blipFill>
        <p:spPr>
          <a:xfrm>
            <a:off x="0" y="1421200"/>
            <a:ext cx="4317725" cy="3387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a:t>
            </a:r>
            <a:endParaRPr/>
          </a:p>
        </p:txBody>
      </p:sp>
      <p:sp>
        <p:nvSpPr>
          <p:cNvPr id="109" name="Google Shape;109;p19"/>
          <p:cNvSpPr txBox="1"/>
          <p:nvPr>
            <p:ph idx="1" type="body"/>
          </p:nvPr>
        </p:nvSpPr>
        <p:spPr>
          <a:xfrm>
            <a:off x="4299225" y="1640700"/>
            <a:ext cx="4776900" cy="18621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Compare unpatched real world binaries and get a function with </a:t>
            </a:r>
            <a:r>
              <a:rPr lang="en" sz="1500"/>
              <a:t>vulnerability</a:t>
            </a:r>
            <a:r>
              <a:rPr lang="en" sz="1500"/>
              <a:t> to patch</a:t>
            </a:r>
            <a:endParaRPr sz="1500"/>
          </a:p>
          <a:p>
            <a:pPr indent="-323850" lvl="0" marL="457200" rtl="0" algn="l">
              <a:lnSpc>
                <a:spcPct val="150000"/>
              </a:lnSpc>
              <a:spcBef>
                <a:spcPts val="0"/>
              </a:spcBef>
              <a:spcAft>
                <a:spcPts val="0"/>
              </a:spcAft>
              <a:buSzPts val="1500"/>
              <a:buChar char="●"/>
            </a:pPr>
            <a:r>
              <a:rPr lang="en" sz="1500"/>
              <a:t>Look at how to update all the tab</a:t>
            </a:r>
            <a:r>
              <a:rPr lang="en" sz="1500"/>
              <a:t>les</a:t>
            </a:r>
            <a:endParaRPr sz="1500"/>
          </a:p>
          <a:p>
            <a:pPr indent="-323850" lvl="0" marL="457200" rtl="0" algn="l">
              <a:lnSpc>
                <a:spcPct val="150000"/>
              </a:lnSpc>
              <a:spcBef>
                <a:spcPts val="0"/>
              </a:spcBef>
              <a:spcAft>
                <a:spcPts val="0"/>
              </a:spcAft>
              <a:buSzPts val="1500"/>
              <a:buChar char="●"/>
            </a:pPr>
            <a:r>
              <a:rPr lang="en" sz="1500"/>
              <a:t>Modify ELF Headers</a:t>
            </a:r>
            <a:endParaRPr sz="1500"/>
          </a:p>
          <a:p>
            <a:pPr indent="-323850" lvl="0" marL="457200" rtl="0" algn="l">
              <a:lnSpc>
                <a:spcPct val="150000"/>
              </a:lnSpc>
              <a:spcBef>
                <a:spcPts val="0"/>
              </a:spcBef>
              <a:spcAft>
                <a:spcPts val="0"/>
              </a:spcAft>
              <a:buSzPts val="1500"/>
              <a:buChar char="●"/>
            </a:pPr>
            <a:r>
              <a:rPr lang="en" sz="1500"/>
              <a:t>Use what we have learned to successfully apply patches</a:t>
            </a:r>
            <a:endParaRPr sz="1500"/>
          </a:p>
        </p:txBody>
      </p:sp>
      <p:pic>
        <p:nvPicPr>
          <p:cNvPr id="110" name="Google Shape;110;p19"/>
          <p:cNvPicPr preferRelativeResize="0"/>
          <p:nvPr/>
        </p:nvPicPr>
        <p:blipFill rotWithShape="1">
          <a:blip r:embed="rId3">
            <a:alphaModFix/>
          </a:blip>
          <a:srcRect b="5401" l="0" r="0" t="0"/>
          <a:stretch/>
        </p:blipFill>
        <p:spPr>
          <a:xfrm>
            <a:off x="0" y="1549675"/>
            <a:ext cx="4299225" cy="322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t>
            </a:r>
            <a:endParaRPr/>
          </a:p>
        </p:txBody>
      </p:sp>
      <p:sp>
        <p:nvSpPr>
          <p:cNvPr id="116" name="Google Shape;116;p20"/>
          <p:cNvSpPr txBox="1"/>
          <p:nvPr>
            <p:ph idx="1" type="body"/>
          </p:nvPr>
        </p:nvSpPr>
        <p:spPr>
          <a:xfrm>
            <a:off x="4658300" y="719200"/>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0"/>
              <a:t>?</a:t>
            </a:r>
            <a:endParaRPr sz="200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