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75" r:id="rId4"/>
    <p:sldId id="276" r:id="rId5"/>
    <p:sldId id="259" r:id="rId6"/>
    <p:sldId id="260" r:id="rId7"/>
    <p:sldId id="263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FFFF"/>
    <a:srgbClr val="151F0B"/>
    <a:srgbClr val="1F2E10"/>
    <a:srgbClr val="111909"/>
    <a:srgbClr val="1E2B0F"/>
    <a:srgbClr val="253513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ACDD2DC-9D43-4DC1-8D2A-DE494833B7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A7ECD19-3E5D-48C6-8365-3755E7EEC4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1D90-6D6C-460D-A341-20CA24321347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76E47B-D0A2-424C-847E-18119A371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3489BB-65FD-4D1F-B869-F0E7E6D88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9E7D-3D79-4274-B0C4-AB338CC98D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67300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52F94-F088-4543-8D95-3F173F8D7A45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2644-945C-4A11-B8B8-AFFECAF7F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89763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503E-134D-49F9-B030-B706446FDF8C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70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893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5711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0863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7006957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2454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192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62137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175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135C-8070-46F8-A48B-6E86F6B08CD2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39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346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1255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AF70-7C80-4216-BF76-03E84CC4316C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05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DB44-755A-4CE0-A839-500B3B44B7FC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1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00070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769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99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01859-6398-46E0-AA9E-BB260041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039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360 Degree MONITORING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1B55D5C-8733-40F6-9648-A726FBA5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19" y="6445624"/>
            <a:ext cx="2599764" cy="674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FFA4444-4C1F-48A4-8C10-95CE4B20A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xmlns="" id="{112DE9D5-8340-43FE-B4A6-6AC64208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1034219"/>
              </p:ext>
            </p:extLst>
          </p:nvPr>
        </p:nvGraphicFramePr>
        <p:xfrm>
          <a:off x="1264025" y="4091470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449337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Bodoni MT Black" panose="02070A03080606020203" pitchFamily="18" charset="0"/>
                        </a:rPr>
                        <a:t>Business Required Document [BRD] </a:t>
                      </a:r>
                      <a:endParaRPr lang="en-IN" sz="3600" dirty="0">
                        <a:latin typeface="Bodoni MT Black" panose="02070A030806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2917595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EA872D98-D974-02D6-2D01-2A970D80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464" y="2766530"/>
            <a:ext cx="8004243" cy="109689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Arial Black" panose="020B0A04020102020204" pitchFamily="34" charset="0"/>
              </a:rPr>
              <a:t>  TRIBE-O</a:t>
            </a:r>
          </a:p>
        </p:txBody>
      </p:sp>
    </p:spTree>
    <p:extLst>
      <p:ext uri="{BB962C8B-B14F-4D97-AF65-F5344CB8AC3E}">
        <p14:creationId xmlns:p14="http://schemas.microsoft.com/office/powerpoint/2010/main" xmlns="" val="70024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110593-0194-424E-BC12-C0E2985CAA6A}"/>
              </a:ext>
            </a:extLst>
          </p:cNvPr>
          <p:cNvSpPr txBox="1"/>
          <p:nvPr/>
        </p:nvSpPr>
        <p:spPr>
          <a:xfrm>
            <a:off x="1058091" y="1293223"/>
            <a:ext cx="1028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endParaRPr lang="en-IN" sz="1400" i="1" dirty="0">
              <a:latin typeface="Arial" panose="020B0604020202020204" pitchFamily="34" charset="0"/>
            </a:endParaRPr>
          </a:p>
          <a:p>
            <a:pPr algn="just">
              <a:lnSpc>
                <a:spcPts val="1200"/>
              </a:lnSpc>
            </a:pPr>
            <a:endParaRPr lang="en-IN" sz="11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58536" y="609600"/>
            <a:ext cx="7915465" cy="1320800"/>
          </a:xfrm>
        </p:spPr>
        <p:txBody>
          <a:bodyPr/>
          <a:lstStyle/>
          <a:p>
            <a:r>
              <a:rPr lang="en-US" dirty="0" smtClean="0"/>
              <a:t>HOW DOES NAGIOS WORK</a:t>
            </a:r>
            <a:endParaRPr lang="en-US" dirty="0"/>
          </a:p>
        </p:txBody>
      </p:sp>
      <p:pic>
        <p:nvPicPr>
          <p:cNvPr id="10" name="Content Placeholder 9" descr="nagios a.jpeg"/>
          <p:cNvPicPr>
            <a:picLocks noGrp="1" noChangeAspect="1"/>
          </p:cNvPicPr>
          <p:nvPr>
            <p:ph idx="1"/>
          </p:nvPr>
        </p:nvPicPr>
        <p:blipFill>
          <a:blip r:embed="rId4"/>
          <a:srcRect l="11200" t="3556" r="11200" b="12444"/>
          <a:stretch>
            <a:fillRect/>
          </a:stretch>
        </p:blipFill>
        <p:spPr>
          <a:xfrm>
            <a:off x="222069" y="1489166"/>
            <a:ext cx="10006148" cy="4650377"/>
          </a:xfrm>
        </p:spPr>
      </p:pic>
    </p:spTree>
    <p:extLst>
      <p:ext uri="{BB962C8B-B14F-4D97-AF65-F5344CB8AC3E}">
        <p14:creationId xmlns:p14="http://schemas.microsoft.com/office/powerpoint/2010/main" xmlns="" val="34379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nrpe.jpeg"/>
          <p:cNvPicPr>
            <a:picLocks noChangeAspect="1"/>
          </p:cNvPicPr>
          <p:nvPr/>
        </p:nvPicPr>
        <p:blipFill>
          <a:blip r:embed="rId4"/>
          <a:srcRect l="10200" t="5333" r="11400" b="12000"/>
          <a:stretch>
            <a:fillRect/>
          </a:stretch>
        </p:blipFill>
        <p:spPr>
          <a:xfrm>
            <a:off x="640080" y="1136469"/>
            <a:ext cx="9678706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8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we offer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Server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Webserser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Application monitoring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12356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0970" y="609600"/>
            <a:ext cx="8033031" cy="1320800"/>
          </a:xfrm>
        </p:spPr>
        <p:txBody>
          <a:bodyPr/>
          <a:lstStyle/>
          <a:p>
            <a:r>
              <a:rPr lang="en-US" dirty="0" smtClean="0"/>
              <a:t>Flow of project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Initiated required number of </a:t>
            </a:r>
            <a:r>
              <a:rPr lang="en-US" dirty="0" err="1" smtClean="0"/>
              <a:t>ubuntu</a:t>
            </a:r>
            <a:r>
              <a:rPr lang="en-US" dirty="0" smtClean="0"/>
              <a:t> 20 </a:t>
            </a:r>
            <a:r>
              <a:rPr lang="en-US" dirty="0" err="1" smtClean="0"/>
              <a:t>linux</a:t>
            </a:r>
            <a:r>
              <a:rPr lang="en-US" dirty="0" smtClean="0"/>
              <a:t> instances on AWS.</a:t>
            </a:r>
          </a:p>
          <a:p>
            <a:r>
              <a:rPr lang="en-US" dirty="0" smtClean="0"/>
              <a:t>Assign IAM roles for collaborative work.</a:t>
            </a:r>
          </a:p>
          <a:p>
            <a:r>
              <a:rPr lang="en-US" dirty="0" smtClean="0"/>
              <a:t>Assigned elastic IP to all the instances</a:t>
            </a:r>
          </a:p>
          <a:p>
            <a:r>
              <a:rPr lang="en-US" dirty="0" smtClean="0"/>
              <a:t>Installed </a:t>
            </a:r>
            <a:r>
              <a:rPr lang="en-US" dirty="0" err="1" smtClean="0"/>
              <a:t>Nagios</a:t>
            </a:r>
            <a:r>
              <a:rPr lang="en-US" dirty="0" smtClean="0"/>
              <a:t> on host and remote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plugin</a:t>
            </a:r>
            <a:r>
              <a:rPr lang="en-US" dirty="0" smtClean="0"/>
              <a:t> and NRPE on every instance.</a:t>
            </a:r>
          </a:p>
          <a:p>
            <a:r>
              <a:rPr lang="en-US" dirty="0" smtClean="0"/>
              <a:t>Edited  </a:t>
            </a:r>
            <a:r>
              <a:rPr lang="en-US" dirty="0" err="1" smtClean="0"/>
              <a:t>config</a:t>
            </a:r>
            <a:r>
              <a:rPr lang="en-US" dirty="0" smtClean="0"/>
              <a:t> file of </a:t>
            </a:r>
            <a:r>
              <a:rPr lang="en-US" dirty="0" err="1" smtClean="0"/>
              <a:t>Nagios</a:t>
            </a:r>
            <a:r>
              <a:rPr lang="en-US" dirty="0" smtClean="0"/>
              <a:t> to add monitoring according to our need.</a:t>
            </a:r>
          </a:p>
          <a:p>
            <a:r>
              <a:rPr lang="en-US" dirty="0" smtClean="0"/>
              <a:t>Deployed </a:t>
            </a:r>
            <a:r>
              <a:rPr lang="en-US" dirty="0" err="1" smtClean="0"/>
              <a:t>webserver</a:t>
            </a:r>
            <a:r>
              <a:rPr lang="en-US" dirty="0" smtClean="0"/>
              <a:t> to monitor.</a:t>
            </a:r>
          </a:p>
          <a:p>
            <a:r>
              <a:rPr lang="en-US" dirty="0" smtClean="0"/>
              <a:t>Initiated </a:t>
            </a:r>
            <a:r>
              <a:rPr lang="en-US" dirty="0" err="1" smtClean="0"/>
              <a:t>MySql</a:t>
            </a:r>
            <a:r>
              <a:rPr lang="en-US" dirty="0" smtClean="0"/>
              <a:t> database to monitor it.</a:t>
            </a:r>
          </a:p>
          <a:p>
            <a:r>
              <a:rPr lang="en-US" dirty="0" smtClean="0"/>
              <a:t>Set up mailing service SMTP for </a:t>
            </a:r>
            <a:r>
              <a:rPr lang="en-US" dirty="0" err="1" smtClean="0"/>
              <a:t>nagios</a:t>
            </a:r>
            <a:r>
              <a:rPr lang="en-US" dirty="0" smtClean="0"/>
              <a:t>, for alerting the admin incase of any fault.</a:t>
            </a:r>
          </a:p>
          <a:p>
            <a:r>
              <a:rPr lang="en-US" dirty="0" smtClean="0"/>
              <a:t>Installed  another open source monitoring tool </a:t>
            </a:r>
            <a:r>
              <a:rPr lang="en-US" dirty="0" err="1" smtClean="0"/>
              <a:t>Zabbix</a:t>
            </a:r>
            <a:r>
              <a:rPr lang="en-US" dirty="0" smtClean="0"/>
              <a:t> to make </a:t>
            </a:r>
            <a:r>
              <a:rPr lang="en-US" dirty="0" err="1" smtClean="0"/>
              <a:t>decentralised</a:t>
            </a:r>
            <a:r>
              <a:rPr lang="en-US" dirty="0" smtClean="0"/>
              <a:t> monitoring.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zabbix</a:t>
            </a:r>
            <a:r>
              <a:rPr lang="en-US" dirty="0" smtClean="0"/>
              <a:t> on remote and host.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664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BB32C1-D5E2-4E99-B69C-428EE9B95BB6}"/>
              </a:ext>
            </a:extLst>
          </p:cNvPr>
          <p:cNvSpPr txBox="1"/>
          <p:nvPr/>
        </p:nvSpPr>
        <p:spPr>
          <a:xfrm>
            <a:off x="746632" y="1938775"/>
            <a:ext cx="10139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42900">
              <a:lnSpc>
                <a:spcPts val="12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300" i="1" dirty="0">
              <a:latin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en-IN" sz="1300" i="1" dirty="0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7096" y="609600"/>
            <a:ext cx="8006905" cy="1320800"/>
          </a:xfrm>
        </p:spPr>
        <p:txBody>
          <a:bodyPr/>
          <a:lstStyle/>
          <a:p>
            <a:r>
              <a:rPr lang="en-US" dirty="0" smtClean="0"/>
              <a:t>Challenges faced throughout.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>
              <a:buNone/>
            </a:pPr>
            <a:r>
              <a:rPr lang="en-US" dirty="0" smtClean="0"/>
              <a:t>1.Setting up mailing service for </a:t>
            </a:r>
            <a:r>
              <a:rPr lang="en-US" dirty="0" err="1" smtClean="0"/>
              <a:t>Nagios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2.Setting up NRPE</a:t>
            </a:r>
          </a:p>
          <a:p>
            <a:pPr>
              <a:buNone/>
            </a:pPr>
            <a:r>
              <a:rPr lang="en-US" dirty="0" smtClean="0"/>
              <a:t>3.Could not assign elastic IPs to all our 7 instances.(as </a:t>
            </a:r>
            <a:r>
              <a:rPr lang="en-US" dirty="0" err="1" smtClean="0"/>
              <a:t>aws</a:t>
            </a:r>
            <a:r>
              <a:rPr lang="en-US" dirty="0" smtClean="0"/>
              <a:t> only allows 5)</a:t>
            </a:r>
          </a:p>
          <a:p>
            <a:pPr>
              <a:buNone/>
            </a:pPr>
            <a:r>
              <a:rPr lang="en-US" dirty="0" smtClean="0"/>
              <a:t>4. Had to face compatibility issues with OS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we handled them</a:t>
            </a:r>
          </a:p>
          <a:p>
            <a:pPr>
              <a:buNone/>
            </a:pPr>
            <a:r>
              <a:rPr lang="en-US" dirty="0" smtClean="0"/>
              <a:t>1.Did it through trial and error and official documentation.</a:t>
            </a:r>
          </a:p>
          <a:p>
            <a:pPr>
              <a:buNone/>
            </a:pPr>
            <a:r>
              <a:rPr lang="en-US" dirty="0" smtClean="0"/>
              <a:t>2.Gone through various CLI logs.</a:t>
            </a:r>
          </a:p>
          <a:p>
            <a:pPr>
              <a:buNone/>
            </a:pPr>
            <a:r>
              <a:rPr lang="en-US" dirty="0" smtClean="0"/>
              <a:t>3. Had to contact to AWS support team.</a:t>
            </a:r>
          </a:p>
          <a:p>
            <a:pPr>
              <a:buNone/>
            </a:pPr>
            <a:r>
              <a:rPr lang="en-US" dirty="0" smtClean="0"/>
              <a:t>4. Tried on multiple OS to troubleshoot.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4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54816" y="732488"/>
            <a:ext cx="7766936" cy="1646302"/>
          </a:xfrm>
        </p:spPr>
        <p:txBody>
          <a:bodyPr/>
          <a:lstStyle/>
          <a:p>
            <a:r>
              <a:rPr lang="en-US" dirty="0" smtClean="0"/>
              <a:t>Why Not AWS </a:t>
            </a:r>
            <a:r>
              <a:rPr lang="en-US" dirty="0" err="1" smtClean="0"/>
              <a:t>Cloudwatch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3954" y="3004457"/>
            <a:ext cx="9757955" cy="27040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smtClean="0"/>
              <a:t>Although using cloud watch would been more easier as our project is totally hosted on AWS, but we choose not to use it because:</a:t>
            </a:r>
          </a:p>
          <a:p>
            <a:pPr algn="l"/>
            <a:r>
              <a:rPr lang="en-US" sz="2400" dirty="0" smtClean="0"/>
              <a:t>1.Cloud watch is centralized and could become slow when there are multiple push request from many services.</a:t>
            </a:r>
          </a:p>
          <a:p>
            <a:pPr algn="l"/>
            <a:r>
              <a:rPr lang="en-US" sz="2400" dirty="0" smtClean="0"/>
              <a:t>2.Wanted to learn open source tool that are industry relevant.</a:t>
            </a:r>
          </a:p>
          <a:p>
            <a:pPr algn="l"/>
            <a:r>
              <a:rPr lang="en-US" sz="2400" dirty="0" smtClean="0"/>
              <a:t>3. Cloud watch is very expensive when compared to open source tools like </a:t>
            </a:r>
            <a:r>
              <a:rPr lang="en-US" sz="2400" dirty="0" err="1" smtClean="0"/>
              <a:t>nagios</a:t>
            </a:r>
            <a:r>
              <a:rPr lang="en-US" sz="2400" dirty="0" smtClean="0"/>
              <a:t> an </a:t>
            </a:r>
            <a:r>
              <a:rPr lang="en-US" sz="2400" dirty="0" err="1" smtClean="0"/>
              <a:t>zabbix</a:t>
            </a:r>
            <a:r>
              <a:rPr lang="en-US" sz="2400" dirty="0" smtClean="0"/>
              <a:t> which are 100 percent free.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137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0228D6-9DEE-4275-ADE7-C3E42097E36B}"/>
              </a:ext>
            </a:extLst>
          </p:cNvPr>
          <p:cNvSpPr txBox="1"/>
          <p:nvPr/>
        </p:nvSpPr>
        <p:spPr>
          <a:xfrm>
            <a:off x="1030941" y="3505200"/>
            <a:ext cx="9170896" cy="45102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  <a:bevelB w="139700" h="139700" prst="divot"/>
          </a:sp3d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7200" i="1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88559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078070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9AFD71-BF06-45AE-94E0-978836720CDA}"/>
              </a:ext>
            </a:extLst>
          </p:cNvPr>
          <p:cNvSpPr txBox="1"/>
          <p:nvPr/>
        </p:nvSpPr>
        <p:spPr>
          <a:xfrm>
            <a:off x="2369152" y="319534"/>
            <a:ext cx="6320116" cy="92333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IN" sz="5400" dirty="0">
                <a:solidFill>
                  <a:srgbClr val="7030A0"/>
                </a:solidFill>
                <a:latin typeface="Cooper Black" panose="0208090404030B020404" pitchFamily="18" charset="0"/>
              </a:rPr>
              <a:t>TRIBE : 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504192D3-6561-420D-AF8F-7711225F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0787005"/>
              </p:ext>
            </p:extLst>
          </p:nvPr>
        </p:nvGraphicFramePr>
        <p:xfrm>
          <a:off x="502024" y="1598870"/>
          <a:ext cx="11143129" cy="50043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50613">
                  <a:extLst>
                    <a:ext uri="{9D8B030D-6E8A-4147-A177-3AD203B41FA5}">
                      <a16:colId xmlns:a16="http://schemas.microsoft.com/office/drawing/2014/main" xmlns="" val="2717130824"/>
                    </a:ext>
                  </a:extLst>
                </a:gridCol>
                <a:gridCol w="5392516">
                  <a:extLst>
                    <a:ext uri="{9D8B030D-6E8A-4147-A177-3AD203B41FA5}">
                      <a16:colId xmlns:a16="http://schemas.microsoft.com/office/drawing/2014/main" xmlns="" val="3864537992"/>
                    </a:ext>
                  </a:extLst>
                </a:gridCol>
              </a:tblGrid>
              <a:tr h="915001"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solidFill>
                            <a:srgbClr val="0000FF"/>
                          </a:solidFill>
                          <a:latin typeface="Algerian" panose="04020705040A02060702" pitchFamily="82" charset="0"/>
                        </a:rPr>
                        <a:t>BACKEND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solidFill>
                            <a:srgbClr val="0000FF"/>
                          </a:solidFill>
                          <a:latin typeface="Algerian" panose="04020705040A02060702" pitchFamily="82" charset="0"/>
                        </a:rPr>
                        <a:t>DOCUMENTATION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1055214"/>
                  </a:ext>
                </a:extLst>
              </a:tr>
              <a:tr h="78155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  <a:ea typeface="+mn-ea"/>
                          <a:cs typeface="+mn-cs"/>
                        </a:rPr>
                        <a:t>PRASAD MOHAN DHUPKAR (CO-LEADER)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Bernard MT Condensed" panose="02050806060905020404" pitchFamily="18" charset="0"/>
                        </a:rPr>
                        <a:t>ABHAY SINGH BAJETA (LEADER)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4858837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  <a:ea typeface="+mn-ea"/>
                          <a:cs typeface="+mn-cs"/>
                        </a:rPr>
                        <a:t>OMKAR SAMBHAJI DAMAME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Bernard MT Condensed" panose="020508060609050204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>
                          <a:latin typeface="Bernard MT Condensed" panose="02050806060905020404" pitchFamily="18" charset="0"/>
                        </a:rPr>
                        <a:t>SUNITA KUMARI NAYAK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17599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  <a:ea typeface="+mn-ea"/>
                          <a:cs typeface="+mn-cs"/>
                        </a:rPr>
                        <a:t>DEEPAK PANIGRAHI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Bernard MT Condensed" panose="020508060609050204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Bernard MT Condensed" panose="02050806060905020404" pitchFamily="18" charset="0"/>
                        </a:rPr>
                        <a:t>SANTOSINI SATAPATHY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1620406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  <a:ea typeface="+mn-ea"/>
                          <a:cs typeface="+mn-cs"/>
                        </a:rPr>
                        <a:t>SUBHANGI SUBHADARSHINI NAYAK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Bernard MT Condensed" panose="020508060609050204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Bernard MT Condensed" panose="02050806060905020404" pitchFamily="18" charset="0"/>
                        </a:rPr>
                        <a:t>SANTOSHINI NAIK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0060910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  <a:ea typeface="+mn-ea"/>
                          <a:cs typeface="+mn-cs"/>
                        </a:rPr>
                        <a:t>SIDDIK JAHANGIR ATTAR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Bernard MT Condensed" panose="020508060609050204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Bernard MT Condensed" panose="02050806060905020404" pitchFamily="18" charset="0"/>
                        </a:rPr>
                        <a:t>BIDYUT RANJAN NAYAK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9328235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Bernard MT Condensed" panose="02050806060905020404" pitchFamily="18" charset="0"/>
                          <a:ea typeface="+mn-ea"/>
                          <a:cs typeface="+mn-cs"/>
                        </a:rPr>
                        <a:t>ABHIPSA SAMANTRA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Bernard MT Condensed" panose="020508060609050204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04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6" y="609600"/>
            <a:ext cx="5590903" cy="1320800"/>
          </a:xfrm>
        </p:spPr>
        <p:txBody>
          <a:bodyPr/>
          <a:lstStyle/>
          <a:p>
            <a:r>
              <a:rPr lang="en-US" dirty="0" smtClean="0"/>
              <a:t>Continuous Monitoring</a:t>
            </a:r>
            <a:endParaRPr lang="en-US" dirty="0"/>
          </a:p>
        </p:txBody>
      </p:sp>
      <p:pic>
        <p:nvPicPr>
          <p:cNvPr id="4" name="Content Placeholder 3" descr="conitinous monitoring.jpeg"/>
          <p:cNvPicPr>
            <a:picLocks noGrp="1" noChangeAspect="1"/>
          </p:cNvPicPr>
          <p:nvPr>
            <p:ph idx="1"/>
          </p:nvPr>
        </p:nvPicPr>
        <p:blipFill>
          <a:blip r:embed="rId2"/>
          <a:srcRect l="10800" r="10800" b="14667"/>
          <a:stretch>
            <a:fillRect/>
          </a:stretch>
        </p:blipFill>
        <p:spPr>
          <a:xfrm>
            <a:off x="679268" y="1658983"/>
            <a:ext cx="9653451" cy="475488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609600"/>
            <a:ext cx="7771773" cy="1320800"/>
          </a:xfrm>
        </p:spPr>
        <p:txBody>
          <a:bodyPr/>
          <a:lstStyle/>
          <a:p>
            <a:r>
              <a:rPr lang="en-US" dirty="0" smtClean="0"/>
              <a:t>Why Do </a:t>
            </a:r>
            <a:r>
              <a:rPr lang="en-US" dirty="0" smtClean="0"/>
              <a:t>W</a:t>
            </a:r>
            <a:r>
              <a:rPr lang="en-US" dirty="0" smtClean="0"/>
              <a:t>e Need Continuous Monitoring</a:t>
            </a:r>
            <a:endParaRPr lang="en-US" dirty="0"/>
          </a:p>
        </p:txBody>
      </p:sp>
      <p:pic>
        <p:nvPicPr>
          <p:cNvPr id="5" name="Content Placeholder 4" descr="why continous.jpeg"/>
          <p:cNvPicPr>
            <a:picLocks noGrp="1" noChangeAspect="1"/>
          </p:cNvPicPr>
          <p:nvPr>
            <p:ph idx="1"/>
          </p:nvPr>
        </p:nvPicPr>
        <p:blipFill>
          <a:blip r:embed="rId2"/>
          <a:srcRect l="11400" r="11400" b="10667"/>
          <a:stretch>
            <a:fillRect/>
          </a:stretch>
        </p:blipFill>
        <p:spPr>
          <a:xfrm>
            <a:off x="483326" y="1854926"/>
            <a:ext cx="9757954" cy="46634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572FE7D-F12D-4DD1-986A-DE5FA70E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203576"/>
            <a:ext cx="2599764" cy="718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07067" y="1071155"/>
            <a:ext cx="7766936" cy="1058091"/>
          </a:xfrm>
        </p:spPr>
        <p:txBody>
          <a:bodyPr/>
          <a:lstStyle/>
          <a:p>
            <a:r>
              <a:rPr lang="en-US" dirty="0" smtClean="0"/>
              <a:t>What Is 360⁰ Monitoring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360 degree monitoring is a full fledged monitoring provided to the customer server, application, database and network so as to make sure  their business is not halted at any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7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85646"/>
            <a:ext cx="2599764" cy="736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360⁰ monitoring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 </a:t>
            </a:r>
            <a:r>
              <a:rPr lang="en-CA" sz="2400" b="1" dirty="0" smtClean="0"/>
              <a:t>Get complete visibility into your </a:t>
            </a:r>
            <a:r>
              <a:rPr lang="en-CA" sz="2400" b="1" dirty="0" smtClean="0"/>
              <a:t>server </a:t>
            </a:r>
            <a:r>
              <a:rPr lang="en-CA" sz="2400" b="1" dirty="0" smtClean="0"/>
              <a:t>health and </a:t>
            </a:r>
            <a:r>
              <a:rPr lang="en-CA" sz="2400" b="1" dirty="0" smtClean="0"/>
              <a:t>performance</a:t>
            </a:r>
          </a:p>
          <a:p>
            <a:r>
              <a:rPr lang="en-US" sz="2400" b="1" dirty="0" smtClean="0"/>
              <a:t> Frees up your IT resources</a:t>
            </a:r>
            <a:endParaRPr lang="en-US" sz="2400" dirty="0" smtClean="0"/>
          </a:p>
          <a:p>
            <a:r>
              <a:rPr lang="en-CA" sz="2400" b="1" dirty="0" smtClean="0"/>
              <a:t>Improve end-user </a:t>
            </a:r>
            <a:r>
              <a:rPr lang="en-CA" sz="2400" b="1" dirty="0" smtClean="0"/>
              <a:t>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 smtClean="0"/>
              <a:t>Reduce </a:t>
            </a:r>
            <a:r>
              <a:rPr lang="en-CA" sz="2400" b="1" dirty="0" smtClean="0"/>
              <a:t>downtime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b="1" dirty="0" smtClean="0"/>
              <a:t>Boost up Innovation</a:t>
            </a:r>
            <a:endParaRPr lang="en-CA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68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85646"/>
            <a:ext cx="2599764" cy="736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F52FC4E7-9959-419B-89E1-677886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268" y="609600"/>
            <a:ext cx="2756263" cy="1320800"/>
          </a:xfrm>
        </p:spPr>
        <p:txBody>
          <a:bodyPr>
            <a:normAutofit/>
          </a:bodyPr>
          <a:lstStyle/>
          <a:p>
            <a:pPr marL="457200" lvl="1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IN" sz="3600" i="1" dirty="0" smtClean="0">
                <a:latin typeface="+mj-lt"/>
                <a:ea typeface="Times New Roman" panose="02020603050405020304" pitchFamily="18" charset="0"/>
              </a:rPr>
              <a:t>How?</a:t>
            </a:r>
            <a:r>
              <a:rPr lang="en-IN" sz="3600" i="1" dirty="0">
                <a:effectLst/>
                <a:latin typeface="+mj-lt"/>
                <a:ea typeface="Times New Roman" panose="02020603050405020304" pitchFamily="18" charset="0"/>
              </a:rPr>
              <a:t/>
            </a:r>
            <a:br>
              <a:rPr lang="en-IN" sz="3600" i="1" dirty="0">
                <a:effectLst/>
                <a:latin typeface="+mj-lt"/>
                <a:ea typeface="Times New Roman" panose="02020603050405020304" pitchFamily="18" charset="0"/>
              </a:rPr>
            </a:br>
            <a:endParaRPr lang="en-IN" sz="36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Centralised</a:t>
            </a:r>
            <a:r>
              <a:rPr lang="en-US" b="1" dirty="0" smtClean="0"/>
              <a:t>  Monitoring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Servers push to a </a:t>
            </a:r>
            <a:r>
              <a:rPr lang="en-US" b="1" dirty="0" err="1" smtClean="0"/>
              <a:t>centralised</a:t>
            </a:r>
            <a:r>
              <a:rPr lang="en-US" b="1" dirty="0" smtClean="0"/>
              <a:t> collection platform</a:t>
            </a:r>
          </a:p>
          <a:p>
            <a:pPr>
              <a:buNone/>
            </a:pPr>
            <a:r>
              <a:rPr lang="en-US" b="1" dirty="0" smtClean="0"/>
              <a:t>-&gt;  high  load of network traffic</a:t>
            </a:r>
          </a:p>
          <a:p>
            <a:pPr>
              <a:buNone/>
            </a:pPr>
            <a:r>
              <a:rPr lang="en-US" b="1" dirty="0" smtClean="0"/>
              <a:t>-&gt;  monitoring can become bottleneck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/>
              <a:t>Decentralised</a:t>
            </a:r>
            <a:r>
              <a:rPr lang="en-US" b="1" dirty="0" smtClean="0"/>
              <a:t>  Monitoring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where one considers systems </a:t>
            </a:r>
            <a:r>
              <a:rPr lang="en-US" dirty="0" smtClean="0"/>
              <a:t>with units </a:t>
            </a:r>
            <a:r>
              <a:rPr lang="en-US" dirty="0" smtClean="0"/>
              <a:t>of computation that are physically or logically distributed.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8144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695E5-CC0E-4B1F-9E24-341A5435F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lvl="1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CA" sz="1400" b="1" dirty="0">
                <a:solidFill>
                  <a:srgbClr val="558E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/>
            </a:r>
            <a:br>
              <a:rPr lang="en-CA" sz="1400" b="1" dirty="0">
                <a:solidFill>
                  <a:srgbClr val="558E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CA" sz="1400" b="1" dirty="0">
                <a:solidFill>
                  <a:srgbClr val="558E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/>
            </a:r>
            <a:br>
              <a:rPr lang="en-CA" sz="1400" b="1" dirty="0">
                <a:solidFill>
                  <a:srgbClr val="558E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CA" sz="3600" b="1" dirty="0" smtClean="0">
                <a:solidFill>
                  <a:srgbClr val="558ED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TOOLS AND SERVICES WE USED</a:t>
            </a:r>
            <a:endParaRPr lang="en-IN" sz="36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NAGIOS</a:t>
            </a:r>
          </a:p>
          <a:p>
            <a:r>
              <a:rPr lang="en-US" dirty="0" smtClean="0"/>
              <a:t>ZABBIX</a:t>
            </a:r>
          </a:p>
          <a:p>
            <a:r>
              <a:rPr lang="en-US" dirty="0" smtClean="0"/>
              <a:t>AWS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B576AD-9A4F-45DD-BAD7-14264C9F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54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BC5BBA-1DF0-433E-BE96-7C615D03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85647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1089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304351" y="609600"/>
            <a:ext cx="8596668" cy="1320800"/>
          </a:xfrm>
        </p:spPr>
        <p:txBody>
          <a:bodyPr/>
          <a:lstStyle/>
          <a:p>
            <a:r>
              <a:rPr lang="en-US" dirty="0" smtClean="0"/>
              <a:t>NAGIOS</a:t>
            </a:r>
            <a:endParaRPr lang="en-US" dirty="0"/>
          </a:p>
        </p:txBody>
      </p:sp>
      <p:pic>
        <p:nvPicPr>
          <p:cNvPr id="17" name="Content Placeholder 16" descr="nagios.jpeg"/>
          <p:cNvPicPr>
            <a:picLocks noGrp="1" noChangeAspect="1"/>
          </p:cNvPicPr>
          <p:nvPr>
            <p:ph idx="1"/>
          </p:nvPr>
        </p:nvPicPr>
        <p:blipFill>
          <a:blip r:embed="rId4"/>
          <a:srcRect l="11200" t="16000" r="10400" b="12444"/>
          <a:stretch>
            <a:fillRect/>
          </a:stretch>
        </p:blipFill>
        <p:spPr>
          <a:xfrm>
            <a:off x="418011" y="1476103"/>
            <a:ext cx="9470572" cy="4846320"/>
          </a:xfrm>
        </p:spPr>
      </p:pic>
    </p:spTree>
    <p:extLst>
      <p:ext uri="{BB962C8B-B14F-4D97-AF65-F5344CB8AC3E}">
        <p14:creationId xmlns:p14="http://schemas.microsoft.com/office/powerpoint/2010/main" xmlns="" val="32868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1157</TotalTime>
  <Words>428</Words>
  <Application>Microsoft Office PowerPoint</Application>
  <PresentationFormat>Custom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  360 Degree MONITORING</vt:lpstr>
      <vt:lpstr>Slide 2</vt:lpstr>
      <vt:lpstr>Continuous Monitoring</vt:lpstr>
      <vt:lpstr>Why Do We Need Continuous Monitoring</vt:lpstr>
      <vt:lpstr>What Is 360⁰ Monitoring</vt:lpstr>
      <vt:lpstr>Why 360⁰ monitoring</vt:lpstr>
      <vt:lpstr>How? </vt:lpstr>
      <vt:lpstr>  TOOLS AND SERVICES WE USED</vt:lpstr>
      <vt:lpstr>NAGIOS</vt:lpstr>
      <vt:lpstr>HOW DOES NAGIOS WORK</vt:lpstr>
      <vt:lpstr>Slide 11</vt:lpstr>
      <vt:lpstr>What do we offer </vt:lpstr>
      <vt:lpstr>Flow of project</vt:lpstr>
      <vt:lpstr>Challenges faced throughout.</vt:lpstr>
      <vt:lpstr>Why Not AWS Cloudwatch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DeGREE MONITORING</dc:title>
  <dc:creator>Sunita Nayak</dc:creator>
  <cp:lastModifiedBy>Abhay Singh Bajeta</cp:lastModifiedBy>
  <cp:revision>62</cp:revision>
  <dcterms:created xsi:type="dcterms:W3CDTF">2022-05-02T11:06:33Z</dcterms:created>
  <dcterms:modified xsi:type="dcterms:W3CDTF">2022-05-07T09:47:04Z</dcterms:modified>
</cp:coreProperties>
</file>