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6" r:id="rId30"/>
    <p:sldId id="287" r:id="rId31"/>
    <p:sldId id="288" r:id="rId32"/>
    <p:sldId id="289" r:id="rId33"/>
  </p:sldIdLst>
  <p:sldSz cx="9144000" cy="5143500" type="screen16x9"/>
  <p:notesSz cx="6858000" cy="9144000"/>
  <p:embeddedFontLst>
    <p:embeddedFont>
      <p:font typeface="Roboto" panose="020B0604020202020204" charset="0"/>
      <p:regular r:id="rId35"/>
      <p:bold r:id="rId36"/>
      <p:italic r:id="rId37"/>
      <p:boldItalic r:id="rId38"/>
    </p:embeddedFont>
    <p:embeddedFont>
      <p:font typeface="Castellar" panose="020A0402060406010301" pitchFamily="18"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66A6B6-4208-4FAF-B358-80D76F6F4EEC}" type="doc">
      <dgm:prSet loTypeId="urn:microsoft.com/office/officeart/2005/8/layout/process5" loCatId="process" qsTypeId="urn:microsoft.com/office/officeart/2005/8/quickstyle/simple1" qsCatId="simple" csTypeId="urn:microsoft.com/office/officeart/2005/8/colors/accent1_5" csCatId="accent1" phldr="1"/>
      <dgm:spPr/>
      <dgm:t>
        <a:bodyPr/>
        <a:lstStyle/>
        <a:p>
          <a:endParaRPr lang="en-IN"/>
        </a:p>
      </dgm:t>
    </dgm:pt>
    <dgm:pt modelId="{B4088A7E-BE4D-4AA6-A326-5D7B73845054}">
      <dgm:prSet phldrT="[Text]"/>
      <dgm:spPr/>
      <dgm:t>
        <a:bodyPr/>
        <a:lstStyle/>
        <a:p>
          <a:r>
            <a:rPr lang="en-US" dirty="0"/>
            <a:t>Data Collection and Understanding</a:t>
          </a:r>
          <a:endParaRPr lang="en-IN" dirty="0"/>
        </a:p>
      </dgm:t>
    </dgm:pt>
    <dgm:pt modelId="{99D19EAA-4B5C-4ADB-BD74-F55F3E48E240}" type="parTrans" cxnId="{7234DA95-4411-4797-857D-68DEBF47B872}">
      <dgm:prSet/>
      <dgm:spPr/>
      <dgm:t>
        <a:bodyPr/>
        <a:lstStyle/>
        <a:p>
          <a:endParaRPr lang="en-IN"/>
        </a:p>
      </dgm:t>
    </dgm:pt>
    <dgm:pt modelId="{BD659A86-E7E4-4DF8-99C7-257D4CA37634}" type="sibTrans" cxnId="{7234DA95-4411-4797-857D-68DEBF47B872}">
      <dgm:prSet/>
      <dgm:spPr/>
      <dgm:t>
        <a:bodyPr/>
        <a:lstStyle/>
        <a:p>
          <a:endParaRPr lang="en-IN"/>
        </a:p>
      </dgm:t>
    </dgm:pt>
    <dgm:pt modelId="{326956B1-5E9C-434A-AC8F-731B178C7F5C}">
      <dgm:prSet phldrT="[Text]"/>
      <dgm:spPr/>
      <dgm:t>
        <a:bodyPr/>
        <a:lstStyle/>
        <a:p>
          <a:r>
            <a:rPr lang="en-US" dirty="0"/>
            <a:t>Data Cleaning and Data Wrangling</a:t>
          </a:r>
          <a:endParaRPr lang="en-IN" dirty="0"/>
        </a:p>
      </dgm:t>
    </dgm:pt>
    <dgm:pt modelId="{5B0621C8-A545-40F3-968B-1522DC3174EB}" type="parTrans" cxnId="{30961980-79FB-4F88-A911-7084E391B933}">
      <dgm:prSet/>
      <dgm:spPr/>
      <dgm:t>
        <a:bodyPr/>
        <a:lstStyle/>
        <a:p>
          <a:endParaRPr lang="en-IN"/>
        </a:p>
      </dgm:t>
    </dgm:pt>
    <dgm:pt modelId="{11B3011E-7E0F-4E74-B7AF-7498C47E9EFD}" type="sibTrans" cxnId="{30961980-79FB-4F88-A911-7084E391B933}">
      <dgm:prSet/>
      <dgm:spPr/>
      <dgm:t>
        <a:bodyPr/>
        <a:lstStyle/>
        <a:p>
          <a:endParaRPr lang="en-IN"/>
        </a:p>
      </dgm:t>
    </dgm:pt>
    <dgm:pt modelId="{71A8626F-FCEC-4CA1-A759-3763FA2DDA99}">
      <dgm:prSet phldrT="[Text]"/>
      <dgm:spPr/>
      <dgm:t>
        <a:bodyPr/>
        <a:lstStyle/>
        <a:p>
          <a:r>
            <a:rPr lang="en-US" dirty="0"/>
            <a:t>EDA</a:t>
          </a:r>
          <a:endParaRPr lang="en-IN" dirty="0"/>
        </a:p>
      </dgm:t>
    </dgm:pt>
    <dgm:pt modelId="{2A8B14DC-F35E-4DD3-80B6-C3A29CD84067}" type="parTrans" cxnId="{EBC5B8E2-EC08-4048-8D13-B3EC5934E3C0}">
      <dgm:prSet/>
      <dgm:spPr/>
      <dgm:t>
        <a:bodyPr/>
        <a:lstStyle/>
        <a:p>
          <a:endParaRPr lang="en-IN"/>
        </a:p>
      </dgm:t>
    </dgm:pt>
    <dgm:pt modelId="{7F642DEA-A96B-452B-9EA7-BEA75F1F47F1}" type="sibTrans" cxnId="{EBC5B8E2-EC08-4048-8D13-B3EC5934E3C0}">
      <dgm:prSet/>
      <dgm:spPr/>
      <dgm:t>
        <a:bodyPr/>
        <a:lstStyle/>
        <a:p>
          <a:endParaRPr lang="en-IN"/>
        </a:p>
      </dgm:t>
    </dgm:pt>
    <dgm:pt modelId="{5D1BA7DE-1957-412C-99F0-5A1C28430AB1}">
      <dgm:prSet phldrT="[Text]"/>
      <dgm:spPr/>
      <dgm:t>
        <a:bodyPr/>
        <a:lstStyle/>
        <a:p>
          <a:r>
            <a:rPr lang="en-US" dirty="0"/>
            <a:t>Preparation of Data for Model Building</a:t>
          </a:r>
          <a:endParaRPr lang="en-IN" dirty="0"/>
        </a:p>
      </dgm:t>
    </dgm:pt>
    <dgm:pt modelId="{5AD20D47-53AA-4A31-B596-7DC525FFD186}" type="parTrans" cxnId="{AA2B57E6-CE09-4AC2-A77B-4F92715D8215}">
      <dgm:prSet/>
      <dgm:spPr/>
      <dgm:t>
        <a:bodyPr/>
        <a:lstStyle/>
        <a:p>
          <a:endParaRPr lang="en-IN"/>
        </a:p>
      </dgm:t>
    </dgm:pt>
    <dgm:pt modelId="{081C03AF-353D-40D5-B1E1-A603FCB483A3}" type="sibTrans" cxnId="{AA2B57E6-CE09-4AC2-A77B-4F92715D8215}">
      <dgm:prSet/>
      <dgm:spPr/>
      <dgm:t>
        <a:bodyPr/>
        <a:lstStyle/>
        <a:p>
          <a:endParaRPr lang="en-IN"/>
        </a:p>
      </dgm:t>
    </dgm:pt>
    <dgm:pt modelId="{8C08E1A2-6E44-4907-AB4C-6AAA0B97E299}">
      <dgm:prSet phldrT="[Text]"/>
      <dgm:spPr/>
      <dgm:t>
        <a:bodyPr/>
        <a:lstStyle/>
        <a:p>
          <a:r>
            <a:rPr lang="en-US" dirty="0"/>
            <a:t>Model Selection and Evaluation</a:t>
          </a:r>
          <a:endParaRPr lang="en-IN" dirty="0"/>
        </a:p>
      </dgm:t>
    </dgm:pt>
    <dgm:pt modelId="{E98BB16A-E8C2-43A4-A006-2FB033AAECE1}" type="parTrans" cxnId="{7FBDCBEB-4FEC-4C0A-9D42-A5CE5DD0AE2D}">
      <dgm:prSet/>
      <dgm:spPr/>
      <dgm:t>
        <a:bodyPr/>
        <a:lstStyle/>
        <a:p>
          <a:endParaRPr lang="en-IN"/>
        </a:p>
      </dgm:t>
    </dgm:pt>
    <dgm:pt modelId="{3ABE2636-2AF2-42A7-8281-0482B1A4E95B}" type="sibTrans" cxnId="{7FBDCBEB-4FEC-4C0A-9D42-A5CE5DD0AE2D}">
      <dgm:prSet/>
      <dgm:spPr/>
      <dgm:t>
        <a:bodyPr/>
        <a:lstStyle/>
        <a:p>
          <a:endParaRPr lang="en-IN"/>
        </a:p>
      </dgm:t>
    </dgm:pt>
    <dgm:pt modelId="{A921F8E0-17EB-4EC1-B2DA-5705C4584DE2}">
      <dgm:prSet phldrT="[Text]"/>
      <dgm:spPr/>
      <dgm:t>
        <a:bodyPr/>
        <a:lstStyle/>
        <a:p>
          <a:r>
            <a:rPr lang="en-US" dirty="0"/>
            <a:t>Conclusions</a:t>
          </a:r>
          <a:endParaRPr lang="en-IN" dirty="0"/>
        </a:p>
      </dgm:t>
    </dgm:pt>
    <dgm:pt modelId="{196A2D0B-C6F1-4B15-8D94-3FFDE86576D0}" type="parTrans" cxnId="{7A12A9A2-52BB-4EB2-B9E1-6E15502756F5}">
      <dgm:prSet/>
      <dgm:spPr/>
      <dgm:t>
        <a:bodyPr/>
        <a:lstStyle/>
        <a:p>
          <a:endParaRPr lang="en-IN"/>
        </a:p>
      </dgm:t>
    </dgm:pt>
    <dgm:pt modelId="{287F1BF2-AB66-4320-A386-FC4DF2B80A25}" type="sibTrans" cxnId="{7A12A9A2-52BB-4EB2-B9E1-6E15502756F5}">
      <dgm:prSet/>
      <dgm:spPr/>
      <dgm:t>
        <a:bodyPr/>
        <a:lstStyle/>
        <a:p>
          <a:endParaRPr lang="en-IN"/>
        </a:p>
      </dgm:t>
    </dgm:pt>
    <dgm:pt modelId="{8374A844-13F5-4642-9847-3410B918B679}" type="pres">
      <dgm:prSet presAssocID="{8B66A6B6-4208-4FAF-B358-80D76F6F4EEC}" presName="diagram" presStyleCnt="0">
        <dgm:presLayoutVars>
          <dgm:dir/>
          <dgm:resizeHandles val="exact"/>
        </dgm:presLayoutVars>
      </dgm:prSet>
      <dgm:spPr/>
      <dgm:t>
        <a:bodyPr/>
        <a:lstStyle/>
        <a:p>
          <a:endParaRPr lang="en-US"/>
        </a:p>
      </dgm:t>
    </dgm:pt>
    <dgm:pt modelId="{935C3030-A1A0-45AE-9575-308C894A31DA}" type="pres">
      <dgm:prSet presAssocID="{B4088A7E-BE4D-4AA6-A326-5D7B73845054}" presName="node" presStyleLbl="node1" presStyleIdx="0" presStyleCnt="6">
        <dgm:presLayoutVars>
          <dgm:bulletEnabled val="1"/>
        </dgm:presLayoutVars>
      </dgm:prSet>
      <dgm:spPr/>
      <dgm:t>
        <a:bodyPr/>
        <a:lstStyle/>
        <a:p>
          <a:endParaRPr lang="en-US"/>
        </a:p>
      </dgm:t>
    </dgm:pt>
    <dgm:pt modelId="{36A5746A-9041-4C7B-BF4F-40EB55F39D6E}" type="pres">
      <dgm:prSet presAssocID="{BD659A86-E7E4-4DF8-99C7-257D4CA37634}" presName="sibTrans" presStyleLbl="sibTrans2D1" presStyleIdx="0" presStyleCnt="5"/>
      <dgm:spPr/>
      <dgm:t>
        <a:bodyPr/>
        <a:lstStyle/>
        <a:p>
          <a:endParaRPr lang="en-US"/>
        </a:p>
      </dgm:t>
    </dgm:pt>
    <dgm:pt modelId="{BD0FF6A3-5CE2-44E2-A925-E7B779EFBB32}" type="pres">
      <dgm:prSet presAssocID="{BD659A86-E7E4-4DF8-99C7-257D4CA37634}" presName="connectorText" presStyleLbl="sibTrans2D1" presStyleIdx="0" presStyleCnt="5"/>
      <dgm:spPr/>
      <dgm:t>
        <a:bodyPr/>
        <a:lstStyle/>
        <a:p>
          <a:endParaRPr lang="en-US"/>
        </a:p>
      </dgm:t>
    </dgm:pt>
    <dgm:pt modelId="{34ADDF36-7CEA-4F47-BB4E-E16F924DA129}" type="pres">
      <dgm:prSet presAssocID="{326956B1-5E9C-434A-AC8F-731B178C7F5C}" presName="node" presStyleLbl="node1" presStyleIdx="1" presStyleCnt="6">
        <dgm:presLayoutVars>
          <dgm:bulletEnabled val="1"/>
        </dgm:presLayoutVars>
      </dgm:prSet>
      <dgm:spPr/>
      <dgm:t>
        <a:bodyPr/>
        <a:lstStyle/>
        <a:p>
          <a:endParaRPr lang="en-US"/>
        </a:p>
      </dgm:t>
    </dgm:pt>
    <dgm:pt modelId="{B6E11860-B1F7-4BF6-AB1D-936564F01306}" type="pres">
      <dgm:prSet presAssocID="{11B3011E-7E0F-4E74-B7AF-7498C47E9EFD}" presName="sibTrans" presStyleLbl="sibTrans2D1" presStyleIdx="1" presStyleCnt="5"/>
      <dgm:spPr/>
      <dgm:t>
        <a:bodyPr/>
        <a:lstStyle/>
        <a:p>
          <a:endParaRPr lang="en-US"/>
        </a:p>
      </dgm:t>
    </dgm:pt>
    <dgm:pt modelId="{2870BDD5-2527-4545-88CA-D5DB9DFBE77A}" type="pres">
      <dgm:prSet presAssocID="{11B3011E-7E0F-4E74-B7AF-7498C47E9EFD}" presName="connectorText" presStyleLbl="sibTrans2D1" presStyleIdx="1" presStyleCnt="5"/>
      <dgm:spPr/>
      <dgm:t>
        <a:bodyPr/>
        <a:lstStyle/>
        <a:p>
          <a:endParaRPr lang="en-US"/>
        </a:p>
      </dgm:t>
    </dgm:pt>
    <dgm:pt modelId="{8B905367-CF6E-4EAB-9288-03C0CAF8AD61}" type="pres">
      <dgm:prSet presAssocID="{71A8626F-FCEC-4CA1-A759-3763FA2DDA99}" presName="node" presStyleLbl="node1" presStyleIdx="2" presStyleCnt="6">
        <dgm:presLayoutVars>
          <dgm:bulletEnabled val="1"/>
        </dgm:presLayoutVars>
      </dgm:prSet>
      <dgm:spPr/>
      <dgm:t>
        <a:bodyPr/>
        <a:lstStyle/>
        <a:p>
          <a:endParaRPr lang="en-US"/>
        </a:p>
      </dgm:t>
    </dgm:pt>
    <dgm:pt modelId="{355F5975-1622-420F-94E7-A937A7085E7E}" type="pres">
      <dgm:prSet presAssocID="{7F642DEA-A96B-452B-9EA7-BEA75F1F47F1}" presName="sibTrans" presStyleLbl="sibTrans2D1" presStyleIdx="2" presStyleCnt="5"/>
      <dgm:spPr/>
      <dgm:t>
        <a:bodyPr/>
        <a:lstStyle/>
        <a:p>
          <a:endParaRPr lang="en-US"/>
        </a:p>
      </dgm:t>
    </dgm:pt>
    <dgm:pt modelId="{799A8963-0C15-4BDF-B422-678B367CC115}" type="pres">
      <dgm:prSet presAssocID="{7F642DEA-A96B-452B-9EA7-BEA75F1F47F1}" presName="connectorText" presStyleLbl="sibTrans2D1" presStyleIdx="2" presStyleCnt="5"/>
      <dgm:spPr/>
      <dgm:t>
        <a:bodyPr/>
        <a:lstStyle/>
        <a:p>
          <a:endParaRPr lang="en-US"/>
        </a:p>
      </dgm:t>
    </dgm:pt>
    <dgm:pt modelId="{AC7242C1-7485-4268-9902-CF24FDF92F32}" type="pres">
      <dgm:prSet presAssocID="{5D1BA7DE-1957-412C-99F0-5A1C28430AB1}" presName="node" presStyleLbl="node1" presStyleIdx="3" presStyleCnt="6">
        <dgm:presLayoutVars>
          <dgm:bulletEnabled val="1"/>
        </dgm:presLayoutVars>
      </dgm:prSet>
      <dgm:spPr/>
      <dgm:t>
        <a:bodyPr/>
        <a:lstStyle/>
        <a:p>
          <a:endParaRPr lang="en-US"/>
        </a:p>
      </dgm:t>
    </dgm:pt>
    <dgm:pt modelId="{0362600A-BBF7-440B-8083-4609B5BFF303}" type="pres">
      <dgm:prSet presAssocID="{081C03AF-353D-40D5-B1E1-A603FCB483A3}" presName="sibTrans" presStyleLbl="sibTrans2D1" presStyleIdx="3" presStyleCnt="5"/>
      <dgm:spPr/>
      <dgm:t>
        <a:bodyPr/>
        <a:lstStyle/>
        <a:p>
          <a:endParaRPr lang="en-US"/>
        </a:p>
      </dgm:t>
    </dgm:pt>
    <dgm:pt modelId="{9174F9CE-0EBB-4A21-963B-D7A52ABC9ACA}" type="pres">
      <dgm:prSet presAssocID="{081C03AF-353D-40D5-B1E1-A603FCB483A3}" presName="connectorText" presStyleLbl="sibTrans2D1" presStyleIdx="3" presStyleCnt="5"/>
      <dgm:spPr/>
      <dgm:t>
        <a:bodyPr/>
        <a:lstStyle/>
        <a:p>
          <a:endParaRPr lang="en-US"/>
        </a:p>
      </dgm:t>
    </dgm:pt>
    <dgm:pt modelId="{DC9940B1-02DC-400E-B4C5-73FBF35D9CB0}" type="pres">
      <dgm:prSet presAssocID="{8C08E1A2-6E44-4907-AB4C-6AAA0B97E299}" presName="node" presStyleLbl="node1" presStyleIdx="4" presStyleCnt="6">
        <dgm:presLayoutVars>
          <dgm:bulletEnabled val="1"/>
        </dgm:presLayoutVars>
      </dgm:prSet>
      <dgm:spPr/>
      <dgm:t>
        <a:bodyPr/>
        <a:lstStyle/>
        <a:p>
          <a:endParaRPr lang="en-US"/>
        </a:p>
      </dgm:t>
    </dgm:pt>
    <dgm:pt modelId="{8482A685-4B5D-414A-8260-0A40DC690F54}" type="pres">
      <dgm:prSet presAssocID="{3ABE2636-2AF2-42A7-8281-0482B1A4E95B}" presName="sibTrans" presStyleLbl="sibTrans2D1" presStyleIdx="4" presStyleCnt="5"/>
      <dgm:spPr/>
      <dgm:t>
        <a:bodyPr/>
        <a:lstStyle/>
        <a:p>
          <a:endParaRPr lang="en-US"/>
        </a:p>
      </dgm:t>
    </dgm:pt>
    <dgm:pt modelId="{A39A9176-AC69-4718-BFE5-5918EC265EAA}" type="pres">
      <dgm:prSet presAssocID="{3ABE2636-2AF2-42A7-8281-0482B1A4E95B}" presName="connectorText" presStyleLbl="sibTrans2D1" presStyleIdx="4" presStyleCnt="5"/>
      <dgm:spPr/>
      <dgm:t>
        <a:bodyPr/>
        <a:lstStyle/>
        <a:p>
          <a:endParaRPr lang="en-US"/>
        </a:p>
      </dgm:t>
    </dgm:pt>
    <dgm:pt modelId="{57CA89DA-45F1-4A28-A58F-E477AC3D18FB}" type="pres">
      <dgm:prSet presAssocID="{A921F8E0-17EB-4EC1-B2DA-5705C4584DE2}" presName="node" presStyleLbl="node1" presStyleIdx="5" presStyleCnt="6" custLinFactNeighborX="-11372" custLinFactNeighborY="-31">
        <dgm:presLayoutVars>
          <dgm:bulletEnabled val="1"/>
        </dgm:presLayoutVars>
      </dgm:prSet>
      <dgm:spPr/>
      <dgm:t>
        <a:bodyPr/>
        <a:lstStyle/>
        <a:p>
          <a:endParaRPr lang="en-US"/>
        </a:p>
      </dgm:t>
    </dgm:pt>
  </dgm:ptLst>
  <dgm:cxnLst>
    <dgm:cxn modelId="{9B03AA6B-F893-44E6-8B54-41D1FC3B143E}" type="presOf" srcId="{3ABE2636-2AF2-42A7-8281-0482B1A4E95B}" destId="{8482A685-4B5D-414A-8260-0A40DC690F54}" srcOrd="0" destOrd="0" presId="urn:microsoft.com/office/officeart/2005/8/layout/process5"/>
    <dgm:cxn modelId="{7A8DB504-B8DC-4C4D-8C4F-69B18344176D}" type="presOf" srcId="{11B3011E-7E0F-4E74-B7AF-7498C47E9EFD}" destId="{B6E11860-B1F7-4BF6-AB1D-936564F01306}" srcOrd="0" destOrd="0" presId="urn:microsoft.com/office/officeart/2005/8/layout/process5"/>
    <dgm:cxn modelId="{9FC26CF7-FBB3-48F7-B68E-A3763407BB99}" type="presOf" srcId="{7F642DEA-A96B-452B-9EA7-BEA75F1F47F1}" destId="{355F5975-1622-420F-94E7-A937A7085E7E}" srcOrd="0" destOrd="0" presId="urn:microsoft.com/office/officeart/2005/8/layout/process5"/>
    <dgm:cxn modelId="{5A423997-9E99-4BB2-A574-7CE7EE87583C}" type="presOf" srcId="{A921F8E0-17EB-4EC1-B2DA-5705C4584DE2}" destId="{57CA89DA-45F1-4A28-A58F-E477AC3D18FB}" srcOrd="0" destOrd="0" presId="urn:microsoft.com/office/officeart/2005/8/layout/process5"/>
    <dgm:cxn modelId="{2C2C1106-AD04-4B47-ABC1-04BDEF3CFA64}" type="presOf" srcId="{BD659A86-E7E4-4DF8-99C7-257D4CA37634}" destId="{BD0FF6A3-5CE2-44E2-A925-E7B779EFBB32}" srcOrd="1" destOrd="0" presId="urn:microsoft.com/office/officeart/2005/8/layout/process5"/>
    <dgm:cxn modelId="{EBC5B8E2-EC08-4048-8D13-B3EC5934E3C0}" srcId="{8B66A6B6-4208-4FAF-B358-80D76F6F4EEC}" destId="{71A8626F-FCEC-4CA1-A759-3763FA2DDA99}" srcOrd="2" destOrd="0" parTransId="{2A8B14DC-F35E-4DD3-80B6-C3A29CD84067}" sibTransId="{7F642DEA-A96B-452B-9EA7-BEA75F1F47F1}"/>
    <dgm:cxn modelId="{85DA79BF-1C8D-47A9-9EEB-481ED2A9BCC4}" type="presOf" srcId="{B4088A7E-BE4D-4AA6-A326-5D7B73845054}" destId="{935C3030-A1A0-45AE-9575-308C894A31DA}" srcOrd="0" destOrd="0" presId="urn:microsoft.com/office/officeart/2005/8/layout/process5"/>
    <dgm:cxn modelId="{E81D2441-31AE-420B-B934-111F4E985E6F}" type="presOf" srcId="{8C08E1A2-6E44-4907-AB4C-6AAA0B97E299}" destId="{DC9940B1-02DC-400E-B4C5-73FBF35D9CB0}" srcOrd="0" destOrd="0" presId="urn:microsoft.com/office/officeart/2005/8/layout/process5"/>
    <dgm:cxn modelId="{8B2FF4B5-FF2D-4F98-AB51-AC95C60F70AB}" type="presOf" srcId="{081C03AF-353D-40D5-B1E1-A603FCB483A3}" destId="{0362600A-BBF7-440B-8083-4609B5BFF303}" srcOrd="0" destOrd="0" presId="urn:microsoft.com/office/officeart/2005/8/layout/process5"/>
    <dgm:cxn modelId="{B2AD813F-29ED-4720-8916-953362DE3443}" type="presOf" srcId="{081C03AF-353D-40D5-B1E1-A603FCB483A3}" destId="{9174F9CE-0EBB-4A21-963B-D7A52ABC9ACA}" srcOrd="1" destOrd="0" presId="urn:microsoft.com/office/officeart/2005/8/layout/process5"/>
    <dgm:cxn modelId="{C4EF62B7-1FE2-418D-AE7C-B057613AB79A}" type="presOf" srcId="{11B3011E-7E0F-4E74-B7AF-7498C47E9EFD}" destId="{2870BDD5-2527-4545-88CA-D5DB9DFBE77A}" srcOrd="1" destOrd="0" presId="urn:microsoft.com/office/officeart/2005/8/layout/process5"/>
    <dgm:cxn modelId="{AC5830F3-C623-4C17-A38C-7D3DD9682D13}" type="presOf" srcId="{71A8626F-FCEC-4CA1-A759-3763FA2DDA99}" destId="{8B905367-CF6E-4EAB-9288-03C0CAF8AD61}" srcOrd="0" destOrd="0" presId="urn:microsoft.com/office/officeart/2005/8/layout/process5"/>
    <dgm:cxn modelId="{AA2B57E6-CE09-4AC2-A77B-4F92715D8215}" srcId="{8B66A6B6-4208-4FAF-B358-80D76F6F4EEC}" destId="{5D1BA7DE-1957-412C-99F0-5A1C28430AB1}" srcOrd="3" destOrd="0" parTransId="{5AD20D47-53AA-4A31-B596-7DC525FFD186}" sibTransId="{081C03AF-353D-40D5-B1E1-A603FCB483A3}"/>
    <dgm:cxn modelId="{5E42C811-4ABA-4D7D-9746-FE18CDC3BC6B}" type="presOf" srcId="{326956B1-5E9C-434A-AC8F-731B178C7F5C}" destId="{34ADDF36-7CEA-4F47-BB4E-E16F924DA129}" srcOrd="0" destOrd="0" presId="urn:microsoft.com/office/officeart/2005/8/layout/process5"/>
    <dgm:cxn modelId="{7EE78F92-6E6B-4F01-9756-5532E2435483}" type="presOf" srcId="{BD659A86-E7E4-4DF8-99C7-257D4CA37634}" destId="{36A5746A-9041-4C7B-BF4F-40EB55F39D6E}" srcOrd="0" destOrd="0" presId="urn:microsoft.com/office/officeart/2005/8/layout/process5"/>
    <dgm:cxn modelId="{A6CABBC6-B2A3-4F90-B63C-DD172314D734}" type="presOf" srcId="{7F642DEA-A96B-452B-9EA7-BEA75F1F47F1}" destId="{799A8963-0C15-4BDF-B422-678B367CC115}" srcOrd="1" destOrd="0" presId="urn:microsoft.com/office/officeart/2005/8/layout/process5"/>
    <dgm:cxn modelId="{07D80DC7-B230-4F31-A850-E3663C003061}" type="presOf" srcId="{5D1BA7DE-1957-412C-99F0-5A1C28430AB1}" destId="{AC7242C1-7485-4268-9902-CF24FDF92F32}" srcOrd="0" destOrd="0" presId="urn:microsoft.com/office/officeart/2005/8/layout/process5"/>
    <dgm:cxn modelId="{8A2B23B2-5212-4BBD-85D3-DD88946F3E85}" type="presOf" srcId="{8B66A6B6-4208-4FAF-B358-80D76F6F4EEC}" destId="{8374A844-13F5-4642-9847-3410B918B679}" srcOrd="0" destOrd="0" presId="urn:microsoft.com/office/officeart/2005/8/layout/process5"/>
    <dgm:cxn modelId="{30961980-79FB-4F88-A911-7084E391B933}" srcId="{8B66A6B6-4208-4FAF-B358-80D76F6F4EEC}" destId="{326956B1-5E9C-434A-AC8F-731B178C7F5C}" srcOrd="1" destOrd="0" parTransId="{5B0621C8-A545-40F3-968B-1522DC3174EB}" sibTransId="{11B3011E-7E0F-4E74-B7AF-7498C47E9EFD}"/>
    <dgm:cxn modelId="{7A12A9A2-52BB-4EB2-B9E1-6E15502756F5}" srcId="{8B66A6B6-4208-4FAF-B358-80D76F6F4EEC}" destId="{A921F8E0-17EB-4EC1-B2DA-5705C4584DE2}" srcOrd="5" destOrd="0" parTransId="{196A2D0B-C6F1-4B15-8D94-3FFDE86576D0}" sibTransId="{287F1BF2-AB66-4320-A386-FC4DF2B80A25}"/>
    <dgm:cxn modelId="{90A9FC1D-82B2-42BD-A160-2A9957E23A1F}" type="presOf" srcId="{3ABE2636-2AF2-42A7-8281-0482B1A4E95B}" destId="{A39A9176-AC69-4718-BFE5-5918EC265EAA}" srcOrd="1" destOrd="0" presId="urn:microsoft.com/office/officeart/2005/8/layout/process5"/>
    <dgm:cxn modelId="{7234DA95-4411-4797-857D-68DEBF47B872}" srcId="{8B66A6B6-4208-4FAF-B358-80D76F6F4EEC}" destId="{B4088A7E-BE4D-4AA6-A326-5D7B73845054}" srcOrd="0" destOrd="0" parTransId="{99D19EAA-4B5C-4ADB-BD74-F55F3E48E240}" sibTransId="{BD659A86-E7E4-4DF8-99C7-257D4CA37634}"/>
    <dgm:cxn modelId="{7FBDCBEB-4FEC-4C0A-9D42-A5CE5DD0AE2D}" srcId="{8B66A6B6-4208-4FAF-B358-80D76F6F4EEC}" destId="{8C08E1A2-6E44-4907-AB4C-6AAA0B97E299}" srcOrd="4" destOrd="0" parTransId="{E98BB16A-E8C2-43A4-A006-2FB033AAECE1}" sibTransId="{3ABE2636-2AF2-42A7-8281-0482B1A4E95B}"/>
    <dgm:cxn modelId="{D5487255-3BFD-45F6-825C-2640B0D3593A}" type="presParOf" srcId="{8374A844-13F5-4642-9847-3410B918B679}" destId="{935C3030-A1A0-45AE-9575-308C894A31DA}" srcOrd="0" destOrd="0" presId="urn:microsoft.com/office/officeart/2005/8/layout/process5"/>
    <dgm:cxn modelId="{BA021C6B-933D-4BCB-BA27-091BB7C0EC6A}" type="presParOf" srcId="{8374A844-13F5-4642-9847-3410B918B679}" destId="{36A5746A-9041-4C7B-BF4F-40EB55F39D6E}" srcOrd="1" destOrd="0" presId="urn:microsoft.com/office/officeart/2005/8/layout/process5"/>
    <dgm:cxn modelId="{4AB46083-47F9-4885-9373-2F2769A0776E}" type="presParOf" srcId="{36A5746A-9041-4C7B-BF4F-40EB55F39D6E}" destId="{BD0FF6A3-5CE2-44E2-A925-E7B779EFBB32}" srcOrd="0" destOrd="0" presId="urn:microsoft.com/office/officeart/2005/8/layout/process5"/>
    <dgm:cxn modelId="{5B9BC06A-A044-4097-97C6-37EBD702958C}" type="presParOf" srcId="{8374A844-13F5-4642-9847-3410B918B679}" destId="{34ADDF36-7CEA-4F47-BB4E-E16F924DA129}" srcOrd="2" destOrd="0" presId="urn:microsoft.com/office/officeart/2005/8/layout/process5"/>
    <dgm:cxn modelId="{2F17BC78-8192-4A3D-A783-A60D2EC0B42F}" type="presParOf" srcId="{8374A844-13F5-4642-9847-3410B918B679}" destId="{B6E11860-B1F7-4BF6-AB1D-936564F01306}" srcOrd="3" destOrd="0" presId="urn:microsoft.com/office/officeart/2005/8/layout/process5"/>
    <dgm:cxn modelId="{E0360B13-6EC5-4C9B-B517-7BA2ED2CFBA8}" type="presParOf" srcId="{B6E11860-B1F7-4BF6-AB1D-936564F01306}" destId="{2870BDD5-2527-4545-88CA-D5DB9DFBE77A}" srcOrd="0" destOrd="0" presId="urn:microsoft.com/office/officeart/2005/8/layout/process5"/>
    <dgm:cxn modelId="{0F47A798-07F3-467A-8782-D1A650AEBBEF}" type="presParOf" srcId="{8374A844-13F5-4642-9847-3410B918B679}" destId="{8B905367-CF6E-4EAB-9288-03C0CAF8AD61}" srcOrd="4" destOrd="0" presId="urn:microsoft.com/office/officeart/2005/8/layout/process5"/>
    <dgm:cxn modelId="{7AEF4A1A-0F6F-44B6-850C-9160AF964056}" type="presParOf" srcId="{8374A844-13F5-4642-9847-3410B918B679}" destId="{355F5975-1622-420F-94E7-A937A7085E7E}" srcOrd="5" destOrd="0" presId="urn:microsoft.com/office/officeart/2005/8/layout/process5"/>
    <dgm:cxn modelId="{F93FAE9E-B36D-445B-A3F6-EBDB84EC5DBB}" type="presParOf" srcId="{355F5975-1622-420F-94E7-A937A7085E7E}" destId="{799A8963-0C15-4BDF-B422-678B367CC115}" srcOrd="0" destOrd="0" presId="urn:microsoft.com/office/officeart/2005/8/layout/process5"/>
    <dgm:cxn modelId="{7978B2CE-7B5A-4A98-84FD-48ED00187260}" type="presParOf" srcId="{8374A844-13F5-4642-9847-3410B918B679}" destId="{AC7242C1-7485-4268-9902-CF24FDF92F32}" srcOrd="6" destOrd="0" presId="urn:microsoft.com/office/officeart/2005/8/layout/process5"/>
    <dgm:cxn modelId="{AB6083C2-5A4C-445F-A1BF-EB29DBC6FD28}" type="presParOf" srcId="{8374A844-13F5-4642-9847-3410B918B679}" destId="{0362600A-BBF7-440B-8083-4609B5BFF303}" srcOrd="7" destOrd="0" presId="urn:microsoft.com/office/officeart/2005/8/layout/process5"/>
    <dgm:cxn modelId="{48510701-A855-43F2-8E36-4FC0775789C4}" type="presParOf" srcId="{0362600A-BBF7-440B-8083-4609B5BFF303}" destId="{9174F9CE-0EBB-4A21-963B-D7A52ABC9ACA}" srcOrd="0" destOrd="0" presId="urn:microsoft.com/office/officeart/2005/8/layout/process5"/>
    <dgm:cxn modelId="{33C27169-085E-4DA7-AA2B-2AAA8D1EEC15}" type="presParOf" srcId="{8374A844-13F5-4642-9847-3410B918B679}" destId="{DC9940B1-02DC-400E-B4C5-73FBF35D9CB0}" srcOrd="8" destOrd="0" presId="urn:microsoft.com/office/officeart/2005/8/layout/process5"/>
    <dgm:cxn modelId="{65A81A07-73E2-4E37-870F-E648F03C0893}" type="presParOf" srcId="{8374A844-13F5-4642-9847-3410B918B679}" destId="{8482A685-4B5D-414A-8260-0A40DC690F54}" srcOrd="9" destOrd="0" presId="urn:microsoft.com/office/officeart/2005/8/layout/process5"/>
    <dgm:cxn modelId="{0AE613FA-339F-4653-8401-5A3B8CE130C3}" type="presParOf" srcId="{8482A685-4B5D-414A-8260-0A40DC690F54}" destId="{A39A9176-AC69-4718-BFE5-5918EC265EAA}" srcOrd="0" destOrd="0" presId="urn:microsoft.com/office/officeart/2005/8/layout/process5"/>
    <dgm:cxn modelId="{EA4B4EA4-7A7A-45D3-A288-4330037E163B}" type="presParOf" srcId="{8374A844-13F5-4642-9847-3410B918B679}" destId="{57CA89DA-45F1-4A28-A58F-E477AC3D18FB}"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C3030-A1A0-45AE-9575-308C894A31DA}">
      <dsp:nvSpPr>
        <dsp:cNvPr id="0" name=""/>
        <dsp:cNvSpPr/>
      </dsp:nvSpPr>
      <dsp:spPr>
        <a:xfrm>
          <a:off x="6479" y="219978"/>
          <a:ext cx="1936740" cy="1162044"/>
        </a:xfrm>
        <a:prstGeom prst="roundRect">
          <a:avLst>
            <a:gd name="adj" fmla="val 10000"/>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Data Collection and Understanding</a:t>
          </a:r>
          <a:endParaRPr lang="en-IN" sz="2000" kern="1200" dirty="0"/>
        </a:p>
      </dsp:txBody>
      <dsp:txXfrm>
        <a:off x="40514" y="254013"/>
        <a:ext cx="1868670" cy="1093974"/>
      </dsp:txXfrm>
    </dsp:sp>
    <dsp:sp modelId="{36A5746A-9041-4C7B-BF4F-40EB55F39D6E}">
      <dsp:nvSpPr>
        <dsp:cNvPr id="0" name=""/>
        <dsp:cNvSpPr/>
      </dsp:nvSpPr>
      <dsp:spPr>
        <a:xfrm>
          <a:off x="2113653" y="560845"/>
          <a:ext cx="410589" cy="480311"/>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a:off x="2113653" y="656907"/>
        <a:ext cx="287412" cy="288187"/>
      </dsp:txXfrm>
    </dsp:sp>
    <dsp:sp modelId="{34ADDF36-7CEA-4F47-BB4E-E16F924DA129}">
      <dsp:nvSpPr>
        <dsp:cNvPr id="0" name=""/>
        <dsp:cNvSpPr/>
      </dsp:nvSpPr>
      <dsp:spPr>
        <a:xfrm>
          <a:off x="2717916" y="219978"/>
          <a:ext cx="1936740" cy="1162044"/>
        </a:xfrm>
        <a:prstGeom prst="roundRect">
          <a:avLst>
            <a:gd name="adj" fmla="val 10000"/>
          </a:avLst>
        </a:prstGeom>
        <a:solidFill>
          <a:schemeClr val="accent1">
            <a:alpha val="90000"/>
            <a:hueOff val="0"/>
            <a:satOff val="0"/>
            <a:lumOff val="0"/>
            <a:alphaOff val="-8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Data Cleaning and Data Wrangling</a:t>
          </a:r>
          <a:endParaRPr lang="en-IN" sz="2000" kern="1200" dirty="0"/>
        </a:p>
      </dsp:txBody>
      <dsp:txXfrm>
        <a:off x="2751951" y="254013"/>
        <a:ext cx="1868670" cy="1093974"/>
      </dsp:txXfrm>
    </dsp:sp>
    <dsp:sp modelId="{B6E11860-B1F7-4BF6-AB1D-936564F01306}">
      <dsp:nvSpPr>
        <dsp:cNvPr id="0" name=""/>
        <dsp:cNvSpPr/>
      </dsp:nvSpPr>
      <dsp:spPr>
        <a:xfrm>
          <a:off x="4825090" y="560845"/>
          <a:ext cx="410589" cy="480311"/>
        </a:xfrm>
        <a:prstGeom prst="rightArrow">
          <a:avLst>
            <a:gd name="adj1" fmla="val 60000"/>
            <a:gd name="adj2" fmla="val 50000"/>
          </a:avLst>
        </a:prstGeom>
        <a:solidFill>
          <a:schemeClr val="accent1">
            <a:shade val="90000"/>
            <a:hueOff val="-125822"/>
            <a:satOff val="2806"/>
            <a:lumOff val="699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a:off x="4825090" y="656907"/>
        <a:ext cx="287412" cy="288187"/>
      </dsp:txXfrm>
    </dsp:sp>
    <dsp:sp modelId="{8B905367-CF6E-4EAB-9288-03C0CAF8AD61}">
      <dsp:nvSpPr>
        <dsp:cNvPr id="0" name=""/>
        <dsp:cNvSpPr/>
      </dsp:nvSpPr>
      <dsp:spPr>
        <a:xfrm>
          <a:off x="5429353" y="219978"/>
          <a:ext cx="1936740" cy="1162044"/>
        </a:xfrm>
        <a:prstGeom prst="roundRect">
          <a:avLst>
            <a:gd name="adj" fmla="val 10000"/>
          </a:avLst>
        </a:prstGeom>
        <a:solidFill>
          <a:schemeClr val="accent1">
            <a:alpha val="90000"/>
            <a:hueOff val="0"/>
            <a:satOff val="0"/>
            <a:lumOff val="0"/>
            <a:alphaOff val="-16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EDA</a:t>
          </a:r>
          <a:endParaRPr lang="en-IN" sz="2000" kern="1200" dirty="0"/>
        </a:p>
      </dsp:txBody>
      <dsp:txXfrm>
        <a:off x="5463388" y="254013"/>
        <a:ext cx="1868670" cy="1093974"/>
      </dsp:txXfrm>
    </dsp:sp>
    <dsp:sp modelId="{355F5975-1622-420F-94E7-A937A7085E7E}">
      <dsp:nvSpPr>
        <dsp:cNvPr id="0" name=""/>
        <dsp:cNvSpPr/>
      </dsp:nvSpPr>
      <dsp:spPr>
        <a:xfrm rot="5400000">
          <a:off x="6192429" y="1517595"/>
          <a:ext cx="410589" cy="480311"/>
        </a:xfrm>
        <a:prstGeom prst="rightArrow">
          <a:avLst>
            <a:gd name="adj1" fmla="val 60000"/>
            <a:gd name="adj2" fmla="val 50000"/>
          </a:avLst>
        </a:prstGeom>
        <a:solidFill>
          <a:schemeClr val="accent1">
            <a:shade val="90000"/>
            <a:hueOff val="-251644"/>
            <a:satOff val="5612"/>
            <a:lumOff val="1398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rot="-5400000">
        <a:off x="6253631" y="1552456"/>
        <a:ext cx="288187" cy="287412"/>
      </dsp:txXfrm>
    </dsp:sp>
    <dsp:sp modelId="{AC7242C1-7485-4268-9902-CF24FDF92F32}">
      <dsp:nvSpPr>
        <dsp:cNvPr id="0" name=""/>
        <dsp:cNvSpPr/>
      </dsp:nvSpPr>
      <dsp:spPr>
        <a:xfrm>
          <a:off x="5429353" y="2156719"/>
          <a:ext cx="1936740" cy="1162044"/>
        </a:xfrm>
        <a:prstGeom prst="roundRect">
          <a:avLst>
            <a:gd name="adj" fmla="val 10000"/>
          </a:avLst>
        </a:prstGeom>
        <a:solidFill>
          <a:schemeClr val="accent1">
            <a:alpha val="90000"/>
            <a:hueOff val="0"/>
            <a:satOff val="0"/>
            <a:lumOff val="0"/>
            <a:alphaOff val="-24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Preparation of Data for Model Building</a:t>
          </a:r>
          <a:endParaRPr lang="en-IN" sz="2000" kern="1200" dirty="0"/>
        </a:p>
      </dsp:txBody>
      <dsp:txXfrm>
        <a:off x="5463388" y="2190754"/>
        <a:ext cx="1868670" cy="1093974"/>
      </dsp:txXfrm>
    </dsp:sp>
    <dsp:sp modelId="{0362600A-BBF7-440B-8083-4609B5BFF303}">
      <dsp:nvSpPr>
        <dsp:cNvPr id="0" name=""/>
        <dsp:cNvSpPr/>
      </dsp:nvSpPr>
      <dsp:spPr>
        <a:xfrm rot="10800000">
          <a:off x="4848331" y="2497585"/>
          <a:ext cx="410589" cy="480311"/>
        </a:xfrm>
        <a:prstGeom prst="rightArrow">
          <a:avLst>
            <a:gd name="adj1" fmla="val 60000"/>
            <a:gd name="adj2" fmla="val 50000"/>
          </a:avLst>
        </a:prstGeom>
        <a:solidFill>
          <a:schemeClr val="accent1">
            <a:shade val="90000"/>
            <a:hueOff val="-377465"/>
            <a:satOff val="8417"/>
            <a:lumOff val="2098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rot="10800000">
        <a:off x="4971508" y="2593647"/>
        <a:ext cx="287412" cy="288187"/>
      </dsp:txXfrm>
    </dsp:sp>
    <dsp:sp modelId="{DC9940B1-02DC-400E-B4C5-73FBF35D9CB0}">
      <dsp:nvSpPr>
        <dsp:cNvPr id="0" name=""/>
        <dsp:cNvSpPr/>
      </dsp:nvSpPr>
      <dsp:spPr>
        <a:xfrm>
          <a:off x="2717916" y="2156719"/>
          <a:ext cx="1936740" cy="1162044"/>
        </a:xfrm>
        <a:prstGeom prst="roundRect">
          <a:avLst>
            <a:gd name="adj" fmla="val 10000"/>
          </a:avLst>
        </a:prstGeom>
        <a:solidFill>
          <a:schemeClr val="accent1">
            <a:alpha val="90000"/>
            <a:hueOff val="0"/>
            <a:satOff val="0"/>
            <a:lumOff val="0"/>
            <a:alphaOff val="-32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Model Selection and Evaluation</a:t>
          </a:r>
          <a:endParaRPr lang="en-IN" sz="2000" kern="1200" dirty="0"/>
        </a:p>
      </dsp:txBody>
      <dsp:txXfrm>
        <a:off x="2751951" y="2190754"/>
        <a:ext cx="1868670" cy="1093974"/>
      </dsp:txXfrm>
    </dsp:sp>
    <dsp:sp modelId="{8482A685-4B5D-414A-8260-0A40DC690F54}">
      <dsp:nvSpPr>
        <dsp:cNvPr id="0" name=""/>
        <dsp:cNvSpPr/>
      </dsp:nvSpPr>
      <dsp:spPr>
        <a:xfrm rot="10800456">
          <a:off x="2132034" y="2497407"/>
          <a:ext cx="414023" cy="480311"/>
        </a:xfrm>
        <a:prstGeom prst="rightArrow">
          <a:avLst>
            <a:gd name="adj1" fmla="val 60000"/>
            <a:gd name="adj2" fmla="val 50000"/>
          </a:avLst>
        </a:prstGeom>
        <a:solidFill>
          <a:schemeClr val="accent1">
            <a:shade val="90000"/>
            <a:hueOff val="-503287"/>
            <a:satOff val="11223"/>
            <a:lumOff val="2797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rot="10800000">
        <a:off x="2256241" y="2593477"/>
        <a:ext cx="289816" cy="288187"/>
      </dsp:txXfrm>
    </dsp:sp>
    <dsp:sp modelId="{57CA89DA-45F1-4A28-A58F-E477AC3D18FB}">
      <dsp:nvSpPr>
        <dsp:cNvPr id="0" name=""/>
        <dsp:cNvSpPr/>
      </dsp:nvSpPr>
      <dsp:spPr>
        <a:xfrm>
          <a:off x="0" y="2156359"/>
          <a:ext cx="1936740" cy="1162044"/>
        </a:xfrm>
        <a:prstGeom prst="roundRect">
          <a:avLst>
            <a:gd name="adj" fmla="val 10000"/>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Conclusions</a:t>
          </a:r>
          <a:endParaRPr lang="en-IN" sz="2000" kern="1200" dirty="0"/>
        </a:p>
      </dsp:txBody>
      <dsp:txXfrm>
        <a:off x="34035" y="2190394"/>
        <a:ext cx="1868670" cy="10939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7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68289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1_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02980" y="66293"/>
            <a:ext cx="348233" cy="358139"/>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3334511" y="2108454"/>
            <a:ext cx="2475230" cy="646430"/>
          </a:xfrm>
          <a:custGeom>
            <a:avLst/>
            <a:gdLst/>
            <a:ahLst/>
            <a:cxnLst/>
            <a:rect l="l" t="t" r="r" b="b"/>
            <a:pathLst>
              <a:path w="2475229" h="646430">
                <a:moveTo>
                  <a:pt x="2474976" y="0"/>
                </a:moveTo>
                <a:lnTo>
                  <a:pt x="0" y="0"/>
                </a:lnTo>
                <a:lnTo>
                  <a:pt x="0" y="646176"/>
                </a:lnTo>
                <a:lnTo>
                  <a:pt x="2474976" y="646176"/>
                </a:lnTo>
                <a:lnTo>
                  <a:pt x="2474976" y="0"/>
                </a:lnTo>
                <a:close/>
              </a:path>
            </a:pathLst>
          </a:custGeom>
          <a:solidFill>
            <a:srgbClr val="FFFF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975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5">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1.xml"/><Relationship Id="rId5" Type="http://schemas.openxmlformats.org/officeDocument/2006/relationships/image" Target="../media/image11.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TextBox 3">
            <a:extLst>
              <a:ext uri="{FF2B5EF4-FFF2-40B4-BE49-F238E27FC236}">
                <a16:creationId xmlns:a16="http://schemas.microsoft.com/office/drawing/2014/main" id="{3BB5A0FA-764A-2514-6FEB-2E7879C5135E}"/>
              </a:ext>
            </a:extLst>
          </p:cNvPr>
          <p:cNvSpPr txBox="1"/>
          <p:nvPr/>
        </p:nvSpPr>
        <p:spPr>
          <a:xfrm>
            <a:off x="301214" y="71951"/>
            <a:ext cx="8197327" cy="1046440"/>
          </a:xfrm>
          <a:prstGeom prst="rect">
            <a:avLst/>
          </a:prstGeom>
          <a:solidFill>
            <a:srgbClr val="FFFF00"/>
          </a:solidFill>
        </p:spPr>
        <p:txBody>
          <a:bodyPr wrap="square" rtlCol="0">
            <a:spAutoFit/>
          </a:bodyPr>
          <a:lstStyle/>
          <a:p>
            <a:pPr algn="ctr"/>
            <a:r>
              <a:rPr lang="en-US" sz="4800" b="1" u="sng" dirty="0">
                <a:solidFill>
                  <a:srgbClr val="FF0000"/>
                </a:solidFill>
              </a:rPr>
              <a:t>Capstone Project - 3 </a:t>
            </a:r>
            <a:endParaRPr lang="en-IN" sz="4800" b="1" u="sng" dirty="0">
              <a:solidFill>
                <a:srgbClr val="FF0000"/>
              </a:solidFill>
            </a:endParaRPr>
          </a:p>
          <a:p>
            <a:endParaRPr lang="en-IN" dirty="0"/>
          </a:p>
        </p:txBody>
      </p:sp>
      <p:sp>
        <p:nvSpPr>
          <p:cNvPr id="5" name="TextBox 4">
            <a:extLst>
              <a:ext uri="{FF2B5EF4-FFF2-40B4-BE49-F238E27FC236}">
                <a16:creationId xmlns:a16="http://schemas.microsoft.com/office/drawing/2014/main" id="{3FC4B2C7-A10A-E19D-02C6-C676BEA7F143}"/>
              </a:ext>
            </a:extLst>
          </p:cNvPr>
          <p:cNvSpPr txBox="1"/>
          <p:nvPr/>
        </p:nvSpPr>
        <p:spPr>
          <a:xfrm>
            <a:off x="301215" y="1624404"/>
            <a:ext cx="8197327" cy="2831544"/>
          </a:xfrm>
          <a:prstGeom prst="rect">
            <a:avLst/>
          </a:prstGeom>
          <a:noFill/>
        </p:spPr>
        <p:txBody>
          <a:bodyPr wrap="square" rtlCol="0">
            <a:spAutoFit/>
          </a:bodyPr>
          <a:lstStyle/>
          <a:p>
            <a:pPr algn="ctr"/>
            <a:r>
              <a:rPr lang="en-US" sz="3600" dirty="0">
                <a:solidFill>
                  <a:schemeClr val="bg1"/>
                </a:solidFill>
                <a:latin typeface="Castellar" panose="020A0402060406010301" pitchFamily="18" charset="0"/>
              </a:rPr>
              <a:t>Cardiovascular Risk Prediction</a:t>
            </a:r>
          </a:p>
          <a:p>
            <a:pPr algn="ctr"/>
            <a:r>
              <a:rPr lang="en-US" sz="3600" b="1" dirty="0">
                <a:solidFill>
                  <a:schemeClr val="bg1"/>
                </a:solidFill>
              </a:rPr>
              <a:t>BY</a:t>
            </a:r>
          </a:p>
          <a:p>
            <a:pPr algn="ctr"/>
            <a:endParaRPr lang="en-US" sz="1400" b="1" dirty="0">
              <a:solidFill>
                <a:schemeClr val="bg1"/>
              </a:solidFill>
            </a:endParaRPr>
          </a:p>
          <a:p>
            <a:pPr marL="457200" indent="-457200">
              <a:buFont typeface="Wingdings" panose="05000000000000000000" pitchFamily="2" charset="2"/>
              <a:buChar char="Ø"/>
            </a:pPr>
            <a:r>
              <a:rPr lang="en-US" sz="2800" dirty="0">
                <a:solidFill>
                  <a:srgbClr val="FF0000"/>
                </a:solidFill>
              </a:rPr>
              <a:t>Sumit Berde</a:t>
            </a:r>
          </a:p>
          <a:p>
            <a:pPr marL="457200" indent="-457200">
              <a:buFont typeface="Wingdings" panose="05000000000000000000" pitchFamily="2" charset="2"/>
              <a:buChar char="Ø"/>
            </a:pPr>
            <a:r>
              <a:rPr lang="en-US" sz="2800" dirty="0">
                <a:solidFill>
                  <a:srgbClr val="FF0000"/>
                </a:solidFill>
              </a:rPr>
              <a:t>Omkar Desai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59A452-3E6D-140A-7586-DC788B2EEF2E}"/>
              </a:ext>
            </a:extLst>
          </p:cNvPr>
          <p:cNvSpPr txBox="1"/>
          <p:nvPr/>
        </p:nvSpPr>
        <p:spPr>
          <a:xfrm>
            <a:off x="172122" y="118335"/>
            <a:ext cx="8025205" cy="369332"/>
          </a:xfrm>
          <a:prstGeom prst="rect">
            <a:avLst/>
          </a:prstGeom>
          <a:noFill/>
        </p:spPr>
        <p:txBody>
          <a:bodyPr wrap="square" rtlCol="0">
            <a:spAutoFit/>
          </a:bodyPr>
          <a:lstStyle/>
          <a:p>
            <a:r>
              <a:rPr lang="en-US" sz="1800" dirty="0"/>
              <a:t>Checking distribution of data in numerical features</a:t>
            </a:r>
            <a:endParaRPr lang="en-IN" sz="1800" dirty="0"/>
          </a:p>
        </p:txBody>
      </p:sp>
      <p:pic>
        <p:nvPicPr>
          <p:cNvPr id="4" name="Picture 3">
            <a:extLst>
              <a:ext uri="{FF2B5EF4-FFF2-40B4-BE49-F238E27FC236}">
                <a16:creationId xmlns:a16="http://schemas.microsoft.com/office/drawing/2014/main" id="{C54CD834-0820-46C5-CEDF-C3FA0F3AD14C}"/>
              </a:ext>
            </a:extLst>
          </p:cNvPr>
          <p:cNvPicPr>
            <a:picLocks noChangeAspect="1"/>
          </p:cNvPicPr>
          <p:nvPr/>
        </p:nvPicPr>
        <p:blipFill>
          <a:blip r:embed="rId2"/>
          <a:stretch>
            <a:fillRect/>
          </a:stretch>
        </p:blipFill>
        <p:spPr>
          <a:xfrm>
            <a:off x="172121" y="651345"/>
            <a:ext cx="8498543" cy="4055964"/>
          </a:xfrm>
          <a:prstGeom prst="rect">
            <a:avLst/>
          </a:prstGeom>
        </p:spPr>
      </p:pic>
    </p:spTree>
    <p:extLst>
      <p:ext uri="{BB962C8B-B14F-4D97-AF65-F5344CB8AC3E}">
        <p14:creationId xmlns:p14="http://schemas.microsoft.com/office/powerpoint/2010/main" val="168698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977EF4-6B09-15B6-4CD5-2EFF5DFDAA04}"/>
              </a:ext>
            </a:extLst>
          </p:cNvPr>
          <p:cNvSpPr txBox="1"/>
          <p:nvPr/>
        </p:nvSpPr>
        <p:spPr>
          <a:xfrm>
            <a:off x="215153" y="215153"/>
            <a:ext cx="8261873" cy="369332"/>
          </a:xfrm>
          <a:prstGeom prst="rect">
            <a:avLst/>
          </a:prstGeom>
          <a:noFill/>
        </p:spPr>
        <p:txBody>
          <a:bodyPr wrap="square" rtlCol="0">
            <a:spAutoFit/>
          </a:bodyPr>
          <a:lstStyle/>
          <a:p>
            <a:r>
              <a:rPr lang="en-US" sz="1800" dirty="0"/>
              <a:t>Checking for outliers in numeric features</a:t>
            </a:r>
            <a:endParaRPr lang="en-IN" sz="1800" dirty="0"/>
          </a:p>
        </p:txBody>
      </p:sp>
      <p:pic>
        <p:nvPicPr>
          <p:cNvPr id="4" name="Picture 3">
            <a:extLst>
              <a:ext uri="{FF2B5EF4-FFF2-40B4-BE49-F238E27FC236}">
                <a16:creationId xmlns:a16="http://schemas.microsoft.com/office/drawing/2014/main" id="{94383A38-32A3-7C1B-CB5C-5D39FD73F69F}"/>
              </a:ext>
            </a:extLst>
          </p:cNvPr>
          <p:cNvPicPr>
            <a:picLocks noChangeAspect="1"/>
          </p:cNvPicPr>
          <p:nvPr/>
        </p:nvPicPr>
        <p:blipFill>
          <a:blip r:embed="rId2"/>
          <a:stretch>
            <a:fillRect/>
          </a:stretch>
        </p:blipFill>
        <p:spPr>
          <a:xfrm>
            <a:off x="215153" y="688489"/>
            <a:ext cx="8471649" cy="4324574"/>
          </a:xfrm>
          <a:prstGeom prst="rect">
            <a:avLst/>
          </a:prstGeom>
        </p:spPr>
      </p:pic>
    </p:spTree>
    <p:extLst>
      <p:ext uri="{BB962C8B-B14F-4D97-AF65-F5344CB8AC3E}">
        <p14:creationId xmlns:p14="http://schemas.microsoft.com/office/powerpoint/2010/main" val="3935731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31D3E4-FF59-C1BA-3742-615F38A8D0D4}"/>
              </a:ext>
            </a:extLst>
          </p:cNvPr>
          <p:cNvSpPr txBox="1"/>
          <p:nvPr/>
        </p:nvSpPr>
        <p:spPr>
          <a:xfrm>
            <a:off x="86061" y="118335"/>
            <a:ext cx="5109882" cy="400110"/>
          </a:xfrm>
          <a:prstGeom prst="rect">
            <a:avLst/>
          </a:prstGeom>
          <a:noFill/>
        </p:spPr>
        <p:txBody>
          <a:bodyPr wrap="square" rtlCol="0">
            <a:spAutoFit/>
          </a:bodyPr>
          <a:lstStyle/>
          <a:p>
            <a:r>
              <a:rPr lang="en-US" sz="2000" b="1" dirty="0"/>
              <a:t>Bivariate and Multivariate Analysis</a:t>
            </a:r>
            <a:endParaRPr lang="en-IN" sz="2000" b="1" dirty="0"/>
          </a:p>
        </p:txBody>
      </p:sp>
      <p:sp>
        <p:nvSpPr>
          <p:cNvPr id="3" name="TextBox 2">
            <a:extLst>
              <a:ext uri="{FF2B5EF4-FFF2-40B4-BE49-F238E27FC236}">
                <a16:creationId xmlns:a16="http://schemas.microsoft.com/office/drawing/2014/main" id="{92F25C42-D4B9-FC1C-E026-0C5E1DBAB4EE}"/>
              </a:ext>
            </a:extLst>
          </p:cNvPr>
          <p:cNvSpPr txBox="1"/>
          <p:nvPr/>
        </p:nvSpPr>
        <p:spPr>
          <a:xfrm>
            <a:off x="86061" y="518445"/>
            <a:ext cx="7670203" cy="369332"/>
          </a:xfrm>
          <a:prstGeom prst="rect">
            <a:avLst/>
          </a:prstGeom>
          <a:noFill/>
        </p:spPr>
        <p:txBody>
          <a:bodyPr wrap="square" rtlCol="0">
            <a:spAutoFit/>
          </a:bodyPr>
          <a:lstStyle/>
          <a:p>
            <a:r>
              <a:rPr lang="en-US" sz="1800" dirty="0"/>
              <a:t>Rate of people having cardiovascular disease within categories</a:t>
            </a:r>
            <a:endParaRPr lang="en-IN" sz="1800" dirty="0"/>
          </a:p>
        </p:txBody>
      </p:sp>
      <p:pic>
        <p:nvPicPr>
          <p:cNvPr id="5" name="Picture 4">
            <a:extLst>
              <a:ext uri="{FF2B5EF4-FFF2-40B4-BE49-F238E27FC236}">
                <a16:creationId xmlns:a16="http://schemas.microsoft.com/office/drawing/2014/main" id="{E9E4DE23-94E9-1177-C7EA-F5512ECE3296}"/>
              </a:ext>
            </a:extLst>
          </p:cNvPr>
          <p:cNvPicPr>
            <a:picLocks noChangeAspect="1"/>
          </p:cNvPicPr>
          <p:nvPr/>
        </p:nvPicPr>
        <p:blipFill>
          <a:blip r:embed="rId2"/>
          <a:stretch>
            <a:fillRect/>
          </a:stretch>
        </p:blipFill>
        <p:spPr>
          <a:xfrm>
            <a:off x="86061" y="918555"/>
            <a:ext cx="5454127" cy="4106610"/>
          </a:xfrm>
          <a:prstGeom prst="rect">
            <a:avLst/>
          </a:prstGeom>
        </p:spPr>
      </p:pic>
      <p:sp>
        <p:nvSpPr>
          <p:cNvPr id="6" name="TextBox 5">
            <a:extLst>
              <a:ext uri="{FF2B5EF4-FFF2-40B4-BE49-F238E27FC236}">
                <a16:creationId xmlns:a16="http://schemas.microsoft.com/office/drawing/2014/main" id="{F25EDA29-D9F4-9081-B6ED-74B467FA28C6}"/>
              </a:ext>
            </a:extLst>
          </p:cNvPr>
          <p:cNvSpPr txBox="1"/>
          <p:nvPr/>
        </p:nvSpPr>
        <p:spPr>
          <a:xfrm>
            <a:off x="5701553" y="980563"/>
            <a:ext cx="3356386" cy="4016484"/>
          </a:xfrm>
          <a:prstGeom prst="rect">
            <a:avLst/>
          </a:prstGeom>
          <a:noFill/>
        </p:spPr>
        <p:txBody>
          <a:bodyPr wrap="square" rtlCol="0">
            <a:spAutoFit/>
          </a:bodyPr>
          <a:lstStyle/>
          <a:p>
            <a:r>
              <a:rPr lang="en-US" sz="1500" dirty="0"/>
              <a:t>Observations:</a:t>
            </a:r>
          </a:p>
          <a:p>
            <a:pPr marL="285750" indent="-285750">
              <a:buFont typeface="Wingdings" panose="05000000000000000000" pitchFamily="2" charset="2"/>
              <a:buChar char="Ø"/>
            </a:pPr>
            <a:r>
              <a:rPr lang="en-US" sz="1500" b="0" dirty="0">
                <a:solidFill>
                  <a:schemeClr val="accent2"/>
                </a:solidFill>
                <a:effectLst/>
                <a:latin typeface="+mj-lt"/>
              </a:rPr>
              <a:t>Males seems to have higher rate of contracting heart disease than </a:t>
            </a:r>
          </a:p>
          <a:p>
            <a:r>
              <a:rPr lang="en-US" sz="1500" b="0" dirty="0">
                <a:solidFill>
                  <a:schemeClr val="accent2"/>
                </a:solidFill>
                <a:effectLst/>
                <a:latin typeface="+mj-lt"/>
              </a:rPr>
              <a:t>     females</a:t>
            </a:r>
          </a:p>
          <a:p>
            <a:pPr marL="285750" indent="-285750">
              <a:buFont typeface="Wingdings" panose="05000000000000000000" pitchFamily="2" charset="2"/>
              <a:buChar char="Ø"/>
            </a:pPr>
            <a:r>
              <a:rPr lang="en-US" sz="1500" b="0" dirty="0">
                <a:solidFill>
                  <a:schemeClr val="accent2"/>
                </a:solidFill>
                <a:effectLst/>
                <a:latin typeface="+mj-lt"/>
              </a:rPr>
              <a:t>Smoking increases the chances </a:t>
            </a:r>
          </a:p>
          <a:p>
            <a:r>
              <a:rPr lang="en-US" sz="1500" b="0" dirty="0">
                <a:solidFill>
                  <a:schemeClr val="accent2"/>
                </a:solidFill>
                <a:effectLst/>
                <a:latin typeface="+mj-lt"/>
              </a:rPr>
              <a:t>     of getting heart disease </a:t>
            </a:r>
          </a:p>
          <a:p>
            <a:r>
              <a:rPr lang="en-US" sz="1500" b="0" dirty="0">
                <a:solidFill>
                  <a:schemeClr val="accent2"/>
                </a:solidFill>
                <a:effectLst/>
                <a:latin typeface="+mj-lt"/>
              </a:rPr>
              <a:t>     as more individuals who smoke </a:t>
            </a:r>
          </a:p>
          <a:p>
            <a:r>
              <a:rPr lang="en-US" sz="1500" b="0" dirty="0">
                <a:solidFill>
                  <a:schemeClr val="accent2"/>
                </a:solidFill>
                <a:effectLst/>
                <a:latin typeface="+mj-lt"/>
              </a:rPr>
              <a:t>     seems to suffer from </a:t>
            </a:r>
          </a:p>
          <a:p>
            <a:r>
              <a:rPr lang="en-US" sz="1500" b="0" dirty="0">
                <a:solidFill>
                  <a:schemeClr val="accent2"/>
                </a:solidFill>
                <a:effectLst/>
                <a:latin typeface="+mj-lt"/>
              </a:rPr>
              <a:t>      heart disease </a:t>
            </a:r>
          </a:p>
          <a:p>
            <a:pPr marL="285750" indent="-285750">
              <a:buFont typeface="Wingdings" panose="05000000000000000000" pitchFamily="2" charset="2"/>
              <a:buChar char="Ø"/>
            </a:pPr>
            <a:r>
              <a:rPr lang="en-US" sz="1500" b="0" dirty="0">
                <a:solidFill>
                  <a:schemeClr val="accent2"/>
                </a:solidFill>
                <a:effectLst/>
                <a:latin typeface="+mj-lt"/>
              </a:rPr>
              <a:t>It looks like if someone has </a:t>
            </a:r>
          </a:p>
          <a:p>
            <a:r>
              <a:rPr lang="en-US" sz="1500" dirty="0">
                <a:solidFill>
                  <a:schemeClr val="accent2"/>
                </a:solidFill>
                <a:latin typeface="+mj-lt"/>
              </a:rPr>
              <a:t>      </a:t>
            </a:r>
            <a:r>
              <a:rPr lang="en-US" sz="1500" b="0" dirty="0">
                <a:solidFill>
                  <a:schemeClr val="accent2"/>
                </a:solidFill>
                <a:effectLst/>
                <a:latin typeface="+mj-lt"/>
              </a:rPr>
              <a:t>premedical conditions such </a:t>
            </a:r>
          </a:p>
          <a:p>
            <a:r>
              <a:rPr lang="en-US" sz="1500" b="0" dirty="0">
                <a:solidFill>
                  <a:schemeClr val="accent2"/>
                </a:solidFill>
                <a:effectLst/>
                <a:latin typeface="+mj-lt"/>
              </a:rPr>
              <a:t>      as blood pressure medication,</a:t>
            </a:r>
          </a:p>
          <a:p>
            <a:r>
              <a:rPr lang="en-US" sz="1500" b="0" dirty="0">
                <a:solidFill>
                  <a:schemeClr val="accent2"/>
                </a:solidFill>
                <a:effectLst/>
                <a:latin typeface="+mj-lt"/>
              </a:rPr>
              <a:t>      prevalent stroke, prevalent </a:t>
            </a:r>
          </a:p>
          <a:p>
            <a:r>
              <a:rPr lang="en-US" sz="1500" b="0" dirty="0">
                <a:solidFill>
                  <a:schemeClr val="accent2"/>
                </a:solidFill>
                <a:effectLst/>
                <a:latin typeface="+mj-lt"/>
              </a:rPr>
              <a:t>      hypertension and diabetes his </a:t>
            </a:r>
          </a:p>
          <a:p>
            <a:r>
              <a:rPr lang="en-US" sz="1500" dirty="0">
                <a:solidFill>
                  <a:schemeClr val="accent2"/>
                </a:solidFill>
                <a:latin typeface="+mj-lt"/>
              </a:rPr>
              <a:t>      c</a:t>
            </a:r>
            <a:r>
              <a:rPr lang="en-US" sz="1500" b="0" dirty="0">
                <a:solidFill>
                  <a:schemeClr val="accent2"/>
                </a:solidFill>
                <a:effectLst/>
                <a:latin typeface="+mj-lt"/>
              </a:rPr>
              <a:t>hances of getting heart </a:t>
            </a:r>
          </a:p>
          <a:p>
            <a:r>
              <a:rPr lang="en-US" sz="1500" dirty="0">
                <a:solidFill>
                  <a:schemeClr val="accent2"/>
                </a:solidFill>
                <a:latin typeface="+mj-lt"/>
              </a:rPr>
              <a:t>      </a:t>
            </a:r>
            <a:r>
              <a:rPr lang="en-US" sz="1500" b="0" dirty="0">
                <a:solidFill>
                  <a:schemeClr val="accent2"/>
                </a:solidFill>
                <a:effectLst/>
                <a:latin typeface="+mj-lt"/>
              </a:rPr>
              <a:t>disease increases</a:t>
            </a:r>
          </a:p>
          <a:p>
            <a:endParaRPr lang="en-IN" sz="1500" dirty="0"/>
          </a:p>
        </p:txBody>
      </p:sp>
    </p:spTree>
    <p:extLst>
      <p:ext uri="{BB962C8B-B14F-4D97-AF65-F5344CB8AC3E}">
        <p14:creationId xmlns:p14="http://schemas.microsoft.com/office/powerpoint/2010/main" val="1190845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0D8875-6D83-B4FF-33B9-397D97AE595C}"/>
              </a:ext>
            </a:extLst>
          </p:cNvPr>
          <p:cNvSpPr txBox="1"/>
          <p:nvPr/>
        </p:nvSpPr>
        <p:spPr>
          <a:xfrm>
            <a:off x="161365" y="82995"/>
            <a:ext cx="8380207" cy="1138773"/>
          </a:xfrm>
          <a:prstGeom prst="rect">
            <a:avLst/>
          </a:prstGeom>
          <a:noFill/>
        </p:spPr>
        <p:txBody>
          <a:bodyPr wrap="square" rtlCol="0">
            <a:spAutoFit/>
          </a:bodyPr>
          <a:lstStyle/>
          <a:p>
            <a:r>
              <a:rPr lang="en-US" sz="1800" b="0" i="0" dirty="0">
                <a:solidFill>
                  <a:schemeClr val="accent2"/>
                </a:solidFill>
                <a:effectLst/>
                <a:latin typeface="+mj-lt"/>
              </a:rPr>
              <a:t>Now lets do a detailed study about how various factors like </a:t>
            </a:r>
            <a:r>
              <a:rPr lang="en-US" sz="1800" b="1" i="0" dirty="0">
                <a:solidFill>
                  <a:schemeClr val="accent2"/>
                </a:solidFill>
                <a:effectLst/>
                <a:latin typeface="+mj-lt"/>
              </a:rPr>
              <a:t>smoking</a:t>
            </a:r>
            <a:r>
              <a:rPr lang="en-US" sz="1800" b="0" i="0" dirty="0">
                <a:solidFill>
                  <a:schemeClr val="accent2"/>
                </a:solidFill>
                <a:effectLst/>
                <a:latin typeface="+mj-lt"/>
              </a:rPr>
              <a:t> and pre-medical conditions like </a:t>
            </a:r>
            <a:r>
              <a:rPr lang="en-US" sz="1800" b="1" i="0" dirty="0">
                <a:solidFill>
                  <a:schemeClr val="accent2"/>
                </a:solidFill>
                <a:effectLst/>
                <a:latin typeface="+mj-lt"/>
              </a:rPr>
              <a:t>blood pressure medication</a:t>
            </a:r>
            <a:r>
              <a:rPr lang="en-US" sz="1800" b="0" i="0" dirty="0">
                <a:solidFill>
                  <a:schemeClr val="accent2"/>
                </a:solidFill>
                <a:effectLst/>
                <a:latin typeface="+mj-lt"/>
              </a:rPr>
              <a:t>, </a:t>
            </a:r>
            <a:r>
              <a:rPr lang="en-US" sz="1800" b="1" i="0" dirty="0">
                <a:solidFill>
                  <a:schemeClr val="accent2"/>
                </a:solidFill>
                <a:effectLst/>
                <a:latin typeface="+mj-lt"/>
              </a:rPr>
              <a:t>prevalent stroke</a:t>
            </a:r>
            <a:r>
              <a:rPr lang="en-US" sz="1800" b="0" i="0" dirty="0">
                <a:solidFill>
                  <a:schemeClr val="accent2"/>
                </a:solidFill>
                <a:effectLst/>
                <a:latin typeface="+mj-lt"/>
              </a:rPr>
              <a:t>, </a:t>
            </a:r>
            <a:r>
              <a:rPr lang="en-US" sz="1800" b="1" i="0" dirty="0">
                <a:solidFill>
                  <a:schemeClr val="accent2"/>
                </a:solidFill>
                <a:effectLst/>
                <a:latin typeface="+mj-lt"/>
              </a:rPr>
              <a:t>hypertension</a:t>
            </a:r>
            <a:r>
              <a:rPr lang="en-US" sz="1800" b="0" i="0" dirty="0">
                <a:solidFill>
                  <a:schemeClr val="accent2"/>
                </a:solidFill>
                <a:effectLst/>
                <a:latin typeface="+mj-lt"/>
              </a:rPr>
              <a:t>, </a:t>
            </a:r>
            <a:r>
              <a:rPr lang="en-US" sz="1800" b="1" i="0" dirty="0">
                <a:solidFill>
                  <a:schemeClr val="accent2"/>
                </a:solidFill>
                <a:effectLst/>
                <a:latin typeface="+mj-lt"/>
              </a:rPr>
              <a:t>diabetes</a:t>
            </a:r>
            <a:r>
              <a:rPr lang="en-US" sz="1800" b="0" i="0" dirty="0">
                <a:solidFill>
                  <a:schemeClr val="accent2"/>
                </a:solidFill>
                <a:effectLst/>
                <a:latin typeface="+mj-lt"/>
              </a:rPr>
              <a:t> effects your chances of contracting heart disease</a:t>
            </a:r>
          </a:p>
          <a:p>
            <a:endParaRPr lang="en-IN" dirty="0"/>
          </a:p>
        </p:txBody>
      </p:sp>
      <p:sp>
        <p:nvSpPr>
          <p:cNvPr id="3" name="TextBox 2">
            <a:extLst>
              <a:ext uri="{FF2B5EF4-FFF2-40B4-BE49-F238E27FC236}">
                <a16:creationId xmlns:a16="http://schemas.microsoft.com/office/drawing/2014/main" id="{8E815364-BF7A-DFE7-89A3-C0D4BDF9DD06}"/>
              </a:ext>
            </a:extLst>
          </p:cNvPr>
          <p:cNvSpPr txBox="1"/>
          <p:nvPr/>
        </p:nvSpPr>
        <p:spPr>
          <a:xfrm>
            <a:off x="161365" y="1074813"/>
            <a:ext cx="8326419" cy="861774"/>
          </a:xfrm>
          <a:prstGeom prst="rect">
            <a:avLst/>
          </a:prstGeom>
          <a:noFill/>
        </p:spPr>
        <p:txBody>
          <a:bodyPr wrap="square" rtlCol="0">
            <a:spAutoFit/>
          </a:bodyPr>
          <a:lstStyle/>
          <a:p>
            <a:pPr marL="342900" indent="-342900">
              <a:buFont typeface="Wingdings" panose="05000000000000000000" pitchFamily="2" charset="2"/>
              <a:buChar char="v"/>
            </a:pPr>
            <a:r>
              <a:rPr lang="en-US" sz="1800" dirty="0">
                <a:solidFill>
                  <a:schemeClr val="accent2"/>
                </a:solidFill>
                <a:latin typeface="Roboto" panose="02000000000000000000" pitchFamily="2" charset="0"/>
              </a:rPr>
              <a:t>P</a:t>
            </a:r>
            <a:r>
              <a:rPr lang="en-US" sz="1800" b="0" i="0" dirty="0">
                <a:solidFill>
                  <a:schemeClr val="accent2"/>
                </a:solidFill>
                <a:effectLst/>
                <a:latin typeface="Roboto" panose="02000000000000000000" pitchFamily="2" charset="0"/>
              </a:rPr>
              <a:t>ercentage of male and female smokers and  then finding the average cigarettes smoked by males and females</a:t>
            </a:r>
          </a:p>
          <a:p>
            <a:endParaRPr lang="en-IN" dirty="0"/>
          </a:p>
        </p:txBody>
      </p:sp>
      <p:pic>
        <p:nvPicPr>
          <p:cNvPr id="5" name="Picture 4">
            <a:extLst>
              <a:ext uri="{FF2B5EF4-FFF2-40B4-BE49-F238E27FC236}">
                <a16:creationId xmlns:a16="http://schemas.microsoft.com/office/drawing/2014/main" id="{07A4A104-1690-0216-2386-A487B34D0AFE}"/>
              </a:ext>
            </a:extLst>
          </p:cNvPr>
          <p:cNvPicPr>
            <a:picLocks noChangeAspect="1"/>
          </p:cNvPicPr>
          <p:nvPr/>
        </p:nvPicPr>
        <p:blipFill>
          <a:blip r:embed="rId2"/>
          <a:stretch>
            <a:fillRect/>
          </a:stretch>
        </p:blipFill>
        <p:spPr>
          <a:xfrm>
            <a:off x="516367" y="1873176"/>
            <a:ext cx="4442908" cy="3061776"/>
          </a:xfrm>
          <a:prstGeom prst="rect">
            <a:avLst/>
          </a:prstGeom>
        </p:spPr>
      </p:pic>
      <p:sp>
        <p:nvSpPr>
          <p:cNvPr id="6" name="TextBox 5">
            <a:extLst>
              <a:ext uri="{FF2B5EF4-FFF2-40B4-BE49-F238E27FC236}">
                <a16:creationId xmlns:a16="http://schemas.microsoft.com/office/drawing/2014/main" id="{FDC90532-1CB5-3D4D-2C50-C673F6F96560}"/>
              </a:ext>
            </a:extLst>
          </p:cNvPr>
          <p:cNvSpPr txBox="1"/>
          <p:nvPr/>
        </p:nvSpPr>
        <p:spPr>
          <a:xfrm>
            <a:off x="4959275" y="2360528"/>
            <a:ext cx="3827536" cy="1692771"/>
          </a:xfrm>
          <a:prstGeom prst="rect">
            <a:avLst/>
          </a:prstGeom>
          <a:noFill/>
        </p:spPr>
        <p:txBody>
          <a:bodyPr wrap="square" rtlCol="0">
            <a:spAutoFit/>
          </a:bodyPr>
          <a:lstStyle/>
          <a:p>
            <a:r>
              <a:rPr lang="en-US" sz="1800" dirty="0"/>
              <a:t>Observations:</a:t>
            </a:r>
          </a:p>
          <a:p>
            <a:pPr marL="285750" indent="-285750">
              <a:buFont typeface="Wingdings" panose="05000000000000000000" pitchFamily="2" charset="2"/>
              <a:buChar char="Ø"/>
            </a:pPr>
            <a:r>
              <a:rPr lang="en-US" sz="1800" b="0" dirty="0">
                <a:solidFill>
                  <a:schemeClr val="accent2"/>
                </a:solidFill>
                <a:effectLst/>
                <a:latin typeface="+mj-lt"/>
              </a:rPr>
              <a:t>Out of all the smokers, 54% are </a:t>
            </a:r>
          </a:p>
          <a:p>
            <a:r>
              <a:rPr lang="en-US" sz="1800" b="0" dirty="0">
                <a:solidFill>
                  <a:schemeClr val="accent2"/>
                </a:solidFill>
                <a:effectLst/>
                <a:latin typeface="+mj-lt"/>
              </a:rPr>
              <a:t>     males and 46% are females</a:t>
            </a:r>
          </a:p>
          <a:p>
            <a:pPr marL="285750" indent="-285750">
              <a:buFont typeface="Wingdings" panose="05000000000000000000" pitchFamily="2" charset="2"/>
              <a:buChar char="Ø"/>
            </a:pPr>
            <a:r>
              <a:rPr lang="en-US" sz="1800" b="0" dirty="0">
                <a:solidFill>
                  <a:schemeClr val="accent2"/>
                </a:solidFill>
                <a:effectLst/>
                <a:latin typeface="+mj-lt"/>
              </a:rPr>
              <a:t> Males on an average smoke </a:t>
            </a:r>
          </a:p>
          <a:p>
            <a:r>
              <a:rPr lang="en-US" sz="1800" dirty="0">
                <a:solidFill>
                  <a:schemeClr val="accent2"/>
                </a:solidFill>
                <a:latin typeface="+mj-lt"/>
              </a:rPr>
              <a:t>     </a:t>
            </a:r>
            <a:r>
              <a:rPr lang="en-US" sz="1800" b="0" dirty="0">
                <a:solidFill>
                  <a:schemeClr val="accent2"/>
                </a:solidFill>
                <a:effectLst/>
                <a:latin typeface="+mj-lt"/>
              </a:rPr>
              <a:t>more than females</a:t>
            </a:r>
          </a:p>
          <a:p>
            <a:endParaRPr lang="en-IN" dirty="0"/>
          </a:p>
        </p:txBody>
      </p:sp>
    </p:spTree>
    <p:extLst>
      <p:ext uri="{BB962C8B-B14F-4D97-AF65-F5344CB8AC3E}">
        <p14:creationId xmlns:p14="http://schemas.microsoft.com/office/powerpoint/2010/main" val="2098523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8D45AB-46FC-BA67-E9A2-53EC1B3DF71E}"/>
              </a:ext>
            </a:extLst>
          </p:cNvPr>
          <p:cNvPicPr>
            <a:picLocks noChangeAspect="1"/>
          </p:cNvPicPr>
          <p:nvPr/>
        </p:nvPicPr>
        <p:blipFill>
          <a:blip r:embed="rId2"/>
          <a:stretch>
            <a:fillRect/>
          </a:stretch>
        </p:blipFill>
        <p:spPr>
          <a:xfrm>
            <a:off x="366208" y="705862"/>
            <a:ext cx="4162760" cy="3839809"/>
          </a:xfrm>
          <a:prstGeom prst="rect">
            <a:avLst/>
          </a:prstGeom>
        </p:spPr>
      </p:pic>
      <p:sp>
        <p:nvSpPr>
          <p:cNvPr id="4" name="TextBox 3">
            <a:extLst>
              <a:ext uri="{FF2B5EF4-FFF2-40B4-BE49-F238E27FC236}">
                <a16:creationId xmlns:a16="http://schemas.microsoft.com/office/drawing/2014/main" id="{C024FF6E-D8DA-5657-6BC9-5C2953E16AA7}"/>
              </a:ext>
            </a:extLst>
          </p:cNvPr>
          <p:cNvSpPr txBox="1"/>
          <p:nvPr/>
        </p:nvSpPr>
        <p:spPr>
          <a:xfrm>
            <a:off x="4883973" y="614317"/>
            <a:ext cx="3560332" cy="4247317"/>
          </a:xfrm>
          <a:prstGeom prst="rect">
            <a:avLst/>
          </a:prstGeom>
          <a:noFill/>
        </p:spPr>
        <p:txBody>
          <a:bodyPr wrap="square" rtlCol="0">
            <a:spAutoFit/>
          </a:bodyPr>
          <a:lstStyle/>
          <a:p>
            <a:r>
              <a:rPr lang="en-US" sz="1600" dirty="0"/>
              <a:t>Observations:</a:t>
            </a:r>
          </a:p>
          <a:p>
            <a:pPr marL="285750" indent="-285750">
              <a:buFont typeface="Wingdings" panose="05000000000000000000" pitchFamily="2" charset="2"/>
              <a:buChar char="Ø"/>
            </a:pPr>
            <a:r>
              <a:rPr lang="en-US" sz="1600" b="0" dirty="0">
                <a:solidFill>
                  <a:schemeClr val="accent2"/>
                </a:solidFill>
                <a:effectLst/>
                <a:latin typeface="+mj-lt"/>
              </a:rPr>
              <a:t>In males, smoking seems to have </a:t>
            </a:r>
          </a:p>
          <a:p>
            <a:r>
              <a:rPr lang="en-US" sz="1600" b="0" dirty="0">
                <a:solidFill>
                  <a:schemeClr val="accent2"/>
                </a:solidFill>
                <a:effectLst/>
                <a:latin typeface="+mj-lt"/>
              </a:rPr>
              <a:t>     increased the chances of </a:t>
            </a:r>
          </a:p>
          <a:p>
            <a:r>
              <a:rPr lang="en-US" sz="1600" b="0" dirty="0">
                <a:solidFill>
                  <a:schemeClr val="accent2"/>
                </a:solidFill>
                <a:effectLst/>
                <a:latin typeface="+mj-lt"/>
              </a:rPr>
              <a:t>     getting heart disease. </a:t>
            </a:r>
          </a:p>
          <a:p>
            <a:r>
              <a:rPr lang="en-US" sz="1600" b="0" dirty="0">
                <a:solidFill>
                  <a:schemeClr val="accent2"/>
                </a:solidFill>
                <a:effectLst/>
                <a:latin typeface="+mj-lt"/>
              </a:rPr>
              <a:t>     Out of all male smokers,</a:t>
            </a:r>
          </a:p>
          <a:p>
            <a:r>
              <a:rPr lang="en-US" sz="1600" dirty="0">
                <a:solidFill>
                  <a:schemeClr val="accent2"/>
                </a:solidFill>
                <a:latin typeface="+mj-lt"/>
              </a:rPr>
              <a:t>     </a:t>
            </a:r>
            <a:r>
              <a:rPr lang="en-US" sz="1600" b="0" dirty="0">
                <a:solidFill>
                  <a:schemeClr val="accent2"/>
                </a:solidFill>
                <a:effectLst/>
                <a:latin typeface="+mj-lt"/>
              </a:rPr>
              <a:t>20.09% of them eventually </a:t>
            </a:r>
          </a:p>
          <a:p>
            <a:r>
              <a:rPr lang="en-US" sz="1600" b="0" dirty="0">
                <a:solidFill>
                  <a:schemeClr val="accent2"/>
                </a:solidFill>
                <a:effectLst/>
                <a:latin typeface="+mj-lt"/>
              </a:rPr>
              <a:t>     suffered from heart disease. </a:t>
            </a:r>
          </a:p>
          <a:p>
            <a:r>
              <a:rPr lang="en-US" sz="1600" dirty="0">
                <a:solidFill>
                  <a:schemeClr val="accent2"/>
                </a:solidFill>
                <a:latin typeface="+mj-lt"/>
              </a:rPr>
              <a:t>     </a:t>
            </a:r>
            <a:r>
              <a:rPr lang="en-US" sz="1600" b="0" dirty="0">
                <a:solidFill>
                  <a:schemeClr val="accent2"/>
                </a:solidFill>
                <a:effectLst/>
                <a:latin typeface="+mj-lt"/>
              </a:rPr>
              <a:t>As compared to male </a:t>
            </a:r>
          </a:p>
          <a:p>
            <a:r>
              <a:rPr lang="en-US" sz="1600" dirty="0">
                <a:solidFill>
                  <a:schemeClr val="accent2"/>
                </a:solidFill>
                <a:latin typeface="+mj-lt"/>
              </a:rPr>
              <a:t>     </a:t>
            </a:r>
            <a:r>
              <a:rPr lang="en-US" sz="1600" b="0" dirty="0">
                <a:solidFill>
                  <a:schemeClr val="accent2"/>
                </a:solidFill>
                <a:effectLst/>
                <a:latin typeface="+mj-lt"/>
              </a:rPr>
              <a:t>nonsmokers only 16.01% of </a:t>
            </a:r>
          </a:p>
          <a:p>
            <a:r>
              <a:rPr lang="en-US" sz="1600" dirty="0">
                <a:solidFill>
                  <a:schemeClr val="accent2"/>
                </a:solidFill>
                <a:latin typeface="+mj-lt"/>
              </a:rPr>
              <a:t>     </a:t>
            </a:r>
            <a:r>
              <a:rPr lang="en-US" sz="1600" b="0" dirty="0">
                <a:solidFill>
                  <a:schemeClr val="accent2"/>
                </a:solidFill>
                <a:effectLst/>
                <a:latin typeface="+mj-lt"/>
              </a:rPr>
              <a:t>them suffered from heart disease.</a:t>
            </a:r>
          </a:p>
          <a:p>
            <a:r>
              <a:rPr lang="en-US" sz="1600" b="0" dirty="0">
                <a:solidFill>
                  <a:schemeClr val="accent2"/>
                </a:solidFill>
                <a:effectLst/>
                <a:latin typeface="+mj-lt"/>
              </a:rPr>
              <a:t>     There is 4% increase in chances</a:t>
            </a:r>
          </a:p>
          <a:p>
            <a:r>
              <a:rPr lang="en-US" sz="1600" b="0" dirty="0">
                <a:solidFill>
                  <a:schemeClr val="accent2"/>
                </a:solidFill>
                <a:effectLst/>
                <a:latin typeface="+mj-lt"/>
              </a:rPr>
              <a:t>     in males of getting heart </a:t>
            </a:r>
          </a:p>
          <a:p>
            <a:r>
              <a:rPr lang="en-US" sz="1600" b="0" dirty="0">
                <a:solidFill>
                  <a:schemeClr val="accent2"/>
                </a:solidFill>
                <a:effectLst/>
                <a:latin typeface="+mj-lt"/>
              </a:rPr>
              <a:t>     disease due to smoking</a:t>
            </a:r>
          </a:p>
          <a:p>
            <a:pPr marL="285750" indent="-285750">
              <a:buFont typeface="Wingdings" panose="05000000000000000000" pitchFamily="2" charset="2"/>
              <a:buChar char="Ø"/>
            </a:pPr>
            <a:r>
              <a:rPr lang="en-US" sz="1600" b="0" dirty="0">
                <a:solidFill>
                  <a:schemeClr val="accent2"/>
                </a:solidFill>
                <a:effectLst/>
                <a:latin typeface="+mj-lt"/>
              </a:rPr>
              <a:t>In females there seems to be no </a:t>
            </a:r>
          </a:p>
          <a:p>
            <a:r>
              <a:rPr lang="en-US" sz="1600" dirty="0">
                <a:solidFill>
                  <a:schemeClr val="accent2"/>
                </a:solidFill>
                <a:latin typeface="+mj-lt"/>
              </a:rPr>
              <a:t>     </a:t>
            </a:r>
            <a:r>
              <a:rPr lang="en-US" sz="1600" b="0" dirty="0">
                <a:solidFill>
                  <a:schemeClr val="accent2"/>
                </a:solidFill>
                <a:effectLst/>
                <a:latin typeface="+mj-lt"/>
              </a:rPr>
              <a:t>effect of smoking. But we think </a:t>
            </a:r>
          </a:p>
          <a:p>
            <a:r>
              <a:rPr lang="en-US" sz="1600" b="0" dirty="0">
                <a:solidFill>
                  <a:schemeClr val="accent2"/>
                </a:solidFill>
                <a:effectLst/>
                <a:latin typeface="+mj-lt"/>
              </a:rPr>
              <a:t>     it may be due to insufficient data</a:t>
            </a:r>
          </a:p>
          <a:p>
            <a:endParaRPr lang="en-IN" dirty="0"/>
          </a:p>
        </p:txBody>
      </p:sp>
    </p:spTree>
    <p:extLst>
      <p:ext uri="{BB962C8B-B14F-4D97-AF65-F5344CB8AC3E}">
        <p14:creationId xmlns:p14="http://schemas.microsoft.com/office/powerpoint/2010/main" val="3748142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5C1FE4-7410-EB82-96CC-72C372160A4D}"/>
              </a:ext>
            </a:extLst>
          </p:cNvPr>
          <p:cNvSpPr txBox="1"/>
          <p:nvPr/>
        </p:nvSpPr>
        <p:spPr>
          <a:xfrm>
            <a:off x="172123" y="18567"/>
            <a:ext cx="8380206" cy="769441"/>
          </a:xfrm>
          <a:prstGeom prst="rect">
            <a:avLst/>
          </a:prstGeom>
          <a:noFill/>
        </p:spPr>
        <p:txBody>
          <a:bodyPr wrap="square" rtlCol="0">
            <a:spAutoFit/>
          </a:bodyPr>
          <a:lstStyle/>
          <a:p>
            <a:pPr marL="342900" indent="-342900">
              <a:buFont typeface="Wingdings" panose="05000000000000000000" pitchFamily="2" charset="2"/>
              <a:buChar char="v"/>
            </a:pPr>
            <a:r>
              <a:rPr lang="en-US" sz="1500" dirty="0">
                <a:solidFill>
                  <a:schemeClr val="accent2"/>
                </a:solidFill>
                <a:latin typeface="+mj-lt"/>
              </a:rPr>
              <a:t>P</a:t>
            </a:r>
            <a:r>
              <a:rPr lang="en-US" sz="1500" b="0" dirty="0">
                <a:solidFill>
                  <a:schemeClr val="accent2"/>
                </a:solidFill>
                <a:effectLst/>
                <a:latin typeface="+mj-lt"/>
              </a:rPr>
              <a:t>ercentage of males and females that were on blood pressure medication. Then finding </a:t>
            </a:r>
          </a:p>
          <a:p>
            <a:r>
              <a:rPr lang="en-US" sz="1500" b="0" dirty="0">
                <a:solidFill>
                  <a:schemeClr val="accent2"/>
                </a:solidFill>
                <a:effectLst/>
                <a:latin typeface="+mj-lt"/>
              </a:rPr>
              <a:t>       how blood pressure medication effects your chances of having heart disease</a:t>
            </a:r>
          </a:p>
          <a:p>
            <a:endParaRPr lang="en-IN" dirty="0"/>
          </a:p>
        </p:txBody>
      </p:sp>
      <p:pic>
        <p:nvPicPr>
          <p:cNvPr id="6" name="Picture 5">
            <a:extLst>
              <a:ext uri="{FF2B5EF4-FFF2-40B4-BE49-F238E27FC236}">
                <a16:creationId xmlns:a16="http://schemas.microsoft.com/office/drawing/2014/main" id="{CBAFE329-8596-C5CE-F630-0034623D8944}"/>
              </a:ext>
            </a:extLst>
          </p:cNvPr>
          <p:cNvPicPr>
            <a:picLocks noChangeAspect="1"/>
          </p:cNvPicPr>
          <p:nvPr/>
        </p:nvPicPr>
        <p:blipFill>
          <a:blip r:embed="rId2"/>
          <a:stretch>
            <a:fillRect/>
          </a:stretch>
        </p:blipFill>
        <p:spPr>
          <a:xfrm>
            <a:off x="4048656" y="666974"/>
            <a:ext cx="4923221" cy="2302137"/>
          </a:xfrm>
          <a:prstGeom prst="rect">
            <a:avLst/>
          </a:prstGeom>
        </p:spPr>
      </p:pic>
      <p:pic>
        <p:nvPicPr>
          <p:cNvPr id="8" name="Picture 7">
            <a:extLst>
              <a:ext uri="{FF2B5EF4-FFF2-40B4-BE49-F238E27FC236}">
                <a16:creationId xmlns:a16="http://schemas.microsoft.com/office/drawing/2014/main" id="{0CEED128-4CD6-E228-7DAF-723EFF899872}"/>
              </a:ext>
            </a:extLst>
          </p:cNvPr>
          <p:cNvPicPr>
            <a:picLocks noChangeAspect="1"/>
          </p:cNvPicPr>
          <p:nvPr/>
        </p:nvPicPr>
        <p:blipFill>
          <a:blip r:embed="rId3"/>
          <a:stretch>
            <a:fillRect/>
          </a:stretch>
        </p:blipFill>
        <p:spPr>
          <a:xfrm>
            <a:off x="436271" y="666974"/>
            <a:ext cx="3612385" cy="2302137"/>
          </a:xfrm>
          <a:prstGeom prst="rect">
            <a:avLst/>
          </a:prstGeom>
        </p:spPr>
      </p:pic>
      <p:sp>
        <p:nvSpPr>
          <p:cNvPr id="9" name="TextBox 8">
            <a:extLst>
              <a:ext uri="{FF2B5EF4-FFF2-40B4-BE49-F238E27FC236}">
                <a16:creationId xmlns:a16="http://schemas.microsoft.com/office/drawing/2014/main" id="{F1A4191C-120B-14E3-5E27-98C6B8F3A4D1}"/>
              </a:ext>
            </a:extLst>
          </p:cNvPr>
          <p:cNvSpPr txBox="1"/>
          <p:nvPr/>
        </p:nvSpPr>
        <p:spPr>
          <a:xfrm>
            <a:off x="498047" y="3093608"/>
            <a:ext cx="8473830" cy="2031325"/>
          </a:xfrm>
          <a:prstGeom prst="rect">
            <a:avLst/>
          </a:prstGeom>
          <a:noFill/>
        </p:spPr>
        <p:txBody>
          <a:bodyPr wrap="square" rtlCol="0">
            <a:spAutoFit/>
          </a:bodyPr>
          <a:lstStyle/>
          <a:p>
            <a:pPr marL="285750" indent="-285750">
              <a:buFont typeface="Wingdings" panose="05000000000000000000" pitchFamily="2" charset="2"/>
              <a:buChar char="Ø"/>
            </a:pPr>
            <a:r>
              <a:rPr lang="en-US" b="0" dirty="0">
                <a:solidFill>
                  <a:schemeClr val="accent2"/>
                </a:solidFill>
                <a:effectLst/>
                <a:latin typeface="+mj-lt"/>
              </a:rPr>
              <a:t>Out of all those people those who were on blood pressure medication 69% were females and 31% </a:t>
            </a:r>
          </a:p>
          <a:p>
            <a:r>
              <a:rPr lang="en-US" b="0" dirty="0">
                <a:solidFill>
                  <a:schemeClr val="accent2"/>
                </a:solidFill>
                <a:effectLst/>
                <a:latin typeface="+mj-lt"/>
              </a:rPr>
              <a:t>      were males</a:t>
            </a:r>
          </a:p>
          <a:p>
            <a:pPr marL="285750" indent="-285750">
              <a:buFont typeface="Wingdings" panose="05000000000000000000" pitchFamily="2" charset="2"/>
              <a:buChar char="Ø"/>
            </a:pPr>
            <a:r>
              <a:rPr lang="en-US" b="0" dirty="0">
                <a:solidFill>
                  <a:schemeClr val="accent2"/>
                </a:solidFill>
                <a:effectLst/>
                <a:latin typeface="+mj-lt"/>
              </a:rPr>
              <a:t>In both males and females, the effect of blood pressure medication can be seen. In males out of all </a:t>
            </a:r>
          </a:p>
          <a:p>
            <a:r>
              <a:rPr lang="en-US" b="0" dirty="0">
                <a:solidFill>
                  <a:schemeClr val="accent2"/>
                </a:solidFill>
                <a:effectLst/>
                <a:latin typeface="+mj-lt"/>
              </a:rPr>
              <a:t>      people who were on blood pressure medication 35.48% eventually contracted heart disease,</a:t>
            </a:r>
          </a:p>
          <a:p>
            <a:r>
              <a:rPr lang="en-US" b="0" dirty="0">
                <a:solidFill>
                  <a:schemeClr val="accent2"/>
                </a:solidFill>
                <a:effectLst/>
                <a:latin typeface="+mj-lt"/>
              </a:rPr>
              <a:t>      whereas in females 31.88% contracted heart disease</a:t>
            </a:r>
          </a:p>
          <a:p>
            <a:pPr marL="285750" indent="-285750">
              <a:buFont typeface="Wingdings" panose="05000000000000000000" pitchFamily="2" charset="2"/>
              <a:buChar char="Ø"/>
            </a:pPr>
            <a:r>
              <a:rPr lang="en-US" b="0" dirty="0">
                <a:solidFill>
                  <a:schemeClr val="accent2"/>
                </a:solidFill>
                <a:effectLst/>
                <a:latin typeface="+mj-lt"/>
              </a:rPr>
              <a:t>In males those who were not on blood pressure medication only 18.18% people contracted heart </a:t>
            </a:r>
          </a:p>
          <a:p>
            <a:r>
              <a:rPr lang="en-US" b="0" dirty="0">
                <a:solidFill>
                  <a:schemeClr val="accent2"/>
                </a:solidFill>
                <a:effectLst/>
                <a:latin typeface="+mj-lt"/>
              </a:rPr>
              <a:t>     disease and in females 11.64% contracted heart disease. Being on blood pressure </a:t>
            </a:r>
          </a:p>
          <a:p>
            <a:r>
              <a:rPr lang="en-US" b="0" dirty="0">
                <a:solidFill>
                  <a:schemeClr val="accent2"/>
                </a:solidFill>
                <a:effectLst/>
                <a:latin typeface="+mj-lt"/>
              </a:rPr>
              <a:t>     medication increases your chances of getting heart disease</a:t>
            </a:r>
          </a:p>
          <a:p>
            <a:endParaRPr lang="en-IN" dirty="0"/>
          </a:p>
        </p:txBody>
      </p:sp>
    </p:spTree>
    <p:extLst>
      <p:ext uri="{BB962C8B-B14F-4D97-AF65-F5344CB8AC3E}">
        <p14:creationId xmlns:p14="http://schemas.microsoft.com/office/powerpoint/2010/main" val="2200331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ED11F5-3224-AC60-07A5-BB03C1D91438}"/>
              </a:ext>
            </a:extLst>
          </p:cNvPr>
          <p:cNvSpPr txBox="1"/>
          <p:nvPr/>
        </p:nvSpPr>
        <p:spPr>
          <a:xfrm>
            <a:off x="193638" y="85968"/>
            <a:ext cx="8326418" cy="800219"/>
          </a:xfrm>
          <a:prstGeom prst="rect">
            <a:avLst/>
          </a:prstGeom>
          <a:noFill/>
        </p:spPr>
        <p:txBody>
          <a:bodyPr wrap="square" rtlCol="0">
            <a:spAutoFit/>
          </a:bodyPr>
          <a:lstStyle/>
          <a:p>
            <a:pPr marL="285750" indent="-285750">
              <a:buFont typeface="Wingdings" panose="05000000000000000000" pitchFamily="2" charset="2"/>
              <a:buChar char="v"/>
            </a:pPr>
            <a:r>
              <a:rPr lang="en-US" sz="1600" dirty="0">
                <a:solidFill>
                  <a:schemeClr val="accent2"/>
                </a:solidFill>
                <a:latin typeface="+mj-lt"/>
              </a:rPr>
              <a:t>P</a:t>
            </a:r>
            <a:r>
              <a:rPr lang="en-US" sz="1600" b="0" dirty="0">
                <a:solidFill>
                  <a:schemeClr val="accent2"/>
                </a:solidFill>
                <a:effectLst/>
                <a:latin typeface="+mj-lt"/>
              </a:rPr>
              <a:t>ercentage of males and females who had prevalent stroke. Then finding out how </a:t>
            </a:r>
          </a:p>
          <a:p>
            <a:r>
              <a:rPr lang="en-US" sz="1600" b="0" dirty="0">
                <a:solidFill>
                  <a:schemeClr val="accent2"/>
                </a:solidFill>
                <a:effectLst/>
                <a:latin typeface="+mj-lt"/>
              </a:rPr>
              <a:t>     having prevalent stroke effects your chances of having heart disease</a:t>
            </a:r>
          </a:p>
          <a:p>
            <a:endParaRPr lang="en-IN" dirty="0"/>
          </a:p>
        </p:txBody>
      </p:sp>
      <p:pic>
        <p:nvPicPr>
          <p:cNvPr id="6" name="Picture 5">
            <a:extLst>
              <a:ext uri="{FF2B5EF4-FFF2-40B4-BE49-F238E27FC236}">
                <a16:creationId xmlns:a16="http://schemas.microsoft.com/office/drawing/2014/main" id="{1F3504D6-CB44-1F21-182A-1D34831CA5BF}"/>
              </a:ext>
            </a:extLst>
          </p:cNvPr>
          <p:cNvPicPr>
            <a:picLocks noChangeAspect="1"/>
          </p:cNvPicPr>
          <p:nvPr/>
        </p:nvPicPr>
        <p:blipFill>
          <a:blip r:embed="rId2"/>
          <a:stretch>
            <a:fillRect/>
          </a:stretch>
        </p:blipFill>
        <p:spPr>
          <a:xfrm>
            <a:off x="193638" y="731520"/>
            <a:ext cx="3587676" cy="2710930"/>
          </a:xfrm>
          <a:prstGeom prst="rect">
            <a:avLst/>
          </a:prstGeom>
        </p:spPr>
      </p:pic>
      <p:sp>
        <p:nvSpPr>
          <p:cNvPr id="7" name="TextBox 6">
            <a:extLst>
              <a:ext uri="{FF2B5EF4-FFF2-40B4-BE49-F238E27FC236}">
                <a16:creationId xmlns:a16="http://schemas.microsoft.com/office/drawing/2014/main" id="{61736327-7F54-321F-10D0-3579F917633A}"/>
              </a:ext>
            </a:extLst>
          </p:cNvPr>
          <p:cNvSpPr txBox="1"/>
          <p:nvPr/>
        </p:nvSpPr>
        <p:spPr>
          <a:xfrm>
            <a:off x="233979" y="3604617"/>
            <a:ext cx="8676041" cy="1538883"/>
          </a:xfrm>
          <a:prstGeom prst="rect">
            <a:avLst/>
          </a:prstGeom>
          <a:noFill/>
        </p:spPr>
        <p:txBody>
          <a:bodyPr wrap="square" rtlCol="0">
            <a:spAutoFit/>
          </a:bodyPr>
          <a:lstStyle/>
          <a:p>
            <a:pPr marL="285750" indent="-285750">
              <a:buFont typeface="Wingdings" panose="05000000000000000000" pitchFamily="2" charset="2"/>
              <a:buChar char="Ø"/>
            </a:pPr>
            <a:r>
              <a:rPr lang="en-US" sz="1600" b="0" dirty="0">
                <a:solidFill>
                  <a:schemeClr val="accent2"/>
                </a:solidFill>
                <a:effectLst/>
                <a:latin typeface="+mj-lt"/>
              </a:rPr>
              <a:t>Out of those people those who had prevalent stroke 63.6% were females and 36.4% were males</a:t>
            </a:r>
          </a:p>
          <a:p>
            <a:pPr marL="285750" indent="-285750">
              <a:buFont typeface="Wingdings" panose="05000000000000000000" pitchFamily="2" charset="2"/>
              <a:buChar char="Ø"/>
            </a:pPr>
            <a:r>
              <a:rPr lang="en-US" sz="1600" b="0" dirty="0">
                <a:solidFill>
                  <a:schemeClr val="accent2"/>
                </a:solidFill>
                <a:effectLst/>
                <a:latin typeface="+mj-lt"/>
              </a:rPr>
              <a:t>50% of males who had stroke eventually developed heart disease and 42.86% of females who had stroke developed heart disease</a:t>
            </a:r>
          </a:p>
          <a:p>
            <a:pPr marL="285750" indent="-285750">
              <a:buFont typeface="Wingdings" panose="05000000000000000000" pitchFamily="2" charset="2"/>
              <a:buChar char="Ø"/>
            </a:pPr>
            <a:r>
              <a:rPr lang="en-US" sz="1600" b="0" dirty="0">
                <a:solidFill>
                  <a:schemeClr val="accent2"/>
                </a:solidFill>
                <a:effectLst/>
                <a:latin typeface="+mj-lt"/>
              </a:rPr>
              <a:t>Having prevalent stroke, significantly increases your chances of having heart disease</a:t>
            </a:r>
          </a:p>
          <a:p>
            <a:endParaRPr lang="en-IN" dirty="0"/>
          </a:p>
        </p:txBody>
      </p:sp>
      <p:pic>
        <p:nvPicPr>
          <p:cNvPr id="9" name="Picture 8">
            <a:extLst>
              <a:ext uri="{FF2B5EF4-FFF2-40B4-BE49-F238E27FC236}">
                <a16:creationId xmlns:a16="http://schemas.microsoft.com/office/drawing/2014/main" id="{E35EBA52-2179-6ED7-A2FB-671DCE9BAEE2}"/>
              </a:ext>
            </a:extLst>
          </p:cNvPr>
          <p:cNvPicPr>
            <a:picLocks noChangeAspect="1"/>
          </p:cNvPicPr>
          <p:nvPr/>
        </p:nvPicPr>
        <p:blipFill>
          <a:blip r:embed="rId3"/>
          <a:stretch>
            <a:fillRect/>
          </a:stretch>
        </p:blipFill>
        <p:spPr>
          <a:xfrm>
            <a:off x="3802828" y="731519"/>
            <a:ext cx="5147533" cy="2710929"/>
          </a:xfrm>
          <a:prstGeom prst="rect">
            <a:avLst/>
          </a:prstGeom>
        </p:spPr>
      </p:pic>
    </p:spTree>
    <p:extLst>
      <p:ext uri="{BB962C8B-B14F-4D97-AF65-F5344CB8AC3E}">
        <p14:creationId xmlns:p14="http://schemas.microsoft.com/office/powerpoint/2010/main" val="1967768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A210D0-E72E-B42F-8562-0BA359D0D160}"/>
              </a:ext>
            </a:extLst>
          </p:cNvPr>
          <p:cNvSpPr txBox="1"/>
          <p:nvPr/>
        </p:nvSpPr>
        <p:spPr>
          <a:xfrm>
            <a:off x="389459" y="3758505"/>
            <a:ext cx="8545929" cy="1538883"/>
          </a:xfrm>
          <a:prstGeom prst="rect">
            <a:avLst/>
          </a:prstGeom>
          <a:noFill/>
        </p:spPr>
        <p:txBody>
          <a:bodyPr wrap="none" rtlCol="0">
            <a:spAutoFit/>
          </a:bodyPr>
          <a:lstStyle/>
          <a:p>
            <a:pPr marL="285750" indent="-285750">
              <a:buFont typeface="Wingdings" panose="05000000000000000000" pitchFamily="2" charset="2"/>
              <a:buChar char="Ø"/>
            </a:pPr>
            <a:r>
              <a:rPr lang="en-US" sz="1600" b="0" dirty="0">
                <a:solidFill>
                  <a:schemeClr val="accent2"/>
                </a:solidFill>
                <a:effectLst/>
                <a:latin typeface="+mj-lt"/>
              </a:rPr>
              <a:t>Out of all those people who had hypertension, 56.5% were females and 43.5% were </a:t>
            </a:r>
          </a:p>
          <a:p>
            <a:r>
              <a:rPr lang="en-US" sz="1600" dirty="0">
                <a:solidFill>
                  <a:schemeClr val="accent2"/>
                </a:solidFill>
                <a:latin typeface="+mj-lt"/>
              </a:rPr>
              <a:t>     </a:t>
            </a:r>
            <a:r>
              <a:rPr lang="en-US" sz="1600" b="0" dirty="0">
                <a:solidFill>
                  <a:schemeClr val="accent2"/>
                </a:solidFill>
                <a:effectLst/>
                <a:latin typeface="+mj-lt"/>
              </a:rPr>
              <a:t>males</a:t>
            </a:r>
          </a:p>
          <a:p>
            <a:pPr marL="285750" indent="-285750">
              <a:buFont typeface="Wingdings" panose="05000000000000000000" pitchFamily="2" charset="2"/>
              <a:buChar char="Ø"/>
            </a:pPr>
            <a:r>
              <a:rPr lang="en-US" sz="1600" b="0" dirty="0">
                <a:solidFill>
                  <a:schemeClr val="accent2"/>
                </a:solidFill>
                <a:effectLst/>
                <a:latin typeface="+mj-lt"/>
              </a:rPr>
              <a:t>26.88% of males who previously had hypertension developed heart disease and 21.52% </a:t>
            </a:r>
          </a:p>
          <a:p>
            <a:r>
              <a:rPr lang="en-US" sz="1600" dirty="0">
                <a:solidFill>
                  <a:schemeClr val="accent2"/>
                </a:solidFill>
                <a:latin typeface="+mj-lt"/>
              </a:rPr>
              <a:t>     </a:t>
            </a:r>
            <a:r>
              <a:rPr lang="en-US" sz="1600" b="0" dirty="0">
                <a:solidFill>
                  <a:schemeClr val="accent2"/>
                </a:solidFill>
                <a:effectLst/>
                <a:latin typeface="+mj-lt"/>
              </a:rPr>
              <a:t>of females who had hypertension developed heart disease</a:t>
            </a:r>
          </a:p>
          <a:p>
            <a:pPr marL="285750" indent="-285750">
              <a:buFont typeface="Wingdings" panose="05000000000000000000" pitchFamily="2" charset="2"/>
              <a:buChar char="Ø"/>
            </a:pPr>
            <a:r>
              <a:rPr lang="en-US" sz="1600" b="0" dirty="0">
                <a:solidFill>
                  <a:schemeClr val="accent2"/>
                </a:solidFill>
                <a:effectLst/>
                <a:latin typeface="+mj-lt"/>
              </a:rPr>
              <a:t>So having hypertension increases your chances of having heart disease</a:t>
            </a:r>
          </a:p>
          <a:p>
            <a:endParaRPr lang="en-IN" dirty="0"/>
          </a:p>
        </p:txBody>
      </p:sp>
      <p:pic>
        <p:nvPicPr>
          <p:cNvPr id="4" name="Picture 3">
            <a:extLst>
              <a:ext uri="{FF2B5EF4-FFF2-40B4-BE49-F238E27FC236}">
                <a16:creationId xmlns:a16="http://schemas.microsoft.com/office/drawing/2014/main" id="{D166EEEB-85AE-E3DB-81C8-54FD20253FE6}"/>
              </a:ext>
            </a:extLst>
          </p:cNvPr>
          <p:cNvPicPr>
            <a:picLocks noChangeAspect="1"/>
          </p:cNvPicPr>
          <p:nvPr/>
        </p:nvPicPr>
        <p:blipFill>
          <a:blip r:embed="rId2"/>
          <a:stretch>
            <a:fillRect/>
          </a:stretch>
        </p:blipFill>
        <p:spPr>
          <a:xfrm>
            <a:off x="3993120" y="882799"/>
            <a:ext cx="4873366" cy="2677981"/>
          </a:xfrm>
          <a:prstGeom prst="rect">
            <a:avLst/>
          </a:prstGeom>
        </p:spPr>
      </p:pic>
      <p:pic>
        <p:nvPicPr>
          <p:cNvPr id="6" name="Picture 5">
            <a:extLst>
              <a:ext uri="{FF2B5EF4-FFF2-40B4-BE49-F238E27FC236}">
                <a16:creationId xmlns:a16="http://schemas.microsoft.com/office/drawing/2014/main" id="{24B5F6A0-470A-04E2-C6B1-9DEFA45292A5}"/>
              </a:ext>
            </a:extLst>
          </p:cNvPr>
          <p:cNvPicPr>
            <a:picLocks noChangeAspect="1"/>
          </p:cNvPicPr>
          <p:nvPr/>
        </p:nvPicPr>
        <p:blipFill>
          <a:blip r:embed="rId3"/>
          <a:stretch>
            <a:fillRect/>
          </a:stretch>
        </p:blipFill>
        <p:spPr>
          <a:xfrm>
            <a:off x="208612" y="914400"/>
            <a:ext cx="3784507" cy="2844105"/>
          </a:xfrm>
          <a:prstGeom prst="rect">
            <a:avLst/>
          </a:prstGeom>
        </p:spPr>
      </p:pic>
      <p:sp>
        <p:nvSpPr>
          <p:cNvPr id="7" name="TextBox 6">
            <a:extLst>
              <a:ext uri="{FF2B5EF4-FFF2-40B4-BE49-F238E27FC236}">
                <a16:creationId xmlns:a16="http://schemas.microsoft.com/office/drawing/2014/main" id="{9F8E4B61-1E64-5A99-79B8-EDCECF53A690}"/>
              </a:ext>
            </a:extLst>
          </p:cNvPr>
          <p:cNvSpPr txBox="1"/>
          <p:nvPr/>
        </p:nvSpPr>
        <p:spPr>
          <a:xfrm>
            <a:off x="-1087" y="0"/>
            <a:ext cx="8545929" cy="1046440"/>
          </a:xfrm>
          <a:prstGeom prst="rect">
            <a:avLst/>
          </a:prstGeom>
          <a:noFill/>
        </p:spPr>
        <p:txBody>
          <a:bodyPr wrap="square" rtlCol="0">
            <a:spAutoFit/>
          </a:bodyPr>
          <a:lstStyle/>
          <a:p>
            <a:pPr marL="285750" indent="-285750">
              <a:buFont typeface="Wingdings" panose="05000000000000000000" pitchFamily="2" charset="2"/>
              <a:buChar char="v"/>
            </a:pPr>
            <a:r>
              <a:rPr lang="en-US" sz="1600" b="0" dirty="0">
                <a:solidFill>
                  <a:schemeClr val="accent2"/>
                </a:solidFill>
                <a:effectLst/>
                <a:latin typeface="+mj-lt"/>
              </a:rPr>
              <a:t>Plotting to find percentage of males and females who had prevalent hypertension. Then </a:t>
            </a:r>
          </a:p>
          <a:p>
            <a:r>
              <a:rPr lang="en-US" sz="1600" dirty="0">
                <a:solidFill>
                  <a:schemeClr val="accent2"/>
                </a:solidFill>
                <a:latin typeface="+mj-lt"/>
              </a:rPr>
              <a:t>     </a:t>
            </a:r>
            <a:r>
              <a:rPr lang="en-US" sz="1600" b="0" dirty="0">
                <a:solidFill>
                  <a:schemeClr val="accent2"/>
                </a:solidFill>
                <a:effectLst/>
                <a:latin typeface="+mj-lt"/>
              </a:rPr>
              <a:t>finding out how having prevalent hypertension effects your chances of having </a:t>
            </a:r>
          </a:p>
          <a:p>
            <a:r>
              <a:rPr lang="en-US" sz="1600" b="0" dirty="0">
                <a:solidFill>
                  <a:schemeClr val="accent2"/>
                </a:solidFill>
                <a:effectLst/>
                <a:latin typeface="+mj-lt"/>
              </a:rPr>
              <a:t>     heart disease</a:t>
            </a:r>
          </a:p>
          <a:p>
            <a:endParaRPr lang="en-IN" dirty="0"/>
          </a:p>
        </p:txBody>
      </p:sp>
    </p:spTree>
    <p:extLst>
      <p:ext uri="{BB962C8B-B14F-4D97-AF65-F5344CB8AC3E}">
        <p14:creationId xmlns:p14="http://schemas.microsoft.com/office/powerpoint/2010/main" val="4281757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BCB0C6-8F6F-E7FE-0985-2D09CB6AD102}"/>
              </a:ext>
            </a:extLst>
          </p:cNvPr>
          <p:cNvSpPr txBox="1"/>
          <p:nvPr/>
        </p:nvSpPr>
        <p:spPr>
          <a:xfrm>
            <a:off x="150607" y="193638"/>
            <a:ext cx="8380207" cy="800219"/>
          </a:xfrm>
          <a:prstGeom prst="rect">
            <a:avLst/>
          </a:prstGeom>
          <a:noFill/>
        </p:spPr>
        <p:txBody>
          <a:bodyPr wrap="square" rtlCol="0">
            <a:spAutoFit/>
          </a:bodyPr>
          <a:lstStyle/>
          <a:p>
            <a:pPr marL="285750" indent="-285750">
              <a:buFont typeface="Wingdings" panose="05000000000000000000" pitchFamily="2" charset="2"/>
              <a:buChar char="v"/>
            </a:pPr>
            <a:r>
              <a:rPr lang="en-US" sz="1600" dirty="0">
                <a:solidFill>
                  <a:schemeClr val="accent2"/>
                </a:solidFill>
                <a:latin typeface="+mj-lt"/>
              </a:rPr>
              <a:t>P</a:t>
            </a:r>
            <a:r>
              <a:rPr lang="en-US" sz="1600" b="0" dirty="0">
                <a:solidFill>
                  <a:schemeClr val="accent2"/>
                </a:solidFill>
                <a:effectLst/>
                <a:latin typeface="+mj-lt"/>
              </a:rPr>
              <a:t>ercentage of males and females who had diabetes. Then finding out how having </a:t>
            </a:r>
          </a:p>
          <a:p>
            <a:r>
              <a:rPr lang="en-US" sz="1600" dirty="0">
                <a:solidFill>
                  <a:schemeClr val="accent2"/>
                </a:solidFill>
                <a:latin typeface="+mj-lt"/>
              </a:rPr>
              <a:t>     </a:t>
            </a:r>
            <a:r>
              <a:rPr lang="en-US" sz="1600" b="0" dirty="0">
                <a:solidFill>
                  <a:schemeClr val="accent2"/>
                </a:solidFill>
                <a:effectLst/>
                <a:latin typeface="+mj-lt"/>
              </a:rPr>
              <a:t>diabetes effects your chances of having heart disease</a:t>
            </a:r>
          </a:p>
          <a:p>
            <a:endParaRPr lang="en-IN" dirty="0"/>
          </a:p>
        </p:txBody>
      </p:sp>
      <p:pic>
        <p:nvPicPr>
          <p:cNvPr id="4" name="Picture 3">
            <a:extLst>
              <a:ext uri="{FF2B5EF4-FFF2-40B4-BE49-F238E27FC236}">
                <a16:creationId xmlns:a16="http://schemas.microsoft.com/office/drawing/2014/main" id="{22CE68FB-FF63-E584-1618-989B0DDC0E0E}"/>
              </a:ext>
            </a:extLst>
          </p:cNvPr>
          <p:cNvPicPr>
            <a:picLocks noChangeAspect="1"/>
          </p:cNvPicPr>
          <p:nvPr/>
        </p:nvPicPr>
        <p:blipFill>
          <a:blip r:embed="rId2"/>
          <a:stretch>
            <a:fillRect/>
          </a:stretch>
        </p:blipFill>
        <p:spPr>
          <a:xfrm>
            <a:off x="3937299" y="898042"/>
            <a:ext cx="4905486" cy="2833460"/>
          </a:xfrm>
          <a:prstGeom prst="rect">
            <a:avLst/>
          </a:prstGeom>
        </p:spPr>
      </p:pic>
      <p:pic>
        <p:nvPicPr>
          <p:cNvPr id="6" name="Picture 5">
            <a:extLst>
              <a:ext uri="{FF2B5EF4-FFF2-40B4-BE49-F238E27FC236}">
                <a16:creationId xmlns:a16="http://schemas.microsoft.com/office/drawing/2014/main" id="{E0AD513C-9BE3-8942-94C8-0B19FC31DE16}"/>
              </a:ext>
            </a:extLst>
          </p:cNvPr>
          <p:cNvPicPr>
            <a:picLocks noChangeAspect="1"/>
          </p:cNvPicPr>
          <p:nvPr/>
        </p:nvPicPr>
        <p:blipFill>
          <a:blip r:embed="rId3"/>
          <a:stretch>
            <a:fillRect/>
          </a:stretch>
        </p:blipFill>
        <p:spPr>
          <a:xfrm>
            <a:off x="462578" y="898042"/>
            <a:ext cx="3528509" cy="2833460"/>
          </a:xfrm>
          <a:prstGeom prst="rect">
            <a:avLst/>
          </a:prstGeom>
        </p:spPr>
      </p:pic>
      <p:sp>
        <p:nvSpPr>
          <p:cNvPr id="7" name="TextBox 6">
            <a:extLst>
              <a:ext uri="{FF2B5EF4-FFF2-40B4-BE49-F238E27FC236}">
                <a16:creationId xmlns:a16="http://schemas.microsoft.com/office/drawing/2014/main" id="{54BD23A6-BE46-626F-7F30-82F74A9EE6FD}"/>
              </a:ext>
            </a:extLst>
          </p:cNvPr>
          <p:cNvSpPr txBox="1"/>
          <p:nvPr/>
        </p:nvSpPr>
        <p:spPr>
          <a:xfrm>
            <a:off x="247427" y="3816160"/>
            <a:ext cx="8380207" cy="1292662"/>
          </a:xfrm>
          <a:prstGeom prst="rect">
            <a:avLst/>
          </a:prstGeom>
          <a:noFill/>
        </p:spPr>
        <p:txBody>
          <a:bodyPr wrap="square" rtlCol="0">
            <a:spAutoFit/>
          </a:bodyPr>
          <a:lstStyle/>
          <a:p>
            <a:pPr marL="285750" indent="-285750">
              <a:buFont typeface="Wingdings" panose="05000000000000000000" pitchFamily="2" charset="2"/>
              <a:buChar char="Ø"/>
            </a:pPr>
            <a:r>
              <a:rPr lang="en-US" sz="1600" b="0" dirty="0">
                <a:solidFill>
                  <a:schemeClr val="accent2"/>
                </a:solidFill>
                <a:effectLst/>
                <a:latin typeface="+mj-lt"/>
              </a:rPr>
              <a:t>Out of all those people who had diabetes, 54% were females and 46% were males</a:t>
            </a:r>
          </a:p>
          <a:p>
            <a:pPr marL="285750" indent="-285750">
              <a:buFont typeface="Wingdings" panose="05000000000000000000" pitchFamily="2" charset="2"/>
              <a:buChar char="Ø"/>
            </a:pPr>
            <a:r>
              <a:rPr lang="en-US" sz="1600" b="0" dirty="0">
                <a:solidFill>
                  <a:schemeClr val="accent2"/>
                </a:solidFill>
                <a:effectLst/>
                <a:latin typeface="+mj-lt"/>
              </a:rPr>
              <a:t>45% of males who had diabetes developed heart disease and 31.91% of females </a:t>
            </a:r>
          </a:p>
          <a:p>
            <a:r>
              <a:rPr lang="en-US" sz="1600" dirty="0">
                <a:solidFill>
                  <a:schemeClr val="accent2"/>
                </a:solidFill>
                <a:latin typeface="+mj-lt"/>
              </a:rPr>
              <a:t>     </a:t>
            </a:r>
            <a:r>
              <a:rPr lang="en-US" sz="1600" b="0" dirty="0">
                <a:solidFill>
                  <a:schemeClr val="accent2"/>
                </a:solidFill>
                <a:effectLst/>
                <a:latin typeface="+mj-lt"/>
              </a:rPr>
              <a:t>who had diabetes developed heart disease</a:t>
            </a:r>
          </a:p>
          <a:p>
            <a:pPr marL="285750" indent="-285750">
              <a:buFont typeface="Wingdings" panose="05000000000000000000" pitchFamily="2" charset="2"/>
              <a:buChar char="Ø"/>
            </a:pPr>
            <a:r>
              <a:rPr lang="en-US" sz="1600" b="0" dirty="0">
                <a:solidFill>
                  <a:schemeClr val="accent2"/>
                </a:solidFill>
                <a:effectLst/>
                <a:latin typeface="+mj-lt"/>
              </a:rPr>
              <a:t>So having diabetes plays a role in person developing heart disease</a:t>
            </a:r>
          </a:p>
          <a:p>
            <a:endParaRPr lang="en-IN" dirty="0"/>
          </a:p>
        </p:txBody>
      </p:sp>
    </p:spTree>
    <p:extLst>
      <p:ext uri="{BB962C8B-B14F-4D97-AF65-F5344CB8AC3E}">
        <p14:creationId xmlns:p14="http://schemas.microsoft.com/office/powerpoint/2010/main" val="1094685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B0D0D8-8066-B7B1-CA65-531F65C46D77}"/>
              </a:ext>
            </a:extLst>
          </p:cNvPr>
          <p:cNvSpPr txBox="1"/>
          <p:nvPr/>
        </p:nvSpPr>
        <p:spPr>
          <a:xfrm>
            <a:off x="139850" y="66367"/>
            <a:ext cx="8326418" cy="800219"/>
          </a:xfrm>
          <a:prstGeom prst="rect">
            <a:avLst/>
          </a:prstGeom>
          <a:noFill/>
        </p:spPr>
        <p:txBody>
          <a:bodyPr wrap="square" rtlCol="0">
            <a:spAutoFit/>
          </a:bodyPr>
          <a:lstStyle/>
          <a:p>
            <a:pPr marL="285750" indent="-285750">
              <a:buFont typeface="Wingdings" panose="05000000000000000000" pitchFamily="2" charset="2"/>
              <a:buChar char="v"/>
            </a:pPr>
            <a:r>
              <a:rPr lang="en-US" sz="1600" b="0" dirty="0">
                <a:solidFill>
                  <a:schemeClr val="accent2"/>
                </a:solidFill>
                <a:effectLst/>
                <a:latin typeface="+mj-lt"/>
              </a:rPr>
              <a:t>Plotting barplot to find the average value of numerical features when people contract </a:t>
            </a:r>
          </a:p>
          <a:p>
            <a:r>
              <a:rPr lang="en-US" sz="1600" dirty="0">
                <a:solidFill>
                  <a:schemeClr val="accent2"/>
                </a:solidFill>
                <a:latin typeface="+mj-lt"/>
              </a:rPr>
              <a:t>     h</a:t>
            </a:r>
            <a:r>
              <a:rPr lang="en-US" sz="1600" b="0" dirty="0">
                <a:solidFill>
                  <a:schemeClr val="accent2"/>
                </a:solidFill>
                <a:effectLst/>
                <a:latin typeface="+mj-lt"/>
              </a:rPr>
              <a:t>eart disease and when people do not contract heart disease</a:t>
            </a:r>
          </a:p>
          <a:p>
            <a:endParaRPr lang="en-IN" dirty="0"/>
          </a:p>
        </p:txBody>
      </p:sp>
      <p:sp>
        <p:nvSpPr>
          <p:cNvPr id="4" name="TextBox 3">
            <a:extLst>
              <a:ext uri="{FF2B5EF4-FFF2-40B4-BE49-F238E27FC236}">
                <a16:creationId xmlns:a16="http://schemas.microsoft.com/office/drawing/2014/main" id="{79C29271-ACB7-D9B1-75DE-CEC2FD0A0569}"/>
              </a:ext>
            </a:extLst>
          </p:cNvPr>
          <p:cNvSpPr txBox="1"/>
          <p:nvPr/>
        </p:nvSpPr>
        <p:spPr>
          <a:xfrm>
            <a:off x="139850" y="3750114"/>
            <a:ext cx="8622253" cy="1538883"/>
          </a:xfrm>
          <a:prstGeom prst="rect">
            <a:avLst/>
          </a:prstGeom>
          <a:noFill/>
        </p:spPr>
        <p:txBody>
          <a:bodyPr wrap="square" rtlCol="0">
            <a:spAutoFit/>
          </a:bodyPr>
          <a:lstStyle/>
          <a:p>
            <a:pPr marL="285750" indent="-285750">
              <a:buFont typeface="Wingdings" panose="05000000000000000000" pitchFamily="2" charset="2"/>
              <a:buChar char="Ø"/>
            </a:pPr>
            <a:r>
              <a:rPr lang="en-US" sz="1600" b="0" dirty="0">
                <a:solidFill>
                  <a:schemeClr val="accent2"/>
                </a:solidFill>
                <a:effectLst/>
                <a:latin typeface="+mj-lt"/>
              </a:rPr>
              <a:t>Age , cigs_per_day , total_cholesterol , systolic_bp , diastolic_bp , glucose generally have high values for people developing heart disease as compared to people who not develop </a:t>
            </a:r>
          </a:p>
          <a:p>
            <a:r>
              <a:rPr lang="en-US" sz="1600" dirty="0">
                <a:solidFill>
                  <a:schemeClr val="accent2"/>
                </a:solidFill>
                <a:latin typeface="+mj-lt"/>
              </a:rPr>
              <a:t>     </a:t>
            </a:r>
            <a:r>
              <a:rPr lang="en-US" sz="1600" b="0" dirty="0">
                <a:solidFill>
                  <a:schemeClr val="accent2"/>
                </a:solidFill>
                <a:effectLst/>
                <a:latin typeface="+mj-lt"/>
              </a:rPr>
              <a:t>heart disease</a:t>
            </a:r>
          </a:p>
          <a:p>
            <a:pPr marL="285750" indent="-285750">
              <a:buFont typeface="Wingdings" panose="05000000000000000000" pitchFamily="2" charset="2"/>
              <a:buChar char="Ø"/>
            </a:pPr>
            <a:r>
              <a:rPr lang="en-US" sz="1600" b="0" dirty="0">
                <a:solidFill>
                  <a:schemeClr val="accent2"/>
                </a:solidFill>
                <a:effectLst/>
                <a:latin typeface="+mj-lt"/>
              </a:rPr>
              <a:t>Heart rate and bmi seems to be same for people developing heart disease and </a:t>
            </a:r>
          </a:p>
          <a:p>
            <a:r>
              <a:rPr lang="en-US" sz="1600" dirty="0">
                <a:solidFill>
                  <a:schemeClr val="accent2"/>
                </a:solidFill>
                <a:latin typeface="+mj-lt"/>
              </a:rPr>
              <a:t>     </a:t>
            </a:r>
            <a:r>
              <a:rPr lang="en-US" sz="1600" b="0" dirty="0">
                <a:solidFill>
                  <a:schemeClr val="accent2"/>
                </a:solidFill>
                <a:effectLst/>
                <a:latin typeface="+mj-lt"/>
              </a:rPr>
              <a:t>for people not developing heart disease</a:t>
            </a:r>
          </a:p>
          <a:p>
            <a:endParaRPr lang="en-IN" dirty="0"/>
          </a:p>
        </p:txBody>
      </p:sp>
      <p:pic>
        <p:nvPicPr>
          <p:cNvPr id="6" name="Picture 5">
            <a:extLst>
              <a:ext uri="{FF2B5EF4-FFF2-40B4-BE49-F238E27FC236}">
                <a16:creationId xmlns:a16="http://schemas.microsoft.com/office/drawing/2014/main" id="{B23E9172-2F2A-6190-5624-C0B1BFACA256}"/>
              </a:ext>
            </a:extLst>
          </p:cNvPr>
          <p:cNvPicPr>
            <a:picLocks noChangeAspect="1"/>
          </p:cNvPicPr>
          <p:nvPr/>
        </p:nvPicPr>
        <p:blipFill>
          <a:blip r:embed="rId2"/>
          <a:stretch>
            <a:fillRect/>
          </a:stretch>
        </p:blipFill>
        <p:spPr>
          <a:xfrm>
            <a:off x="139850" y="641155"/>
            <a:ext cx="8622253" cy="3108959"/>
          </a:xfrm>
          <a:prstGeom prst="rect">
            <a:avLst/>
          </a:prstGeom>
        </p:spPr>
      </p:pic>
    </p:spTree>
    <p:extLst>
      <p:ext uri="{BB962C8B-B14F-4D97-AF65-F5344CB8AC3E}">
        <p14:creationId xmlns:p14="http://schemas.microsoft.com/office/powerpoint/2010/main" val="1694627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a:extLst>
              <a:ext uri="{FF2B5EF4-FFF2-40B4-BE49-F238E27FC236}">
                <a16:creationId xmlns:a16="http://schemas.microsoft.com/office/drawing/2014/main" id="{ACA0AB22-8781-A4F3-3E6E-6AD9D76753C5}"/>
              </a:ext>
            </a:extLst>
          </p:cNvPr>
          <p:cNvSpPr txBox="1"/>
          <p:nvPr/>
        </p:nvSpPr>
        <p:spPr>
          <a:xfrm>
            <a:off x="193638" y="107576"/>
            <a:ext cx="8294146" cy="584775"/>
          </a:xfrm>
          <a:prstGeom prst="rect">
            <a:avLst/>
          </a:prstGeom>
          <a:solidFill>
            <a:srgbClr val="FFFF00"/>
          </a:solidFill>
        </p:spPr>
        <p:txBody>
          <a:bodyPr wrap="square" rtlCol="0">
            <a:spAutoFit/>
          </a:bodyPr>
          <a:lstStyle/>
          <a:p>
            <a:r>
              <a:rPr lang="en-US" sz="3200" dirty="0">
                <a:solidFill>
                  <a:srgbClr val="FF0000"/>
                </a:solidFill>
              </a:rPr>
              <a:t>Problem Statement</a:t>
            </a:r>
            <a:endParaRPr lang="en-IN" sz="3200" dirty="0">
              <a:solidFill>
                <a:srgbClr val="FF0000"/>
              </a:solidFill>
            </a:endParaRPr>
          </a:p>
        </p:txBody>
      </p:sp>
      <p:sp>
        <p:nvSpPr>
          <p:cNvPr id="6" name="TextBox 5">
            <a:extLst>
              <a:ext uri="{FF2B5EF4-FFF2-40B4-BE49-F238E27FC236}">
                <a16:creationId xmlns:a16="http://schemas.microsoft.com/office/drawing/2014/main" id="{7748AB55-DA07-889D-7AF0-49DEB9B77CE9}"/>
              </a:ext>
            </a:extLst>
          </p:cNvPr>
          <p:cNvSpPr txBox="1"/>
          <p:nvPr/>
        </p:nvSpPr>
        <p:spPr>
          <a:xfrm>
            <a:off x="193638" y="892884"/>
            <a:ext cx="8294146" cy="4201150"/>
          </a:xfrm>
          <a:prstGeom prst="rect">
            <a:avLst/>
          </a:prstGeom>
          <a:noFill/>
        </p:spPr>
        <p:txBody>
          <a:bodyPr wrap="square" rtlCol="0">
            <a:spAutoFit/>
          </a:bodyPr>
          <a:lstStyle/>
          <a:p>
            <a:pPr marL="285750" indent="-285750">
              <a:buFont typeface="Wingdings" panose="05000000000000000000" pitchFamily="2" charset="2"/>
              <a:buChar char="Ø"/>
            </a:pPr>
            <a:r>
              <a:rPr lang="en-US" sz="2300" dirty="0"/>
              <a:t>Cardiovascular disease(CVD’s) are a group of life threatening diseases which takes millions of lives world wide.</a:t>
            </a:r>
          </a:p>
          <a:p>
            <a:pPr marL="285750" indent="-285750">
              <a:buFont typeface="Wingdings" panose="05000000000000000000" pitchFamily="2" charset="2"/>
              <a:buChar char="Ø"/>
            </a:pPr>
            <a:r>
              <a:rPr lang="en-US" sz="2300" dirty="0"/>
              <a:t>Early diagnosis can help in saving lives as it is said that prevention is better can cure. If our model is able to identify persons, who are at most risk of getting of CVD’s  then it would greatly help doctors to save lives by starting early diagnosis and reduce the chances of death.</a:t>
            </a:r>
          </a:p>
          <a:p>
            <a:pPr marL="285750" indent="-285750">
              <a:buFont typeface="Wingdings" panose="05000000000000000000" pitchFamily="2" charset="2"/>
              <a:buChar char="Ø"/>
            </a:pPr>
            <a:r>
              <a:rPr lang="en-US" sz="2300" dirty="0"/>
              <a:t>Our project aims at building ML models to detect high risk persons who are most vulnerable towards suffering from CVD’s  </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215" y="140970"/>
            <a:ext cx="8262620" cy="584835"/>
          </a:xfrm>
          <a:prstGeom prst="rect">
            <a:avLst/>
          </a:prstGeom>
          <a:solidFill>
            <a:srgbClr val="FFFF00"/>
          </a:solidFill>
        </p:spPr>
        <p:txBody>
          <a:bodyPr vert="horz" wrap="square" lIns="0" tIns="34290" rIns="0" bIns="0" rtlCol="0">
            <a:spAutoFit/>
          </a:bodyPr>
          <a:lstStyle/>
          <a:p>
            <a:pPr marL="91440">
              <a:lnSpc>
                <a:spcPct val="100000"/>
              </a:lnSpc>
              <a:spcBef>
                <a:spcPts val="270"/>
              </a:spcBef>
            </a:pPr>
            <a:r>
              <a:rPr sz="3200" spc="-5" dirty="0">
                <a:solidFill>
                  <a:srgbClr val="FF0000"/>
                </a:solidFill>
              </a:rPr>
              <a:t>Preparation </a:t>
            </a:r>
            <a:r>
              <a:rPr sz="3200" dirty="0">
                <a:solidFill>
                  <a:srgbClr val="FF0000"/>
                </a:solidFill>
              </a:rPr>
              <a:t>Of </a:t>
            </a:r>
            <a:r>
              <a:rPr sz="3200" spc="-5" dirty="0">
                <a:solidFill>
                  <a:srgbClr val="FF0000"/>
                </a:solidFill>
              </a:rPr>
              <a:t>Data </a:t>
            </a:r>
            <a:r>
              <a:rPr sz="3200" dirty="0">
                <a:solidFill>
                  <a:srgbClr val="FF0000"/>
                </a:solidFill>
              </a:rPr>
              <a:t>For </a:t>
            </a:r>
            <a:r>
              <a:rPr sz="3200" spc="-5" dirty="0">
                <a:solidFill>
                  <a:srgbClr val="FF0000"/>
                </a:solidFill>
              </a:rPr>
              <a:t>Model</a:t>
            </a:r>
            <a:r>
              <a:rPr sz="3200" spc="-40" dirty="0">
                <a:solidFill>
                  <a:srgbClr val="FF0000"/>
                </a:solidFill>
              </a:rPr>
              <a:t> </a:t>
            </a:r>
            <a:r>
              <a:rPr sz="3200" spc="-5" dirty="0">
                <a:solidFill>
                  <a:srgbClr val="FF0000"/>
                </a:solidFill>
              </a:rPr>
              <a:t>Building</a:t>
            </a:r>
            <a:endParaRPr sz="3200"/>
          </a:p>
        </p:txBody>
      </p:sp>
      <p:sp>
        <p:nvSpPr>
          <p:cNvPr id="3" name="object 3"/>
          <p:cNvSpPr txBox="1"/>
          <p:nvPr/>
        </p:nvSpPr>
        <p:spPr>
          <a:xfrm>
            <a:off x="204215" y="931418"/>
            <a:ext cx="8262620" cy="1363835"/>
          </a:xfrm>
          <a:prstGeom prst="rect">
            <a:avLst/>
          </a:prstGeom>
        </p:spPr>
        <p:txBody>
          <a:bodyPr vert="horz" wrap="square" lIns="0" tIns="12065" rIns="0" bIns="0" rtlCol="0">
            <a:spAutoFit/>
          </a:bodyPr>
          <a:lstStyle/>
          <a:p>
            <a:pPr marL="285750" indent="-285750">
              <a:buFont typeface="Arial" panose="020B0604020202020204" pitchFamily="34" charset="0"/>
              <a:buChar char="•"/>
            </a:pPr>
            <a:r>
              <a:rPr lang="en-US" b="1" dirty="0" smtClean="0">
                <a:solidFill>
                  <a:schemeClr val="tx1"/>
                </a:solidFill>
              </a:rPr>
              <a:t>1) Data </a:t>
            </a:r>
            <a:r>
              <a:rPr lang="en-US" b="1" dirty="0">
                <a:solidFill>
                  <a:schemeClr val="tx1"/>
                </a:solidFill>
              </a:rPr>
              <a:t>Splitting: </a:t>
            </a:r>
            <a:r>
              <a:rPr lang="en-US" dirty="0"/>
              <a:t>Before performing any feature engineering step, we need to split the data into a training and testing dataset to prevent data </a:t>
            </a:r>
            <a:r>
              <a:rPr lang="en-US" dirty="0" smtClean="0"/>
              <a:t>leakage.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the data is imbalanced, a stratified split was employed to get an almost equal proportion of dependent variables in the training and test sets.</a:t>
            </a:r>
          </a:p>
          <a:p>
            <a:pPr marL="298450" indent="-285750">
              <a:lnSpc>
                <a:spcPct val="100000"/>
              </a:lnSpc>
              <a:spcBef>
                <a:spcPts val="95"/>
              </a:spcBef>
              <a:buFont typeface="Arial" panose="020B0604020202020204" pitchFamily="34" charset="0"/>
              <a:buChar char="•"/>
            </a:pPr>
            <a:endParaRPr sz="1700" dirty="0">
              <a:latin typeface="Arial"/>
              <a:cs typeface="Arial"/>
            </a:endParaRPr>
          </a:p>
        </p:txBody>
      </p:sp>
      <p:pic>
        <p:nvPicPr>
          <p:cNvPr id="7" name="Picture 6"/>
          <p:cNvPicPr>
            <a:picLocks noChangeAspect="1"/>
          </p:cNvPicPr>
          <p:nvPr/>
        </p:nvPicPr>
        <p:blipFill>
          <a:blip r:embed="rId2"/>
          <a:stretch>
            <a:fillRect/>
          </a:stretch>
        </p:blipFill>
        <p:spPr>
          <a:xfrm>
            <a:off x="1259987" y="2495550"/>
            <a:ext cx="6285463" cy="2479267"/>
          </a:xfrm>
          <a:prstGeom prst="rect">
            <a:avLst/>
          </a:prstGeom>
        </p:spPr>
      </p:pic>
    </p:spTree>
    <p:extLst>
      <p:ext uri="{BB962C8B-B14F-4D97-AF65-F5344CB8AC3E}">
        <p14:creationId xmlns:p14="http://schemas.microsoft.com/office/powerpoint/2010/main" val="28573161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12745"/>
            <a:ext cx="7924800" cy="856645"/>
          </a:xfrm>
          <a:prstGeom prst="rect">
            <a:avLst/>
          </a:prstGeom>
        </p:spPr>
        <p:txBody>
          <a:bodyPr vert="horz" wrap="square" lIns="0" tIns="12700" rIns="0" bIns="0" rtlCol="0">
            <a:spAutoFit/>
          </a:bodyPr>
          <a:lstStyle/>
          <a:p>
            <a:pPr marL="12700" marR="5080">
              <a:lnSpc>
                <a:spcPct val="100000"/>
              </a:lnSpc>
              <a:spcBef>
                <a:spcPts val="100"/>
              </a:spcBef>
            </a:pPr>
            <a:r>
              <a:rPr lang="en-US" b="1" dirty="0" smtClean="0"/>
              <a:t>2) Handling Missing values : </a:t>
            </a:r>
            <a:r>
              <a:rPr lang="en-US" dirty="0">
                <a:solidFill>
                  <a:schemeClr val="accent2"/>
                </a:solidFill>
              </a:rPr>
              <a:t>As in our dataset, some features contain missing values, so before model building we need to take care of them.</a:t>
            </a:r>
            <a:r>
              <a:rPr lang="en-US" dirty="0" smtClean="0"/>
              <a:t/>
            </a:r>
            <a:br>
              <a:rPr lang="en-US" dirty="0" smtClean="0"/>
            </a:br>
            <a:endParaRPr b="1" dirty="0"/>
          </a:p>
        </p:txBody>
      </p:sp>
      <p:pic>
        <p:nvPicPr>
          <p:cNvPr id="6" name="Picture 5"/>
          <p:cNvPicPr>
            <a:picLocks noChangeAspect="1"/>
          </p:cNvPicPr>
          <p:nvPr/>
        </p:nvPicPr>
        <p:blipFill>
          <a:blip r:embed="rId2"/>
          <a:stretch>
            <a:fillRect/>
          </a:stretch>
        </p:blipFill>
        <p:spPr>
          <a:xfrm>
            <a:off x="80868" y="1176828"/>
            <a:ext cx="2724530" cy="3848637"/>
          </a:xfrm>
          <a:prstGeom prst="rect">
            <a:avLst/>
          </a:prstGeom>
        </p:spPr>
      </p:pic>
      <p:sp>
        <p:nvSpPr>
          <p:cNvPr id="7" name="TextBox 6"/>
          <p:cNvSpPr txBox="1"/>
          <p:nvPr/>
        </p:nvSpPr>
        <p:spPr>
          <a:xfrm>
            <a:off x="2895600" y="956566"/>
            <a:ext cx="6096000" cy="2031325"/>
          </a:xfrm>
          <a:prstGeom prst="rect">
            <a:avLst/>
          </a:prstGeom>
          <a:noFill/>
        </p:spPr>
        <p:txBody>
          <a:bodyPr wrap="square" rtlCol="0">
            <a:spAutoFit/>
          </a:bodyPr>
          <a:lstStyle/>
          <a:p>
            <a:r>
              <a:rPr lang="en-US" dirty="0" smtClean="0"/>
              <a:t>Each feature will have a different impact on our model, so we use a different imputation technique to fill in missing values in each feature.</a:t>
            </a:r>
          </a:p>
          <a:p>
            <a:pPr marL="342900" indent="-342900">
              <a:buFont typeface="+mj-lt"/>
              <a:buAutoNum type="arabicParenR"/>
            </a:pPr>
            <a:r>
              <a:rPr lang="en-US" dirty="0" smtClean="0"/>
              <a:t> </a:t>
            </a:r>
            <a:r>
              <a:rPr lang="en-US" b="1" dirty="0"/>
              <a:t>In the education</a:t>
            </a:r>
            <a:r>
              <a:rPr lang="en-US" dirty="0" smtClean="0"/>
              <a:t> column, we fill in missing values with the most frequent category.</a:t>
            </a:r>
          </a:p>
          <a:p>
            <a:pPr marL="342900" indent="-342900">
              <a:buFont typeface="+mj-lt"/>
              <a:buAutoNum type="arabicParenR"/>
            </a:pPr>
            <a:r>
              <a:rPr lang="en-US" dirty="0" smtClean="0"/>
              <a:t>We fill missing values for </a:t>
            </a:r>
            <a:r>
              <a:rPr lang="en-US" b="1" dirty="0" smtClean="0"/>
              <a:t>cigs_per_day</a:t>
            </a:r>
            <a:r>
              <a:rPr lang="en-US" dirty="0" smtClean="0"/>
              <a:t> by taking the median of the cigs per day column who actually smoke. </a:t>
            </a:r>
          </a:p>
        </p:txBody>
      </p:sp>
      <p:pic>
        <p:nvPicPr>
          <p:cNvPr id="8" name="Picture 7"/>
          <p:cNvPicPr>
            <a:picLocks noChangeAspect="1"/>
          </p:cNvPicPr>
          <p:nvPr/>
        </p:nvPicPr>
        <p:blipFill>
          <a:blip r:embed="rId3"/>
          <a:stretch>
            <a:fillRect/>
          </a:stretch>
        </p:blipFill>
        <p:spPr>
          <a:xfrm>
            <a:off x="2805398" y="3070091"/>
            <a:ext cx="3031522" cy="1955374"/>
          </a:xfrm>
          <a:prstGeom prst="rect">
            <a:avLst/>
          </a:prstGeom>
        </p:spPr>
      </p:pic>
      <p:pic>
        <p:nvPicPr>
          <p:cNvPr id="9" name="Picture 8"/>
          <p:cNvPicPr>
            <a:picLocks noChangeAspect="1"/>
          </p:cNvPicPr>
          <p:nvPr/>
        </p:nvPicPr>
        <p:blipFill>
          <a:blip r:embed="rId4"/>
          <a:stretch>
            <a:fillRect/>
          </a:stretch>
        </p:blipFill>
        <p:spPr>
          <a:xfrm>
            <a:off x="5836920" y="3059892"/>
            <a:ext cx="3291840" cy="1965573"/>
          </a:xfrm>
          <a:prstGeom prst="rect">
            <a:avLst/>
          </a:prstGeom>
        </p:spPr>
      </p:pic>
    </p:spTree>
    <p:extLst>
      <p:ext uri="{BB962C8B-B14F-4D97-AF65-F5344CB8AC3E}">
        <p14:creationId xmlns:p14="http://schemas.microsoft.com/office/powerpoint/2010/main" val="780975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8005"/>
            <a:ext cx="1435735" cy="276999"/>
          </a:xfrm>
        </p:spPr>
        <p:txBody>
          <a:bodyPr/>
          <a:lstStyle/>
          <a:p>
            <a:r>
              <a:rPr lang="en-US" b="1" dirty="0">
                <a:solidFill>
                  <a:srgbClr val="FF0000"/>
                </a:solidFill>
              </a:rPr>
              <a:t>C</a:t>
            </a:r>
            <a:r>
              <a:rPr lang="en-US" b="1" dirty="0" smtClean="0">
                <a:solidFill>
                  <a:srgbClr val="FF0000"/>
                </a:solidFill>
              </a:rPr>
              <a:t>ontinued</a:t>
            </a:r>
            <a:endParaRPr lang="en-IN" b="1" dirty="0">
              <a:solidFill>
                <a:srgbClr val="FF0000"/>
              </a:solidFill>
            </a:endParaRPr>
          </a:p>
        </p:txBody>
      </p:sp>
      <p:sp>
        <p:nvSpPr>
          <p:cNvPr id="3" name="Text Placeholder 2"/>
          <p:cNvSpPr>
            <a:spLocks noGrp="1"/>
          </p:cNvSpPr>
          <p:nvPr>
            <p:ph type="body" idx="1"/>
          </p:nvPr>
        </p:nvSpPr>
        <p:spPr>
          <a:xfrm>
            <a:off x="152400" y="325004"/>
            <a:ext cx="8915400" cy="2385066"/>
          </a:xfrm>
        </p:spPr>
        <p:txBody>
          <a:bodyPr/>
          <a:lstStyle/>
          <a:p>
            <a:r>
              <a:rPr lang="en-US" dirty="0">
                <a:solidFill>
                  <a:schemeClr val="accent2"/>
                </a:solidFill>
              </a:rPr>
              <a:t>3) For the </a:t>
            </a:r>
            <a:r>
              <a:rPr lang="en-US" b="1" dirty="0">
                <a:solidFill>
                  <a:schemeClr val="accent2"/>
                </a:solidFill>
              </a:rPr>
              <a:t>bp_meds</a:t>
            </a:r>
            <a:r>
              <a:rPr lang="en-US" dirty="0">
                <a:solidFill>
                  <a:schemeClr val="accent2"/>
                </a:solidFill>
              </a:rPr>
              <a:t> column, if we impute values with the most frequent values, i.e., "No," we are making a huge assumption that the person was not on blood pressure medication. Hence, it’s better to drop missing rows</a:t>
            </a:r>
            <a:r>
              <a:rPr lang="en-US" dirty="0" smtClean="0">
                <a:solidFill>
                  <a:schemeClr val="accent2"/>
                </a:solidFill>
              </a:rPr>
              <a:t>.</a:t>
            </a:r>
          </a:p>
          <a:p>
            <a:r>
              <a:rPr lang="en-US" dirty="0">
                <a:solidFill>
                  <a:schemeClr val="accent2"/>
                </a:solidFill>
              </a:rPr>
              <a:t>4) For remaining columns such as </a:t>
            </a:r>
            <a:r>
              <a:rPr lang="en-US" b="1" dirty="0">
                <a:solidFill>
                  <a:schemeClr val="accent2"/>
                </a:solidFill>
              </a:rPr>
              <a:t>total_cholesterol</a:t>
            </a:r>
            <a:r>
              <a:rPr lang="en-US" dirty="0">
                <a:solidFill>
                  <a:schemeClr val="accent2"/>
                </a:solidFill>
              </a:rPr>
              <a:t>, </a:t>
            </a:r>
            <a:r>
              <a:rPr lang="en-US" b="1" dirty="0">
                <a:solidFill>
                  <a:schemeClr val="accent2"/>
                </a:solidFill>
              </a:rPr>
              <a:t>bmi</a:t>
            </a:r>
            <a:r>
              <a:rPr lang="en-US" dirty="0">
                <a:solidFill>
                  <a:schemeClr val="accent2"/>
                </a:solidFill>
              </a:rPr>
              <a:t>, and </a:t>
            </a:r>
            <a:r>
              <a:rPr lang="en-US" b="1" dirty="0">
                <a:solidFill>
                  <a:schemeClr val="accent2"/>
                </a:solidFill>
              </a:rPr>
              <a:t>heart_rate</a:t>
            </a:r>
            <a:r>
              <a:rPr lang="en-US" dirty="0">
                <a:solidFill>
                  <a:schemeClr val="accent2"/>
                </a:solidFill>
              </a:rPr>
              <a:t> we impute missing values with the respective column </a:t>
            </a:r>
            <a:r>
              <a:rPr lang="en-US" dirty="0" smtClean="0">
                <a:solidFill>
                  <a:schemeClr val="accent2"/>
                </a:solidFill>
              </a:rPr>
              <a:t>median value.</a:t>
            </a:r>
          </a:p>
          <a:p>
            <a:r>
              <a:rPr lang="en-US" dirty="0" smtClean="0">
                <a:solidFill>
                  <a:schemeClr val="accent2"/>
                </a:solidFill>
              </a:rPr>
              <a:t>5</a:t>
            </a:r>
            <a:r>
              <a:rPr lang="en-US" dirty="0">
                <a:solidFill>
                  <a:schemeClr val="accent2"/>
                </a:solidFill>
              </a:rPr>
              <a:t>) </a:t>
            </a:r>
            <a:r>
              <a:rPr lang="en-US" dirty="0" smtClean="0">
                <a:solidFill>
                  <a:schemeClr val="accent2"/>
                </a:solidFill>
              </a:rPr>
              <a:t>As </a:t>
            </a:r>
            <a:r>
              <a:rPr lang="en-US" dirty="0">
                <a:solidFill>
                  <a:schemeClr val="accent2"/>
                </a:solidFill>
              </a:rPr>
              <a:t>the glucose column has 8% missing values. If we use the median to impute, there is a great chance of disturbing the distribution of glucose. Also, glucose is an important feature, so we use the KNN imputer for accurate results.</a:t>
            </a:r>
            <a:endParaRPr lang="en-IN" dirty="0">
              <a:solidFill>
                <a:schemeClr val="accent2"/>
              </a:solidFill>
            </a:endParaRPr>
          </a:p>
        </p:txBody>
      </p:sp>
      <p:pic>
        <p:nvPicPr>
          <p:cNvPr id="4" name="Picture 3"/>
          <p:cNvPicPr>
            <a:picLocks noChangeAspect="1"/>
          </p:cNvPicPr>
          <p:nvPr/>
        </p:nvPicPr>
        <p:blipFill>
          <a:blip r:embed="rId2"/>
          <a:stretch>
            <a:fillRect/>
          </a:stretch>
        </p:blipFill>
        <p:spPr>
          <a:xfrm>
            <a:off x="225287" y="2887221"/>
            <a:ext cx="4190999" cy="2189190"/>
          </a:xfrm>
          <a:prstGeom prst="rect">
            <a:avLst/>
          </a:prstGeom>
        </p:spPr>
      </p:pic>
      <p:pic>
        <p:nvPicPr>
          <p:cNvPr id="5" name="Picture 4"/>
          <p:cNvPicPr>
            <a:picLocks noChangeAspect="1"/>
          </p:cNvPicPr>
          <p:nvPr/>
        </p:nvPicPr>
        <p:blipFill>
          <a:blip r:embed="rId3"/>
          <a:stretch>
            <a:fillRect/>
          </a:stretch>
        </p:blipFill>
        <p:spPr>
          <a:xfrm>
            <a:off x="4610100" y="2887221"/>
            <a:ext cx="4316845" cy="1960590"/>
          </a:xfrm>
          <a:prstGeom prst="rect">
            <a:avLst/>
          </a:prstGeom>
        </p:spPr>
      </p:pic>
    </p:spTree>
    <p:extLst>
      <p:ext uri="{BB962C8B-B14F-4D97-AF65-F5344CB8AC3E}">
        <p14:creationId xmlns:p14="http://schemas.microsoft.com/office/powerpoint/2010/main" val="392597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772" y="278638"/>
            <a:ext cx="8058784" cy="640560"/>
          </a:xfrm>
          <a:prstGeom prst="rect">
            <a:avLst/>
          </a:prstGeom>
        </p:spPr>
        <p:txBody>
          <a:bodyPr vert="horz" wrap="square" lIns="0" tIns="12065" rIns="0" bIns="0" rtlCol="0">
            <a:spAutoFit/>
          </a:bodyPr>
          <a:lstStyle/>
          <a:p>
            <a:pPr marL="12700" marR="5080">
              <a:lnSpc>
                <a:spcPct val="100000"/>
              </a:lnSpc>
              <a:spcBef>
                <a:spcPts val="95"/>
              </a:spcBef>
            </a:pPr>
            <a:r>
              <a:rPr lang="en-US" sz="2000" b="1" dirty="0" smtClean="0"/>
              <a:t>3) Categorical Encoding: </a:t>
            </a:r>
            <a:r>
              <a:rPr lang="en-US" sz="2000" dirty="0" smtClean="0">
                <a:solidFill>
                  <a:schemeClr val="accent2"/>
                </a:solidFill>
              </a:rPr>
              <a:t>As all our categorical features have binary labels so we have use binary label encoding technique.</a:t>
            </a:r>
            <a:endParaRPr sz="2000" b="1" dirty="0">
              <a:solidFill>
                <a:schemeClr val="accent2"/>
              </a:solidFill>
            </a:endParaRPr>
          </a:p>
        </p:txBody>
      </p:sp>
      <p:sp>
        <p:nvSpPr>
          <p:cNvPr id="6" name="TextBox 5"/>
          <p:cNvSpPr txBox="1"/>
          <p:nvPr/>
        </p:nvSpPr>
        <p:spPr>
          <a:xfrm>
            <a:off x="470452" y="1047750"/>
            <a:ext cx="7823536" cy="1815882"/>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For ‘</a:t>
            </a:r>
            <a:r>
              <a:rPr lang="en-US" b="1" dirty="0" smtClean="0"/>
              <a:t>sex</a:t>
            </a:r>
            <a:r>
              <a:rPr lang="en-US" dirty="0" smtClean="0"/>
              <a:t>’ column,(male=1,Female = 0)</a:t>
            </a:r>
          </a:p>
          <a:p>
            <a:pPr marL="285750" indent="-285750">
              <a:buFont typeface="Wingdings" panose="05000000000000000000" pitchFamily="2" charset="2"/>
              <a:buChar char="v"/>
            </a:pPr>
            <a:r>
              <a:rPr lang="en-US" dirty="0" smtClean="0"/>
              <a:t>For ‘</a:t>
            </a:r>
            <a:r>
              <a:rPr lang="en-US" b="1" dirty="0" smtClean="0"/>
              <a:t>is_smoking</a:t>
            </a:r>
            <a:r>
              <a:rPr lang="en-US" dirty="0" smtClean="0"/>
              <a:t>’ column (yes =1 ,No=0)</a:t>
            </a:r>
          </a:p>
          <a:p>
            <a:pPr marL="285750" indent="-285750">
              <a:buFont typeface="Wingdings" panose="05000000000000000000" pitchFamily="2" charset="2"/>
              <a:buChar char="v"/>
            </a:pPr>
            <a:r>
              <a:rPr lang="en-US" dirty="0" smtClean="0"/>
              <a:t>For ‘</a:t>
            </a:r>
            <a:r>
              <a:rPr lang="en-US" b="1" dirty="0" smtClean="0"/>
              <a:t>bp_meds</a:t>
            </a:r>
            <a:r>
              <a:rPr lang="en-US" dirty="0" smtClean="0"/>
              <a:t>’ column (yes =1 ,No=0)</a:t>
            </a:r>
          </a:p>
          <a:p>
            <a:pPr marL="285750" indent="-285750">
              <a:buFont typeface="Wingdings" panose="05000000000000000000" pitchFamily="2" charset="2"/>
              <a:buChar char="v"/>
            </a:pPr>
            <a:r>
              <a:rPr lang="en-US" dirty="0" smtClean="0"/>
              <a:t>For ‘</a:t>
            </a:r>
            <a:r>
              <a:rPr lang="en-US" b="1" dirty="0" smtClean="0"/>
              <a:t>prevalent_stroke</a:t>
            </a:r>
            <a:r>
              <a:rPr lang="en-US" dirty="0" smtClean="0"/>
              <a:t>’ column (yes =1 ,No=0)</a:t>
            </a:r>
          </a:p>
          <a:p>
            <a:pPr marL="285750" indent="-285750">
              <a:buFont typeface="Wingdings" panose="05000000000000000000" pitchFamily="2" charset="2"/>
              <a:buChar char="v"/>
            </a:pPr>
            <a:r>
              <a:rPr lang="en-US" dirty="0" smtClean="0"/>
              <a:t>For ‘</a:t>
            </a:r>
            <a:r>
              <a:rPr lang="en-US" b="1" dirty="0" smtClean="0"/>
              <a:t>prevalent_hyp</a:t>
            </a:r>
            <a:r>
              <a:rPr lang="en-US" dirty="0" smtClean="0"/>
              <a:t>’ column (yes =1 ,No=0)</a:t>
            </a:r>
          </a:p>
          <a:p>
            <a:pPr marL="285750" indent="-285750">
              <a:buFont typeface="Wingdings" panose="05000000000000000000" pitchFamily="2" charset="2"/>
              <a:buChar char="v"/>
            </a:pPr>
            <a:r>
              <a:rPr lang="en-US" dirty="0" smtClean="0"/>
              <a:t>For ‘</a:t>
            </a:r>
            <a:r>
              <a:rPr lang="en-US" b="1" dirty="0" smtClean="0"/>
              <a:t>diabetes</a:t>
            </a:r>
            <a:r>
              <a:rPr lang="en-US" dirty="0" smtClean="0"/>
              <a:t>’ column (yes =1 ,No=0)</a:t>
            </a:r>
          </a:p>
          <a:p>
            <a:endParaRPr lang="en-US" dirty="0" smtClean="0"/>
          </a:p>
          <a:p>
            <a:endParaRPr lang="en-IN" dirty="0"/>
          </a:p>
        </p:txBody>
      </p:sp>
      <p:pic>
        <p:nvPicPr>
          <p:cNvPr id="7" name="Picture 6"/>
          <p:cNvPicPr>
            <a:picLocks noChangeAspect="1"/>
          </p:cNvPicPr>
          <p:nvPr/>
        </p:nvPicPr>
        <p:blipFill>
          <a:blip r:embed="rId2"/>
          <a:stretch>
            <a:fillRect/>
          </a:stretch>
        </p:blipFill>
        <p:spPr>
          <a:xfrm>
            <a:off x="198628" y="2876550"/>
            <a:ext cx="8602275" cy="2067213"/>
          </a:xfrm>
          <a:prstGeom prst="rect">
            <a:avLst/>
          </a:prstGeom>
        </p:spPr>
      </p:pic>
    </p:spTree>
    <p:extLst>
      <p:ext uri="{BB962C8B-B14F-4D97-AF65-F5344CB8AC3E}">
        <p14:creationId xmlns:p14="http://schemas.microsoft.com/office/powerpoint/2010/main" val="3340925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3350"/>
            <a:ext cx="3810000" cy="228600"/>
          </a:xfrm>
        </p:spPr>
        <p:txBody>
          <a:bodyPr/>
          <a:lstStyle/>
          <a:p>
            <a:r>
              <a:rPr lang="en-US" b="1" dirty="0" smtClean="0"/>
              <a:t>4) Handling Skew and Outliers: </a:t>
            </a:r>
            <a:br>
              <a:rPr lang="en-US" b="1" dirty="0" smtClean="0"/>
            </a:br>
            <a:endParaRPr lang="en-IN" b="1" dirty="0"/>
          </a:p>
        </p:txBody>
      </p:sp>
      <p:sp>
        <p:nvSpPr>
          <p:cNvPr id="4" name="TextBox 3"/>
          <p:cNvSpPr txBox="1"/>
          <p:nvPr/>
        </p:nvSpPr>
        <p:spPr>
          <a:xfrm>
            <a:off x="463296" y="438150"/>
            <a:ext cx="3346704"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 </a:t>
            </a:r>
            <a:r>
              <a:rPr lang="en-US" dirty="0"/>
              <a:t>The skew in numeric variables is reduced by performing </a:t>
            </a:r>
            <a:r>
              <a:rPr lang="en-US" b="1" dirty="0">
                <a:solidFill>
                  <a:srgbClr val="0070C0"/>
                </a:solidFill>
              </a:rPr>
              <a:t>log </a:t>
            </a:r>
            <a:r>
              <a:rPr lang="en-US" b="1" dirty="0" smtClean="0">
                <a:solidFill>
                  <a:srgbClr val="0070C0"/>
                </a:solidFill>
              </a:rPr>
              <a:t>transformation.</a:t>
            </a:r>
            <a:r>
              <a:rPr lang="en-US" dirty="0">
                <a:solidFill>
                  <a:srgbClr val="0070C0"/>
                </a:solidFill>
              </a:rPr>
              <a:t/>
            </a:r>
            <a:br>
              <a:rPr lang="en-US" dirty="0">
                <a:solidFill>
                  <a:srgbClr val="0070C0"/>
                </a:solidFill>
              </a:rPr>
            </a:br>
            <a:endParaRPr lang="en-US" dirty="0" smtClean="0">
              <a:solidFill>
                <a:srgbClr val="0070C0"/>
              </a:solidFill>
            </a:endParaRPr>
          </a:p>
          <a:p>
            <a:pPr marL="285750" indent="-285750">
              <a:buFont typeface="Arial" panose="020B0604020202020204" pitchFamily="34" charset="0"/>
              <a:buChar char="•"/>
            </a:pPr>
            <a:r>
              <a:rPr lang="en-US" dirty="0" smtClean="0"/>
              <a:t>The </a:t>
            </a:r>
            <a:r>
              <a:rPr lang="en-US" dirty="0"/>
              <a:t>outliers beyond 3 </a:t>
            </a:r>
            <a:r>
              <a:rPr lang="en-US" b="1" dirty="0">
                <a:solidFill>
                  <a:srgbClr val="0070C0"/>
                </a:solidFill>
              </a:rPr>
              <a:t>standard deviations </a:t>
            </a:r>
            <a:r>
              <a:rPr lang="en-US" dirty="0"/>
              <a:t>from the mean were </a:t>
            </a:r>
            <a:r>
              <a:rPr lang="en-US" b="1" dirty="0">
                <a:solidFill>
                  <a:srgbClr val="0070C0"/>
                </a:solidFill>
              </a:rPr>
              <a:t>imputed</a:t>
            </a:r>
            <a:r>
              <a:rPr lang="en-US" dirty="0"/>
              <a:t> with the </a:t>
            </a:r>
            <a:r>
              <a:rPr lang="en-US" b="1" dirty="0">
                <a:solidFill>
                  <a:srgbClr val="0070C0"/>
                </a:solidFill>
              </a:rPr>
              <a:t>median</a:t>
            </a:r>
            <a:r>
              <a:rPr lang="en-US" dirty="0"/>
              <a:t> value</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824738027"/>
              </p:ext>
            </p:extLst>
          </p:nvPr>
        </p:nvGraphicFramePr>
        <p:xfrm>
          <a:off x="4191000" y="590550"/>
          <a:ext cx="4800600" cy="3201579"/>
        </p:xfrm>
        <a:graphic>
          <a:graphicData uri="http://schemas.openxmlformats.org/drawingml/2006/table">
            <a:tbl>
              <a:tblPr firstRow="1" bandRow="1">
                <a:tableStyleId>{22838BEF-8BB2-4498-84A7-C5851F593DF1}</a:tableStyleId>
              </a:tblPr>
              <a:tblGrid>
                <a:gridCol w="1600200">
                  <a:extLst>
                    <a:ext uri="{9D8B030D-6E8A-4147-A177-3AD203B41FA5}">
                      <a16:colId xmlns:a16="http://schemas.microsoft.com/office/drawing/2014/main" val="1102231848"/>
                    </a:ext>
                  </a:extLst>
                </a:gridCol>
                <a:gridCol w="1600200">
                  <a:extLst>
                    <a:ext uri="{9D8B030D-6E8A-4147-A177-3AD203B41FA5}">
                      <a16:colId xmlns:a16="http://schemas.microsoft.com/office/drawing/2014/main" val="2896239061"/>
                    </a:ext>
                  </a:extLst>
                </a:gridCol>
                <a:gridCol w="1600200">
                  <a:extLst>
                    <a:ext uri="{9D8B030D-6E8A-4147-A177-3AD203B41FA5}">
                      <a16:colId xmlns:a16="http://schemas.microsoft.com/office/drawing/2014/main" val="2601095047"/>
                    </a:ext>
                  </a:extLst>
                </a:gridCol>
              </a:tblGrid>
              <a:tr h="639477">
                <a:tc>
                  <a:txBody>
                    <a:bodyPr/>
                    <a:lstStyle/>
                    <a:p>
                      <a:r>
                        <a:rPr lang="en-US" dirty="0" smtClean="0">
                          <a:solidFill>
                            <a:schemeClr val="tx1"/>
                          </a:solidFill>
                        </a:rPr>
                        <a:t>Attribute</a:t>
                      </a:r>
                      <a:endParaRPr lang="en-IN" dirty="0">
                        <a:solidFill>
                          <a:schemeClr val="tx1"/>
                        </a:solidFill>
                      </a:endParaRPr>
                    </a:p>
                  </a:txBody>
                  <a:tcPr/>
                </a:tc>
                <a:tc>
                  <a:txBody>
                    <a:bodyPr/>
                    <a:lstStyle/>
                    <a:p>
                      <a:r>
                        <a:rPr lang="en-US" dirty="0" smtClean="0">
                          <a:solidFill>
                            <a:schemeClr val="tx1"/>
                          </a:solidFill>
                        </a:rPr>
                        <a:t>Original skew</a:t>
                      </a:r>
                      <a:endParaRPr lang="en-IN" dirty="0">
                        <a:solidFill>
                          <a:schemeClr val="tx1"/>
                        </a:solidFill>
                      </a:endParaRPr>
                    </a:p>
                  </a:txBody>
                  <a:tcPr/>
                </a:tc>
                <a:tc>
                  <a:txBody>
                    <a:bodyPr/>
                    <a:lstStyle/>
                    <a:p>
                      <a:r>
                        <a:rPr lang="en-US" dirty="0" smtClean="0">
                          <a:solidFill>
                            <a:schemeClr val="tx1"/>
                          </a:solidFill>
                        </a:rPr>
                        <a:t>Skew After Transformation</a:t>
                      </a:r>
                      <a:endParaRPr lang="en-IN" dirty="0">
                        <a:solidFill>
                          <a:schemeClr val="tx1"/>
                        </a:solidFill>
                      </a:endParaRPr>
                    </a:p>
                  </a:txBody>
                  <a:tcPr/>
                </a:tc>
                <a:extLst>
                  <a:ext uri="{0D108BD9-81ED-4DB2-BD59-A6C34878D82A}">
                    <a16:rowId xmlns:a16="http://schemas.microsoft.com/office/drawing/2014/main" val="1317875390"/>
                  </a:ext>
                </a:extLst>
              </a:tr>
              <a:tr h="255791">
                <a:tc>
                  <a:txBody>
                    <a:bodyPr/>
                    <a:lstStyle/>
                    <a:p>
                      <a:r>
                        <a:rPr lang="en-US" dirty="0" smtClean="0">
                          <a:solidFill>
                            <a:sysClr val="windowText" lastClr="000000"/>
                          </a:solidFill>
                        </a:rPr>
                        <a:t>age</a:t>
                      </a:r>
                      <a:endParaRPr lang="en-IN" dirty="0">
                        <a:solidFill>
                          <a:sysClr val="windowText" lastClr="000000"/>
                        </a:solidFill>
                      </a:endParaRPr>
                    </a:p>
                  </a:txBody>
                  <a:tcPr/>
                </a:tc>
                <a:tc>
                  <a:txBody>
                    <a:bodyPr/>
                    <a:lstStyle/>
                    <a:p>
                      <a:r>
                        <a:rPr lang="en-IN" dirty="0" smtClean="0">
                          <a:solidFill>
                            <a:sysClr val="windowText" lastClr="000000"/>
                          </a:solidFill>
                          <a:effectLst/>
                        </a:rPr>
                        <a:t>0.208197</a:t>
                      </a:r>
                      <a:endParaRPr lang="en-IN" dirty="0">
                        <a:solidFill>
                          <a:sysClr val="windowText" lastClr="000000"/>
                        </a:solidFill>
                      </a:endParaRPr>
                    </a:p>
                  </a:txBody>
                  <a:tcPr/>
                </a:tc>
                <a:tc>
                  <a:txBody>
                    <a:bodyPr/>
                    <a:lstStyle/>
                    <a:p>
                      <a:r>
                        <a:rPr lang="en-IN" dirty="0" smtClean="0">
                          <a:solidFill>
                            <a:sysClr val="windowText" lastClr="000000"/>
                          </a:solidFill>
                          <a:effectLst/>
                        </a:rPr>
                        <a:t>-0.036952</a:t>
                      </a:r>
                      <a:endParaRPr lang="en-IN" dirty="0">
                        <a:solidFill>
                          <a:sysClr val="windowText" lastClr="000000"/>
                        </a:solidFill>
                      </a:endParaRPr>
                    </a:p>
                  </a:txBody>
                  <a:tcPr/>
                </a:tc>
                <a:extLst>
                  <a:ext uri="{0D108BD9-81ED-4DB2-BD59-A6C34878D82A}">
                    <a16:rowId xmlns:a16="http://schemas.microsoft.com/office/drawing/2014/main" val="2995059163"/>
                  </a:ext>
                </a:extLst>
              </a:tr>
              <a:tr h="447634">
                <a:tc>
                  <a:txBody>
                    <a:bodyPr/>
                    <a:lstStyle/>
                    <a:p>
                      <a:r>
                        <a:rPr lang="en-IN" dirty="0" smtClean="0">
                          <a:solidFill>
                            <a:sysClr val="windowText" lastClr="000000"/>
                          </a:solidFill>
                          <a:effectLst/>
                        </a:rPr>
                        <a:t>cigs_per_day</a:t>
                      </a:r>
                      <a:endParaRPr lang="en-IN" dirty="0">
                        <a:solidFill>
                          <a:sysClr val="windowText" lastClr="000000"/>
                        </a:solidFill>
                      </a:endParaRPr>
                    </a:p>
                  </a:txBody>
                  <a:tcPr/>
                </a:tc>
                <a:tc>
                  <a:txBody>
                    <a:bodyPr/>
                    <a:lstStyle/>
                    <a:p>
                      <a:r>
                        <a:rPr lang="en-IN" dirty="0" smtClean="0">
                          <a:solidFill>
                            <a:sysClr val="windowText" lastClr="000000"/>
                          </a:solidFill>
                          <a:effectLst/>
                        </a:rPr>
                        <a:t>1.249114</a:t>
                      </a:r>
                      <a:endParaRPr lang="en-IN" dirty="0">
                        <a:solidFill>
                          <a:sysClr val="windowText" lastClr="000000"/>
                        </a:solidFill>
                      </a:endParaRPr>
                    </a:p>
                  </a:txBody>
                  <a:tcPr/>
                </a:tc>
                <a:tc>
                  <a:txBody>
                    <a:bodyPr/>
                    <a:lstStyle/>
                    <a:p>
                      <a:r>
                        <a:rPr lang="en-IN" dirty="0" smtClean="0">
                          <a:solidFill>
                            <a:sysClr val="windowText" lastClr="000000"/>
                          </a:solidFill>
                          <a:effectLst/>
                        </a:rPr>
                        <a:t>0.274297</a:t>
                      </a:r>
                      <a:endParaRPr lang="en-IN" dirty="0">
                        <a:solidFill>
                          <a:sysClr val="windowText" lastClr="000000"/>
                        </a:solidFill>
                      </a:endParaRPr>
                    </a:p>
                  </a:txBody>
                  <a:tcPr/>
                </a:tc>
                <a:extLst>
                  <a:ext uri="{0D108BD9-81ED-4DB2-BD59-A6C34878D82A}">
                    <a16:rowId xmlns:a16="http://schemas.microsoft.com/office/drawing/2014/main" val="3008520271"/>
                  </a:ext>
                </a:extLst>
              </a:tr>
              <a:tr h="447634">
                <a:tc>
                  <a:txBody>
                    <a:bodyPr/>
                    <a:lstStyle/>
                    <a:p>
                      <a:r>
                        <a:rPr lang="en-IN" dirty="0" smtClean="0">
                          <a:solidFill>
                            <a:sysClr val="windowText" lastClr="000000"/>
                          </a:solidFill>
                          <a:effectLst/>
                        </a:rPr>
                        <a:t>total_cholesterol </a:t>
                      </a:r>
                      <a:endParaRPr lang="en-IN" dirty="0">
                        <a:solidFill>
                          <a:sysClr val="windowText" lastClr="000000"/>
                        </a:solidFill>
                      </a:endParaRPr>
                    </a:p>
                  </a:txBody>
                  <a:tcPr/>
                </a:tc>
                <a:tc>
                  <a:txBody>
                    <a:bodyPr/>
                    <a:lstStyle/>
                    <a:p>
                      <a:r>
                        <a:rPr lang="en-IN" dirty="0" smtClean="0">
                          <a:solidFill>
                            <a:sysClr val="windowText" lastClr="000000"/>
                          </a:solidFill>
                          <a:effectLst/>
                        </a:rPr>
                        <a:t>1.122804</a:t>
                      </a:r>
                      <a:endParaRPr lang="en-IN" dirty="0">
                        <a:solidFill>
                          <a:sysClr val="windowText" lastClr="000000"/>
                        </a:solidFill>
                      </a:endParaRPr>
                    </a:p>
                  </a:txBody>
                  <a:tcPr/>
                </a:tc>
                <a:tc>
                  <a:txBody>
                    <a:bodyPr/>
                    <a:lstStyle/>
                    <a:p>
                      <a:r>
                        <a:rPr lang="en-IN" dirty="0" smtClean="0">
                          <a:solidFill>
                            <a:sysClr val="windowText" lastClr="000000"/>
                          </a:solidFill>
                          <a:effectLst/>
                        </a:rPr>
                        <a:t>-0.041904</a:t>
                      </a:r>
                      <a:endParaRPr lang="en-IN" dirty="0">
                        <a:solidFill>
                          <a:sysClr val="windowText" lastClr="000000"/>
                        </a:solidFill>
                      </a:endParaRPr>
                    </a:p>
                  </a:txBody>
                  <a:tcPr/>
                </a:tc>
                <a:extLst>
                  <a:ext uri="{0D108BD9-81ED-4DB2-BD59-A6C34878D82A}">
                    <a16:rowId xmlns:a16="http://schemas.microsoft.com/office/drawing/2014/main" val="1442593168"/>
                  </a:ext>
                </a:extLst>
              </a:tr>
              <a:tr h="447634">
                <a:tc>
                  <a:txBody>
                    <a:bodyPr/>
                    <a:lstStyle/>
                    <a:p>
                      <a:r>
                        <a:rPr lang="en-IN" dirty="0" smtClean="0">
                          <a:solidFill>
                            <a:sysClr val="windowText" lastClr="000000"/>
                          </a:solidFill>
                          <a:effectLst/>
                        </a:rPr>
                        <a:t>pulse_pressure </a:t>
                      </a:r>
                      <a:endParaRPr lang="en-IN" dirty="0">
                        <a:solidFill>
                          <a:sysClr val="windowText" lastClr="000000"/>
                        </a:solidFill>
                      </a:endParaRPr>
                    </a:p>
                  </a:txBody>
                  <a:tcPr/>
                </a:tc>
                <a:tc>
                  <a:txBody>
                    <a:bodyPr/>
                    <a:lstStyle/>
                    <a:p>
                      <a:r>
                        <a:rPr lang="en-IN" dirty="0" smtClean="0">
                          <a:solidFill>
                            <a:sysClr val="windowText" lastClr="000000"/>
                          </a:solidFill>
                          <a:effectLst/>
                        </a:rPr>
                        <a:t>1.407770</a:t>
                      </a:r>
                      <a:endParaRPr lang="en-IN" dirty="0">
                        <a:solidFill>
                          <a:sysClr val="windowText" lastClr="000000"/>
                        </a:solidFill>
                      </a:endParaRPr>
                    </a:p>
                  </a:txBody>
                  <a:tcPr/>
                </a:tc>
                <a:tc>
                  <a:txBody>
                    <a:bodyPr/>
                    <a:lstStyle/>
                    <a:p>
                      <a:r>
                        <a:rPr lang="en-IN" dirty="0" smtClean="0">
                          <a:solidFill>
                            <a:sysClr val="windowText" lastClr="000000"/>
                          </a:solidFill>
                          <a:effectLst/>
                        </a:rPr>
                        <a:t>0.295810</a:t>
                      </a:r>
                      <a:endParaRPr lang="en-IN" dirty="0">
                        <a:solidFill>
                          <a:sysClr val="windowText" lastClr="000000"/>
                        </a:solidFill>
                      </a:endParaRPr>
                    </a:p>
                  </a:txBody>
                  <a:tcPr/>
                </a:tc>
                <a:extLst>
                  <a:ext uri="{0D108BD9-81ED-4DB2-BD59-A6C34878D82A}">
                    <a16:rowId xmlns:a16="http://schemas.microsoft.com/office/drawing/2014/main" val="686686522"/>
                  </a:ext>
                </a:extLst>
              </a:tr>
              <a:tr h="255791">
                <a:tc>
                  <a:txBody>
                    <a:bodyPr/>
                    <a:lstStyle/>
                    <a:p>
                      <a:r>
                        <a:rPr lang="en-IN" dirty="0" smtClean="0">
                          <a:solidFill>
                            <a:sysClr val="windowText" lastClr="000000"/>
                          </a:solidFill>
                          <a:effectLst/>
                        </a:rPr>
                        <a:t>bmi </a:t>
                      </a:r>
                      <a:endParaRPr lang="en-IN" dirty="0">
                        <a:solidFill>
                          <a:sysClr val="windowText" lastClr="000000"/>
                        </a:solidFill>
                      </a:endParaRPr>
                    </a:p>
                  </a:txBody>
                  <a:tcPr/>
                </a:tc>
                <a:tc>
                  <a:txBody>
                    <a:bodyPr/>
                    <a:lstStyle/>
                    <a:p>
                      <a:r>
                        <a:rPr lang="en-IN" dirty="0" smtClean="0">
                          <a:solidFill>
                            <a:sysClr val="windowText" lastClr="000000"/>
                          </a:solidFill>
                          <a:effectLst/>
                        </a:rPr>
                        <a:t>0.982133</a:t>
                      </a:r>
                      <a:endParaRPr lang="en-IN" dirty="0">
                        <a:solidFill>
                          <a:sysClr val="windowText" lastClr="000000"/>
                        </a:solidFill>
                      </a:endParaRPr>
                    </a:p>
                  </a:txBody>
                  <a:tcPr/>
                </a:tc>
                <a:tc>
                  <a:txBody>
                    <a:bodyPr/>
                    <a:lstStyle/>
                    <a:p>
                      <a:r>
                        <a:rPr lang="en-IN" dirty="0" smtClean="0">
                          <a:solidFill>
                            <a:sysClr val="windowText" lastClr="000000"/>
                          </a:solidFill>
                          <a:effectLst/>
                        </a:rPr>
                        <a:t>0.178421</a:t>
                      </a:r>
                      <a:endParaRPr lang="en-IN" dirty="0">
                        <a:solidFill>
                          <a:sysClr val="windowText" lastClr="000000"/>
                        </a:solidFill>
                      </a:endParaRPr>
                    </a:p>
                  </a:txBody>
                  <a:tcPr/>
                </a:tc>
                <a:extLst>
                  <a:ext uri="{0D108BD9-81ED-4DB2-BD59-A6C34878D82A}">
                    <a16:rowId xmlns:a16="http://schemas.microsoft.com/office/drawing/2014/main" val="664045911"/>
                  </a:ext>
                </a:extLst>
              </a:tr>
              <a:tr h="255791">
                <a:tc>
                  <a:txBody>
                    <a:bodyPr/>
                    <a:lstStyle/>
                    <a:p>
                      <a:r>
                        <a:rPr lang="en-IN" dirty="0" smtClean="0">
                          <a:solidFill>
                            <a:sysClr val="windowText" lastClr="000000"/>
                          </a:solidFill>
                          <a:effectLst/>
                        </a:rPr>
                        <a:t>heart_rate </a:t>
                      </a:r>
                      <a:endParaRPr lang="en-IN" dirty="0">
                        <a:solidFill>
                          <a:sysClr val="windowText" lastClr="000000"/>
                        </a:solidFill>
                      </a:endParaRPr>
                    </a:p>
                  </a:txBody>
                  <a:tcPr/>
                </a:tc>
                <a:tc>
                  <a:txBody>
                    <a:bodyPr/>
                    <a:lstStyle/>
                    <a:p>
                      <a:r>
                        <a:rPr lang="en-IN" dirty="0" smtClean="0">
                          <a:solidFill>
                            <a:sysClr val="windowText" lastClr="000000"/>
                          </a:solidFill>
                          <a:effectLst/>
                        </a:rPr>
                        <a:t>0.675533</a:t>
                      </a:r>
                      <a:endParaRPr lang="en-IN" dirty="0">
                        <a:solidFill>
                          <a:sysClr val="windowText" lastClr="000000"/>
                        </a:solidFill>
                      </a:endParaRPr>
                    </a:p>
                  </a:txBody>
                  <a:tcPr/>
                </a:tc>
                <a:tc>
                  <a:txBody>
                    <a:bodyPr/>
                    <a:lstStyle/>
                    <a:p>
                      <a:r>
                        <a:rPr lang="en-IN" dirty="0" smtClean="0">
                          <a:solidFill>
                            <a:sysClr val="windowText" lastClr="000000"/>
                          </a:solidFill>
                          <a:effectLst/>
                        </a:rPr>
                        <a:t>0.086530</a:t>
                      </a:r>
                      <a:endParaRPr lang="en-IN" dirty="0">
                        <a:solidFill>
                          <a:sysClr val="windowText" lastClr="000000"/>
                        </a:solidFill>
                      </a:endParaRPr>
                    </a:p>
                  </a:txBody>
                  <a:tcPr/>
                </a:tc>
                <a:extLst>
                  <a:ext uri="{0D108BD9-81ED-4DB2-BD59-A6C34878D82A}">
                    <a16:rowId xmlns:a16="http://schemas.microsoft.com/office/drawing/2014/main" val="3850216337"/>
                  </a:ext>
                </a:extLst>
              </a:tr>
              <a:tr h="255791">
                <a:tc>
                  <a:txBody>
                    <a:bodyPr/>
                    <a:lstStyle/>
                    <a:p>
                      <a:r>
                        <a:rPr lang="en-IN" dirty="0" smtClean="0">
                          <a:solidFill>
                            <a:sysClr val="windowText" lastClr="000000"/>
                          </a:solidFill>
                          <a:effectLst/>
                        </a:rPr>
                        <a:t>glucose </a:t>
                      </a:r>
                      <a:endParaRPr lang="en-IN" dirty="0">
                        <a:solidFill>
                          <a:sysClr val="windowText" lastClr="000000"/>
                        </a:solidFill>
                      </a:endParaRPr>
                    </a:p>
                  </a:txBody>
                  <a:tcPr/>
                </a:tc>
                <a:tc>
                  <a:txBody>
                    <a:bodyPr/>
                    <a:lstStyle/>
                    <a:p>
                      <a:r>
                        <a:rPr lang="en-IN" dirty="0" smtClean="0">
                          <a:solidFill>
                            <a:sysClr val="windowText" lastClr="000000"/>
                          </a:solidFill>
                          <a:effectLst/>
                        </a:rPr>
                        <a:t>6.529257</a:t>
                      </a:r>
                      <a:endParaRPr lang="en-IN" dirty="0">
                        <a:solidFill>
                          <a:sysClr val="windowText" lastClr="000000"/>
                        </a:solidFill>
                      </a:endParaRPr>
                    </a:p>
                  </a:txBody>
                  <a:tcPr/>
                </a:tc>
                <a:tc>
                  <a:txBody>
                    <a:bodyPr/>
                    <a:lstStyle/>
                    <a:p>
                      <a:r>
                        <a:rPr lang="en-IN" dirty="0" smtClean="0">
                          <a:solidFill>
                            <a:sysClr val="windowText" lastClr="000000"/>
                          </a:solidFill>
                          <a:effectLst/>
                        </a:rPr>
                        <a:t>0.431254 </a:t>
                      </a:r>
                      <a:endParaRPr lang="en-IN" dirty="0">
                        <a:solidFill>
                          <a:sysClr val="windowText" lastClr="000000"/>
                        </a:solidFill>
                      </a:endParaRPr>
                    </a:p>
                  </a:txBody>
                  <a:tcPr/>
                </a:tc>
                <a:extLst>
                  <a:ext uri="{0D108BD9-81ED-4DB2-BD59-A6C34878D82A}">
                    <a16:rowId xmlns:a16="http://schemas.microsoft.com/office/drawing/2014/main" val="3010207338"/>
                  </a:ext>
                </a:extLst>
              </a:tr>
            </a:tbl>
          </a:graphicData>
        </a:graphic>
      </p:graphicFrame>
    </p:spTree>
    <p:extLst>
      <p:ext uri="{BB962C8B-B14F-4D97-AF65-F5344CB8AC3E}">
        <p14:creationId xmlns:p14="http://schemas.microsoft.com/office/powerpoint/2010/main" val="2064690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3351"/>
            <a:ext cx="5791200" cy="304799"/>
          </a:xfrm>
        </p:spPr>
        <p:txBody>
          <a:bodyPr/>
          <a:lstStyle/>
          <a:p>
            <a:r>
              <a:rPr lang="en-US" b="1" dirty="0" smtClean="0"/>
              <a:t>5) Feature Manipulation and Selection:</a:t>
            </a:r>
            <a:endParaRPr lang="en-IN" b="1" dirty="0"/>
          </a:p>
        </p:txBody>
      </p:sp>
      <p:sp>
        <p:nvSpPr>
          <p:cNvPr id="3" name="Text Placeholder 2"/>
          <p:cNvSpPr>
            <a:spLocks noGrp="1"/>
          </p:cNvSpPr>
          <p:nvPr>
            <p:ph type="body" idx="1"/>
          </p:nvPr>
        </p:nvSpPr>
        <p:spPr>
          <a:xfrm>
            <a:off x="381000" y="402878"/>
            <a:ext cx="7239000" cy="1167698"/>
          </a:xfrm>
        </p:spPr>
        <p:txBody>
          <a:bodyPr/>
          <a:lstStyle/>
          <a:p>
            <a:pPr marL="285750" indent="-285750">
              <a:buFont typeface="Arial" panose="020B0604020202020204" pitchFamily="34" charset="0"/>
              <a:buChar char="•"/>
            </a:pPr>
            <a:r>
              <a:rPr lang="en-US" b="1" i="1" dirty="0" smtClean="0">
                <a:solidFill>
                  <a:schemeClr val="accent2"/>
                </a:solidFill>
              </a:rPr>
              <a:t>removing multicollinearity</a:t>
            </a:r>
            <a:r>
              <a:rPr lang="en-US" b="1" dirty="0" smtClean="0">
                <a:solidFill>
                  <a:schemeClr val="accent2"/>
                </a:solidFill>
              </a:rPr>
              <a:t>:</a:t>
            </a:r>
            <a:r>
              <a:rPr lang="en-US" dirty="0" smtClean="0">
                <a:solidFill>
                  <a:schemeClr val="accent2"/>
                </a:solidFill>
              </a:rPr>
              <a:t> As in our dataset Systolic blood pressure and diastolic blood pressure are highly correlated. Hence to solve multicollinearity we create new feature.</a:t>
            </a:r>
          </a:p>
          <a:p>
            <a:pPr marL="285750" indent="-285750">
              <a:buFont typeface="Arial" panose="020B0604020202020204" pitchFamily="34" charset="0"/>
              <a:buChar char="•"/>
            </a:pPr>
            <a:r>
              <a:rPr lang="en-US" b="1" dirty="0" smtClean="0">
                <a:solidFill>
                  <a:srgbClr val="0070C0"/>
                </a:solidFill>
              </a:rPr>
              <a:t>Pulse pressure = Systolic BP – Diastolic BP</a:t>
            </a:r>
            <a:endParaRPr lang="en-IN" b="1" dirty="0">
              <a:solidFill>
                <a:srgbClr val="0070C0"/>
              </a:solidFill>
            </a:endParaRPr>
          </a:p>
        </p:txBody>
      </p:sp>
      <p:sp>
        <p:nvSpPr>
          <p:cNvPr id="4" name="TextBox 3"/>
          <p:cNvSpPr txBox="1"/>
          <p:nvPr/>
        </p:nvSpPr>
        <p:spPr>
          <a:xfrm>
            <a:off x="381000" y="1733550"/>
            <a:ext cx="2995246" cy="1408235"/>
          </a:xfrm>
          <a:prstGeom prst="rect">
            <a:avLst/>
          </a:prstGeom>
          <a:noFill/>
        </p:spPr>
        <p:txBody>
          <a:bodyPr wrap="square" rtlCol="0">
            <a:spAutoFit/>
          </a:bodyPr>
          <a:lstStyle/>
          <a:p>
            <a:r>
              <a:rPr lang="en-US" dirty="0" smtClean="0"/>
              <a:t>Different feature selection methods we used such as :</a:t>
            </a:r>
          </a:p>
          <a:p>
            <a:pPr marL="285750" indent="-285750">
              <a:buFont typeface="Arial" panose="020B0604020202020204" pitchFamily="34" charset="0"/>
              <a:buChar char="•"/>
            </a:pPr>
            <a:r>
              <a:rPr lang="en-US" dirty="0" smtClean="0"/>
              <a:t>Gini Impurity</a:t>
            </a:r>
          </a:p>
          <a:p>
            <a:pPr marL="285750" indent="-285750">
              <a:buFont typeface="Arial" panose="020B0604020202020204" pitchFamily="34" charset="0"/>
              <a:buChar char="•"/>
            </a:pPr>
            <a:r>
              <a:rPr lang="en-US" dirty="0" smtClean="0"/>
              <a:t>Chi2 Test </a:t>
            </a:r>
          </a:p>
          <a:p>
            <a:pPr marL="285750" indent="-285750">
              <a:buFont typeface="Arial" panose="020B0604020202020204" pitchFamily="34" charset="0"/>
              <a:buChar char="•"/>
            </a:pPr>
            <a:r>
              <a:rPr lang="en-US" dirty="0" smtClean="0"/>
              <a:t>Information Gain</a:t>
            </a:r>
          </a:p>
          <a:p>
            <a:endParaRPr lang="en-IN" dirty="0"/>
          </a:p>
        </p:txBody>
      </p:sp>
      <p:pic>
        <p:nvPicPr>
          <p:cNvPr id="5" name="Picture 4"/>
          <p:cNvPicPr>
            <a:picLocks noChangeAspect="1"/>
          </p:cNvPicPr>
          <p:nvPr/>
        </p:nvPicPr>
        <p:blipFill>
          <a:blip r:embed="rId2"/>
          <a:stretch>
            <a:fillRect/>
          </a:stretch>
        </p:blipFill>
        <p:spPr>
          <a:xfrm>
            <a:off x="4264354" y="3506926"/>
            <a:ext cx="4854246" cy="1562286"/>
          </a:xfrm>
          <a:prstGeom prst="rect">
            <a:avLst/>
          </a:prstGeom>
        </p:spPr>
      </p:pic>
      <p:pic>
        <p:nvPicPr>
          <p:cNvPr id="6" name="Picture 5"/>
          <p:cNvPicPr>
            <a:picLocks noChangeAspect="1"/>
          </p:cNvPicPr>
          <p:nvPr/>
        </p:nvPicPr>
        <p:blipFill>
          <a:blip r:embed="rId3"/>
          <a:stretch>
            <a:fillRect/>
          </a:stretch>
        </p:blipFill>
        <p:spPr>
          <a:xfrm>
            <a:off x="4790660" y="1625223"/>
            <a:ext cx="3911003" cy="18270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152400" y="3279636"/>
            <a:ext cx="3657600" cy="1477328"/>
          </a:xfrm>
          <a:prstGeom prst="rect">
            <a:avLst/>
          </a:prstGeom>
          <a:noFill/>
        </p:spPr>
        <p:txBody>
          <a:bodyPr wrap="square" rtlCol="0">
            <a:spAutoFit/>
          </a:bodyPr>
          <a:lstStyle/>
          <a:p>
            <a:r>
              <a:rPr lang="en-US" dirty="0" smtClean="0"/>
              <a:t>From </a:t>
            </a:r>
            <a:r>
              <a:rPr lang="en-US" b="1" dirty="0" smtClean="0">
                <a:solidFill>
                  <a:srgbClr val="0070C0"/>
                </a:solidFill>
              </a:rPr>
              <a:t>chi2</a:t>
            </a:r>
            <a:r>
              <a:rPr lang="en-US" dirty="0" smtClean="0"/>
              <a:t> test we can clearly see that ‘</a:t>
            </a:r>
            <a:r>
              <a:rPr lang="en-US" b="1" dirty="0" smtClean="0">
                <a:solidFill>
                  <a:srgbClr val="0070C0"/>
                </a:solidFill>
              </a:rPr>
              <a:t>is_smoking</a:t>
            </a:r>
            <a:r>
              <a:rPr lang="en-US" dirty="0" smtClean="0"/>
              <a:t>’ column has  the highest p-value so is the least relevant feature. As a result, we </a:t>
            </a:r>
            <a:r>
              <a:rPr lang="en-US" b="1" dirty="0" smtClean="0">
                <a:solidFill>
                  <a:srgbClr val="0070C0"/>
                </a:solidFill>
              </a:rPr>
              <a:t>drop</a:t>
            </a:r>
            <a:r>
              <a:rPr lang="en-US" dirty="0" smtClean="0"/>
              <a:t> it.</a:t>
            </a:r>
            <a:endParaRPr lang="en-IN" dirty="0"/>
          </a:p>
        </p:txBody>
      </p:sp>
    </p:spTree>
    <p:extLst>
      <p:ext uri="{BB962C8B-B14F-4D97-AF65-F5344CB8AC3E}">
        <p14:creationId xmlns:p14="http://schemas.microsoft.com/office/powerpoint/2010/main" val="1472613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514350"/>
            <a:ext cx="8229600" cy="523220"/>
          </a:xfrm>
        </p:spPr>
        <p:txBody>
          <a:bodyPr/>
          <a:lstStyle/>
          <a:p>
            <a:r>
              <a:rPr lang="en-US" dirty="0">
                <a:solidFill>
                  <a:schemeClr val="accent2"/>
                </a:solidFill>
              </a:rPr>
              <a:t>Since predictions from the distance-based models will be affected if the attributes are in different ranges, we use StandardScaler to scale down the variables.</a:t>
            </a:r>
            <a:endParaRPr lang="en-IN" dirty="0">
              <a:solidFill>
                <a:schemeClr val="accent2"/>
              </a:solidFill>
            </a:endParaRPr>
          </a:p>
        </p:txBody>
      </p:sp>
      <p:sp>
        <p:nvSpPr>
          <p:cNvPr id="4" name="Title 3"/>
          <p:cNvSpPr>
            <a:spLocks noGrp="1"/>
          </p:cNvSpPr>
          <p:nvPr>
            <p:ph type="title"/>
          </p:nvPr>
        </p:nvSpPr>
        <p:spPr>
          <a:xfrm>
            <a:off x="76200" y="57150"/>
            <a:ext cx="2667000" cy="276999"/>
          </a:xfrm>
        </p:spPr>
        <p:txBody>
          <a:bodyPr/>
          <a:lstStyle/>
          <a:p>
            <a:r>
              <a:rPr lang="en-US" b="1" dirty="0" smtClean="0"/>
              <a:t>6) Data Scaling: </a:t>
            </a:r>
            <a:endParaRPr lang="en-IN" b="1" dirty="0"/>
          </a:p>
        </p:txBody>
      </p:sp>
      <p:sp>
        <p:nvSpPr>
          <p:cNvPr id="5" name="TextBox 4"/>
          <p:cNvSpPr txBox="1"/>
          <p:nvPr/>
        </p:nvSpPr>
        <p:spPr>
          <a:xfrm>
            <a:off x="76200" y="1292001"/>
            <a:ext cx="4495800" cy="307777"/>
          </a:xfrm>
          <a:prstGeom prst="rect">
            <a:avLst/>
          </a:prstGeom>
          <a:noFill/>
        </p:spPr>
        <p:txBody>
          <a:bodyPr wrap="square" rtlCol="0">
            <a:spAutoFit/>
          </a:bodyPr>
          <a:lstStyle/>
          <a:p>
            <a:r>
              <a:rPr lang="en-US" b="1" dirty="0" smtClean="0">
                <a:solidFill>
                  <a:schemeClr val="tx1"/>
                </a:solidFill>
              </a:rPr>
              <a:t>7) Handling Imbalanced Dataset:</a:t>
            </a:r>
            <a:endParaRPr lang="en-IN" b="1" dirty="0">
              <a:solidFill>
                <a:schemeClr val="tx1"/>
              </a:solidFill>
            </a:endParaRPr>
          </a:p>
        </p:txBody>
      </p:sp>
      <p:sp>
        <p:nvSpPr>
          <p:cNvPr id="6" name="TextBox 5"/>
          <p:cNvSpPr txBox="1"/>
          <p:nvPr/>
        </p:nvSpPr>
        <p:spPr>
          <a:xfrm>
            <a:off x="152400" y="1708317"/>
            <a:ext cx="8534400" cy="1477328"/>
          </a:xfrm>
          <a:prstGeom prst="rect">
            <a:avLst/>
          </a:prstGeom>
          <a:noFill/>
        </p:spPr>
        <p:txBody>
          <a:bodyPr wrap="square" rtlCol="0">
            <a:spAutoFit/>
          </a:bodyPr>
          <a:lstStyle/>
          <a:p>
            <a:r>
              <a:rPr lang="en-US" dirty="0"/>
              <a:t>Since we are dealing with unbalanced data, i.e., only 15% of the patients were diagnosed with coronary heart disease, we oversample the training dataset using SMOTE (Synthetic Minority Oversampling Technique).</a:t>
            </a:r>
          </a:p>
          <a:p>
            <a:r>
              <a:rPr lang="en-US" dirty="0"/>
              <a:t>This will ensure that our model has been trained equally on all kinds of results and is not </a:t>
            </a:r>
            <a:r>
              <a:rPr lang="en-US" dirty="0" smtClean="0"/>
              <a:t>biased </a:t>
            </a:r>
            <a:r>
              <a:rPr lang="en-US" dirty="0"/>
              <a:t>towards one particular result.</a:t>
            </a:r>
          </a:p>
        </p:txBody>
      </p:sp>
      <p:pic>
        <p:nvPicPr>
          <p:cNvPr id="7" name="Picture 6"/>
          <p:cNvPicPr>
            <a:picLocks noChangeAspect="1"/>
          </p:cNvPicPr>
          <p:nvPr/>
        </p:nvPicPr>
        <p:blipFill>
          <a:blip r:embed="rId2"/>
          <a:stretch>
            <a:fillRect/>
          </a:stretch>
        </p:blipFill>
        <p:spPr>
          <a:xfrm>
            <a:off x="380999" y="3256583"/>
            <a:ext cx="4127501" cy="1695134"/>
          </a:xfrm>
          <a:prstGeom prst="rect">
            <a:avLst/>
          </a:prstGeom>
        </p:spPr>
      </p:pic>
      <p:pic>
        <p:nvPicPr>
          <p:cNvPr id="8" name="Picture 7"/>
          <p:cNvPicPr>
            <a:picLocks noChangeAspect="1"/>
          </p:cNvPicPr>
          <p:nvPr/>
        </p:nvPicPr>
        <p:blipFill>
          <a:blip r:embed="rId3"/>
          <a:stretch>
            <a:fillRect/>
          </a:stretch>
        </p:blipFill>
        <p:spPr>
          <a:xfrm>
            <a:off x="4495800" y="3246193"/>
            <a:ext cx="4551274" cy="1658540"/>
          </a:xfrm>
          <a:prstGeom prst="rect">
            <a:avLst/>
          </a:prstGeom>
        </p:spPr>
      </p:pic>
    </p:spTree>
    <p:extLst>
      <p:ext uri="{BB962C8B-B14F-4D97-AF65-F5344CB8AC3E}">
        <p14:creationId xmlns:p14="http://schemas.microsoft.com/office/powerpoint/2010/main" val="1948063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2212" y="107442"/>
            <a:ext cx="8294370" cy="585470"/>
          </a:xfrm>
          <a:prstGeom prst="rect">
            <a:avLst/>
          </a:prstGeom>
          <a:solidFill>
            <a:srgbClr val="FFFF00"/>
          </a:solidFill>
        </p:spPr>
        <p:txBody>
          <a:bodyPr vert="horz" wrap="square" lIns="0" tIns="34925" rIns="0" bIns="0" rtlCol="0">
            <a:spAutoFit/>
          </a:bodyPr>
          <a:lstStyle/>
          <a:p>
            <a:pPr marL="91440">
              <a:lnSpc>
                <a:spcPct val="100000"/>
              </a:lnSpc>
              <a:spcBef>
                <a:spcPts val="275"/>
              </a:spcBef>
            </a:pPr>
            <a:r>
              <a:rPr sz="3200" spc="-5" dirty="0">
                <a:solidFill>
                  <a:srgbClr val="FF0000"/>
                </a:solidFill>
              </a:rPr>
              <a:t>Model Selection And Evaluation</a:t>
            </a:r>
            <a:endParaRPr sz="3200" dirty="0"/>
          </a:p>
        </p:txBody>
      </p:sp>
      <p:sp>
        <p:nvSpPr>
          <p:cNvPr id="5" name="TextBox 4"/>
          <p:cNvSpPr txBox="1"/>
          <p:nvPr/>
        </p:nvSpPr>
        <p:spPr>
          <a:xfrm>
            <a:off x="304800" y="991275"/>
            <a:ext cx="8458200" cy="2031325"/>
          </a:xfrm>
          <a:prstGeom prst="rect">
            <a:avLst/>
          </a:prstGeom>
          <a:noFill/>
        </p:spPr>
        <p:txBody>
          <a:bodyPr wrap="square" rtlCol="0">
            <a:spAutoFit/>
          </a:bodyPr>
          <a:lstStyle/>
          <a:p>
            <a:r>
              <a:rPr lang="en-US" dirty="0"/>
              <a:t>Before starting model building, it’s important to choose the evaluation metric.</a:t>
            </a:r>
          </a:p>
          <a:p>
            <a:r>
              <a:rPr lang="en-US" dirty="0"/>
              <a:t>We have chosen </a:t>
            </a:r>
            <a:r>
              <a:rPr lang="en-US" b="1" dirty="0">
                <a:solidFill>
                  <a:srgbClr val="0070C0"/>
                </a:solidFill>
              </a:rPr>
              <a:t>recall</a:t>
            </a:r>
            <a:r>
              <a:rPr lang="en-US" dirty="0"/>
              <a:t> as the </a:t>
            </a:r>
            <a:r>
              <a:rPr lang="en-US" b="1" dirty="0">
                <a:solidFill>
                  <a:srgbClr val="0070C0"/>
                </a:solidFill>
              </a:rPr>
              <a:t>evaluation metric</a:t>
            </a:r>
            <a:r>
              <a:rPr lang="en-US" dirty="0"/>
              <a:t>. Because this is a health-care dataset, it is critical to predict who is most likely to develop heart disease. We are fine with a false positive (the model predicted heart disease and the person did not get heart disease), but a false negative (the  model did not predict heart disease and the person got heart disease) is very dangerous as the person may lose his life.</a:t>
            </a:r>
          </a:p>
          <a:p>
            <a:endParaRPr lang="en-IN" dirty="0"/>
          </a:p>
        </p:txBody>
      </p:sp>
      <p:pic>
        <p:nvPicPr>
          <p:cNvPr id="6" name="Picture 5"/>
          <p:cNvPicPr>
            <a:picLocks noChangeAspect="1"/>
          </p:cNvPicPr>
          <p:nvPr/>
        </p:nvPicPr>
        <p:blipFill>
          <a:blip r:embed="rId2"/>
          <a:stretch>
            <a:fillRect/>
          </a:stretch>
        </p:blipFill>
        <p:spPr>
          <a:xfrm>
            <a:off x="2014711" y="3060700"/>
            <a:ext cx="4609371" cy="1149350"/>
          </a:xfrm>
          <a:prstGeom prst="rect">
            <a:avLst/>
          </a:prstGeom>
        </p:spPr>
      </p:pic>
    </p:spTree>
    <p:extLst>
      <p:ext uri="{BB962C8B-B14F-4D97-AF65-F5344CB8AC3E}">
        <p14:creationId xmlns:p14="http://schemas.microsoft.com/office/powerpoint/2010/main" val="3106767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40763" y="1500072"/>
            <a:ext cx="2031999" cy="1492485"/>
          </a:xfrm>
          <a:prstGeom prst="rect">
            <a:avLst/>
          </a:prstGeom>
        </p:spPr>
      </p:pic>
      <p:sp>
        <p:nvSpPr>
          <p:cNvPr id="2" name="Title 1"/>
          <p:cNvSpPr>
            <a:spLocks noGrp="1"/>
          </p:cNvSpPr>
          <p:nvPr>
            <p:ph type="title"/>
          </p:nvPr>
        </p:nvSpPr>
        <p:spPr>
          <a:xfrm>
            <a:off x="4529661" y="1113922"/>
            <a:ext cx="2100603" cy="307975"/>
          </a:xfrm>
        </p:spPr>
        <p:txBody>
          <a:bodyPr/>
          <a:lstStyle/>
          <a:p>
            <a:r>
              <a:rPr lang="en-US" dirty="0" smtClean="0"/>
              <a:t>Logistic Regression</a:t>
            </a:r>
            <a:endParaRPr lang="en-IN" dirty="0"/>
          </a:p>
        </p:txBody>
      </p:sp>
      <p:pic>
        <p:nvPicPr>
          <p:cNvPr id="8" name="Picture 7"/>
          <p:cNvPicPr>
            <a:picLocks noChangeAspect="1"/>
          </p:cNvPicPr>
          <p:nvPr/>
        </p:nvPicPr>
        <p:blipFill>
          <a:blip r:embed="rId3"/>
          <a:stretch>
            <a:fillRect/>
          </a:stretch>
        </p:blipFill>
        <p:spPr>
          <a:xfrm>
            <a:off x="6761435" y="1500072"/>
            <a:ext cx="2095707" cy="1481100"/>
          </a:xfrm>
          <a:prstGeom prst="rect">
            <a:avLst/>
          </a:prstGeom>
        </p:spPr>
      </p:pic>
      <p:sp>
        <p:nvSpPr>
          <p:cNvPr id="18" name="Title 1"/>
          <p:cNvSpPr txBox="1">
            <a:spLocks/>
          </p:cNvSpPr>
          <p:nvPr/>
        </p:nvSpPr>
        <p:spPr>
          <a:xfrm>
            <a:off x="7012943" y="1113922"/>
            <a:ext cx="1488327" cy="276999"/>
          </a:xfrm>
          <a:prstGeom prst="rect">
            <a:avLst/>
          </a:prstGeom>
        </p:spPr>
        <p:txBody>
          <a:bodyPr wrap="square" lIns="0" tIns="0" rIns="0" bIns="0">
            <a:spAutoFit/>
          </a:bodyPr>
          <a:lstStyle>
            <a:lvl1pPr>
              <a:defRPr sz="1800" b="0" i="0">
                <a:solidFill>
                  <a:schemeClr val="tx1"/>
                </a:solidFill>
                <a:latin typeface="Arial"/>
                <a:ea typeface="+mj-ea"/>
                <a:cs typeface="Arial"/>
              </a:defRPr>
            </a:lvl1pPr>
          </a:lstStyle>
          <a:p>
            <a:r>
              <a:rPr lang="en-US" kern="0" dirty="0" smtClean="0"/>
              <a:t>Decision Tree</a:t>
            </a:r>
            <a:endParaRPr lang="en-IN" kern="0" dirty="0"/>
          </a:p>
        </p:txBody>
      </p:sp>
      <p:pic>
        <p:nvPicPr>
          <p:cNvPr id="20" name="Picture 19"/>
          <p:cNvPicPr>
            <a:picLocks noChangeAspect="1"/>
          </p:cNvPicPr>
          <p:nvPr/>
        </p:nvPicPr>
        <p:blipFill>
          <a:blip r:embed="rId4"/>
          <a:stretch>
            <a:fillRect/>
          </a:stretch>
        </p:blipFill>
        <p:spPr>
          <a:xfrm>
            <a:off x="460515" y="2981172"/>
            <a:ext cx="3084943" cy="1952703"/>
          </a:xfrm>
          <a:prstGeom prst="rect">
            <a:avLst/>
          </a:prstGeom>
        </p:spPr>
      </p:pic>
      <p:pic>
        <p:nvPicPr>
          <p:cNvPr id="21" name="Picture 20"/>
          <p:cNvPicPr>
            <a:picLocks noChangeAspect="1"/>
          </p:cNvPicPr>
          <p:nvPr/>
        </p:nvPicPr>
        <p:blipFill>
          <a:blip r:embed="rId5"/>
          <a:stretch>
            <a:fillRect/>
          </a:stretch>
        </p:blipFill>
        <p:spPr>
          <a:xfrm>
            <a:off x="4540763" y="3150981"/>
            <a:ext cx="2089501" cy="1649894"/>
          </a:xfrm>
          <a:prstGeom prst="rect">
            <a:avLst/>
          </a:prstGeom>
        </p:spPr>
      </p:pic>
      <p:pic>
        <p:nvPicPr>
          <p:cNvPr id="22" name="Picture 21"/>
          <p:cNvPicPr>
            <a:picLocks noChangeAspect="1"/>
          </p:cNvPicPr>
          <p:nvPr/>
        </p:nvPicPr>
        <p:blipFill>
          <a:blip r:embed="rId6"/>
          <a:stretch>
            <a:fillRect/>
          </a:stretch>
        </p:blipFill>
        <p:spPr>
          <a:xfrm>
            <a:off x="6708589" y="3213905"/>
            <a:ext cx="2201401" cy="1524047"/>
          </a:xfrm>
          <a:prstGeom prst="rect">
            <a:avLst/>
          </a:prstGeom>
        </p:spPr>
      </p:pic>
      <p:sp>
        <p:nvSpPr>
          <p:cNvPr id="12" name="TextBox 11"/>
          <p:cNvSpPr txBox="1"/>
          <p:nvPr/>
        </p:nvSpPr>
        <p:spPr>
          <a:xfrm>
            <a:off x="146305" y="646176"/>
            <a:ext cx="4194683" cy="2104477"/>
          </a:xfrm>
          <a:prstGeom prst="rect">
            <a:avLst/>
          </a:prstGeom>
          <a:noFill/>
        </p:spPr>
        <p:txBody>
          <a:bodyPr wrap="square" rtlCol="0">
            <a:spAutoFit/>
          </a:bodyPr>
          <a:lstStyle/>
          <a:p>
            <a:r>
              <a:rPr lang="en-US" dirty="0"/>
              <a:t>By fitting the data into various classification models and evaluating them with test and training data, we got the following results for the recall of different models on the training and test data, from which we can conclude that </a:t>
            </a:r>
            <a:r>
              <a:rPr lang="en-US" b="1" dirty="0">
                <a:solidFill>
                  <a:schemeClr val="tx1"/>
                </a:solidFill>
              </a:rPr>
              <a:t>"logistic regression"</a:t>
            </a:r>
            <a:r>
              <a:rPr lang="en-US" dirty="0"/>
              <a:t> and </a:t>
            </a:r>
            <a:r>
              <a:rPr lang="en-US" b="1" dirty="0" smtClean="0">
                <a:solidFill>
                  <a:schemeClr val="tx1"/>
                </a:solidFill>
              </a:rPr>
              <a:t>“Decision </a:t>
            </a:r>
            <a:r>
              <a:rPr lang="en-US" b="1" dirty="0">
                <a:solidFill>
                  <a:schemeClr val="tx1"/>
                </a:solidFill>
              </a:rPr>
              <a:t>tree"</a:t>
            </a:r>
            <a:r>
              <a:rPr lang="en-US" dirty="0">
                <a:solidFill>
                  <a:schemeClr val="tx1"/>
                </a:solidFill>
              </a:rPr>
              <a:t> </a:t>
            </a:r>
            <a:r>
              <a:rPr lang="en-US" dirty="0"/>
              <a:t>were the two best performing models. We have plotted a confusion matrix for logistic regression and decision trees for training and testing data.</a:t>
            </a:r>
            <a:endParaRPr lang="en-IN" dirty="0"/>
          </a:p>
        </p:txBody>
      </p:sp>
      <p:sp>
        <p:nvSpPr>
          <p:cNvPr id="23" name="Title 1"/>
          <p:cNvSpPr txBox="1">
            <a:spLocks/>
          </p:cNvSpPr>
          <p:nvPr/>
        </p:nvSpPr>
        <p:spPr>
          <a:xfrm>
            <a:off x="76200" y="48005"/>
            <a:ext cx="1435735" cy="27699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1800" b="0" i="0" u="none" strike="noStrike" cap="none">
                <a:solidFill>
                  <a:schemeClr val="tx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smtClean="0">
                <a:solidFill>
                  <a:srgbClr val="FF0000"/>
                </a:solidFill>
              </a:rPr>
              <a:t>Continued</a:t>
            </a:r>
            <a:endParaRPr lang="en-IN" b="1" dirty="0">
              <a:solidFill>
                <a:srgbClr val="FF0000"/>
              </a:solidFill>
            </a:endParaRPr>
          </a:p>
        </p:txBody>
      </p:sp>
    </p:spTree>
    <p:extLst>
      <p:ext uri="{BB962C8B-B14F-4D97-AF65-F5344CB8AC3E}">
        <p14:creationId xmlns:p14="http://schemas.microsoft.com/office/powerpoint/2010/main" val="2395244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9600" y="438150"/>
            <a:ext cx="8077200" cy="1384995"/>
          </a:xfrm>
          <a:prstGeom prst="rect">
            <a:avLst/>
          </a:prstGeom>
          <a:noFill/>
        </p:spPr>
        <p:txBody>
          <a:bodyPr wrap="square" rtlCol="0">
            <a:spAutoFit/>
          </a:bodyPr>
          <a:lstStyle/>
          <a:p>
            <a:pPr marL="285750" indent="-285750">
              <a:buFont typeface="Wingdings" panose="05000000000000000000" pitchFamily="2" charset="2"/>
              <a:buChar char="v"/>
            </a:pPr>
            <a:r>
              <a:rPr lang="en-US" dirty="0"/>
              <a:t> But here we can observe that Decision Tree has overfitted as it has relatively large difference between train recall and test recall</a:t>
            </a:r>
          </a:p>
          <a:p>
            <a:pPr marL="285750" indent="-285750">
              <a:buFont typeface="Wingdings" panose="05000000000000000000" pitchFamily="2" charset="2"/>
              <a:buChar char="v"/>
            </a:pPr>
            <a:r>
              <a:rPr lang="en-US" dirty="0"/>
              <a:t> Logistic Regression seems to have generalized well on the given data.</a:t>
            </a:r>
          </a:p>
          <a:p>
            <a:pPr marL="285750" indent="-285750">
              <a:buFont typeface="Wingdings" panose="05000000000000000000" pitchFamily="2" charset="2"/>
              <a:buChar char="v"/>
            </a:pPr>
            <a:r>
              <a:rPr lang="en-US" dirty="0"/>
              <a:t> Hence we have selected </a:t>
            </a:r>
            <a:r>
              <a:rPr lang="en-US" b="1" dirty="0" smtClean="0">
                <a:solidFill>
                  <a:srgbClr val="0070C0"/>
                </a:solidFill>
              </a:rPr>
              <a:t>'Logistic</a:t>
            </a:r>
            <a:r>
              <a:rPr lang="en-US" b="1" dirty="0">
                <a:solidFill>
                  <a:srgbClr val="0070C0"/>
                </a:solidFill>
              </a:rPr>
              <a:t> </a:t>
            </a:r>
            <a:r>
              <a:rPr lang="en-US" b="1" dirty="0" smtClean="0">
                <a:solidFill>
                  <a:srgbClr val="0070C0"/>
                </a:solidFill>
              </a:rPr>
              <a:t>Regression</a:t>
            </a:r>
            <a:r>
              <a:rPr lang="en-US" dirty="0" smtClean="0"/>
              <a:t>‘ as</a:t>
            </a:r>
            <a:r>
              <a:rPr lang="en-US" dirty="0"/>
              <a:t> model for deployment</a:t>
            </a:r>
          </a:p>
          <a:p>
            <a:r>
              <a:rPr lang="en-US" dirty="0"/>
              <a:t/>
            </a:r>
            <a:br>
              <a:rPr lang="en-US" dirty="0"/>
            </a:br>
            <a:endParaRPr lang="en-US" dirty="0"/>
          </a:p>
        </p:txBody>
      </p:sp>
      <p:pic>
        <p:nvPicPr>
          <p:cNvPr id="21" name="Picture 20"/>
          <p:cNvPicPr>
            <a:picLocks noChangeAspect="1"/>
          </p:cNvPicPr>
          <p:nvPr/>
        </p:nvPicPr>
        <p:blipFill>
          <a:blip r:embed="rId2"/>
          <a:stretch>
            <a:fillRect/>
          </a:stretch>
        </p:blipFill>
        <p:spPr>
          <a:xfrm>
            <a:off x="829057" y="1823145"/>
            <a:ext cx="7265416" cy="3058097"/>
          </a:xfrm>
          <a:prstGeom prst="rect">
            <a:avLst/>
          </a:prstGeom>
        </p:spPr>
      </p:pic>
      <p:sp>
        <p:nvSpPr>
          <p:cNvPr id="5" name="Title 1"/>
          <p:cNvSpPr txBox="1">
            <a:spLocks/>
          </p:cNvSpPr>
          <p:nvPr/>
        </p:nvSpPr>
        <p:spPr>
          <a:xfrm>
            <a:off x="76200" y="48005"/>
            <a:ext cx="1435735" cy="27699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1800" b="0" i="0" u="none" strike="noStrike" cap="none">
                <a:solidFill>
                  <a:schemeClr val="tx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smtClean="0">
                <a:solidFill>
                  <a:srgbClr val="FF0000"/>
                </a:solidFill>
              </a:rPr>
              <a:t>Continued</a:t>
            </a:r>
            <a:endParaRPr lang="en-IN" b="1" dirty="0">
              <a:solidFill>
                <a:srgbClr val="FF0000"/>
              </a:solidFill>
            </a:endParaRPr>
          </a:p>
        </p:txBody>
      </p:sp>
    </p:spTree>
    <p:extLst>
      <p:ext uri="{BB962C8B-B14F-4D97-AF65-F5344CB8AC3E}">
        <p14:creationId xmlns:p14="http://schemas.microsoft.com/office/powerpoint/2010/main" val="3406654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591C7C-C2DC-6241-6F59-579E2347F927}"/>
              </a:ext>
            </a:extLst>
          </p:cNvPr>
          <p:cNvSpPr txBox="1"/>
          <p:nvPr/>
        </p:nvSpPr>
        <p:spPr>
          <a:xfrm>
            <a:off x="247425" y="129092"/>
            <a:ext cx="8251116" cy="584775"/>
          </a:xfrm>
          <a:prstGeom prst="rect">
            <a:avLst/>
          </a:prstGeom>
          <a:solidFill>
            <a:srgbClr val="FFFF00"/>
          </a:solidFill>
        </p:spPr>
        <p:txBody>
          <a:bodyPr wrap="square" rtlCol="0">
            <a:spAutoFit/>
          </a:bodyPr>
          <a:lstStyle/>
          <a:p>
            <a:r>
              <a:rPr lang="en-US" sz="3200" dirty="0">
                <a:solidFill>
                  <a:srgbClr val="FF0000"/>
                </a:solidFill>
              </a:rPr>
              <a:t>Workflow</a:t>
            </a:r>
            <a:endParaRPr lang="en-IN" sz="3200" dirty="0">
              <a:solidFill>
                <a:srgbClr val="FF0000"/>
              </a:solidFill>
            </a:endParaRPr>
          </a:p>
        </p:txBody>
      </p:sp>
      <p:graphicFrame>
        <p:nvGraphicFramePr>
          <p:cNvPr id="6" name="Diagram 5">
            <a:extLst>
              <a:ext uri="{FF2B5EF4-FFF2-40B4-BE49-F238E27FC236}">
                <a16:creationId xmlns:a16="http://schemas.microsoft.com/office/drawing/2014/main" id="{E60913F8-6BD7-1495-ED39-FF12F12B4D62}"/>
              </a:ext>
            </a:extLst>
          </p:cNvPr>
          <p:cNvGraphicFramePr/>
          <p:nvPr>
            <p:extLst>
              <p:ext uri="{D42A27DB-BD31-4B8C-83A1-F6EECF244321}">
                <p14:modId xmlns:p14="http://schemas.microsoft.com/office/powerpoint/2010/main" val="1976073320"/>
              </p:ext>
            </p:extLst>
          </p:nvPr>
        </p:nvGraphicFramePr>
        <p:xfrm>
          <a:off x="686696" y="1475665"/>
          <a:ext cx="7372574" cy="3538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A5D790EF-86F7-46D6-D858-43DA626331B3}"/>
              </a:ext>
            </a:extLst>
          </p:cNvPr>
          <p:cNvSpPr txBox="1"/>
          <p:nvPr/>
        </p:nvSpPr>
        <p:spPr>
          <a:xfrm>
            <a:off x="491266" y="878844"/>
            <a:ext cx="7888941" cy="461665"/>
          </a:xfrm>
          <a:prstGeom prst="rect">
            <a:avLst/>
          </a:prstGeom>
          <a:noFill/>
        </p:spPr>
        <p:txBody>
          <a:bodyPr wrap="square" rtlCol="0">
            <a:spAutoFit/>
          </a:bodyPr>
          <a:lstStyle/>
          <a:p>
            <a:r>
              <a:rPr lang="en-US" sz="2400" dirty="0"/>
              <a:t>The steps involved are as follows </a:t>
            </a:r>
            <a:endParaRPr lang="en-IN" sz="2400" dirty="0"/>
          </a:p>
        </p:txBody>
      </p:sp>
    </p:spTree>
    <p:extLst>
      <p:ext uri="{BB962C8B-B14F-4D97-AF65-F5344CB8AC3E}">
        <p14:creationId xmlns:p14="http://schemas.microsoft.com/office/powerpoint/2010/main" val="1628629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8305800" cy="492443"/>
          </a:xfrm>
          <a:solidFill>
            <a:srgbClr val="FFFF00"/>
          </a:solidFill>
        </p:spPr>
        <p:txBody>
          <a:bodyPr/>
          <a:lstStyle/>
          <a:p>
            <a:r>
              <a:rPr lang="en-US" sz="3200" dirty="0" smtClean="0">
                <a:solidFill>
                  <a:srgbClr val="FF0000"/>
                </a:solidFill>
              </a:rPr>
              <a:t>Feature Importance and Model Explainability</a:t>
            </a:r>
            <a:endParaRPr lang="en-IN" sz="3200" dirty="0">
              <a:solidFill>
                <a:srgbClr val="FF0000"/>
              </a:solidFill>
            </a:endParaRPr>
          </a:p>
        </p:txBody>
      </p:sp>
      <p:pic>
        <p:nvPicPr>
          <p:cNvPr id="4" name="Picture 3"/>
          <p:cNvPicPr>
            <a:picLocks noChangeAspect="1"/>
          </p:cNvPicPr>
          <p:nvPr/>
        </p:nvPicPr>
        <p:blipFill>
          <a:blip r:embed="rId2"/>
          <a:stretch>
            <a:fillRect/>
          </a:stretch>
        </p:blipFill>
        <p:spPr>
          <a:xfrm>
            <a:off x="4572000" y="782583"/>
            <a:ext cx="4267200" cy="2013865"/>
          </a:xfrm>
          <a:prstGeom prst="rect">
            <a:avLst/>
          </a:prstGeom>
        </p:spPr>
      </p:pic>
      <p:pic>
        <p:nvPicPr>
          <p:cNvPr id="5" name="Picture 4"/>
          <p:cNvPicPr>
            <a:picLocks noChangeAspect="1"/>
          </p:cNvPicPr>
          <p:nvPr/>
        </p:nvPicPr>
        <p:blipFill>
          <a:blip r:embed="rId3"/>
          <a:stretch>
            <a:fillRect/>
          </a:stretch>
        </p:blipFill>
        <p:spPr>
          <a:xfrm>
            <a:off x="419100" y="782583"/>
            <a:ext cx="3657600" cy="2226365"/>
          </a:xfrm>
          <a:prstGeom prst="rect">
            <a:avLst/>
          </a:prstGeom>
        </p:spPr>
      </p:pic>
      <p:sp>
        <p:nvSpPr>
          <p:cNvPr id="6" name="TextBox 5"/>
          <p:cNvSpPr txBox="1"/>
          <p:nvPr/>
        </p:nvSpPr>
        <p:spPr>
          <a:xfrm>
            <a:off x="152400" y="3332512"/>
            <a:ext cx="88392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 </a:t>
            </a:r>
            <a:r>
              <a:rPr lang="en-US" b="1" dirty="0">
                <a:solidFill>
                  <a:srgbClr val="0070C0"/>
                </a:solidFill>
              </a:rPr>
              <a:t>'Age</a:t>
            </a:r>
            <a:r>
              <a:rPr lang="en-US" dirty="0"/>
              <a:t>' is the most important feature which influences the probability of getting a heart disease.Olderly people are most at risk of getting a heart attack</a:t>
            </a:r>
          </a:p>
          <a:p>
            <a:pPr marL="285750" indent="-285750">
              <a:buFont typeface="Arial" panose="020B0604020202020204" pitchFamily="34" charset="0"/>
              <a:buChar char="•"/>
            </a:pPr>
            <a:r>
              <a:rPr lang="en-US" dirty="0"/>
              <a:t> </a:t>
            </a:r>
            <a:r>
              <a:rPr lang="en-US" b="1" dirty="0">
                <a:solidFill>
                  <a:srgbClr val="0070C0"/>
                </a:solidFill>
              </a:rPr>
              <a:t>'Cigs per day</a:t>
            </a:r>
            <a:r>
              <a:rPr lang="en-US" dirty="0">
                <a:solidFill>
                  <a:srgbClr val="0070C0"/>
                </a:solidFill>
              </a:rPr>
              <a:t>',</a:t>
            </a:r>
            <a:r>
              <a:rPr lang="en-US" dirty="0"/>
              <a:t> </a:t>
            </a:r>
            <a:r>
              <a:rPr lang="en-US" b="1" dirty="0">
                <a:solidFill>
                  <a:srgbClr val="0070C0"/>
                </a:solidFill>
              </a:rPr>
              <a:t>'Prevalent hypertension</a:t>
            </a:r>
            <a:r>
              <a:rPr lang="en-US" dirty="0">
                <a:solidFill>
                  <a:srgbClr val="0070C0"/>
                </a:solidFill>
              </a:rPr>
              <a:t>' </a:t>
            </a:r>
            <a:r>
              <a:rPr lang="en-US" dirty="0"/>
              <a:t>and </a:t>
            </a:r>
            <a:r>
              <a:rPr lang="en-US" b="1" dirty="0">
                <a:solidFill>
                  <a:srgbClr val="0070C0"/>
                </a:solidFill>
              </a:rPr>
              <a:t>'Pulse Pressure</a:t>
            </a:r>
            <a:r>
              <a:rPr lang="en-US" dirty="0">
                <a:solidFill>
                  <a:srgbClr val="0070C0"/>
                </a:solidFill>
              </a:rPr>
              <a:t>'</a:t>
            </a:r>
            <a:r>
              <a:rPr lang="en-US" dirty="0"/>
              <a:t> are next important </a:t>
            </a:r>
            <a:r>
              <a:rPr lang="en-US" dirty="0" smtClean="0"/>
              <a:t>features. Smoking</a:t>
            </a:r>
            <a:r>
              <a:rPr lang="en-US" dirty="0"/>
              <a:t> and having high pulse pressure increases the chances of getting a heart </a:t>
            </a:r>
            <a:r>
              <a:rPr lang="en-US" dirty="0" smtClean="0"/>
              <a:t>attack</a:t>
            </a:r>
          </a:p>
          <a:p>
            <a:endParaRPr lang="en-US" dirty="0"/>
          </a:p>
          <a:p>
            <a:endParaRPr lang="en-IN" dirty="0"/>
          </a:p>
        </p:txBody>
      </p:sp>
    </p:spTree>
    <p:extLst>
      <p:ext uri="{BB962C8B-B14F-4D97-AF65-F5344CB8AC3E}">
        <p14:creationId xmlns:p14="http://schemas.microsoft.com/office/powerpoint/2010/main" val="302259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952" y="53010"/>
            <a:ext cx="8276822" cy="535403"/>
          </a:xfrm>
          <a:prstGeom prst="rect">
            <a:avLst/>
          </a:prstGeom>
          <a:solidFill>
            <a:srgbClr val="FFFF00"/>
          </a:solidFill>
        </p:spPr>
        <p:txBody>
          <a:bodyPr vert="horz" wrap="square" lIns="0" tIns="34925" rIns="0" bIns="0" rtlCol="0">
            <a:spAutoFit/>
          </a:bodyPr>
          <a:lstStyle/>
          <a:p>
            <a:pPr marL="91440">
              <a:lnSpc>
                <a:spcPct val="100000"/>
              </a:lnSpc>
              <a:spcBef>
                <a:spcPts val="275"/>
              </a:spcBef>
            </a:pPr>
            <a:r>
              <a:rPr sz="3000" spc="-5" dirty="0">
                <a:solidFill>
                  <a:srgbClr val="FF0000"/>
                </a:solidFill>
              </a:rPr>
              <a:t>Conclusion</a:t>
            </a:r>
            <a:endParaRPr sz="3000" dirty="0"/>
          </a:p>
        </p:txBody>
      </p:sp>
      <p:sp>
        <p:nvSpPr>
          <p:cNvPr id="3" name="object 3"/>
          <p:cNvSpPr txBox="1"/>
          <p:nvPr/>
        </p:nvSpPr>
        <p:spPr>
          <a:xfrm>
            <a:off x="53009" y="588413"/>
            <a:ext cx="9090991" cy="4410823"/>
          </a:xfrm>
          <a:prstGeom prst="rect">
            <a:avLst/>
          </a:prstGeom>
        </p:spPr>
        <p:txBody>
          <a:bodyPr vert="horz" wrap="square" lIns="0" tIns="12065" rIns="0" bIns="0" rtlCol="0">
            <a:spAutoFit/>
          </a:bodyPr>
          <a:lstStyle/>
          <a:p>
            <a:pPr marL="355600" indent="-342900">
              <a:lnSpc>
                <a:spcPct val="100000"/>
              </a:lnSpc>
              <a:spcBef>
                <a:spcPts val="95"/>
              </a:spcBef>
              <a:buAutoNum type="arabicParenR"/>
            </a:pPr>
            <a:r>
              <a:rPr lang="en-US" sz="1400" dirty="0" smtClean="0">
                <a:cs typeface="Arial"/>
              </a:rPr>
              <a:t>We trained 7 machine learning models using the training dataset, and hyperparameter tuning was used in some models to improve the model's performance.</a:t>
            </a:r>
          </a:p>
          <a:p>
            <a:pPr marL="355600" indent="-342900">
              <a:lnSpc>
                <a:spcPct val="100000"/>
              </a:lnSpc>
              <a:spcBef>
                <a:spcPts val="95"/>
              </a:spcBef>
              <a:buAutoNum type="arabicParenR"/>
            </a:pPr>
            <a:r>
              <a:rPr lang="en-US" sz="1400" dirty="0" smtClean="0">
                <a:cs typeface="Arial"/>
              </a:rPr>
              <a:t> Missing values were handled, feature engineering and feature selection were carried out, and the training dataset was oversampled using SMOTE to reduce bias on one outcome.</a:t>
            </a:r>
          </a:p>
          <a:p>
            <a:pPr marL="355600" indent="-342900">
              <a:lnSpc>
                <a:spcPct val="100000"/>
              </a:lnSpc>
              <a:spcBef>
                <a:spcPts val="95"/>
              </a:spcBef>
              <a:buAutoNum type="arabicParenR"/>
            </a:pPr>
            <a:r>
              <a:rPr lang="en-US" sz="1400" dirty="0" smtClean="0">
                <a:cs typeface="Arial"/>
              </a:rPr>
              <a:t> We chose recall as the model evaluation metric because it was critical that we reduce false negatives.</a:t>
            </a:r>
          </a:p>
          <a:p>
            <a:pPr marL="355600" indent="-342900">
              <a:lnSpc>
                <a:spcPct val="100000"/>
              </a:lnSpc>
              <a:spcBef>
                <a:spcPts val="95"/>
              </a:spcBef>
              <a:buAutoNum type="arabicParenR"/>
            </a:pPr>
            <a:r>
              <a:rPr lang="en-US" sz="1400" dirty="0" smtClean="0">
                <a:cs typeface="Arial"/>
              </a:rPr>
              <a:t> Predicting the risk of coronary heart disease is critical for reducing fatalities caused by this illness. We can avert deaths by taking the required medications and precautions if we can foresee the danger of this sickness ahead of time.</a:t>
            </a:r>
          </a:p>
          <a:p>
            <a:pPr marL="355600" indent="-342900">
              <a:lnSpc>
                <a:spcPct val="100000"/>
              </a:lnSpc>
              <a:spcBef>
                <a:spcPts val="95"/>
              </a:spcBef>
              <a:buAutoNum type="arabicParenR"/>
            </a:pPr>
            <a:r>
              <a:rPr lang="en-US" sz="1400" dirty="0" smtClean="0">
                <a:cs typeface="Arial"/>
              </a:rPr>
              <a:t>It is critical that the model we develop has a high recall score. It is OK if the model incorrectly identifies a healthy patient as a high risk patient because it will not result in death, but if a high risk patient is incorrectly labelled as healthy, it may result in fatality. A recall score of 0.81 indicates that out of 100 individuals with the illness, our model will be able to classify only 81 as high risk patients, while the remaining  19 will be misclassified.</a:t>
            </a:r>
          </a:p>
          <a:p>
            <a:pPr marL="355600" indent="-342900">
              <a:lnSpc>
                <a:spcPct val="100000"/>
              </a:lnSpc>
              <a:spcBef>
                <a:spcPts val="95"/>
              </a:spcBef>
              <a:buAutoNum type="arabicParenR"/>
            </a:pPr>
            <a:r>
              <a:rPr lang="en-US" sz="1400" dirty="0" smtClean="0">
                <a:cs typeface="Arial"/>
              </a:rPr>
              <a:t>Future developments must include a strategy to improve the model recall score, enabling us to save even more lives from this disease. This includes involving more people in the study, and include people with different medical history, etc. build an application with better recall score.</a:t>
            </a:r>
          </a:p>
          <a:p>
            <a:pPr marL="355600" indent="-342900">
              <a:lnSpc>
                <a:spcPct val="100000"/>
              </a:lnSpc>
              <a:spcBef>
                <a:spcPts val="95"/>
              </a:spcBef>
              <a:buAutoNum type="arabicParenR"/>
            </a:pPr>
            <a:r>
              <a:rPr lang="en-US" sz="1400" dirty="0" smtClean="0">
                <a:cs typeface="Arial"/>
              </a:rPr>
              <a:t>From our analysis, it is also found that the age of a person was the most important feature in determining the risk of a patient getting infected with CHD, followed by pulse pressure, prevalent hypertension and total cholesterol.</a:t>
            </a:r>
          </a:p>
          <a:p>
            <a:pPr marL="355600" indent="-342900">
              <a:lnSpc>
                <a:spcPct val="100000"/>
              </a:lnSpc>
              <a:spcBef>
                <a:spcPts val="95"/>
              </a:spcBef>
              <a:buAutoNum type="arabicParenR"/>
            </a:pPr>
            <a:r>
              <a:rPr lang="en-US" sz="1400" dirty="0" smtClean="0">
                <a:cs typeface="Arial"/>
              </a:rPr>
              <a:t>Diabetes, prevalent stroke and BP medication were the least important features in determining the risk of CHD.</a:t>
            </a:r>
            <a:endParaRPr sz="1400" dirty="0">
              <a:cs typeface="Arial"/>
            </a:endParaRPr>
          </a:p>
        </p:txBody>
      </p:sp>
    </p:spTree>
    <p:extLst>
      <p:ext uri="{BB962C8B-B14F-4D97-AF65-F5344CB8AC3E}">
        <p14:creationId xmlns:p14="http://schemas.microsoft.com/office/powerpoint/2010/main" val="134167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3759" y="2129027"/>
            <a:ext cx="223647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0000"/>
                </a:solidFill>
              </a:rPr>
              <a:t>Thank</a:t>
            </a:r>
            <a:r>
              <a:rPr sz="3600" spc="-60" dirty="0">
                <a:solidFill>
                  <a:srgbClr val="FF0000"/>
                </a:solidFill>
              </a:rPr>
              <a:t> </a:t>
            </a:r>
            <a:r>
              <a:rPr sz="3600" spc="-5" dirty="0">
                <a:solidFill>
                  <a:srgbClr val="FF0000"/>
                </a:solidFill>
              </a:rPr>
              <a:t>You</a:t>
            </a:r>
            <a:endParaRPr sz="3600"/>
          </a:p>
        </p:txBody>
      </p:sp>
    </p:spTree>
    <p:extLst>
      <p:ext uri="{BB962C8B-B14F-4D97-AF65-F5344CB8AC3E}">
        <p14:creationId xmlns:p14="http://schemas.microsoft.com/office/powerpoint/2010/main" val="212621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BA8E26-2C37-3D70-EE4D-2C7013E67D3A}"/>
              </a:ext>
            </a:extLst>
          </p:cNvPr>
          <p:cNvSpPr txBox="1"/>
          <p:nvPr/>
        </p:nvSpPr>
        <p:spPr>
          <a:xfrm>
            <a:off x="290457" y="102032"/>
            <a:ext cx="8175812" cy="584775"/>
          </a:xfrm>
          <a:prstGeom prst="rect">
            <a:avLst/>
          </a:prstGeom>
          <a:solidFill>
            <a:srgbClr val="FFFF00"/>
          </a:solidFill>
        </p:spPr>
        <p:txBody>
          <a:bodyPr wrap="square" rtlCol="0">
            <a:spAutoFit/>
          </a:bodyPr>
          <a:lstStyle/>
          <a:p>
            <a:r>
              <a:rPr lang="en-US" sz="3200" dirty="0">
                <a:solidFill>
                  <a:srgbClr val="FF0000"/>
                </a:solidFill>
              </a:rPr>
              <a:t>Data Collection And Understanding</a:t>
            </a:r>
            <a:endParaRPr lang="en-IN" sz="3200" dirty="0">
              <a:solidFill>
                <a:srgbClr val="FF0000"/>
              </a:solidFill>
            </a:endParaRPr>
          </a:p>
        </p:txBody>
      </p:sp>
      <p:sp>
        <p:nvSpPr>
          <p:cNvPr id="3" name="TextBox 2">
            <a:extLst>
              <a:ext uri="{FF2B5EF4-FFF2-40B4-BE49-F238E27FC236}">
                <a16:creationId xmlns:a16="http://schemas.microsoft.com/office/drawing/2014/main" id="{CA87E989-4DEF-2068-9145-598D33D6ED8D}"/>
              </a:ext>
            </a:extLst>
          </p:cNvPr>
          <p:cNvSpPr txBox="1"/>
          <p:nvPr/>
        </p:nvSpPr>
        <p:spPr>
          <a:xfrm>
            <a:off x="290457" y="854391"/>
            <a:ext cx="8175812" cy="224676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This project is based on medical domain dataset and it has been collected from various patients. It includes entries of over 3000 patients and has 17 different attributes for the prediction of Coronary Heart Disease in patients for the next ten years</a:t>
            </a:r>
          </a:p>
          <a:p>
            <a:pPr marL="285750" indent="-285750">
              <a:buFont typeface="Wingdings" panose="05000000000000000000" pitchFamily="2" charset="2"/>
              <a:buChar char="Ø"/>
            </a:pPr>
            <a:r>
              <a:rPr lang="en-US" sz="2000" dirty="0"/>
              <a:t>It includes 3390 records and 17 </a:t>
            </a:r>
            <a:r>
              <a:rPr lang="en-US" sz="2000" dirty="0" err="1" smtClean="0"/>
              <a:t>attributes.each</a:t>
            </a:r>
            <a:r>
              <a:rPr lang="en-US" sz="2000" dirty="0" smtClean="0"/>
              <a:t> </a:t>
            </a:r>
            <a:r>
              <a:rPr lang="en-US" sz="2000" dirty="0"/>
              <a:t>attribute is a potential risk factor. There are both demographic, behavioral and medical risk factors  </a:t>
            </a:r>
            <a:endParaRPr lang="en-IN" sz="2000" dirty="0"/>
          </a:p>
        </p:txBody>
      </p:sp>
      <p:sp>
        <p:nvSpPr>
          <p:cNvPr id="4" name="TextBox 3">
            <a:extLst>
              <a:ext uri="{FF2B5EF4-FFF2-40B4-BE49-F238E27FC236}">
                <a16:creationId xmlns:a16="http://schemas.microsoft.com/office/drawing/2014/main" id="{39E6E3C9-BB80-D79D-B413-70C53F9941ED}"/>
              </a:ext>
            </a:extLst>
          </p:cNvPr>
          <p:cNvSpPr txBox="1"/>
          <p:nvPr/>
        </p:nvSpPr>
        <p:spPr>
          <a:xfrm>
            <a:off x="419549" y="3101600"/>
            <a:ext cx="2861534" cy="400110"/>
          </a:xfrm>
          <a:prstGeom prst="rect">
            <a:avLst/>
          </a:prstGeom>
          <a:noFill/>
        </p:spPr>
        <p:txBody>
          <a:bodyPr wrap="square" rtlCol="0">
            <a:spAutoFit/>
          </a:bodyPr>
          <a:lstStyle/>
          <a:p>
            <a:r>
              <a:rPr lang="en-US" sz="2000" b="1" dirty="0"/>
              <a:t>Data Description</a:t>
            </a:r>
            <a:endParaRPr lang="en-IN" sz="2000" b="1" dirty="0"/>
          </a:p>
        </p:txBody>
      </p:sp>
      <p:sp>
        <p:nvSpPr>
          <p:cNvPr id="5" name="TextBox 4">
            <a:extLst>
              <a:ext uri="{FF2B5EF4-FFF2-40B4-BE49-F238E27FC236}">
                <a16:creationId xmlns:a16="http://schemas.microsoft.com/office/drawing/2014/main" id="{195496E1-9661-4D7F-84D0-35938779F875}"/>
              </a:ext>
            </a:extLst>
          </p:cNvPr>
          <p:cNvSpPr txBox="1"/>
          <p:nvPr/>
        </p:nvSpPr>
        <p:spPr>
          <a:xfrm>
            <a:off x="419549" y="3501710"/>
            <a:ext cx="7949902" cy="2123658"/>
          </a:xfrm>
          <a:prstGeom prst="rect">
            <a:avLst/>
          </a:prstGeom>
          <a:noFill/>
        </p:spPr>
        <p:txBody>
          <a:bodyPr wrap="square" rtlCol="0">
            <a:spAutoFit/>
          </a:bodyPr>
          <a:lstStyle/>
          <a:p>
            <a:pPr marL="285750" indent="-285750">
              <a:buFont typeface="Arial" panose="020B0604020202020204" pitchFamily="34" charset="0"/>
              <a:buChar char="•"/>
            </a:pPr>
            <a:r>
              <a:rPr lang="en-US" sz="1800" dirty="0"/>
              <a:t>Sex : male or female(‘M’ or ‘F’)</a:t>
            </a:r>
          </a:p>
          <a:p>
            <a:pPr marL="285750" indent="-285750">
              <a:buFont typeface="Arial" panose="020B0604020202020204" pitchFamily="34" charset="0"/>
              <a:buChar char="•"/>
            </a:pPr>
            <a:r>
              <a:rPr lang="en-US" sz="1800" dirty="0"/>
              <a:t>Age : age of patient</a:t>
            </a:r>
          </a:p>
          <a:p>
            <a:pPr marL="285750" indent="-285750">
              <a:buFont typeface="Arial" panose="020B0604020202020204" pitchFamily="34" charset="0"/>
              <a:buChar char="•"/>
            </a:pPr>
            <a:r>
              <a:rPr lang="en-US" sz="1800" dirty="0"/>
              <a:t>Is_smoking : whether or not the patient is a smoker(‘Yes’ or ‘No’)</a:t>
            </a:r>
          </a:p>
          <a:p>
            <a:pPr marL="285750" indent="-285750">
              <a:buFont typeface="Arial" panose="020B0604020202020204" pitchFamily="34" charset="0"/>
              <a:buChar char="•"/>
            </a:pPr>
            <a:r>
              <a:rPr lang="en-US" sz="1800" dirty="0"/>
              <a:t>Cigs per day : the number of cigarettes that the person smoked on average in one day</a:t>
            </a:r>
          </a:p>
          <a:p>
            <a:endParaRPr lang="en-US" dirty="0"/>
          </a:p>
          <a:p>
            <a:endParaRPr lang="en-US" dirty="0"/>
          </a:p>
          <a:p>
            <a:r>
              <a:rPr lang="en-US" dirty="0"/>
              <a:t> </a:t>
            </a:r>
            <a:endParaRPr lang="en-IN" dirty="0"/>
          </a:p>
        </p:txBody>
      </p:sp>
    </p:spTree>
    <p:extLst>
      <p:ext uri="{BB962C8B-B14F-4D97-AF65-F5344CB8AC3E}">
        <p14:creationId xmlns:p14="http://schemas.microsoft.com/office/powerpoint/2010/main" val="2825489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1E8D95-9940-D01C-6EA5-B6ACBC7A8821}"/>
              </a:ext>
            </a:extLst>
          </p:cNvPr>
          <p:cNvSpPr txBox="1"/>
          <p:nvPr/>
        </p:nvSpPr>
        <p:spPr>
          <a:xfrm>
            <a:off x="268942" y="210987"/>
            <a:ext cx="8218842" cy="5447645"/>
          </a:xfrm>
          <a:prstGeom prst="rect">
            <a:avLst/>
          </a:prstGeom>
          <a:noFill/>
        </p:spPr>
        <p:txBody>
          <a:bodyPr wrap="square" rtlCol="0">
            <a:spAutoFit/>
          </a:bodyPr>
          <a:lstStyle/>
          <a:p>
            <a:pPr marL="342900" indent="-342900">
              <a:buFont typeface="Arial" panose="020B0604020202020204" pitchFamily="34" charset="0"/>
              <a:buChar char="•"/>
            </a:pPr>
            <a:r>
              <a:rPr lang="en-US" sz="2000" dirty="0"/>
              <a:t>Bp meds : whether or not the patient was on blood pressure medication(Yes / No)</a:t>
            </a:r>
          </a:p>
          <a:p>
            <a:pPr marL="342900" indent="-342900">
              <a:buFont typeface="Arial" panose="020B0604020202020204" pitchFamily="34" charset="0"/>
              <a:buChar char="•"/>
            </a:pPr>
            <a:r>
              <a:rPr lang="en-US" sz="2000" dirty="0"/>
              <a:t>Prevalent Stroke : whether or not the patient previously had a stroke(Yes / No)</a:t>
            </a:r>
          </a:p>
          <a:p>
            <a:pPr marL="342900" indent="-342900">
              <a:buFont typeface="Arial" panose="020B0604020202020204" pitchFamily="34" charset="0"/>
              <a:buChar char="•"/>
            </a:pPr>
            <a:r>
              <a:rPr lang="en-US" sz="2000" dirty="0"/>
              <a:t>Prevalent Hyp : whether or not the patient was hypertensive(Yes / No)</a:t>
            </a:r>
          </a:p>
          <a:p>
            <a:pPr marL="342900" indent="-342900">
              <a:buFont typeface="Arial" panose="020B0604020202020204" pitchFamily="34" charset="0"/>
              <a:buChar char="•"/>
            </a:pPr>
            <a:r>
              <a:rPr lang="en-US" sz="2000" dirty="0"/>
              <a:t>Diabetes : whether or not the patient had diabetes (Yes / No)</a:t>
            </a:r>
          </a:p>
          <a:p>
            <a:pPr marL="342900" indent="-342900">
              <a:buFont typeface="Arial" panose="020B0604020202020204" pitchFamily="34" charset="0"/>
              <a:buChar char="•"/>
            </a:pPr>
            <a:r>
              <a:rPr lang="en-US" sz="2000" dirty="0"/>
              <a:t>Tot Chol : total cholesterol level</a:t>
            </a:r>
          </a:p>
          <a:p>
            <a:pPr marL="342900" indent="-342900">
              <a:buFont typeface="Arial" panose="020B0604020202020204" pitchFamily="34" charset="0"/>
              <a:buChar char="•"/>
            </a:pPr>
            <a:r>
              <a:rPr lang="en-US" sz="2000" dirty="0"/>
              <a:t>Sys BP : systolic blood pressure</a:t>
            </a:r>
          </a:p>
          <a:p>
            <a:pPr marL="342900" indent="-342900">
              <a:buFont typeface="Arial" panose="020B0604020202020204" pitchFamily="34" charset="0"/>
              <a:buChar char="•"/>
            </a:pPr>
            <a:r>
              <a:rPr lang="en-US" sz="2000" dirty="0"/>
              <a:t>Día BP : diastolic blood pressure</a:t>
            </a:r>
          </a:p>
          <a:p>
            <a:pPr marL="342900" indent="-342900">
              <a:buFont typeface="Arial" panose="020B0604020202020204" pitchFamily="34" charset="0"/>
              <a:buChar char="•"/>
            </a:pPr>
            <a:r>
              <a:rPr lang="en-US" sz="2000" dirty="0"/>
              <a:t>BMI : Body Mass Index</a:t>
            </a:r>
          </a:p>
          <a:p>
            <a:pPr marL="342900" indent="-342900">
              <a:buFont typeface="Arial" panose="020B0604020202020204" pitchFamily="34" charset="0"/>
              <a:buChar char="•"/>
            </a:pPr>
            <a:r>
              <a:rPr lang="en-US" sz="2000" dirty="0"/>
              <a:t>Heart rate : heart rate</a:t>
            </a:r>
          </a:p>
          <a:p>
            <a:pPr marL="342900" indent="-342900">
              <a:buFont typeface="Arial" panose="020B0604020202020204" pitchFamily="34" charset="0"/>
              <a:buChar char="•"/>
            </a:pPr>
            <a:r>
              <a:rPr lang="en-US" sz="2000" dirty="0"/>
              <a:t>Glucose : glucose level</a:t>
            </a:r>
          </a:p>
          <a:p>
            <a:pPr marL="342900" indent="-342900">
              <a:buFont typeface="Arial" panose="020B0604020202020204" pitchFamily="34" charset="0"/>
              <a:buChar char="•"/>
            </a:pPr>
            <a:r>
              <a:rPr lang="en-US" sz="2000" dirty="0"/>
              <a:t>Ten year chd : 10 year risk of coronary heart disease(Target variable)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1075799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390AB7-B224-7E01-C877-E4508A4ECE40}"/>
              </a:ext>
            </a:extLst>
          </p:cNvPr>
          <p:cNvSpPr txBox="1"/>
          <p:nvPr/>
        </p:nvSpPr>
        <p:spPr>
          <a:xfrm>
            <a:off x="215153" y="118334"/>
            <a:ext cx="8132781" cy="584775"/>
          </a:xfrm>
          <a:prstGeom prst="rect">
            <a:avLst/>
          </a:prstGeom>
          <a:solidFill>
            <a:srgbClr val="FFFF00"/>
          </a:solidFill>
        </p:spPr>
        <p:txBody>
          <a:bodyPr wrap="square" rtlCol="0">
            <a:spAutoFit/>
          </a:bodyPr>
          <a:lstStyle/>
          <a:p>
            <a:r>
              <a:rPr lang="en-US" sz="3200" dirty="0">
                <a:solidFill>
                  <a:srgbClr val="FF0000"/>
                </a:solidFill>
              </a:rPr>
              <a:t>Data Cleaning and Data Wrangling</a:t>
            </a:r>
            <a:endParaRPr lang="en-IN" sz="3200" dirty="0">
              <a:solidFill>
                <a:srgbClr val="FF0000"/>
              </a:solidFill>
            </a:endParaRPr>
          </a:p>
        </p:txBody>
      </p:sp>
      <p:sp>
        <p:nvSpPr>
          <p:cNvPr id="3" name="TextBox 2">
            <a:extLst>
              <a:ext uri="{FF2B5EF4-FFF2-40B4-BE49-F238E27FC236}">
                <a16:creationId xmlns:a16="http://schemas.microsoft.com/office/drawing/2014/main" id="{E8D37644-CC7E-5582-79CA-7668D329A565}"/>
              </a:ext>
            </a:extLst>
          </p:cNvPr>
          <p:cNvSpPr txBox="1"/>
          <p:nvPr/>
        </p:nvSpPr>
        <p:spPr>
          <a:xfrm>
            <a:off x="215153" y="779930"/>
            <a:ext cx="8132781" cy="1323439"/>
          </a:xfrm>
          <a:prstGeom prst="rect">
            <a:avLst/>
          </a:prstGeom>
          <a:noFill/>
        </p:spPr>
        <p:txBody>
          <a:bodyPr wrap="square" rtlCol="0">
            <a:spAutoFit/>
          </a:bodyPr>
          <a:lstStyle/>
          <a:p>
            <a:r>
              <a:rPr lang="en-US" sz="2000" b="1" dirty="0"/>
              <a:t>Categorical features </a:t>
            </a:r>
            <a:r>
              <a:rPr lang="en-US" sz="2000" dirty="0"/>
              <a:t>: is_smoking, sex, bp_meds, prevalent_hyp, prevalent_stroke. diabetes</a:t>
            </a:r>
          </a:p>
          <a:p>
            <a:r>
              <a:rPr lang="en-US" sz="2000" b="1" dirty="0"/>
              <a:t>Numerical features </a:t>
            </a:r>
            <a:r>
              <a:rPr lang="en-US" sz="2000" dirty="0"/>
              <a:t>:  age, cigs_per_day, total_cholesterol, systolic_bp, diastolic_bp, bmi, heart rate, glucose</a:t>
            </a:r>
          </a:p>
        </p:txBody>
      </p:sp>
      <p:sp>
        <p:nvSpPr>
          <p:cNvPr id="5" name="TextBox 4">
            <a:extLst>
              <a:ext uri="{FF2B5EF4-FFF2-40B4-BE49-F238E27FC236}">
                <a16:creationId xmlns:a16="http://schemas.microsoft.com/office/drawing/2014/main" id="{204D1DE9-02BE-1227-63B8-5081B19882B4}"/>
              </a:ext>
            </a:extLst>
          </p:cNvPr>
          <p:cNvSpPr txBox="1"/>
          <p:nvPr/>
        </p:nvSpPr>
        <p:spPr>
          <a:xfrm>
            <a:off x="215153" y="2322113"/>
            <a:ext cx="8014447" cy="923330"/>
          </a:xfrm>
          <a:prstGeom prst="rect">
            <a:avLst/>
          </a:prstGeom>
          <a:noFill/>
        </p:spPr>
        <p:txBody>
          <a:bodyPr wrap="square" rtlCol="0">
            <a:spAutoFit/>
          </a:bodyPr>
          <a:lstStyle/>
          <a:p>
            <a:r>
              <a:rPr lang="en-US" sz="2000" dirty="0"/>
              <a:t>1. Rename columns: We have renamed columns to give appropriate name to features and removed spaces in-between</a:t>
            </a:r>
          </a:p>
          <a:p>
            <a:endParaRPr lang="en-IN" dirty="0"/>
          </a:p>
        </p:txBody>
      </p:sp>
      <p:pic>
        <p:nvPicPr>
          <p:cNvPr id="7" name="Picture 6">
            <a:extLst>
              <a:ext uri="{FF2B5EF4-FFF2-40B4-BE49-F238E27FC236}">
                <a16:creationId xmlns:a16="http://schemas.microsoft.com/office/drawing/2014/main" id="{E1F697F8-FCA9-58CB-EBFB-436A0F89B124}"/>
              </a:ext>
            </a:extLst>
          </p:cNvPr>
          <p:cNvPicPr>
            <a:picLocks noChangeAspect="1"/>
          </p:cNvPicPr>
          <p:nvPr/>
        </p:nvPicPr>
        <p:blipFill>
          <a:blip r:embed="rId2"/>
          <a:stretch>
            <a:fillRect/>
          </a:stretch>
        </p:blipFill>
        <p:spPr>
          <a:xfrm>
            <a:off x="779536" y="3234910"/>
            <a:ext cx="7004013" cy="1238250"/>
          </a:xfrm>
          <a:prstGeom prst="rect">
            <a:avLst/>
          </a:prstGeom>
        </p:spPr>
      </p:pic>
    </p:spTree>
    <p:extLst>
      <p:ext uri="{BB962C8B-B14F-4D97-AF65-F5344CB8AC3E}">
        <p14:creationId xmlns:p14="http://schemas.microsoft.com/office/powerpoint/2010/main" val="3562039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FE7043-CC71-2D5D-A5E9-053BF2C28901}"/>
              </a:ext>
            </a:extLst>
          </p:cNvPr>
          <p:cNvSpPr txBox="1"/>
          <p:nvPr/>
        </p:nvSpPr>
        <p:spPr>
          <a:xfrm>
            <a:off x="172123" y="215153"/>
            <a:ext cx="8025204" cy="1200329"/>
          </a:xfrm>
          <a:prstGeom prst="rect">
            <a:avLst/>
          </a:prstGeom>
          <a:noFill/>
        </p:spPr>
        <p:txBody>
          <a:bodyPr wrap="square" rtlCol="0">
            <a:spAutoFit/>
          </a:bodyPr>
          <a:lstStyle/>
          <a:p>
            <a:r>
              <a:rPr lang="en-US" sz="1800" dirty="0">
                <a:latin typeface="+mj-lt"/>
              </a:rPr>
              <a:t>2. Checking for duplicate rows : We had zero duplicate rows in our dataset</a:t>
            </a:r>
          </a:p>
          <a:p>
            <a:endParaRPr lang="en-US" sz="1800" dirty="0">
              <a:latin typeface="+mj-lt"/>
            </a:endParaRPr>
          </a:p>
          <a:p>
            <a:r>
              <a:rPr lang="en-US" sz="1800" dirty="0">
                <a:latin typeface="+mj-lt"/>
              </a:rPr>
              <a:t>3. Checking for missing values : Missing values were present in </a:t>
            </a:r>
            <a:r>
              <a:rPr lang="en-IN" sz="1800" dirty="0">
                <a:solidFill>
                  <a:schemeClr val="accent2"/>
                </a:solidFill>
                <a:latin typeface="+mj-lt"/>
              </a:rPr>
              <a:t> </a:t>
            </a:r>
            <a:r>
              <a:rPr lang="en-IN" sz="1800" b="0" i="0" dirty="0">
                <a:solidFill>
                  <a:schemeClr val="accent2"/>
                </a:solidFill>
                <a:effectLst/>
                <a:latin typeface="+mj-lt"/>
              </a:rPr>
              <a:t>education, cigs_per_day, bp_meds, total_cholesterol, bmi, heart_rate, glucose</a:t>
            </a:r>
            <a:endParaRPr lang="en-IN" sz="1800" dirty="0">
              <a:solidFill>
                <a:schemeClr val="accent2"/>
              </a:solidFill>
              <a:latin typeface="+mj-lt"/>
            </a:endParaRPr>
          </a:p>
        </p:txBody>
      </p:sp>
      <p:pic>
        <p:nvPicPr>
          <p:cNvPr id="5" name="Picture 4">
            <a:extLst>
              <a:ext uri="{FF2B5EF4-FFF2-40B4-BE49-F238E27FC236}">
                <a16:creationId xmlns:a16="http://schemas.microsoft.com/office/drawing/2014/main" id="{3DF73562-52DD-D113-6248-DB8BECFEB204}"/>
              </a:ext>
            </a:extLst>
          </p:cNvPr>
          <p:cNvPicPr>
            <a:picLocks noChangeAspect="1"/>
          </p:cNvPicPr>
          <p:nvPr/>
        </p:nvPicPr>
        <p:blipFill>
          <a:blip r:embed="rId2"/>
          <a:stretch>
            <a:fillRect/>
          </a:stretch>
        </p:blipFill>
        <p:spPr>
          <a:xfrm>
            <a:off x="419549" y="1591902"/>
            <a:ext cx="2486025" cy="3121062"/>
          </a:xfrm>
          <a:prstGeom prst="rect">
            <a:avLst/>
          </a:prstGeom>
        </p:spPr>
      </p:pic>
      <p:pic>
        <p:nvPicPr>
          <p:cNvPr id="7" name="Picture 6">
            <a:extLst>
              <a:ext uri="{FF2B5EF4-FFF2-40B4-BE49-F238E27FC236}">
                <a16:creationId xmlns:a16="http://schemas.microsoft.com/office/drawing/2014/main" id="{00D0F7C8-DF0C-5FF3-D448-45103A709EA0}"/>
              </a:ext>
            </a:extLst>
          </p:cNvPr>
          <p:cNvPicPr>
            <a:picLocks noChangeAspect="1"/>
          </p:cNvPicPr>
          <p:nvPr/>
        </p:nvPicPr>
        <p:blipFill>
          <a:blip r:embed="rId3"/>
          <a:stretch>
            <a:fillRect/>
          </a:stretch>
        </p:blipFill>
        <p:spPr>
          <a:xfrm>
            <a:off x="3301593" y="1728568"/>
            <a:ext cx="5218463" cy="2984396"/>
          </a:xfrm>
          <a:prstGeom prst="rect">
            <a:avLst/>
          </a:prstGeom>
        </p:spPr>
      </p:pic>
    </p:spTree>
    <p:extLst>
      <p:ext uri="{BB962C8B-B14F-4D97-AF65-F5344CB8AC3E}">
        <p14:creationId xmlns:p14="http://schemas.microsoft.com/office/powerpoint/2010/main" val="1513615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8548E-38E8-6114-98E6-C24C60136A8F}"/>
              </a:ext>
            </a:extLst>
          </p:cNvPr>
          <p:cNvSpPr txBox="1"/>
          <p:nvPr/>
        </p:nvSpPr>
        <p:spPr>
          <a:xfrm>
            <a:off x="231289" y="129091"/>
            <a:ext cx="8229600" cy="584775"/>
          </a:xfrm>
          <a:prstGeom prst="rect">
            <a:avLst/>
          </a:prstGeom>
          <a:solidFill>
            <a:srgbClr val="FFFF00"/>
          </a:solidFill>
        </p:spPr>
        <p:txBody>
          <a:bodyPr wrap="square" rtlCol="0">
            <a:spAutoFit/>
          </a:bodyPr>
          <a:lstStyle/>
          <a:p>
            <a:r>
              <a:rPr lang="en-US" sz="3200" dirty="0">
                <a:solidFill>
                  <a:srgbClr val="FF0000"/>
                </a:solidFill>
              </a:rPr>
              <a:t>EDA(Exploratory Data Analysis) </a:t>
            </a:r>
            <a:endParaRPr lang="en-IN" sz="3200" dirty="0">
              <a:solidFill>
                <a:srgbClr val="FF0000"/>
              </a:solidFill>
            </a:endParaRPr>
          </a:p>
        </p:txBody>
      </p:sp>
      <p:sp>
        <p:nvSpPr>
          <p:cNvPr id="3" name="TextBox 2">
            <a:extLst>
              <a:ext uri="{FF2B5EF4-FFF2-40B4-BE49-F238E27FC236}">
                <a16:creationId xmlns:a16="http://schemas.microsoft.com/office/drawing/2014/main" id="{7EAFC664-5A43-F2DC-1B13-3A3EA904DEB5}"/>
              </a:ext>
            </a:extLst>
          </p:cNvPr>
          <p:cNvSpPr txBox="1"/>
          <p:nvPr/>
        </p:nvSpPr>
        <p:spPr>
          <a:xfrm>
            <a:off x="231289" y="888254"/>
            <a:ext cx="8229600" cy="400110"/>
          </a:xfrm>
          <a:prstGeom prst="rect">
            <a:avLst/>
          </a:prstGeom>
          <a:noFill/>
        </p:spPr>
        <p:txBody>
          <a:bodyPr wrap="square" rtlCol="0">
            <a:spAutoFit/>
          </a:bodyPr>
          <a:lstStyle/>
          <a:p>
            <a:r>
              <a:rPr lang="en-US" sz="2000" b="1" dirty="0"/>
              <a:t>Univariate Analysis</a:t>
            </a:r>
            <a:endParaRPr lang="en-IN" sz="2000" b="1" dirty="0"/>
          </a:p>
        </p:txBody>
      </p:sp>
      <p:sp>
        <p:nvSpPr>
          <p:cNvPr id="4" name="TextBox 3">
            <a:extLst>
              <a:ext uri="{FF2B5EF4-FFF2-40B4-BE49-F238E27FC236}">
                <a16:creationId xmlns:a16="http://schemas.microsoft.com/office/drawing/2014/main" id="{A8E0E323-C050-A8DB-2861-1AF3FFA24C52}"/>
              </a:ext>
            </a:extLst>
          </p:cNvPr>
          <p:cNvSpPr txBox="1"/>
          <p:nvPr/>
        </p:nvSpPr>
        <p:spPr>
          <a:xfrm>
            <a:off x="231289" y="1462752"/>
            <a:ext cx="8105886" cy="369332"/>
          </a:xfrm>
          <a:prstGeom prst="rect">
            <a:avLst/>
          </a:prstGeom>
          <a:noFill/>
        </p:spPr>
        <p:txBody>
          <a:bodyPr wrap="square" rtlCol="0">
            <a:spAutoFit/>
          </a:bodyPr>
          <a:lstStyle/>
          <a:p>
            <a:r>
              <a:rPr lang="en-US" sz="1800" dirty="0"/>
              <a:t>Frequency Distribution in Categorical Features</a:t>
            </a:r>
            <a:endParaRPr lang="en-IN" sz="1800" dirty="0"/>
          </a:p>
        </p:txBody>
      </p:sp>
      <p:pic>
        <p:nvPicPr>
          <p:cNvPr id="6" name="Picture 5">
            <a:extLst>
              <a:ext uri="{FF2B5EF4-FFF2-40B4-BE49-F238E27FC236}">
                <a16:creationId xmlns:a16="http://schemas.microsoft.com/office/drawing/2014/main" id="{682226B0-A97F-BC11-0528-E181B751AE50}"/>
              </a:ext>
            </a:extLst>
          </p:cNvPr>
          <p:cNvPicPr>
            <a:picLocks noChangeAspect="1"/>
          </p:cNvPicPr>
          <p:nvPr/>
        </p:nvPicPr>
        <p:blipFill>
          <a:blip r:embed="rId2"/>
          <a:stretch>
            <a:fillRect/>
          </a:stretch>
        </p:blipFill>
        <p:spPr>
          <a:xfrm>
            <a:off x="587470" y="2006472"/>
            <a:ext cx="3876954" cy="2818503"/>
          </a:xfrm>
          <a:prstGeom prst="rect">
            <a:avLst/>
          </a:prstGeom>
        </p:spPr>
      </p:pic>
      <p:pic>
        <p:nvPicPr>
          <p:cNvPr id="8" name="Picture 7">
            <a:extLst>
              <a:ext uri="{FF2B5EF4-FFF2-40B4-BE49-F238E27FC236}">
                <a16:creationId xmlns:a16="http://schemas.microsoft.com/office/drawing/2014/main" id="{49805542-9A46-12CA-2E2E-E58E60128220}"/>
              </a:ext>
            </a:extLst>
          </p:cNvPr>
          <p:cNvPicPr>
            <a:picLocks noChangeAspect="1"/>
          </p:cNvPicPr>
          <p:nvPr/>
        </p:nvPicPr>
        <p:blipFill>
          <a:blip r:embed="rId3"/>
          <a:stretch>
            <a:fillRect/>
          </a:stretch>
        </p:blipFill>
        <p:spPr>
          <a:xfrm>
            <a:off x="4901286" y="2006471"/>
            <a:ext cx="3963016" cy="2818503"/>
          </a:xfrm>
          <a:prstGeom prst="rect">
            <a:avLst/>
          </a:prstGeom>
        </p:spPr>
      </p:pic>
    </p:spTree>
    <p:extLst>
      <p:ext uri="{BB962C8B-B14F-4D97-AF65-F5344CB8AC3E}">
        <p14:creationId xmlns:p14="http://schemas.microsoft.com/office/powerpoint/2010/main" val="2925031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C1A9E9-AA2F-7CF0-FEE7-70146BBC6948}"/>
              </a:ext>
            </a:extLst>
          </p:cNvPr>
          <p:cNvPicPr>
            <a:picLocks noChangeAspect="1"/>
          </p:cNvPicPr>
          <p:nvPr/>
        </p:nvPicPr>
        <p:blipFill>
          <a:blip r:embed="rId2"/>
          <a:stretch>
            <a:fillRect/>
          </a:stretch>
        </p:blipFill>
        <p:spPr>
          <a:xfrm>
            <a:off x="152792" y="104382"/>
            <a:ext cx="3937298" cy="2467367"/>
          </a:xfrm>
          <a:prstGeom prst="rect">
            <a:avLst/>
          </a:prstGeom>
        </p:spPr>
      </p:pic>
      <p:pic>
        <p:nvPicPr>
          <p:cNvPr id="5" name="Picture 4">
            <a:extLst>
              <a:ext uri="{FF2B5EF4-FFF2-40B4-BE49-F238E27FC236}">
                <a16:creationId xmlns:a16="http://schemas.microsoft.com/office/drawing/2014/main" id="{BABD9758-3A56-69E1-95EC-CE424D4C412B}"/>
              </a:ext>
            </a:extLst>
          </p:cNvPr>
          <p:cNvPicPr>
            <a:picLocks noChangeAspect="1"/>
          </p:cNvPicPr>
          <p:nvPr/>
        </p:nvPicPr>
        <p:blipFill>
          <a:blip r:embed="rId3"/>
          <a:stretch>
            <a:fillRect/>
          </a:stretch>
        </p:blipFill>
        <p:spPr>
          <a:xfrm>
            <a:off x="4492412" y="104382"/>
            <a:ext cx="3937298" cy="2467367"/>
          </a:xfrm>
          <a:prstGeom prst="rect">
            <a:avLst/>
          </a:prstGeom>
        </p:spPr>
      </p:pic>
      <p:pic>
        <p:nvPicPr>
          <p:cNvPr id="7" name="Picture 6">
            <a:extLst>
              <a:ext uri="{FF2B5EF4-FFF2-40B4-BE49-F238E27FC236}">
                <a16:creationId xmlns:a16="http://schemas.microsoft.com/office/drawing/2014/main" id="{4F7B0D11-5F6E-6018-C280-35B296BA1BBD}"/>
              </a:ext>
            </a:extLst>
          </p:cNvPr>
          <p:cNvPicPr>
            <a:picLocks noChangeAspect="1"/>
          </p:cNvPicPr>
          <p:nvPr/>
        </p:nvPicPr>
        <p:blipFill>
          <a:blip r:embed="rId4"/>
          <a:stretch>
            <a:fillRect/>
          </a:stretch>
        </p:blipFill>
        <p:spPr>
          <a:xfrm>
            <a:off x="4572000" y="2571750"/>
            <a:ext cx="3857710" cy="2467367"/>
          </a:xfrm>
          <a:prstGeom prst="rect">
            <a:avLst/>
          </a:prstGeom>
        </p:spPr>
      </p:pic>
      <p:pic>
        <p:nvPicPr>
          <p:cNvPr id="9" name="Picture 8">
            <a:extLst>
              <a:ext uri="{FF2B5EF4-FFF2-40B4-BE49-F238E27FC236}">
                <a16:creationId xmlns:a16="http://schemas.microsoft.com/office/drawing/2014/main" id="{AA7B4573-4995-A64D-B3B4-D9C595E08EC7}"/>
              </a:ext>
            </a:extLst>
          </p:cNvPr>
          <p:cNvPicPr>
            <a:picLocks noChangeAspect="1"/>
          </p:cNvPicPr>
          <p:nvPr/>
        </p:nvPicPr>
        <p:blipFill>
          <a:blip r:embed="rId5"/>
          <a:stretch>
            <a:fillRect/>
          </a:stretch>
        </p:blipFill>
        <p:spPr>
          <a:xfrm>
            <a:off x="152791" y="2676132"/>
            <a:ext cx="3937297" cy="2467368"/>
          </a:xfrm>
          <a:prstGeom prst="rect">
            <a:avLst/>
          </a:prstGeom>
        </p:spPr>
      </p:pic>
    </p:spTree>
    <p:extLst>
      <p:ext uri="{BB962C8B-B14F-4D97-AF65-F5344CB8AC3E}">
        <p14:creationId xmlns:p14="http://schemas.microsoft.com/office/powerpoint/2010/main" val="425317456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599</TotalTime>
  <Words>3017</Words>
  <Application>Microsoft Office PowerPoint</Application>
  <PresentationFormat>On-screen Show (16:9)</PresentationFormat>
  <Paragraphs>211</Paragraphs>
  <Slides>32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Roboto</vt:lpstr>
      <vt:lpstr>Arial</vt:lpstr>
      <vt:lpstr>Wingdings</vt:lpstr>
      <vt:lpstr>Castellar</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Preparation Of Data For Model Building</vt:lpstr>
      <vt:lpstr>2) Handling Missing values : As in our dataset, some features contain missing values, so before model building we need to take care of them. </vt:lpstr>
      <vt:lpstr>Continued</vt:lpstr>
      <vt:lpstr>3) Categorical Encoding: As all our categorical features have binary labels so we have use binary label encoding technique.</vt:lpstr>
      <vt:lpstr>4) Handling Skew and Outliers:  </vt:lpstr>
      <vt:lpstr>5) Feature Manipulation and Selection:</vt:lpstr>
      <vt:lpstr>6) Data Scaling: </vt:lpstr>
      <vt:lpstr>Model Selection And Evaluation</vt:lpstr>
      <vt:lpstr>Logistic Regression</vt:lpstr>
      <vt:lpstr>PowerPoint Presentation</vt:lpstr>
      <vt:lpstr>Feature Importance and Model Explainability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dc:creator>
  <cp:lastModifiedBy>Electrobot</cp:lastModifiedBy>
  <cp:revision>24</cp:revision>
  <dcterms:modified xsi:type="dcterms:W3CDTF">2023-02-19T10:13:45Z</dcterms:modified>
</cp:coreProperties>
</file>