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9144000" cy="5143500" type="screen16x9"/>
  <p:notesSz cx="6858000" cy="9144000"/>
  <p:embeddedFontLst>
    <p:embeddedFont>
      <p:font typeface="Castellar" panose="020A0402060406010301" pitchFamily="18" charset="0"/>
      <p:regular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9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9F4CF-88EE-46BC-BC9E-778DCBFDAA56}" type="doc">
      <dgm:prSet loTypeId="urn:microsoft.com/office/officeart/2008/layout/VerticalCurvedList" loCatId="list" qsTypeId="urn:microsoft.com/office/officeart/2005/8/quickstyle/simple5" qsCatId="simple" csTypeId="urn:microsoft.com/office/officeart/2005/8/colors/accent5_3" csCatId="accent5" phldr="1"/>
      <dgm:spPr/>
      <dgm:t>
        <a:bodyPr/>
        <a:lstStyle/>
        <a:p>
          <a:endParaRPr lang="en-IN"/>
        </a:p>
      </dgm:t>
    </dgm:pt>
    <dgm:pt modelId="{5A4F150C-F9C6-4C2D-A7E3-5610CFAF5852}">
      <dgm:prSet phldrT="[Text]"/>
      <dgm:spPr/>
      <dgm:t>
        <a:bodyPr/>
        <a:lstStyle/>
        <a:p>
          <a:r>
            <a:rPr lang="en-US" dirty="0"/>
            <a:t>1. Data Collection And Understanding</a:t>
          </a:r>
          <a:endParaRPr lang="en-IN" dirty="0"/>
        </a:p>
      </dgm:t>
    </dgm:pt>
    <dgm:pt modelId="{96C4FB81-A964-4468-B07B-7C8B8BFB4B30}" type="parTrans" cxnId="{6CC1F40D-0209-48F7-A809-E4EB12873284}">
      <dgm:prSet/>
      <dgm:spPr/>
      <dgm:t>
        <a:bodyPr/>
        <a:lstStyle/>
        <a:p>
          <a:endParaRPr lang="en-IN"/>
        </a:p>
      </dgm:t>
    </dgm:pt>
    <dgm:pt modelId="{8932D57E-D23A-405E-B3F5-3EF4AE2A3E13}" type="sibTrans" cxnId="{6CC1F40D-0209-48F7-A809-E4EB12873284}">
      <dgm:prSet/>
      <dgm:spPr/>
      <dgm:t>
        <a:bodyPr/>
        <a:lstStyle/>
        <a:p>
          <a:endParaRPr lang="en-IN"/>
        </a:p>
      </dgm:t>
    </dgm:pt>
    <dgm:pt modelId="{A960E60F-DCDE-4DB4-B13B-9DBA48E4676E}">
      <dgm:prSet phldrT="[Text]"/>
      <dgm:spPr/>
      <dgm:t>
        <a:bodyPr/>
        <a:lstStyle/>
        <a:p>
          <a:r>
            <a:rPr lang="en-US" dirty="0"/>
            <a:t>2. Data Cleaning And Manipulation</a:t>
          </a:r>
          <a:endParaRPr lang="en-IN" dirty="0"/>
        </a:p>
      </dgm:t>
    </dgm:pt>
    <dgm:pt modelId="{BCBA5155-8C77-4DE6-966E-78A687A53585}" type="parTrans" cxnId="{5574E2DF-0F8E-4A18-943A-388E8DB1C640}">
      <dgm:prSet/>
      <dgm:spPr/>
      <dgm:t>
        <a:bodyPr/>
        <a:lstStyle/>
        <a:p>
          <a:endParaRPr lang="en-IN"/>
        </a:p>
      </dgm:t>
    </dgm:pt>
    <dgm:pt modelId="{6A0E5246-D4F2-408D-8E62-38C821731D5D}" type="sibTrans" cxnId="{5574E2DF-0F8E-4A18-943A-388E8DB1C640}">
      <dgm:prSet/>
      <dgm:spPr/>
      <dgm:t>
        <a:bodyPr/>
        <a:lstStyle/>
        <a:p>
          <a:endParaRPr lang="en-IN"/>
        </a:p>
      </dgm:t>
    </dgm:pt>
    <dgm:pt modelId="{B8C1ED6C-9201-4DD4-B960-0FA3297D3F06}">
      <dgm:prSet phldrT="[Text]"/>
      <dgm:spPr/>
      <dgm:t>
        <a:bodyPr/>
        <a:lstStyle/>
        <a:p>
          <a:r>
            <a:rPr lang="en-US" dirty="0"/>
            <a:t>3. Exploratory Data Analysis(EDA)</a:t>
          </a:r>
          <a:endParaRPr lang="en-IN" dirty="0"/>
        </a:p>
      </dgm:t>
    </dgm:pt>
    <dgm:pt modelId="{F64590C6-3E1A-4441-BF9F-9FB1B3510B60}" type="parTrans" cxnId="{CDE843E0-497E-4A94-A7F5-2C10B41ECACD}">
      <dgm:prSet/>
      <dgm:spPr/>
      <dgm:t>
        <a:bodyPr/>
        <a:lstStyle/>
        <a:p>
          <a:endParaRPr lang="en-IN"/>
        </a:p>
      </dgm:t>
    </dgm:pt>
    <dgm:pt modelId="{8160EC0B-2F7E-43B3-B755-B8B16D491826}" type="sibTrans" cxnId="{CDE843E0-497E-4A94-A7F5-2C10B41ECACD}">
      <dgm:prSet/>
      <dgm:spPr/>
      <dgm:t>
        <a:bodyPr/>
        <a:lstStyle/>
        <a:p>
          <a:endParaRPr lang="en-IN"/>
        </a:p>
      </dgm:t>
    </dgm:pt>
    <dgm:pt modelId="{6541C32D-93B9-4AD6-8B09-69FA484737EC}" type="pres">
      <dgm:prSet presAssocID="{7199F4CF-88EE-46BC-BC9E-778DCBFDAA56}" presName="Name0" presStyleCnt="0">
        <dgm:presLayoutVars>
          <dgm:chMax val="7"/>
          <dgm:chPref val="7"/>
          <dgm:dir/>
        </dgm:presLayoutVars>
      </dgm:prSet>
      <dgm:spPr/>
    </dgm:pt>
    <dgm:pt modelId="{FCFC81D7-6A0A-4727-82F1-B327E3C8D4D7}" type="pres">
      <dgm:prSet presAssocID="{7199F4CF-88EE-46BC-BC9E-778DCBFDAA56}" presName="Name1" presStyleCnt="0"/>
      <dgm:spPr/>
    </dgm:pt>
    <dgm:pt modelId="{D437D3A3-F551-4A20-9A08-82A613C271F3}" type="pres">
      <dgm:prSet presAssocID="{7199F4CF-88EE-46BC-BC9E-778DCBFDAA56}" presName="cycle" presStyleCnt="0"/>
      <dgm:spPr/>
    </dgm:pt>
    <dgm:pt modelId="{9675B7A8-C0C7-47FB-9D32-EC86665C5717}" type="pres">
      <dgm:prSet presAssocID="{7199F4CF-88EE-46BC-BC9E-778DCBFDAA56}" presName="srcNode" presStyleLbl="node1" presStyleIdx="0" presStyleCnt="3"/>
      <dgm:spPr/>
    </dgm:pt>
    <dgm:pt modelId="{0D92E795-A95D-459E-9054-D3C5AB44069A}" type="pres">
      <dgm:prSet presAssocID="{7199F4CF-88EE-46BC-BC9E-778DCBFDAA56}" presName="conn" presStyleLbl="parChTrans1D2" presStyleIdx="0" presStyleCnt="1"/>
      <dgm:spPr/>
    </dgm:pt>
    <dgm:pt modelId="{B5D50E4D-2132-41E8-A5DC-590B5E60D54D}" type="pres">
      <dgm:prSet presAssocID="{7199F4CF-88EE-46BC-BC9E-778DCBFDAA56}" presName="extraNode" presStyleLbl="node1" presStyleIdx="0" presStyleCnt="3"/>
      <dgm:spPr/>
    </dgm:pt>
    <dgm:pt modelId="{F699527A-F3D3-490E-A3D8-DE7102D6B944}" type="pres">
      <dgm:prSet presAssocID="{7199F4CF-88EE-46BC-BC9E-778DCBFDAA56}" presName="dstNode" presStyleLbl="node1" presStyleIdx="0" presStyleCnt="3"/>
      <dgm:spPr/>
    </dgm:pt>
    <dgm:pt modelId="{297268FF-C0CF-4A7C-AE1B-5A0B4D8D524A}" type="pres">
      <dgm:prSet presAssocID="{5A4F150C-F9C6-4C2D-A7E3-5610CFAF5852}" presName="text_1" presStyleLbl="node1" presStyleIdx="0" presStyleCnt="3">
        <dgm:presLayoutVars>
          <dgm:bulletEnabled val="1"/>
        </dgm:presLayoutVars>
      </dgm:prSet>
      <dgm:spPr/>
    </dgm:pt>
    <dgm:pt modelId="{3740EBE4-113C-4845-8287-B4C7330AB416}" type="pres">
      <dgm:prSet presAssocID="{5A4F150C-F9C6-4C2D-A7E3-5610CFAF5852}" presName="accent_1" presStyleCnt="0"/>
      <dgm:spPr/>
    </dgm:pt>
    <dgm:pt modelId="{873E8AA4-C9E4-4D81-950A-1C1A2883B715}" type="pres">
      <dgm:prSet presAssocID="{5A4F150C-F9C6-4C2D-A7E3-5610CFAF5852}" presName="accentRepeatNode" presStyleLbl="solidFgAcc1" presStyleIdx="0" presStyleCnt="3"/>
      <dgm:spPr/>
    </dgm:pt>
    <dgm:pt modelId="{D43CE7EF-F44B-4FAB-93CE-07F701C8D3B8}" type="pres">
      <dgm:prSet presAssocID="{A960E60F-DCDE-4DB4-B13B-9DBA48E4676E}" presName="text_2" presStyleLbl="node1" presStyleIdx="1" presStyleCnt="3">
        <dgm:presLayoutVars>
          <dgm:bulletEnabled val="1"/>
        </dgm:presLayoutVars>
      </dgm:prSet>
      <dgm:spPr/>
    </dgm:pt>
    <dgm:pt modelId="{17F0B0A2-27EA-442B-A990-D2A52EBF0636}" type="pres">
      <dgm:prSet presAssocID="{A960E60F-DCDE-4DB4-B13B-9DBA48E4676E}" presName="accent_2" presStyleCnt="0"/>
      <dgm:spPr/>
    </dgm:pt>
    <dgm:pt modelId="{B4F6B355-88B7-4839-992C-D5D5FFAEC301}" type="pres">
      <dgm:prSet presAssocID="{A960E60F-DCDE-4DB4-B13B-9DBA48E4676E}" presName="accentRepeatNode" presStyleLbl="solidFgAcc1" presStyleIdx="1" presStyleCnt="3"/>
      <dgm:spPr/>
    </dgm:pt>
    <dgm:pt modelId="{DB67920A-ECCD-4E9F-B53D-F81563D2D66D}" type="pres">
      <dgm:prSet presAssocID="{B8C1ED6C-9201-4DD4-B960-0FA3297D3F06}" presName="text_3" presStyleLbl="node1" presStyleIdx="2" presStyleCnt="3">
        <dgm:presLayoutVars>
          <dgm:bulletEnabled val="1"/>
        </dgm:presLayoutVars>
      </dgm:prSet>
      <dgm:spPr/>
    </dgm:pt>
    <dgm:pt modelId="{7805EDB0-2BBF-4987-9A65-81CBEF9E6C29}" type="pres">
      <dgm:prSet presAssocID="{B8C1ED6C-9201-4DD4-B960-0FA3297D3F06}" presName="accent_3" presStyleCnt="0"/>
      <dgm:spPr/>
    </dgm:pt>
    <dgm:pt modelId="{1AF9BF85-E58B-4B6A-8E54-2454BD9B8418}" type="pres">
      <dgm:prSet presAssocID="{B8C1ED6C-9201-4DD4-B960-0FA3297D3F06}" presName="accentRepeatNode" presStyleLbl="solidFgAcc1" presStyleIdx="2" presStyleCnt="3"/>
      <dgm:spPr/>
    </dgm:pt>
  </dgm:ptLst>
  <dgm:cxnLst>
    <dgm:cxn modelId="{6CC1F40D-0209-48F7-A809-E4EB12873284}" srcId="{7199F4CF-88EE-46BC-BC9E-778DCBFDAA56}" destId="{5A4F150C-F9C6-4C2D-A7E3-5610CFAF5852}" srcOrd="0" destOrd="0" parTransId="{96C4FB81-A964-4468-B07B-7C8B8BFB4B30}" sibTransId="{8932D57E-D23A-405E-B3F5-3EF4AE2A3E13}"/>
    <dgm:cxn modelId="{767B1318-566D-48CB-ABE0-3176F1873D84}" type="presOf" srcId="{A960E60F-DCDE-4DB4-B13B-9DBA48E4676E}" destId="{D43CE7EF-F44B-4FAB-93CE-07F701C8D3B8}" srcOrd="0" destOrd="0" presId="urn:microsoft.com/office/officeart/2008/layout/VerticalCurvedList"/>
    <dgm:cxn modelId="{5F36F751-E8F8-4BE9-BFB0-25D76F67C480}" type="presOf" srcId="{5A4F150C-F9C6-4C2D-A7E3-5610CFAF5852}" destId="{297268FF-C0CF-4A7C-AE1B-5A0B4D8D524A}" srcOrd="0" destOrd="0" presId="urn:microsoft.com/office/officeart/2008/layout/VerticalCurvedList"/>
    <dgm:cxn modelId="{825EFBAA-BF96-4E99-B4AD-B83CE05CD7F9}" type="presOf" srcId="{8932D57E-D23A-405E-B3F5-3EF4AE2A3E13}" destId="{0D92E795-A95D-459E-9054-D3C5AB44069A}" srcOrd="0" destOrd="0" presId="urn:microsoft.com/office/officeart/2008/layout/VerticalCurvedList"/>
    <dgm:cxn modelId="{BC4660B3-CCAA-4A4F-9536-961C4B886B7F}" type="presOf" srcId="{7199F4CF-88EE-46BC-BC9E-778DCBFDAA56}" destId="{6541C32D-93B9-4AD6-8B09-69FA484737EC}" srcOrd="0" destOrd="0" presId="urn:microsoft.com/office/officeart/2008/layout/VerticalCurvedList"/>
    <dgm:cxn modelId="{BDBDE8BD-1228-43C5-9D91-A367B444035B}" type="presOf" srcId="{B8C1ED6C-9201-4DD4-B960-0FA3297D3F06}" destId="{DB67920A-ECCD-4E9F-B53D-F81563D2D66D}" srcOrd="0" destOrd="0" presId="urn:microsoft.com/office/officeart/2008/layout/VerticalCurvedList"/>
    <dgm:cxn modelId="{5574E2DF-0F8E-4A18-943A-388E8DB1C640}" srcId="{7199F4CF-88EE-46BC-BC9E-778DCBFDAA56}" destId="{A960E60F-DCDE-4DB4-B13B-9DBA48E4676E}" srcOrd="1" destOrd="0" parTransId="{BCBA5155-8C77-4DE6-966E-78A687A53585}" sibTransId="{6A0E5246-D4F2-408D-8E62-38C821731D5D}"/>
    <dgm:cxn modelId="{CDE843E0-497E-4A94-A7F5-2C10B41ECACD}" srcId="{7199F4CF-88EE-46BC-BC9E-778DCBFDAA56}" destId="{B8C1ED6C-9201-4DD4-B960-0FA3297D3F06}" srcOrd="2" destOrd="0" parTransId="{F64590C6-3E1A-4441-BF9F-9FB1B3510B60}" sibTransId="{8160EC0B-2F7E-43B3-B755-B8B16D491826}"/>
    <dgm:cxn modelId="{C580FF69-169D-493D-A212-82449553F964}" type="presParOf" srcId="{6541C32D-93B9-4AD6-8B09-69FA484737EC}" destId="{FCFC81D7-6A0A-4727-82F1-B327E3C8D4D7}" srcOrd="0" destOrd="0" presId="urn:microsoft.com/office/officeart/2008/layout/VerticalCurvedList"/>
    <dgm:cxn modelId="{AEA676AD-4372-4E9F-A26A-FE74A300D57A}" type="presParOf" srcId="{FCFC81D7-6A0A-4727-82F1-B327E3C8D4D7}" destId="{D437D3A3-F551-4A20-9A08-82A613C271F3}" srcOrd="0" destOrd="0" presId="urn:microsoft.com/office/officeart/2008/layout/VerticalCurvedList"/>
    <dgm:cxn modelId="{C373E3BF-A720-441A-8117-D3513D6228B8}" type="presParOf" srcId="{D437D3A3-F551-4A20-9A08-82A613C271F3}" destId="{9675B7A8-C0C7-47FB-9D32-EC86665C5717}" srcOrd="0" destOrd="0" presId="urn:microsoft.com/office/officeart/2008/layout/VerticalCurvedList"/>
    <dgm:cxn modelId="{F8BE8BD2-3446-4D0D-B88B-7D36503401DB}" type="presParOf" srcId="{D437D3A3-F551-4A20-9A08-82A613C271F3}" destId="{0D92E795-A95D-459E-9054-D3C5AB44069A}" srcOrd="1" destOrd="0" presId="urn:microsoft.com/office/officeart/2008/layout/VerticalCurvedList"/>
    <dgm:cxn modelId="{D23235D9-0423-47B6-A008-56FD233FD954}" type="presParOf" srcId="{D437D3A3-F551-4A20-9A08-82A613C271F3}" destId="{B5D50E4D-2132-41E8-A5DC-590B5E60D54D}" srcOrd="2" destOrd="0" presId="urn:microsoft.com/office/officeart/2008/layout/VerticalCurvedList"/>
    <dgm:cxn modelId="{2EE5B3FD-A707-4783-9D35-7F29594F8CC1}" type="presParOf" srcId="{D437D3A3-F551-4A20-9A08-82A613C271F3}" destId="{F699527A-F3D3-490E-A3D8-DE7102D6B944}" srcOrd="3" destOrd="0" presId="urn:microsoft.com/office/officeart/2008/layout/VerticalCurvedList"/>
    <dgm:cxn modelId="{BC51BB38-F7BC-48FE-ADBF-C1D2CAD5BE09}" type="presParOf" srcId="{FCFC81D7-6A0A-4727-82F1-B327E3C8D4D7}" destId="{297268FF-C0CF-4A7C-AE1B-5A0B4D8D524A}" srcOrd="1" destOrd="0" presId="urn:microsoft.com/office/officeart/2008/layout/VerticalCurvedList"/>
    <dgm:cxn modelId="{49D39A9E-7B94-4E61-9369-BADEFC1EDF0B}" type="presParOf" srcId="{FCFC81D7-6A0A-4727-82F1-B327E3C8D4D7}" destId="{3740EBE4-113C-4845-8287-B4C7330AB416}" srcOrd="2" destOrd="0" presId="urn:microsoft.com/office/officeart/2008/layout/VerticalCurvedList"/>
    <dgm:cxn modelId="{7EB54FFF-9F7E-4753-A280-5E327057E0E4}" type="presParOf" srcId="{3740EBE4-113C-4845-8287-B4C7330AB416}" destId="{873E8AA4-C9E4-4D81-950A-1C1A2883B715}" srcOrd="0" destOrd="0" presId="urn:microsoft.com/office/officeart/2008/layout/VerticalCurvedList"/>
    <dgm:cxn modelId="{378BAEEB-5CB5-41C7-AC8F-06433E0F6CA0}" type="presParOf" srcId="{FCFC81D7-6A0A-4727-82F1-B327E3C8D4D7}" destId="{D43CE7EF-F44B-4FAB-93CE-07F701C8D3B8}" srcOrd="3" destOrd="0" presId="urn:microsoft.com/office/officeart/2008/layout/VerticalCurvedList"/>
    <dgm:cxn modelId="{43953E56-25E2-4267-BE3D-6789E93948F8}" type="presParOf" srcId="{FCFC81D7-6A0A-4727-82F1-B327E3C8D4D7}" destId="{17F0B0A2-27EA-442B-A990-D2A52EBF0636}" srcOrd="4" destOrd="0" presId="urn:microsoft.com/office/officeart/2008/layout/VerticalCurvedList"/>
    <dgm:cxn modelId="{0B5CE279-EE63-4135-95CD-4A694509C61F}" type="presParOf" srcId="{17F0B0A2-27EA-442B-A990-D2A52EBF0636}" destId="{B4F6B355-88B7-4839-992C-D5D5FFAEC301}" srcOrd="0" destOrd="0" presId="urn:microsoft.com/office/officeart/2008/layout/VerticalCurvedList"/>
    <dgm:cxn modelId="{F8FDC493-166A-4778-972D-E3D070328D8F}" type="presParOf" srcId="{FCFC81D7-6A0A-4727-82F1-B327E3C8D4D7}" destId="{DB67920A-ECCD-4E9F-B53D-F81563D2D66D}" srcOrd="5" destOrd="0" presId="urn:microsoft.com/office/officeart/2008/layout/VerticalCurvedList"/>
    <dgm:cxn modelId="{03B55476-7C51-435A-B230-E6ABF0513FFC}" type="presParOf" srcId="{FCFC81D7-6A0A-4727-82F1-B327E3C8D4D7}" destId="{7805EDB0-2BBF-4987-9A65-81CBEF9E6C29}" srcOrd="6" destOrd="0" presId="urn:microsoft.com/office/officeart/2008/layout/VerticalCurvedList"/>
    <dgm:cxn modelId="{AD421B58-E7BB-4324-88B9-51F13DAF5289}" type="presParOf" srcId="{7805EDB0-2BBF-4987-9A65-81CBEF9E6C29}" destId="{1AF9BF85-E58B-4B6A-8E54-2454BD9B841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2E795-A95D-459E-9054-D3C5AB44069A}">
      <dsp:nvSpPr>
        <dsp:cNvPr id="0" name=""/>
        <dsp:cNvSpPr/>
      </dsp:nvSpPr>
      <dsp:spPr>
        <a:xfrm>
          <a:off x="-3099414" y="-477140"/>
          <a:ext cx="3696957" cy="3696957"/>
        </a:xfrm>
        <a:prstGeom prst="blockArc">
          <a:avLst>
            <a:gd name="adj1" fmla="val 18900000"/>
            <a:gd name="adj2" fmla="val 2700000"/>
            <a:gd name="adj3" fmla="val 584"/>
          </a:avLst>
        </a:prstGeom>
        <a:noFill/>
        <a:ln w="25400" cap="flat" cmpd="sng" algn="ctr">
          <a:solidFill>
            <a:schemeClr val="accent5">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7268FF-C0CF-4A7C-AE1B-5A0B4D8D524A}">
      <dsp:nvSpPr>
        <dsp:cNvPr id="0" name=""/>
        <dsp:cNvSpPr/>
      </dsp:nvSpPr>
      <dsp:spPr>
        <a:xfrm>
          <a:off x="384214" y="274267"/>
          <a:ext cx="7104647" cy="548535"/>
        </a:xfrm>
        <a:prstGeom prst="rect">
          <a:avLst/>
        </a:prstGeom>
        <a:gradFill rotWithShape="0">
          <a:gsLst>
            <a:gs pos="0">
              <a:schemeClr val="accent5">
                <a:shade val="80000"/>
                <a:hueOff val="0"/>
                <a:satOff val="0"/>
                <a:lumOff val="0"/>
                <a:alphaOff val="0"/>
                <a:tint val="100000"/>
                <a:shade val="100000"/>
                <a:satMod val="130000"/>
              </a:schemeClr>
            </a:gs>
            <a:gs pos="100000">
              <a:schemeClr val="accent5">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540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1. Data Collection And Understanding</a:t>
          </a:r>
          <a:endParaRPr lang="en-IN" sz="3000" kern="1200" dirty="0"/>
        </a:p>
      </dsp:txBody>
      <dsp:txXfrm>
        <a:off x="384214" y="274267"/>
        <a:ext cx="7104647" cy="548535"/>
      </dsp:txXfrm>
    </dsp:sp>
    <dsp:sp modelId="{873E8AA4-C9E4-4D81-950A-1C1A2883B715}">
      <dsp:nvSpPr>
        <dsp:cNvPr id="0" name=""/>
        <dsp:cNvSpPr/>
      </dsp:nvSpPr>
      <dsp:spPr>
        <a:xfrm>
          <a:off x="41380" y="205700"/>
          <a:ext cx="685669" cy="685669"/>
        </a:xfrm>
        <a:prstGeom prst="ellips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43CE7EF-F44B-4FAB-93CE-07F701C8D3B8}">
      <dsp:nvSpPr>
        <dsp:cNvPr id="0" name=""/>
        <dsp:cNvSpPr/>
      </dsp:nvSpPr>
      <dsp:spPr>
        <a:xfrm>
          <a:off x="583607" y="1097070"/>
          <a:ext cx="6905254" cy="548535"/>
        </a:xfrm>
        <a:prstGeom prst="rect">
          <a:avLst/>
        </a:prstGeom>
        <a:gradFill rotWithShape="0">
          <a:gsLst>
            <a:gs pos="0">
              <a:schemeClr val="accent5">
                <a:shade val="80000"/>
                <a:hueOff val="136321"/>
                <a:satOff val="-34581"/>
                <a:lumOff val="19299"/>
                <a:alphaOff val="0"/>
                <a:tint val="100000"/>
                <a:shade val="100000"/>
                <a:satMod val="130000"/>
              </a:schemeClr>
            </a:gs>
            <a:gs pos="100000">
              <a:schemeClr val="accent5">
                <a:shade val="80000"/>
                <a:hueOff val="136321"/>
                <a:satOff val="-34581"/>
                <a:lumOff val="1929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540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2. Data Cleaning And Manipulation</a:t>
          </a:r>
          <a:endParaRPr lang="en-IN" sz="3000" kern="1200" dirty="0"/>
        </a:p>
      </dsp:txBody>
      <dsp:txXfrm>
        <a:off x="583607" y="1097070"/>
        <a:ext cx="6905254" cy="548535"/>
      </dsp:txXfrm>
    </dsp:sp>
    <dsp:sp modelId="{B4F6B355-88B7-4839-992C-D5D5FFAEC301}">
      <dsp:nvSpPr>
        <dsp:cNvPr id="0" name=""/>
        <dsp:cNvSpPr/>
      </dsp:nvSpPr>
      <dsp:spPr>
        <a:xfrm>
          <a:off x="240772" y="1028503"/>
          <a:ext cx="685669" cy="685669"/>
        </a:xfrm>
        <a:prstGeom prst="ellipse">
          <a:avLst/>
        </a:prstGeom>
        <a:solidFill>
          <a:schemeClr val="lt1">
            <a:hueOff val="0"/>
            <a:satOff val="0"/>
            <a:lumOff val="0"/>
            <a:alphaOff val="0"/>
          </a:schemeClr>
        </a:solidFill>
        <a:ln w="9525" cap="flat" cmpd="sng" algn="ctr">
          <a:solidFill>
            <a:schemeClr val="accent5">
              <a:shade val="80000"/>
              <a:hueOff val="136321"/>
              <a:satOff val="-34581"/>
              <a:lumOff val="1929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B67920A-ECCD-4E9F-B53D-F81563D2D66D}">
      <dsp:nvSpPr>
        <dsp:cNvPr id="0" name=""/>
        <dsp:cNvSpPr/>
      </dsp:nvSpPr>
      <dsp:spPr>
        <a:xfrm>
          <a:off x="384214" y="1919873"/>
          <a:ext cx="7104647" cy="548535"/>
        </a:xfrm>
        <a:prstGeom prst="rect">
          <a:avLst/>
        </a:prstGeom>
        <a:gradFill rotWithShape="0">
          <a:gsLst>
            <a:gs pos="0">
              <a:schemeClr val="accent5">
                <a:shade val="80000"/>
                <a:hueOff val="272641"/>
                <a:satOff val="-69162"/>
                <a:lumOff val="38598"/>
                <a:alphaOff val="0"/>
                <a:tint val="100000"/>
                <a:shade val="100000"/>
                <a:satMod val="130000"/>
              </a:schemeClr>
            </a:gs>
            <a:gs pos="100000">
              <a:schemeClr val="accent5">
                <a:shade val="80000"/>
                <a:hueOff val="272641"/>
                <a:satOff val="-69162"/>
                <a:lumOff val="3859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5400"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3. Exploratory Data Analysis(EDA)</a:t>
          </a:r>
          <a:endParaRPr lang="en-IN" sz="3000" kern="1200" dirty="0"/>
        </a:p>
      </dsp:txBody>
      <dsp:txXfrm>
        <a:off x="384214" y="1919873"/>
        <a:ext cx="7104647" cy="548535"/>
      </dsp:txXfrm>
    </dsp:sp>
    <dsp:sp modelId="{1AF9BF85-E58B-4B6A-8E54-2454BD9B8418}">
      <dsp:nvSpPr>
        <dsp:cNvPr id="0" name=""/>
        <dsp:cNvSpPr/>
      </dsp:nvSpPr>
      <dsp:spPr>
        <a:xfrm>
          <a:off x="41380" y="1851306"/>
          <a:ext cx="685669" cy="685669"/>
        </a:xfrm>
        <a:prstGeom prst="ellipse">
          <a:avLst/>
        </a:prstGeom>
        <a:solidFill>
          <a:schemeClr val="lt1">
            <a:hueOff val="0"/>
            <a:satOff val="0"/>
            <a:lumOff val="0"/>
            <a:alphaOff val="0"/>
          </a:schemeClr>
        </a:solidFill>
        <a:ln w="9525" cap="flat" cmpd="sng" algn="ctr">
          <a:solidFill>
            <a:schemeClr val="accent5">
              <a:shade val="80000"/>
              <a:hueOff val="272641"/>
              <a:satOff val="-69162"/>
              <a:lumOff val="3859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TextBox 3">
            <a:extLst>
              <a:ext uri="{FF2B5EF4-FFF2-40B4-BE49-F238E27FC236}">
                <a16:creationId xmlns:a16="http://schemas.microsoft.com/office/drawing/2014/main" id="{FA298FCA-81A9-0D20-E162-4A0E08122C66}"/>
              </a:ext>
            </a:extLst>
          </p:cNvPr>
          <p:cNvSpPr txBox="1"/>
          <p:nvPr/>
        </p:nvSpPr>
        <p:spPr>
          <a:xfrm>
            <a:off x="407574" y="172122"/>
            <a:ext cx="8101724" cy="830997"/>
          </a:xfrm>
          <a:prstGeom prst="rect">
            <a:avLst/>
          </a:prstGeom>
          <a:solidFill>
            <a:schemeClr val="accent6"/>
          </a:solidFill>
        </p:spPr>
        <p:txBody>
          <a:bodyPr wrap="square" rtlCol="0">
            <a:spAutoFit/>
          </a:bodyPr>
          <a:lstStyle/>
          <a:p>
            <a:pPr algn="ctr"/>
            <a:r>
              <a:rPr lang="en-US" sz="4800" b="1" u="sng" dirty="0">
                <a:solidFill>
                  <a:srgbClr val="FF0000"/>
                </a:solidFill>
              </a:rPr>
              <a:t>Capstone Project - 1 </a:t>
            </a:r>
            <a:endParaRPr lang="en-IN" sz="4800" b="1" u="sng" dirty="0">
              <a:solidFill>
                <a:srgbClr val="FF0000"/>
              </a:solidFill>
            </a:endParaRPr>
          </a:p>
        </p:txBody>
      </p:sp>
      <p:sp>
        <p:nvSpPr>
          <p:cNvPr id="5" name="TextBox 4">
            <a:extLst>
              <a:ext uri="{FF2B5EF4-FFF2-40B4-BE49-F238E27FC236}">
                <a16:creationId xmlns:a16="http://schemas.microsoft.com/office/drawing/2014/main" id="{5071EF1F-F8A3-D4D8-80B4-56C893788877}"/>
              </a:ext>
            </a:extLst>
          </p:cNvPr>
          <p:cNvSpPr txBox="1"/>
          <p:nvPr/>
        </p:nvSpPr>
        <p:spPr>
          <a:xfrm>
            <a:off x="407574" y="1430767"/>
            <a:ext cx="8424453" cy="5139869"/>
          </a:xfrm>
          <a:prstGeom prst="rect">
            <a:avLst/>
          </a:prstGeom>
          <a:noFill/>
        </p:spPr>
        <p:txBody>
          <a:bodyPr wrap="square" rtlCol="0">
            <a:spAutoFit/>
          </a:bodyPr>
          <a:lstStyle/>
          <a:p>
            <a:pPr algn="ctr"/>
            <a:r>
              <a:rPr lang="en-US" sz="3600" b="1" dirty="0">
                <a:solidFill>
                  <a:schemeClr val="bg1"/>
                </a:solidFill>
                <a:latin typeface="Castellar" panose="020A0402060406010301" pitchFamily="18" charset="0"/>
              </a:rPr>
              <a:t>EDA On Hotel Booking Analysis </a:t>
            </a:r>
          </a:p>
          <a:p>
            <a:pPr algn="ctr"/>
            <a:r>
              <a:rPr lang="en-US" sz="3600" b="1" dirty="0">
                <a:solidFill>
                  <a:schemeClr val="bg1"/>
                </a:solidFill>
              </a:rPr>
              <a:t>BY</a:t>
            </a:r>
          </a:p>
          <a:p>
            <a:pPr marL="571500" indent="-571500">
              <a:buFont typeface="Wingdings" panose="05000000000000000000" pitchFamily="2" charset="2"/>
              <a:buChar char="Ø"/>
            </a:pPr>
            <a:r>
              <a:rPr lang="en-US" sz="2800" b="1" i="1" dirty="0">
                <a:solidFill>
                  <a:schemeClr val="tx2">
                    <a:lumMod val="50000"/>
                  </a:schemeClr>
                </a:solidFill>
              </a:rPr>
              <a:t>Omkar Desai</a:t>
            </a:r>
          </a:p>
          <a:p>
            <a:pPr marL="571500" indent="-571500">
              <a:buFont typeface="Wingdings" panose="05000000000000000000" pitchFamily="2" charset="2"/>
              <a:buChar char="Ø"/>
            </a:pPr>
            <a:r>
              <a:rPr lang="en-US" sz="2800" b="1" i="1" dirty="0">
                <a:solidFill>
                  <a:schemeClr val="tx2">
                    <a:lumMod val="50000"/>
                  </a:schemeClr>
                </a:solidFill>
              </a:rPr>
              <a:t>Sumit Berde</a:t>
            </a:r>
          </a:p>
          <a:p>
            <a:pPr marL="571500" indent="-571500">
              <a:buFont typeface="Wingdings" panose="05000000000000000000" pitchFamily="2" charset="2"/>
              <a:buChar char="Ø"/>
            </a:pPr>
            <a:r>
              <a:rPr lang="en-US" sz="2800" b="1" i="1" dirty="0">
                <a:solidFill>
                  <a:schemeClr val="tx2">
                    <a:lumMod val="50000"/>
                  </a:schemeClr>
                </a:solidFill>
              </a:rPr>
              <a:t>Ankit Khetan</a:t>
            </a:r>
          </a:p>
          <a:p>
            <a:pPr marL="571500" indent="-571500">
              <a:buFont typeface="Wingdings" panose="05000000000000000000" pitchFamily="2" charset="2"/>
              <a:buChar char="Ø"/>
            </a:pPr>
            <a:r>
              <a:rPr lang="en-US" sz="2800" b="1" i="1" dirty="0">
                <a:solidFill>
                  <a:schemeClr val="tx2">
                    <a:lumMod val="50000"/>
                  </a:schemeClr>
                </a:solidFill>
              </a:rPr>
              <a:t>Saiprasad Bodul </a:t>
            </a:r>
          </a:p>
          <a:p>
            <a:pPr algn="ctr"/>
            <a:endParaRPr lang="en-US" sz="3600" b="1" dirty="0">
              <a:solidFill>
                <a:schemeClr val="bg1"/>
              </a:solidFill>
            </a:endParaRPr>
          </a:p>
          <a:p>
            <a:pPr algn="ctr"/>
            <a:endParaRPr lang="en-US" sz="3600" b="1" dirty="0">
              <a:solidFill>
                <a:schemeClr val="bg1"/>
              </a:solidFill>
            </a:endParaRPr>
          </a:p>
          <a:p>
            <a:pPr algn="ctr"/>
            <a:endParaRPr lang="en-IN" sz="3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ED305-6A7B-256F-78F3-83202C8F8318}"/>
              </a:ext>
            </a:extLst>
          </p:cNvPr>
          <p:cNvSpPr txBox="1"/>
          <p:nvPr/>
        </p:nvSpPr>
        <p:spPr>
          <a:xfrm>
            <a:off x="204398" y="0"/>
            <a:ext cx="8175812" cy="584775"/>
          </a:xfrm>
          <a:prstGeom prst="rect">
            <a:avLst/>
          </a:prstGeom>
          <a:solidFill>
            <a:schemeClr val="accent6"/>
          </a:solidFill>
        </p:spPr>
        <p:txBody>
          <a:bodyPr wrap="square" rtlCol="0">
            <a:spAutoFit/>
          </a:bodyPr>
          <a:lstStyle/>
          <a:p>
            <a:r>
              <a:rPr lang="en-US" sz="3200" b="1" dirty="0">
                <a:solidFill>
                  <a:srgbClr val="FF0000"/>
                </a:solidFill>
              </a:rPr>
              <a:t>3. Exploratory Data Analysis (EDA)</a:t>
            </a:r>
            <a:endParaRPr lang="en-IN" sz="3200" b="1" dirty="0">
              <a:solidFill>
                <a:srgbClr val="FF0000"/>
              </a:solidFill>
            </a:endParaRPr>
          </a:p>
        </p:txBody>
      </p:sp>
      <p:pic>
        <p:nvPicPr>
          <p:cNvPr id="4" name="Picture 3">
            <a:extLst>
              <a:ext uri="{FF2B5EF4-FFF2-40B4-BE49-F238E27FC236}">
                <a16:creationId xmlns:a16="http://schemas.microsoft.com/office/drawing/2014/main" id="{BDB92171-71FC-177F-90D5-A3ACE924621B}"/>
              </a:ext>
            </a:extLst>
          </p:cNvPr>
          <p:cNvPicPr>
            <a:picLocks noChangeAspect="1"/>
          </p:cNvPicPr>
          <p:nvPr/>
        </p:nvPicPr>
        <p:blipFill>
          <a:blip r:embed="rId2"/>
          <a:stretch>
            <a:fillRect/>
          </a:stretch>
        </p:blipFill>
        <p:spPr>
          <a:xfrm>
            <a:off x="21518" y="1108077"/>
            <a:ext cx="2667896" cy="2231540"/>
          </a:xfrm>
          <a:prstGeom prst="rect">
            <a:avLst/>
          </a:prstGeom>
        </p:spPr>
      </p:pic>
      <p:pic>
        <p:nvPicPr>
          <p:cNvPr id="6" name="Picture 5">
            <a:extLst>
              <a:ext uri="{FF2B5EF4-FFF2-40B4-BE49-F238E27FC236}">
                <a16:creationId xmlns:a16="http://schemas.microsoft.com/office/drawing/2014/main" id="{10A25881-0D45-D9DC-59EB-C1BC4BF0D2C1}"/>
              </a:ext>
            </a:extLst>
          </p:cNvPr>
          <p:cNvPicPr>
            <a:picLocks noChangeAspect="1"/>
          </p:cNvPicPr>
          <p:nvPr/>
        </p:nvPicPr>
        <p:blipFill>
          <a:blip r:embed="rId3"/>
          <a:stretch>
            <a:fillRect/>
          </a:stretch>
        </p:blipFill>
        <p:spPr>
          <a:xfrm>
            <a:off x="3012143" y="1108077"/>
            <a:ext cx="2560322" cy="2231540"/>
          </a:xfrm>
          <a:prstGeom prst="rect">
            <a:avLst/>
          </a:prstGeom>
        </p:spPr>
      </p:pic>
      <p:pic>
        <p:nvPicPr>
          <p:cNvPr id="8" name="Picture 7">
            <a:extLst>
              <a:ext uri="{FF2B5EF4-FFF2-40B4-BE49-F238E27FC236}">
                <a16:creationId xmlns:a16="http://schemas.microsoft.com/office/drawing/2014/main" id="{031CC7A5-8BA1-176E-13D7-98CD1652FC42}"/>
              </a:ext>
            </a:extLst>
          </p:cNvPr>
          <p:cNvPicPr>
            <a:picLocks noChangeAspect="1"/>
          </p:cNvPicPr>
          <p:nvPr/>
        </p:nvPicPr>
        <p:blipFill>
          <a:blip r:embed="rId4"/>
          <a:stretch>
            <a:fillRect/>
          </a:stretch>
        </p:blipFill>
        <p:spPr>
          <a:xfrm>
            <a:off x="5572465" y="1120179"/>
            <a:ext cx="3184260" cy="2219438"/>
          </a:xfrm>
          <a:prstGeom prst="rect">
            <a:avLst/>
          </a:prstGeom>
        </p:spPr>
      </p:pic>
      <p:sp>
        <p:nvSpPr>
          <p:cNvPr id="9" name="TextBox 8">
            <a:extLst>
              <a:ext uri="{FF2B5EF4-FFF2-40B4-BE49-F238E27FC236}">
                <a16:creationId xmlns:a16="http://schemas.microsoft.com/office/drawing/2014/main" id="{5F76CEEE-C658-EDF2-C953-BCF086C2569B}"/>
              </a:ext>
            </a:extLst>
          </p:cNvPr>
          <p:cNvSpPr txBox="1"/>
          <p:nvPr/>
        </p:nvSpPr>
        <p:spPr>
          <a:xfrm>
            <a:off x="204398" y="661760"/>
            <a:ext cx="5518670" cy="369332"/>
          </a:xfrm>
          <a:prstGeom prst="rect">
            <a:avLst/>
          </a:prstGeom>
          <a:noFill/>
        </p:spPr>
        <p:txBody>
          <a:bodyPr wrap="square" rtlCol="0">
            <a:spAutoFit/>
          </a:bodyPr>
          <a:lstStyle/>
          <a:p>
            <a:r>
              <a:rPr lang="en-US" sz="1800" dirty="0"/>
              <a:t>Lets start with the basic level analysis of the dataset</a:t>
            </a:r>
            <a:endParaRPr lang="en-IN" sz="1800" dirty="0"/>
          </a:p>
        </p:txBody>
      </p:sp>
      <p:sp>
        <p:nvSpPr>
          <p:cNvPr id="10" name="TextBox 9">
            <a:extLst>
              <a:ext uri="{FF2B5EF4-FFF2-40B4-BE49-F238E27FC236}">
                <a16:creationId xmlns:a16="http://schemas.microsoft.com/office/drawing/2014/main" id="{69BC9483-1F4D-8F85-03A9-55062F8DF7C3}"/>
              </a:ext>
            </a:extLst>
          </p:cNvPr>
          <p:cNvSpPr txBox="1"/>
          <p:nvPr/>
        </p:nvSpPr>
        <p:spPr>
          <a:xfrm>
            <a:off x="129095" y="3231833"/>
            <a:ext cx="8627630" cy="2031325"/>
          </a:xfrm>
          <a:prstGeom prst="rect">
            <a:avLst/>
          </a:prstGeom>
          <a:noFill/>
        </p:spPr>
        <p:txBody>
          <a:bodyPr wrap="square" rtlCol="0">
            <a:spAutoFit/>
          </a:bodyPr>
          <a:lstStyle/>
          <a:p>
            <a:r>
              <a:rPr lang="en-US" sz="1600" b="1" dirty="0"/>
              <a:t>Observations</a:t>
            </a:r>
            <a:r>
              <a:rPr lang="en-US" sz="1600" dirty="0"/>
              <a:t> :</a:t>
            </a:r>
          </a:p>
          <a:p>
            <a:pPr marL="285750" indent="-285750">
              <a:buFont typeface="Wingdings" panose="05000000000000000000" pitchFamily="2" charset="2"/>
              <a:buChar char="Ø"/>
            </a:pPr>
            <a:r>
              <a:rPr lang="en-US" sz="1600" dirty="0"/>
              <a:t>61.1% of guests preferred City hotel and 38.9% of guests preferred Resort hotel. Hence most of the guests preferred City hotel.</a:t>
            </a:r>
          </a:p>
          <a:p>
            <a:pPr marL="285750" indent="-285750">
              <a:buFont typeface="Wingdings" panose="05000000000000000000" pitchFamily="2" charset="2"/>
              <a:buChar char="Ø"/>
            </a:pPr>
            <a:r>
              <a:rPr lang="en-US" sz="1600" dirty="0"/>
              <a:t>96.1% of guests were new guests. Only 3.9% guests revisited the hotel. Thus retention rate is very low for both the hotels.</a:t>
            </a:r>
          </a:p>
          <a:p>
            <a:pPr marL="285750" indent="-285750">
              <a:buFont typeface="Wingdings" panose="05000000000000000000" pitchFamily="2" charset="2"/>
              <a:buChar char="Ø"/>
            </a:pPr>
            <a:r>
              <a:rPr lang="en-US" sz="1600" dirty="0"/>
              <a:t>In 2016 maximum number of guests visited the hotel and 2015 was the worst performing year for the hotels.</a:t>
            </a:r>
          </a:p>
          <a:p>
            <a:endParaRPr lang="en-US" dirty="0"/>
          </a:p>
        </p:txBody>
      </p:sp>
    </p:spTree>
    <p:extLst>
      <p:ext uri="{BB962C8B-B14F-4D97-AF65-F5344CB8AC3E}">
        <p14:creationId xmlns:p14="http://schemas.microsoft.com/office/powerpoint/2010/main" val="217439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CE6791-7E69-4DF5-9601-4F2831469416}"/>
              </a:ext>
            </a:extLst>
          </p:cNvPr>
          <p:cNvPicPr>
            <a:picLocks noChangeAspect="1"/>
          </p:cNvPicPr>
          <p:nvPr/>
        </p:nvPicPr>
        <p:blipFill>
          <a:blip r:embed="rId2"/>
          <a:stretch>
            <a:fillRect/>
          </a:stretch>
        </p:blipFill>
        <p:spPr>
          <a:xfrm>
            <a:off x="4432151" y="521407"/>
            <a:ext cx="4270786" cy="2856493"/>
          </a:xfrm>
          <a:prstGeom prst="rect">
            <a:avLst/>
          </a:prstGeom>
        </p:spPr>
      </p:pic>
      <p:pic>
        <p:nvPicPr>
          <p:cNvPr id="9" name="Picture 8">
            <a:extLst>
              <a:ext uri="{FF2B5EF4-FFF2-40B4-BE49-F238E27FC236}">
                <a16:creationId xmlns:a16="http://schemas.microsoft.com/office/drawing/2014/main" id="{D10278AD-468D-96DA-6210-EB20A43B3885}"/>
              </a:ext>
            </a:extLst>
          </p:cNvPr>
          <p:cNvPicPr>
            <a:picLocks noChangeAspect="1"/>
          </p:cNvPicPr>
          <p:nvPr/>
        </p:nvPicPr>
        <p:blipFill>
          <a:blip r:embed="rId3"/>
          <a:stretch>
            <a:fillRect/>
          </a:stretch>
        </p:blipFill>
        <p:spPr>
          <a:xfrm>
            <a:off x="75304" y="521407"/>
            <a:ext cx="4270786" cy="2856494"/>
          </a:xfrm>
          <a:prstGeom prst="rect">
            <a:avLst/>
          </a:prstGeom>
        </p:spPr>
      </p:pic>
      <p:sp>
        <p:nvSpPr>
          <p:cNvPr id="10" name="TextBox 9">
            <a:extLst>
              <a:ext uri="{FF2B5EF4-FFF2-40B4-BE49-F238E27FC236}">
                <a16:creationId xmlns:a16="http://schemas.microsoft.com/office/drawing/2014/main" id="{468499E3-9322-41BF-0BFF-ECDC0E3EDEB7}"/>
              </a:ext>
            </a:extLst>
          </p:cNvPr>
          <p:cNvSpPr txBox="1"/>
          <p:nvPr/>
        </p:nvSpPr>
        <p:spPr>
          <a:xfrm>
            <a:off x="247426" y="3603812"/>
            <a:ext cx="8369450" cy="1200329"/>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City hotel has high lead time in the months of July and August while Resort hotel has high lead time in the months of June and September.</a:t>
            </a:r>
          </a:p>
          <a:p>
            <a:pPr marL="285750" indent="-285750">
              <a:buFont typeface="Wingdings" panose="05000000000000000000" pitchFamily="2" charset="2"/>
              <a:buChar char="Ø"/>
            </a:pPr>
            <a:r>
              <a:rPr lang="en-US" sz="1800" dirty="0"/>
              <a:t>Agent ID 9 has done most number of bookings which is more than 28700. </a:t>
            </a:r>
            <a:endParaRPr lang="en-IN" sz="1800" dirty="0"/>
          </a:p>
        </p:txBody>
      </p:sp>
    </p:spTree>
    <p:extLst>
      <p:ext uri="{BB962C8B-B14F-4D97-AF65-F5344CB8AC3E}">
        <p14:creationId xmlns:p14="http://schemas.microsoft.com/office/powerpoint/2010/main" val="730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9E3CA6-36DA-4D8C-6BDE-B85D6E8152AC}"/>
              </a:ext>
            </a:extLst>
          </p:cNvPr>
          <p:cNvPicPr>
            <a:picLocks noChangeAspect="1"/>
          </p:cNvPicPr>
          <p:nvPr/>
        </p:nvPicPr>
        <p:blipFill>
          <a:blip r:embed="rId2"/>
          <a:stretch>
            <a:fillRect/>
          </a:stretch>
        </p:blipFill>
        <p:spPr>
          <a:xfrm>
            <a:off x="322729" y="172122"/>
            <a:ext cx="8197327" cy="2399628"/>
          </a:xfrm>
          <a:prstGeom prst="rect">
            <a:avLst/>
          </a:prstGeom>
        </p:spPr>
      </p:pic>
      <p:pic>
        <p:nvPicPr>
          <p:cNvPr id="5" name="Picture 4">
            <a:extLst>
              <a:ext uri="{FF2B5EF4-FFF2-40B4-BE49-F238E27FC236}">
                <a16:creationId xmlns:a16="http://schemas.microsoft.com/office/drawing/2014/main" id="{1276848D-5693-CED6-4ED2-23890AAA0FEC}"/>
              </a:ext>
            </a:extLst>
          </p:cNvPr>
          <p:cNvPicPr>
            <a:picLocks noChangeAspect="1"/>
          </p:cNvPicPr>
          <p:nvPr/>
        </p:nvPicPr>
        <p:blipFill>
          <a:blip r:embed="rId3"/>
          <a:stretch>
            <a:fillRect/>
          </a:stretch>
        </p:blipFill>
        <p:spPr>
          <a:xfrm>
            <a:off x="4711848" y="2721686"/>
            <a:ext cx="3808208" cy="2154794"/>
          </a:xfrm>
          <a:prstGeom prst="rect">
            <a:avLst/>
          </a:prstGeom>
        </p:spPr>
      </p:pic>
      <p:sp>
        <p:nvSpPr>
          <p:cNvPr id="6" name="TextBox 5">
            <a:extLst>
              <a:ext uri="{FF2B5EF4-FFF2-40B4-BE49-F238E27FC236}">
                <a16:creationId xmlns:a16="http://schemas.microsoft.com/office/drawing/2014/main" id="{D1ABF600-D904-0262-03C4-4D341AFD46BA}"/>
              </a:ext>
            </a:extLst>
          </p:cNvPr>
          <p:cNvSpPr txBox="1"/>
          <p:nvPr/>
        </p:nvSpPr>
        <p:spPr>
          <a:xfrm>
            <a:off x="322729" y="2571750"/>
            <a:ext cx="4604273" cy="2308324"/>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Maximum number of guests were from Portugal that is more than 25000.</a:t>
            </a:r>
          </a:p>
          <a:p>
            <a:pPr marL="285750" indent="-285750">
              <a:buFont typeface="Wingdings" panose="05000000000000000000" pitchFamily="2" charset="2"/>
              <a:buChar char="Ø"/>
            </a:pPr>
            <a:r>
              <a:rPr lang="en-US" sz="1800" dirty="0"/>
              <a:t>After Portugal the most number of guests were from Great Britain, France and Spain. </a:t>
            </a:r>
          </a:p>
          <a:p>
            <a:pPr marL="285750" indent="-285750">
              <a:buFont typeface="Wingdings" panose="05000000000000000000" pitchFamily="2" charset="2"/>
              <a:buChar char="Ø"/>
            </a:pPr>
            <a:r>
              <a:rPr lang="en-US" sz="1800" dirty="0"/>
              <a:t>Bed &amp; Breakfast (BB) is the most preferred type of meal by the guests.</a:t>
            </a:r>
            <a:endParaRPr lang="en-IN" sz="1800" dirty="0"/>
          </a:p>
        </p:txBody>
      </p:sp>
    </p:spTree>
    <p:extLst>
      <p:ext uri="{BB962C8B-B14F-4D97-AF65-F5344CB8AC3E}">
        <p14:creationId xmlns:p14="http://schemas.microsoft.com/office/powerpoint/2010/main" val="59511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6CE9E-7DAE-748F-625B-6A6991AA795C}"/>
              </a:ext>
            </a:extLst>
          </p:cNvPr>
          <p:cNvSpPr txBox="1"/>
          <p:nvPr/>
        </p:nvSpPr>
        <p:spPr>
          <a:xfrm>
            <a:off x="107576" y="22866"/>
            <a:ext cx="8390965" cy="369332"/>
          </a:xfrm>
          <a:prstGeom prst="rect">
            <a:avLst/>
          </a:prstGeom>
          <a:noFill/>
        </p:spPr>
        <p:txBody>
          <a:bodyPr wrap="square" rtlCol="0">
            <a:spAutoFit/>
          </a:bodyPr>
          <a:lstStyle/>
          <a:p>
            <a:r>
              <a:rPr lang="en-US" sz="1800" b="1" dirty="0">
                <a:solidFill>
                  <a:srgbClr val="FF0000"/>
                </a:solidFill>
              </a:rPr>
              <a:t>Lets deep dive into our dataset and try to answer some complex questions</a:t>
            </a:r>
            <a:endParaRPr lang="en-IN" sz="1800" b="1" dirty="0">
              <a:solidFill>
                <a:srgbClr val="FF0000"/>
              </a:solidFill>
            </a:endParaRPr>
          </a:p>
        </p:txBody>
      </p:sp>
      <p:sp>
        <p:nvSpPr>
          <p:cNvPr id="3" name="TextBox 2">
            <a:extLst>
              <a:ext uri="{FF2B5EF4-FFF2-40B4-BE49-F238E27FC236}">
                <a16:creationId xmlns:a16="http://schemas.microsoft.com/office/drawing/2014/main" id="{ED8D426C-23D9-E7EF-5E76-4620770E0E95}"/>
              </a:ext>
            </a:extLst>
          </p:cNvPr>
          <p:cNvSpPr txBox="1"/>
          <p:nvPr/>
        </p:nvSpPr>
        <p:spPr>
          <a:xfrm>
            <a:off x="107576" y="392198"/>
            <a:ext cx="8186569" cy="646331"/>
          </a:xfrm>
          <a:prstGeom prst="rect">
            <a:avLst/>
          </a:prstGeom>
          <a:noFill/>
        </p:spPr>
        <p:txBody>
          <a:bodyPr wrap="square" rtlCol="0">
            <a:spAutoFit/>
          </a:bodyPr>
          <a:lstStyle/>
          <a:p>
            <a:r>
              <a:rPr lang="en-US" sz="1800" dirty="0">
                <a:solidFill>
                  <a:srgbClr val="00B050"/>
                </a:solidFill>
              </a:rPr>
              <a:t>Lets understand the trends and main factors affecting the average daily rates (adr) of hotels </a:t>
            </a:r>
            <a:endParaRPr lang="en-IN" sz="1800" dirty="0">
              <a:solidFill>
                <a:srgbClr val="00B050"/>
              </a:solidFill>
            </a:endParaRPr>
          </a:p>
        </p:txBody>
      </p:sp>
      <p:pic>
        <p:nvPicPr>
          <p:cNvPr id="5" name="Picture 4">
            <a:extLst>
              <a:ext uri="{FF2B5EF4-FFF2-40B4-BE49-F238E27FC236}">
                <a16:creationId xmlns:a16="http://schemas.microsoft.com/office/drawing/2014/main" id="{1E46C1B1-BB0F-D6C0-F46D-CA358017505E}"/>
              </a:ext>
            </a:extLst>
          </p:cNvPr>
          <p:cNvPicPr>
            <a:picLocks noChangeAspect="1"/>
          </p:cNvPicPr>
          <p:nvPr/>
        </p:nvPicPr>
        <p:blipFill>
          <a:blip r:embed="rId2"/>
          <a:stretch>
            <a:fillRect/>
          </a:stretch>
        </p:blipFill>
        <p:spPr>
          <a:xfrm>
            <a:off x="225908" y="1038529"/>
            <a:ext cx="8272631" cy="2674209"/>
          </a:xfrm>
          <a:prstGeom prst="rect">
            <a:avLst/>
          </a:prstGeom>
        </p:spPr>
      </p:pic>
      <p:sp>
        <p:nvSpPr>
          <p:cNvPr id="8" name="TextBox 7">
            <a:extLst>
              <a:ext uri="{FF2B5EF4-FFF2-40B4-BE49-F238E27FC236}">
                <a16:creationId xmlns:a16="http://schemas.microsoft.com/office/drawing/2014/main" id="{B82EC011-4AF2-F80A-8C26-BD2048606988}"/>
              </a:ext>
            </a:extLst>
          </p:cNvPr>
          <p:cNvSpPr txBox="1"/>
          <p:nvPr/>
        </p:nvSpPr>
        <p:spPr>
          <a:xfrm>
            <a:off x="225909" y="3758904"/>
            <a:ext cx="8272632" cy="1200329"/>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We can see that the number of bookings steadily increases reaches maximum value and then drastically decreases across months.</a:t>
            </a:r>
          </a:p>
          <a:p>
            <a:pPr marL="285750" indent="-285750">
              <a:buFont typeface="Wingdings" panose="05000000000000000000" pitchFamily="2" charset="2"/>
              <a:buChar char="Ø"/>
            </a:pPr>
            <a:r>
              <a:rPr lang="en-US" sz="1800" dirty="0"/>
              <a:t>July and August were the months where bookings reached their peak values.</a:t>
            </a:r>
            <a:endParaRPr lang="en-IN" sz="1800" dirty="0"/>
          </a:p>
        </p:txBody>
      </p:sp>
    </p:spTree>
    <p:extLst>
      <p:ext uri="{BB962C8B-B14F-4D97-AF65-F5344CB8AC3E}">
        <p14:creationId xmlns:p14="http://schemas.microsoft.com/office/powerpoint/2010/main" val="385371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8703E3-E6E0-EE60-D770-B727B717230F}"/>
              </a:ext>
            </a:extLst>
          </p:cNvPr>
          <p:cNvPicPr>
            <a:picLocks noChangeAspect="1"/>
          </p:cNvPicPr>
          <p:nvPr/>
        </p:nvPicPr>
        <p:blipFill>
          <a:blip r:embed="rId2"/>
          <a:stretch>
            <a:fillRect/>
          </a:stretch>
        </p:blipFill>
        <p:spPr>
          <a:xfrm>
            <a:off x="182880" y="67708"/>
            <a:ext cx="8186570" cy="2322241"/>
          </a:xfrm>
          <a:prstGeom prst="rect">
            <a:avLst/>
          </a:prstGeom>
        </p:spPr>
      </p:pic>
      <p:pic>
        <p:nvPicPr>
          <p:cNvPr id="5" name="Picture 4">
            <a:extLst>
              <a:ext uri="{FF2B5EF4-FFF2-40B4-BE49-F238E27FC236}">
                <a16:creationId xmlns:a16="http://schemas.microsoft.com/office/drawing/2014/main" id="{E2F8BE0A-365A-9236-6393-369AEBB406D4}"/>
              </a:ext>
            </a:extLst>
          </p:cNvPr>
          <p:cNvPicPr>
            <a:picLocks noChangeAspect="1"/>
          </p:cNvPicPr>
          <p:nvPr/>
        </p:nvPicPr>
        <p:blipFill>
          <a:blip r:embed="rId3"/>
          <a:stretch>
            <a:fillRect/>
          </a:stretch>
        </p:blipFill>
        <p:spPr>
          <a:xfrm>
            <a:off x="5841403" y="2389950"/>
            <a:ext cx="2528047" cy="2601597"/>
          </a:xfrm>
          <a:prstGeom prst="rect">
            <a:avLst/>
          </a:prstGeom>
        </p:spPr>
      </p:pic>
      <p:sp>
        <p:nvSpPr>
          <p:cNvPr id="6" name="TextBox 5">
            <a:extLst>
              <a:ext uri="{FF2B5EF4-FFF2-40B4-BE49-F238E27FC236}">
                <a16:creationId xmlns:a16="http://schemas.microsoft.com/office/drawing/2014/main" id="{7751C910-5F06-F8BF-EF6F-DADE67891965}"/>
              </a:ext>
            </a:extLst>
          </p:cNvPr>
          <p:cNvSpPr txBox="1"/>
          <p:nvPr/>
        </p:nvSpPr>
        <p:spPr>
          <a:xfrm>
            <a:off x="58379" y="2389951"/>
            <a:ext cx="5970496" cy="2708434"/>
          </a:xfrm>
          <a:prstGeom prst="rect">
            <a:avLst/>
          </a:prstGeom>
          <a:noFill/>
        </p:spPr>
        <p:txBody>
          <a:bodyPr wrap="square" rtlCol="0">
            <a:spAutoFit/>
          </a:bodyPr>
          <a:lstStyle/>
          <a:p>
            <a:r>
              <a:rPr lang="en-US" sz="1700" b="1" dirty="0"/>
              <a:t>Observations</a:t>
            </a:r>
            <a:r>
              <a:rPr lang="en-US" sz="1700" dirty="0"/>
              <a:t>  :</a:t>
            </a:r>
          </a:p>
          <a:p>
            <a:pPr marL="285750" indent="-285750">
              <a:buFont typeface="Wingdings" panose="05000000000000000000" pitchFamily="2" charset="2"/>
              <a:buChar char="Ø"/>
            </a:pPr>
            <a:r>
              <a:rPr lang="en-IN" sz="1700" dirty="0"/>
              <a:t>City hotel have more or less same average adr across months showing a more consistent performance while Resort hotel show large variation in average adr.</a:t>
            </a:r>
          </a:p>
          <a:p>
            <a:pPr marL="285750" indent="-285750">
              <a:buFont typeface="Wingdings" panose="05000000000000000000" pitchFamily="2" charset="2"/>
              <a:buChar char="Ø"/>
            </a:pPr>
            <a:r>
              <a:rPr lang="en-IN" sz="1700" dirty="0"/>
              <a:t>City hotel has the highest average adr in the month of May(128.05) while Resort hotel in the month of August(187.57)</a:t>
            </a:r>
          </a:p>
          <a:p>
            <a:pPr marL="285750" indent="-285750">
              <a:buFont typeface="Wingdings" panose="05000000000000000000" pitchFamily="2" charset="2"/>
              <a:buChar char="Ø"/>
            </a:pPr>
            <a:r>
              <a:rPr lang="en-IN" sz="1700" dirty="0"/>
              <a:t>City hotel have high average adr than Resort hotel. Hence City hotel is more profitable as compared to Resort hotel. </a:t>
            </a:r>
          </a:p>
        </p:txBody>
      </p:sp>
    </p:spTree>
    <p:extLst>
      <p:ext uri="{BB962C8B-B14F-4D97-AF65-F5344CB8AC3E}">
        <p14:creationId xmlns:p14="http://schemas.microsoft.com/office/powerpoint/2010/main" val="3892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3F22A-EBB9-43F7-68EA-BB775E8C91D1}"/>
              </a:ext>
            </a:extLst>
          </p:cNvPr>
          <p:cNvPicPr>
            <a:picLocks noChangeAspect="1"/>
          </p:cNvPicPr>
          <p:nvPr/>
        </p:nvPicPr>
        <p:blipFill>
          <a:blip r:embed="rId2"/>
          <a:stretch>
            <a:fillRect/>
          </a:stretch>
        </p:blipFill>
        <p:spPr>
          <a:xfrm>
            <a:off x="247426" y="235169"/>
            <a:ext cx="4324574" cy="3044415"/>
          </a:xfrm>
          <a:prstGeom prst="rect">
            <a:avLst/>
          </a:prstGeom>
        </p:spPr>
      </p:pic>
      <p:sp>
        <p:nvSpPr>
          <p:cNvPr id="8" name="TextBox 7">
            <a:extLst>
              <a:ext uri="{FF2B5EF4-FFF2-40B4-BE49-F238E27FC236}">
                <a16:creationId xmlns:a16="http://schemas.microsoft.com/office/drawing/2014/main" id="{837C4EC4-EC9D-D66C-A59E-F99A3B670BAE}"/>
              </a:ext>
            </a:extLst>
          </p:cNvPr>
          <p:cNvSpPr txBox="1"/>
          <p:nvPr/>
        </p:nvSpPr>
        <p:spPr>
          <a:xfrm>
            <a:off x="247426" y="3279584"/>
            <a:ext cx="8059345" cy="1692771"/>
          </a:xfrm>
          <a:prstGeom prst="rect">
            <a:avLst/>
          </a:prstGeom>
          <a:noFill/>
        </p:spPr>
        <p:txBody>
          <a:bodyPr wrap="square" rtlCol="0">
            <a:spAutoFit/>
          </a:bodyPr>
          <a:lstStyle/>
          <a:p>
            <a:r>
              <a:rPr lang="en-US" sz="1800" b="1" dirty="0"/>
              <a:t>Observations</a:t>
            </a:r>
            <a:r>
              <a:rPr lang="en-US" sz="1800" dirty="0"/>
              <a:t>:</a:t>
            </a:r>
          </a:p>
          <a:p>
            <a:pPr marL="285750" indent="-285750">
              <a:buFont typeface="Wingdings" panose="05000000000000000000" pitchFamily="2" charset="2"/>
              <a:buChar char="Ø"/>
            </a:pPr>
            <a:r>
              <a:rPr lang="en-US" sz="1800" dirty="0"/>
              <a:t>A,D,E are most preferred room types by guests.</a:t>
            </a:r>
          </a:p>
          <a:p>
            <a:pPr marL="285750" indent="-285750">
              <a:buFont typeface="Wingdings" panose="05000000000000000000" pitchFamily="2" charset="2"/>
              <a:buChar char="Ø"/>
            </a:pPr>
            <a:r>
              <a:rPr lang="en-US" sz="1800" dirty="0"/>
              <a:t>F,G,H are the rooms with high average adr.</a:t>
            </a:r>
          </a:p>
          <a:p>
            <a:pPr marL="285750" indent="-285750">
              <a:buFont typeface="Wingdings" panose="05000000000000000000" pitchFamily="2" charset="2"/>
              <a:buChar char="Ø"/>
            </a:pPr>
            <a:r>
              <a:rPr lang="en-US" sz="1800" dirty="0"/>
              <a:t>Hence we can say that even though F,G,H are less preferred they are more profitable for hotels. They are like luxury rooms. </a:t>
            </a:r>
          </a:p>
          <a:p>
            <a:pPr marL="285750" indent="-285750">
              <a:buFont typeface="Wingdings" panose="05000000000000000000" pitchFamily="2" charset="2"/>
              <a:buChar char="Ø"/>
            </a:pPr>
            <a:endParaRPr lang="en-IN" dirty="0"/>
          </a:p>
        </p:txBody>
      </p:sp>
      <p:pic>
        <p:nvPicPr>
          <p:cNvPr id="10" name="Picture 9">
            <a:extLst>
              <a:ext uri="{FF2B5EF4-FFF2-40B4-BE49-F238E27FC236}">
                <a16:creationId xmlns:a16="http://schemas.microsoft.com/office/drawing/2014/main" id="{8A0A4FEB-9B71-5987-2538-9C123570CB08}"/>
              </a:ext>
            </a:extLst>
          </p:cNvPr>
          <p:cNvPicPr>
            <a:picLocks noChangeAspect="1"/>
          </p:cNvPicPr>
          <p:nvPr/>
        </p:nvPicPr>
        <p:blipFill>
          <a:blip r:embed="rId3"/>
          <a:stretch>
            <a:fillRect/>
          </a:stretch>
        </p:blipFill>
        <p:spPr>
          <a:xfrm>
            <a:off x="4701093" y="235170"/>
            <a:ext cx="3734771" cy="3044414"/>
          </a:xfrm>
          <a:prstGeom prst="rect">
            <a:avLst/>
          </a:prstGeom>
        </p:spPr>
      </p:pic>
    </p:spTree>
    <p:extLst>
      <p:ext uri="{BB962C8B-B14F-4D97-AF65-F5344CB8AC3E}">
        <p14:creationId xmlns:p14="http://schemas.microsoft.com/office/powerpoint/2010/main" val="52799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148E92-BF71-CFAF-2116-5338793DDBDC}"/>
              </a:ext>
            </a:extLst>
          </p:cNvPr>
          <p:cNvPicPr>
            <a:picLocks noChangeAspect="1"/>
          </p:cNvPicPr>
          <p:nvPr/>
        </p:nvPicPr>
        <p:blipFill>
          <a:blip r:embed="rId2"/>
          <a:stretch>
            <a:fillRect/>
          </a:stretch>
        </p:blipFill>
        <p:spPr>
          <a:xfrm>
            <a:off x="473336" y="258858"/>
            <a:ext cx="7992932" cy="2312892"/>
          </a:xfrm>
          <a:prstGeom prst="rect">
            <a:avLst/>
          </a:prstGeom>
        </p:spPr>
      </p:pic>
      <p:pic>
        <p:nvPicPr>
          <p:cNvPr id="7" name="Picture 6">
            <a:extLst>
              <a:ext uri="{FF2B5EF4-FFF2-40B4-BE49-F238E27FC236}">
                <a16:creationId xmlns:a16="http://schemas.microsoft.com/office/drawing/2014/main" id="{0E66FC20-AA5E-7008-7F4F-B582C9AC1E69}"/>
              </a:ext>
            </a:extLst>
          </p:cNvPr>
          <p:cNvPicPr>
            <a:picLocks noChangeAspect="1"/>
          </p:cNvPicPr>
          <p:nvPr/>
        </p:nvPicPr>
        <p:blipFill>
          <a:blip r:embed="rId3"/>
          <a:stretch>
            <a:fillRect/>
          </a:stretch>
        </p:blipFill>
        <p:spPr>
          <a:xfrm>
            <a:off x="4572000" y="2571750"/>
            <a:ext cx="3894268" cy="2571750"/>
          </a:xfrm>
          <a:prstGeom prst="rect">
            <a:avLst/>
          </a:prstGeom>
        </p:spPr>
      </p:pic>
      <p:sp>
        <p:nvSpPr>
          <p:cNvPr id="8" name="TextBox 7">
            <a:extLst>
              <a:ext uri="{FF2B5EF4-FFF2-40B4-BE49-F238E27FC236}">
                <a16:creationId xmlns:a16="http://schemas.microsoft.com/office/drawing/2014/main" id="{EB975C8F-C744-4AEF-5DC0-57448FDE76C9}"/>
              </a:ext>
            </a:extLst>
          </p:cNvPr>
          <p:cNvSpPr txBox="1"/>
          <p:nvPr/>
        </p:nvSpPr>
        <p:spPr>
          <a:xfrm>
            <a:off x="473336" y="2734240"/>
            <a:ext cx="4216998" cy="2246769"/>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We can see that as the number of special requests increases the average adr also increases.</a:t>
            </a:r>
          </a:p>
          <a:p>
            <a:pPr marL="285750" indent="-285750">
              <a:buFont typeface="Wingdings" panose="05000000000000000000" pitchFamily="2" charset="2"/>
              <a:buChar char="Ø"/>
            </a:pPr>
            <a:r>
              <a:rPr lang="en-US" sz="1800" dirty="0"/>
              <a:t>Transient types of guests are spending the most followed by contract type.</a:t>
            </a:r>
          </a:p>
          <a:p>
            <a:endParaRPr lang="en-IN" dirty="0"/>
          </a:p>
        </p:txBody>
      </p:sp>
    </p:spTree>
    <p:extLst>
      <p:ext uri="{BB962C8B-B14F-4D97-AF65-F5344CB8AC3E}">
        <p14:creationId xmlns:p14="http://schemas.microsoft.com/office/powerpoint/2010/main" val="68511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479B-DF07-D3F7-933D-847178FA9B52}"/>
              </a:ext>
            </a:extLst>
          </p:cNvPr>
          <p:cNvSpPr txBox="1"/>
          <p:nvPr/>
        </p:nvSpPr>
        <p:spPr>
          <a:xfrm>
            <a:off x="258185" y="247426"/>
            <a:ext cx="8283388" cy="646331"/>
          </a:xfrm>
          <a:prstGeom prst="rect">
            <a:avLst/>
          </a:prstGeom>
          <a:noFill/>
        </p:spPr>
        <p:txBody>
          <a:bodyPr wrap="square" rtlCol="0">
            <a:spAutoFit/>
          </a:bodyPr>
          <a:lstStyle/>
          <a:p>
            <a:r>
              <a:rPr lang="en-US" sz="1800" dirty="0">
                <a:solidFill>
                  <a:srgbClr val="00B050"/>
                </a:solidFill>
              </a:rPr>
              <a:t>Now lets understand the various patterns behind booking cancellations and its effect on profitability of hotels </a:t>
            </a:r>
            <a:endParaRPr lang="en-IN" sz="1800" dirty="0">
              <a:solidFill>
                <a:srgbClr val="00B050"/>
              </a:solidFill>
            </a:endParaRPr>
          </a:p>
        </p:txBody>
      </p:sp>
      <p:pic>
        <p:nvPicPr>
          <p:cNvPr id="5" name="Picture 4">
            <a:extLst>
              <a:ext uri="{FF2B5EF4-FFF2-40B4-BE49-F238E27FC236}">
                <a16:creationId xmlns:a16="http://schemas.microsoft.com/office/drawing/2014/main" id="{81162DBE-2862-16EB-97B3-C7AB0FAF0F70}"/>
              </a:ext>
            </a:extLst>
          </p:cNvPr>
          <p:cNvPicPr>
            <a:picLocks noChangeAspect="1"/>
          </p:cNvPicPr>
          <p:nvPr/>
        </p:nvPicPr>
        <p:blipFill>
          <a:blip r:embed="rId2"/>
          <a:stretch>
            <a:fillRect/>
          </a:stretch>
        </p:blipFill>
        <p:spPr>
          <a:xfrm>
            <a:off x="407076" y="1231875"/>
            <a:ext cx="3636085" cy="3550024"/>
          </a:xfrm>
          <a:prstGeom prst="rect">
            <a:avLst/>
          </a:prstGeom>
        </p:spPr>
      </p:pic>
      <p:sp>
        <p:nvSpPr>
          <p:cNvPr id="7" name="TextBox 6">
            <a:extLst>
              <a:ext uri="{FF2B5EF4-FFF2-40B4-BE49-F238E27FC236}">
                <a16:creationId xmlns:a16="http://schemas.microsoft.com/office/drawing/2014/main" id="{B35B4D05-ACC5-72E2-D472-6F20ECB1893C}"/>
              </a:ext>
            </a:extLst>
          </p:cNvPr>
          <p:cNvSpPr txBox="1"/>
          <p:nvPr/>
        </p:nvSpPr>
        <p:spPr>
          <a:xfrm>
            <a:off x="4043161" y="2345168"/>
            <a:ext cx="4498411" cy="1323439"/>
          </a:xfrm>
          <a:prstGeom prst="rect">
            <a:avLst/>
          </a:prstGeom>
          <a:noFill/>
        </p:spPr>
        <p:txBody>
          <a:bodyPr wrap="square" rtlCol="0">
            <a:spAutoFit/>
          </a:bodyPr>
          <a:lstStyle/>
          <a:p>
            <a:r>
              <a:rPr lang="en-US" sz="2000" b="1" dirty="0"/>
              <a:t>Observation</a:t>
            </a:r>
            <a:r>
              <a:rPr lang="en-US" sz="2000" dirty="0"/>
              <a:t> : We can see that out of total bookings, 27.5% of bookings were cancelled.</a:t>
            </a:r>
          </a:p>
          <a:p>
            <a:endParaRPr lang="en-IN" sz="2000" dirty="0"/>
          </a:p>
        </p:txBody>
      </p:sp>
    </p:spTree>
    <p:extLst>
      <p:ext uri="{BB962C8B-B14F-4D97-AF65-F5344CB8AC3E}">
        <p14:creationId xmlns:p14="http://schemas.microsoft.com/office/powerpoint/2010/main" val="55483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F222BB-3004-7D41-B840-12E39CB0F708}"/>
              </a:ext>
            </a:extLst>
          </p:cNvPr>
          <p:cNvPicPr>
            <a:picLocks noChangeAspect="1"/>
          </p:cNvPicPr>
          <p:nvPr/>
        </p:nvPicPr>
        <p:blipFill>
          <a:blip r:embed="rId2"/>
          <a:stretch>
            <a:fillRect/>
          </a:stretch>
        </p:blipFill>
        <p:spPr>
          <a:xfrm>
            <a:off x="430306" y="351387"/>
            <a:ext cx="7928386" cy="1509686"/>
          </a:xfrm>
          <a:prstGeom prst="rect">
            <a:avLst/>
          </a:prstGeom>
        </p:spPr>
      </p:pic>
      <p:pic>
        <p:nvPicPr>
          <p:cNvPr id="5" name="Picture 4">
            <a:extLst>
              <a:ext uri="{FF2B5EF4-FFF2-40B4-BE49-F238E27FC236}">
                <a16:creationId xmlns:a16="http://schemas.microsoft.com/office/drawing/2014/main" id="{8779FC1D-8ADE-A6F3-9EAD-DD4E28407EEC}"/>
              </a:ext>
            </a:extLst>
          </p:cNvPr>
          <p:cNvPicPr>
            <a:picLocks noChangeAspect="1"/>
          </p:cNvPicPr>
          <p:nvPr/>
        </p:nvPicPr>
        <p:blipFill>
          <a:blip r:embed="rId3"/>
          <a:stretch>
            <a:fillRect/>
          </a:stretch>
        </p:blipFill>
        <p:spPr>
          <a:xfrm>
            <a:off x="4572000" y="2043953"/>
            <a:ext cx="3786691" cy="2936837"/>
          </a:xfrm>
          <a:prstGeom prst="rect">
            <a:avLst/>
          </a:prstGeom>
        </p:spPr>
      </p:pic>
      <p:sp>
        <p:nvSpPr>
          <p:cNvPr id="6" name="TextBox 5">
            <a:extLst>
              <a:ext uri="{FF2B5EF4-FFF2-40B4-BE49-F238E27FC236}">
                <a16:creationId xmlns:a16="http://schemas.microsoft.com/office/drawing/2014/main" id="{8C145E89-AAA8-13D8-1A44-FE4318EDC4EB}"/>
              </a:ext>
            </a:extLst>
          </p:cNvPr>
          <p:cNvSpPr txBox="1"/>
          <p:nvPr/>
        </p:nvSpPr>
        <p:spPr>
          <a:xfrm>
            <a:off x="430305" y="2312894"/>
            <a:ext cx="3991088" cy="2523768"/>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City hotel has higher percentage of booking cancellations as compared to Resort hotel.</a:t>
            </a:r>
          </a:p>
          <a:p>
            <a:pPr marL="285750" indent="-285750">
              <a:buFont typeface="Wingdings" panose="05000000000000000000" pitchFamily="2" charset="2"/>
              <a:buChar char="Ø"/>
            </a:pPr>
            <a:r>
              <a:rPr lang="en-US" sz="1800" dirty="0"/>
              <a:t>Average loss in adr due to cancellations for Resort hotel(118.79) is slightly higher than City hotel(117.37).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1027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A3C2A-B138-8382-E636-26AEE2443D07}"/>
              </a:ext>
            </a:extLst>
          </p:cNvPr>
          <p:cNvPicPr>
            <a:picLocks noChangeAspect="1"/>
          </p:cNvPicPr>
          <p:nvPr/>
        </p:nvPicPr>
        <p:blipFill>
          <a:blip r:embed="rId2"/>
          <a:stretch>
            <a:fillRect/>
          </a:stretch>
        </p:blipFill>
        <p:spPr>
          <a:xfrm>
            <a:off x="225910" y="2662239"/>
            <a:ext cx="5195944" cy="2404054"/>
          </a:xfrm>
          <a:prstGeom prst="rect">
            <a:avLst/>
          </a:prstGeom>
        </p:spPr>
      </p:pic>
      <p:pic>
        <p:nvPicPr>
          <p:cNvPr id="5" name="Picture 4">
            <a:extLst>
              <a:ext uri="{FF2B5EF4-FFF2-40B4-BE49-F238E27FC236}">
                <a16:creationId xmlns:a16="http://schemas.microsoft.com/office/drawing/2014/main" id="{241DF369-0559-A4DD-7C33-6081C0B9EEEE}"/>
              </a:ext>
            </a:extLst>
          </p:cNvPr>
          <p:cNvPicPr>
            <a:picLocks noChangeAspect="1"/>
          </p:cNvPicPr>
          <p:nvPr/>
        </p:nvPicPr>
        <p:blipFill>
          <a:blip r:embed="rId3"/>
          <a:stretch>
            <a:fillRect/>
          </a:stretch>
        </p:blipFill>
        <p:spPr>
          <a:xfrm>
            <a:off x="225911" y="268941"/>
            <a:ext cx="5195943" cy="2302809"/>
          </a:xfrm>
          <a:prstGeom prst="rect">
            <a:avLst/>
          </a:prstGeom>
        </p:spPr>
      </p:pic>
      <p:sp>
        <p:nvSpPr>
          <p:cNvPr id="6" name="TextBox 5">
            <a:extLst>
              <a:ext uri="{FF2B5EF4-FFF2-40B4-BE49-F238E27FC236}">
                <a16:creationId xmlns:a16="http://schemas.microsoft.com/office/drawing/2014/main" id="{4835ABEE-6EAF-2371-4DEF-C3CC4A666F15}"/>
              </a:ext>
            </a:extLst>
          </p:cNvPr>
          <p:cNvSpPr txBox="1"/>
          <p:nvPr/>
        </p:nvSpPr>
        <p:spPr>
          <a:xfrm>
            <a:off x="5626249" y="860611"/>
            <a:ext cx="3216536" cy="3908762"/>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US" sz="1800" dirty="0"/>
              <a:t>79.1% of total bookings were made through TA/TO followed by Direct bookings which is 14.9%</a:t>
            </a:r>
          </a:p>
          <a:p>
            <a:pPr marL="285750" indent="-285750">
              <a:buFont typeface="Wingdings" panose="05000000000000000000" pitchFamily="2" charset="2"/>
              <a:buChar char="Ø"/>
            </a:pPr>
            <a:r>
              <a:rPr lang="en-US" sz="1800" dirty="0"/>
              <a:t>As excepted out of 16035 cancellations for City hotel, 14649 cancellations took place through TA/TO.</a:t>
            </a:r>
          </a:p>
          <a:p>
            <a:pPr marL="285750" indent="-285750">
              <a:buFont typeface="Wingdings" panose="05000000000000000000" pitchFamily="2" charset="2"/>
              <a:buChar char="Ø"/>
            </a:pPr>
            <a:r>
              <a:rPr lang="en-US" sz="1800" dirty="0"/>
              <a:t>Similarly out of 7974 cancellations for Resort hotel 6706 cancellations took place through TA/TO.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94829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idx="4294967295"/>
          </p:nvPr>
        </p:nvSpPr>
        <p:spPr>
          <a:xfrm>
            <a:off x="0" y="1484313"/>
            <a:ext cx="8972550" cy="356076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4E1BD922-4222-B3A0-9449-02DAA6565A02}"/>
              </a:ext>
            </a:extLst>
          </p:cNvPr>
          <p:cNvSpPr txBox="1"/>
          <p:nvPr/>
        </p:nvSpPr>
        <p:spPr>
          <a:xfrm>
            <a:off x="324930" y="537347"/>
            <a:ext cx="8474825" cy="584775"/>
          </a:xfrm>
          <a:prstGeom prst="rect">
            <a:avLst/>
          </a:prstGeom>
          <a:solidFill>
            <a:schemeClr val="accent6"/>
          </a:solidFill>
        </p:spPr>
        <p:txBody>
          <a:bodyPr wrap="square" rtlCol="0">
            <a:spAutoFit/>
          </a:bodyPr>
          <a:lstStyle/>
          <a:p>
            <a:r>
              <a:rPr lang="en-US" sz="3200" b="1" dirty="0">
                <a:solidFill>
                  <a:schemeClr val="tx2">
                    <a:lumMod val="50000"/>
                  </a:schemeClr>
                </a:solidFill>
              </a:rPr>
              <a:t>Problem Statement</a:t>
            </a:r>
            <a:endParaRPr lang="en-IN" sz="3200" b="1" dirty="0">
              <a:solidFill>
                <a:schemeClr val="tx2">
                  <a:lumMod val="50000"/>
                </a:schemeClr>
              </a:solidFill>
            </a:endParaRPr>
          </a:p>
        </p:txBody>
      </p:sp>
      <p:sp>
        <p:nvSpPr>
          <p:cNvPr id="4" name="TextBox 3">
            <a:extLst>
              <a:ext uri="{FF2B5EF4-FFF2-40B4-BE49-F238E27FC236}">
                <a16:creationId xmlns:a16="http://schemas.microsoft.com/office/drawing/2014/main" id="{25A925F7-1B1D-D866-187D-7D0335AC11FA}"/>
              </a:ext>
            </a:extLst>
          </p:cNvPr>
          <p:cNvSpPr txBox="1"/>
          <p:nvPr/>
        </p:nvSpPr>
        <p:spPr>
          <a:xfrm>
            <a:off x="259427" y="1366221"/>
            <a:ext cx="8605829" cy="4493538"/>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In this project we have done EDA on Hotel Bookings to find useful insights and tried to identify customer behavior which can be used by hotels to increase their profits and accordingly develop suitable business strategies.</a:t>
            </a:r>
          </a:p>
          <a:p>
            <a:pPr marL="285750" indent="-285750" algn="just">
              <a:buFont typeface="Wingdings" panose="05000000000000000000" pitchFamily="2" charset="2"/>
              <a:buChar char="Ø"/>
            </a:pPr>
            <a:r>
              <a:rPr lang="en-US" sz="2400" dirty="0"/>
              <a:t>To understand and compare the average daily rates (adr)  of both the hotels.</a:t>
            </a:r>
          </a:p>
          <a:p>
            <a:pPr marL="285750" indent="-285750" algn="just">
              <a:buFont typeface="Wingdings" panose="05000000000000000000" pitchFamily="2" charset="2"/>
              <a:buChar char="Ø"/>
            </a:pPr>
            <a:r>
              <a:rPr lang="en-US" sz="2400" dirty="0"/>
              <a:t>To identify patterns behind booking cancellations and accordingly take suitable actions to reduce losses due to booking cancellations.</a:t>
            </a:r>
          </a:p>
          <a:p>
            <a:pPr marL="285750" indent="-285750">
              <a:buFont typeface="Wingdings" panose="05000000000000000000" pitchFamily="2" charset="2"/>
              <a:buChar char="Ø"/>
            </a:pPr>
            <a:endParaRPr lang="en-US" dirty="0"/>
          </a:p>
          <a:p>
            <a:r>
              <a:rPr lang="en-US" dirty="0"/>
              <a:t>     </a:t>
            </a:r>
          </a:p>
          <a:p>
            <a:endParaRPr lang="en-US" dirty="0"/>
          </a:p>
          <a:p>
            <a:endParaRPr lang="en-US" dirty="0"/>
          </a:p>
          <a:p>
            <a:r>
              <a:rPr lang="en-US" dirty="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2DBE11-BFD7-BB10-A440-BA4BC0249225}"/>
              </a:ext>
            </a:extLst>
          </p:cNvPr>
          <p:cNvPicPr>
            <a:picLocks noChangeAspect="1"/>
          </p:cNvPicPr>
          <p:nvPr/>
        </p:nvPicPr>
        <p:blipFill>
          <a:blip r:embed="rId2"/>
          <a:stretch>
            <a:fillRect/>
          </a:stretch>
        </p:blipFill>
        <p:spPr>
          <a:xfrm>
            <a:off x="4431268" y="118333"/>
            <a:ext cx="3979447" cy="2786232"/>
          </a:xfrm>
          <a:prstGeom prst="rect">
            <a:avLst/>
          </a:prstGeom>
        </p:spPr>
      </p:pic>
      <p:pic>
        <p:nvPicPr>
          <p:cNvPr id="5" name="Picture 4">
            <a:extLst>
              <a:ext uri="{FF2B5EF4-FFF2-40B4-BE49-F238E27FC236}">
                <a16:creationId xmlns:a16="http://schemas.microsoft.com/office/drawing/2014/main" id="{13DD5F99-24D4-1F4E-AF53-875F622B93D6}"/>
              </a:ext>
            </a:extLst>
          </p:cNvPr>
          <p:cNvPicPr>
            <a:picLocks noChangeAspect="1"/>
          </p:cNvPicPr>
          <p:nvPr/>
        </p:nvPicPr>
        <p:blipFill>
          <a:blip r:embed="rId3"/>
          <a:stretch>
            <a:fillRect/>
          </a:stretch>
        </p:blipFill>
        <p:spPr>
          <a:xfrm>
            <a:off x="537883" y="118333"/>
            <a:ext cx="3399416" cy="2786232"/>
          </a:xfrm>
          <a:prstGeom prst="rect">
            <a:avLst/>
          </a:prstGeom>
        </p:spPr>
      </p:pic>
      <p:sp>
        <p:nvSpPr>
          <p:cNvPr id="6" name="TextBox 5">
            <a:extLst>
              <a:ext uri="{FF2B5EF4-FFF2-40B4-BE49-F238E27FC236}">
                <a16:creationId xmlns:a16="http://schemas.microsoft.com/office/drawing/2014/main" id="{02E62B22-3FA6-75D4-FC4C-2E8BB74FF9B2}"/>
              </a:ext>
            </a:extLst>
          </p:cNvPr>
          <p:cNvSpPr txBox="1"/>
          <p:nvPr/>
        </p:nvSpPr>
        <p:spPr>
          <a:xfrm>
            <a:off x="451821" y="3076685"/>
            <a:ext cx="7958894" cy="2031325"/>
          </a:xfrm>
          <a:prstGeom prst="rect">
            <a:avLst/>
          </a:prstGeom>
          <a:noFill/>
        </p:spPr>
        <p:txBody>
          <a:bodyPr wrap="square" rtlCol="0">
            <a:spAutoFit/>
          </a:bodyPr>
          <a:lstStyle/>
          <a:p>
            <a:r>
              <a:rPr lang="en-US" sz="1800" b="1" dirty="0"/>
              <a:t>Observations</a:t>
            </a:r>
            <a:r>
              <a:rPr lang="en-US" sz="1800" dirty="0"/>
              <a:t> : </a:t>
            </a:r>
          </a:p>
          <a:p>
            <a:pPr marL="285750" indent="-285750">
              <a:buFont typeface="Wingdings" panose="05000000000000000000" pitchFamily="2" charset="2"/>
              <a:buChar char="Ø"/>
            </a:pPr>
            <a:r>
              <a:rPr lang="en-US" sz="1800" dirty="0"/>
              <a:t>We can see that most of the bookings were made through  ‘No Deposit’ mode almost 98.7%</a:t>
            </a:r>
          </a:p>
          <a:p>
            <a:pPr marL="285750" indent="-285750">
              <a:buFont typeface="Wingdings" panose="05000000000000000000" pitchFamily="2" charset="2"/>
              <a:buChar char="Ø"/>
            </a:pPr>
            <a:r>
              <a:rPr lang="en-US" sz="1800" dirty="0"/>
              <a:t>Also most of the cancellations were made in ‘No Deposit’ mode.</a:t>
            </a:r>
          </a:p>
          <a:p>
            <a:pPr marL="285750" indent="-285750">
              <a:buFont typeface="Wingdings" panose="05000000000000000000" pitchFamily="2" charset="2"/>
              <a:buChar char="Ø"/>
            </a:pPr>
            <a:r>
              <a:rPr lang="en-US" sz="1800" dirty="0">
                <a:solidFill>
                  <a:schemeClr val="tx2">
                    <a:lumMod val="50000"/>
                  </a:schemeClr>
                </a:solidFill>
              </a:rPr>
              <a:t>We can now make a important conclusion that if hotels would have taken some charges for bookings, the cancellations would have decreased drastically</a:t>
            </a:r>
            <a:r>
              <a:rPr lang="en-US" sz="1800" dirty="0"/>
              <a:t>. </a:t>
            </a:r>
            <a:endParaRPr lang="en-IN" sz="1800" dirty="0"/>
          </a:p>
        </p:txBody>
      </p:sp>
    </p:spTree>
    <p:extLst>
      <p:ext uri="{BB962C8B-B14F-4D97-AF65-F5344CB8AC3E}">
        <p14:creationId xmlns:p14="http://schemas.microsoft.com/office/powerpoint/2010/main" val="3320101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50A57E-07FA-A4D5-DE1F-22B72FFA67F5}"/>
              </a:ext>
            </a:extLst>
          </p:cNvPr>
          <p:cNvPicPr>
            <a:picLocks noChangeAspect="1"/>
          </p:cNvPicPr>
          <p:nvPr/>
        </p:nvPicPr>
        <p:blipFill>
          <a:blip r:embed="rId2"/>
          <a:stretch>
            <a:fillRect/>
          </a:stretch>
        </p:blipFill>
        <p:spPr>
          <a:xfrm>
            <a:off x="473336" y="182881"/>
            <a:ext cx="3270326" cy="2646380"/>
          </a:xfrm>
          <a:prstGeom prst="rect">
            <a:avLst/>
          </a:prstGeom>
        </p:spPr>
      </p:pic>
      <p:pic>
        <p:nvPicPr>
          <p:cNvPr id="5" name="Picture 4">
            <a:extLst>
              <a:ext uri="{FF2B5EF4-FFF2-40B4-BE49-F238E27FC236}">
                <a16:creationId xmlns:a16="http://schemas.microsoft.com/office/drawing/2014/main" id="{65065DD1-3A9C-5EA5-C053-80FB311D1E2C}"/>
              </a:ext>
            </a:extLst>
          </p:cNvPr>
          <p:cNvPicPr>
            <a:picLocks noChangeAspect="1"/>
          </p:cNvPicPr>
          <p:nvPr/>
        </p:nvPicPr>
        <p:blipFill>
          <a:blip r:embed="rId3"/>
          <a:stretch>
            <a:fillRect/>
          </a:stretch>
        </p:blipFill>
        <p:spPr>
          <a:xfrm>
            <a:off x="4184725" y="182881"/>
            <a:ext cx="4109419" cy="2646380"/>
          </a:xfrm>
          <a:prstGeom prst="rect">
            <a:avLst/>
          </a:prstGeom>
        </p:spPr>
      </p:pic>
      <p:sp>
        <p:nvSpPr>
          <p:cNvPr id="6" name="TextBox 5">
            <a:extLst>
              <a:ext uri="{FF2B5EF4-FFF2-40B4-BE49-F238E27FC236}">
                <a16:creationId xmlns:a16="http://schemas.microsoft.com/office/drawing/2014/main" id="{3438BA5E-39CE-79A2-AFF7-77862741A569}"/>
              </a:ext>
            </a:extLst>
          </p:cNvPr>
          <p:cNvSpPr txBox="1"/>
          <p:nvPr/>
        </p:nvSpPr>
        <p:spPr>
          <a:xfrm>
            <a:off x="268940" y="2936837"/>
            <a:ext cx="8025205" cy="2031325"/>
          </a:xfrm>
          <a:prstGeom prst="rect">
            <a:avLst/>
          </a:prstGeom>
          <a:noFill/>
        </p:spPr>
        <p:txBody>
          <a:bodyPr wrap="square" rtlCol="0">
            <a:spAutoFit/>
          </a:bodyPr>
          <a:lstStyle/>
          <a:p>
            <a:r>
              <a:rPr lang="en-US" sz="1800" b="1" dirty="0"/>
              <a:t>Observations</a:t>
            </a:r>
            <a:r>
              <a:rPr lang="en-US" sz="1800" dirty="0"/>
              <a:t>:</a:t>
            </a:r>
          </a:p>
          <a:p>
            <a:pPr marL="285750" indent="-285750">
              <a:buFont typeface="Wingdings" panose="05000000000000000000" pitchFamily="2" charset="2"/>
              <a:buChar char="Ø"/>
            </a:pPr>
            <a:r>
              <a:rPr lang="en-US" sz="1800" dirty="0"/>
              <a:t>We can see that out of total bookings, there were 14.9% bookings where guests were not assigned the same room for which they had made their reservations.</a:t>
            </a:r>
          </a:p>
          <a:p>
            <a:pPr marL="285750" indent="-285750">
              <a:buFont typeface="Wingdings" panose="05000000000000000000" pitchFamily="2" charset="2"/>
              <a:buChar char="Ø"/>
            </a:pPr>
            <a:r>
              <a:rPr lang="en-US" sz="1800" dirty="0"/>
              <a:t>Out of these 14.9% bookings only 4.7% of bookings were cancelled.</a:t>
            </a:r>
          </a:p>
          <a:p>
            <a:pPr marL="285750" indent="-285750">
              <a:buFont typeface="Wingdings" panose="05000000000000000000" pitchFamily="2" charset="2"/>
              <a:buChar char="Ø"/>
            </a:pPr>
            <a:r>
              <a:rPr lang="en-US" sz="1800" dirty="0">
                <a:solidFill>
                  <a:srgbClr val="FF0000"/>
                </a:solidFill>
              </a:rPr>
              <a:t>Here we can make an important conclusion that not getting the same room as per reserved room is not the reason for booking cancellations</a:t>
            </a:r>
            <a:r>
              <a:rPr lang="en-US" sz="1800" dirty="0"/>
              <a:t>. </a:t>
            </a:r>
          </a:p>
        </p:txBody>
      </p:sp>
    </p:spTree>
    <p:extLst>
      <p:ext uri="{BB962C8B-B14F-4D97-AF65-F5344CB8AC3E}">
        <p14:creationId xmlns:p14="http://schemas.microsoft.com/office/powerpoint/2010/main" val="416002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DBAD2-CE2F-D045-F9A8-905695F15916}"/>
              </a:ext>
            </a:extLst>
          </p:cNvPr>
          <p:cNvPicPr>
            <a:picLocks noChangeAspect="1"/>
          </p:cNvPicPr>
          <p:nvPr/>
        </p:nvPicPr>
        <p:blipFill>
          <a:blip r:embed="rId2"/>
          <a:stretch>
            <a:fillRect/>
          </a:stretch>
        </p:blipFill>
        <p:spPr>
          <a:xfrm>
            <a:off x="129092" y="178360"/>
            <a:ext cx="5023821" cy="4786780"/>
          </a:xfrm>
          <a:prstGeom prst="rect">
            <a:avLst/>
          </a:prstGeom>
        </p:spPr>
      </p:pic>
      <p:sp>
        <p:nvSpPr>
          <p:cNvPr id="4" name="TextBox 3">
            <a:extLst>
              <a:ext uri="{FF2B5EF4-FFF2-40B4-BE49-F238E27FC236}">
                <a16:creationId xmlns:a16="http://schemas.microsoft.com/office/drawing/2014/main" id="{76DEFDB0-EE66-3C30-B686-1BD82454132C}"/>
              </a:ext>
            </a:extLst>
          </p:cNvPr>
          <p:cNvSpPr txBox="1"/>
          <p:nvPr/>
        </p:nvSpPr>
        <p:spPr>
          <a:xfrm>
            <a:off x="5421854" y="586591"/>
            <a:ext cx="3420932" cy="3970318"/>
          </a:xfrm>
          <a:prstGeom prst="rect">
            <a:avLst/>
          </a:prstGeom>
          <a:noFill/>
        </p:spPr>
        <p:txBody>
          <a:bodyPr wrap="square" rtlCol="0">
            <a:spAutoFit/>
          </a:bodyPr>
          <a:lstStyle/>
          <a:p>
            <a:r>
              <a:rPr lang="en-US" sz="1800" b="1" dirty="0"/>
              <a:t>Observations</a:t>
            </a:r>
            <a:r>
              <a:rPr lang="en-US" sz="1800" dirty="0"/>
              <a:t> :</a:t>
            </a:r>
          </a:p>
          <a:p>
            <a:pPr marL="285750" indent="-285750">
              <a:buFont typeface="Wingdings" panose="05000000000000000000" pitchFamily="2" charset="2"/>
              <a:buChar char="Ø"/>
            </a:pPr>
            <a:r>
              <a:rPr lang="en-IN" sz="1800" dirty="0"/>
              <a:t>lead_time and total_stay is positively correlated hence more the stay more will be lead time.</a:t>
            </a:r>
          </a:p>
          <a:p>
            <a:pPr marL="285750" indent="-285750">
              <a:buFont typeface="Wingdings" panose="05000000000000000000" pitchFamily="2" charset="2"/>
              <a:buChar char="Ø"/>
            </a:pPr>
            <a:r>
              <a:rPr lang="en-IN" sz="1800" dirty="0"/>
              <a:t>is_repeated guest and previous_bookings_not_ cancelled has strong correlation, may be repeated guests are not more likely to cancel their bookings.</a:t>
            </a:r>
          </a:p>
          <a:p>
            <a:pPr marL="285750" indent="-285750">
              <a:buFont typeface="Wingdings" panose="05000000000000000000" pitchFamily="2" charset="2"/>
              <a:buChar char="Ø"/>
            </a:pPr>
            <a:r>
              <a:rPr lang="en-IN" sz="1800" dirty="0"/>
              <a:t>total_people are positively correlated to adr hence more people more will be adr.  </a:t>
            </a:r>
          </a:p>
        </p:txBody>
      </p:sp>
    </p:spTree>
    <p:extLst>
      <p:ext uri="{BB962C8B-B14F-4D97-AF65-F5344CB8AC3E}">
        <p14:creationId xmlns:p14="http://schemas.microsoft.com/office/powerpoint/2010/main" val="169797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3307E-ED36-EA94-80DF-D76537265960}"/>
              </a:ext>
            </a:extLst>
          </p:cNvPr>
          <p:cNvSpPr txBox="1"/>
          <p:nvPr/>
        </p:nvSpPr>
        <p:spPr>
          <a:xfrm>
            <a:off x="311972" y="61555"/>
            <a:ext cx="7799294" cy="461665"/>
          </a:xfrm>
          <a:prstGeom prst="rect">
            <a:avLst/>
          </a:prstGeom>
          <a:noFill/>
        </p:spPr>
        <p:txBody>
          <a:bodyPr wrap="square" rtlCol="0">
            <a:spAutoFit/>
          </a:bodyPr>
          <a:lstStyle/>
          <a:p>
            <a:r>
              <a:rPr lang="en-US" sz="2400" b="1" dirty="0">
                <a:solidFill>
                  <a:srgbClr val="FF0000"/>
                </a:solidFill>
              </a:rPr>
              <a:t>Conclusions</a:t>
            </a:r>
            <a:r>
              <a:rPr lang="en-US" dirty="0"/>
              <a:t>:</a:t>
            </a:r>
            <a:endParaRPr lang="en-IN" dirty="0"/>
          </a:p>
        </p:txBody>
      </p:sp>
      <p:sp>
        <p:nvSpPr>
          <p:cNvPr id="3" name="TextBox 2">
            <a:extLst>
              <a:ext uri="{FF2B5EF4-FFF2-40B4-BE49-F238E27FC236}">
                <a16:creationId xmlns:a16="http://schemas.microsoft.com/office/drawing/2014/main" id="{B4A86FA1-4955-E258-F2E0-60CADFEBBA92}"/>
              </a:ext>
            </a:extLst>
          </p:cNvPr>
          <p:cNvSpPr txBox="1"/>
          <p:nvPr/>
        </p:nvSpPr>
        <p:spPr>
          <a:xfrm>
            <a:off x="311972" y="557630"/>
            <a:ext cx="8186569" cy="4524315"/>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As the retention rate is low, to increase it hotels can follow different ways such as:-</a:t>
            </a:r>
          </a:p>
          <a:p>
            <a:pPr marL="400050" indent="-400050">
              <a:buFont typeface="+mj-lt"/>
              <a:buAutoNum type="romanLcPeriod"/>
            </a:pPr>
            <a:r>
              <a:rPr lang="en-US" sz="1800" dirty="0"/>
              <a:t>Dealing with guests issues instantly to increase customer satisfaction.</a:t>
            </a:r>
          </a:p>
          <a:p>
            <a:pPr marL="400050" indent="-400050">
              <a:buFont typeface="+mj-lt"/>
              <a:buAutoNum type="romanLcPeriod"/>
            </a:pPr>
            <a:r>
              <a:rPr lang="en-US" sz="1800" dirty="0"/>
              <a:t>Excite guests with exclusive packages and deals so they are tempted to           visit again.</a:t>
            </a:r>
          </a:p>
          <a:p>
            <a:pPr marL="285750" indent="-285750">
              <a:buFont typeface="Wingdings" panose="05000000000000000000" pitchFamily="2" charset="2"/>
              <a:buChar char="Ø"/>
            </a:pPr>
            <a:r>
              <a:rPr lang="en-US" sz="1800" dirty="0"/>
              <a:t>F, G, H  are most profitable room types, so encourage guests to book these rooms by offering special complementary services exclusive to only these rooms.</a:t>
            </a:r>
          </a:p>
          <a:p>
            <a:pPr marL="285750" indent="-285750">
              <a:buFont typeface="Wingdings" panose="05000000000000000000" pitchFamily="2" charset="2"/>
              <a:buChar char="Ø"/>
            </a:pPr>
            <a:r>
              <a:rPr lang="en-US" sz="1800" dirty="0"/>
              <a:t>Hotels can run discount offers and promotions to encourage guests to stay longer, as most customers are transient type and will be scouting for good deals. </a:t>
            </a:r>
          </a:p>
          <a:p>
            <a:pPr marL="285750" indent="-285750">
              <a:buFont typeface="Wingdings" panose="05000000000000000000" pitchFamily="2" charset="2"/>
              <a:buChar char="Ø"/>
            </a:pPr>
            <a:r>
              <a:rPr lang="en-US" sz="1800" dirty="0"/>
              <a:t>Cancellation rate is more since there are no cancellation charges, so having cancellation charges policy may lead to dip in cancellation of bookings in both hotels.</a:t>
            </a:r>
          </a:p>
          <a:p>
            <a:pPr marL="285750" indent="-285750">
              <a:buFont typeface="Wingdings" panose="05000000000000000000" pitchFamily="2" charset="2"/>
              <a:buChar char="Ø"/>
            </a:pPr>
            <a:r>
              <a:rPr lang="en-US" sz="1800" dirty="0"/>
              <a:t>Hotels can minimize TA/TO cancellations by having a lower commission for TA/TO with higher cancellations.   </a:t>
            </a:r>
            <a:endParaRPr lang="en-IN" sz="1800" dirty="0"/>
          </a:p>
        </p:txBody>
      </p:sp>
    </p:spTree>
    <p:extLst>
      <p:ext uri="{BB962C8B-B14F-4D97-AF65-F5344CB8AC3E}">
        <p14:creationId xmlns:p14="http://schemas.microsoft.com/office/powerpoint/2010/main" val="268462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3CD8C-A8AD-B35C-A0F0-FFE593D02EA1}"/>
              </a:ext>
            </a:extLst>
          </p:cNvPr>
          <p:cNvSpPr txBox="1"/>
          <p:nvPr/>
        </p:nvSpPr>
        <p:spPr>
          <a:xfrm>
            <a:off x="2421411" y="2110085"/>
            <a:ext cx="4301177" cy="923330"/>
          </a:xfrm>
          <a:prstGeom prst="rect">
            <a:avLst/>
          </a:prstGeom>
          <a:solidFill>
            <a:schemeClr val="accent6"/>
          </a:solidFill>
        </p:spPr>
        <p:txBody>
          <a:bodyPr wrap="none" rtlCol="0">
            <a:spAutoFit/>
          </a:bodyPr>
          <a:lstStyle/>
          <a:p>
            <a:r>
              <a:rPr lang="en-US" sz="5400" b="1" u="sng" dirty="0">
                <a:solidFill>
                  <a:srgbClr val="FF0000"/>
                </a:solidFill>
              </a:rPr>
              <a:t>THANK YOU</a:t>
            </a:r>
            <a:endParaRPr lang="en-IN" sz="5400" b="1" u="sng" dirty="0">
              <a:solidFill>
                <a:srgbClr val="FF0000"/>
              </a:solidFill>
            </a:endParaRPr>
          </a:p>
        </p:txBody>
      </p:sp>
    </p:spTree>
    <p:extLst>
      <p:ext uri="{BB962C8B-B14F-4D97-AF65-F5344CB8AC3E}">
        <p14:creationId xmlns:p14="http://schemas.microsoft.com/office/powerpoint/2010/main" val="111546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9AA79F-F6C2-2C06-B240-EA0E5A87D709}"/>
              </a:ext>
            </a:extLst>
          </p:cNvPr>
          <p:cNvSpPr txBox="1"/>
          <p:nvPr/>
        </p:nvSpPr>
        <p:spPr>
          <a:xfrm>
            <a:off x="328108" y="516367"/>
            <a:ext cx="8460890" cy="584775"/>
          </a:xfrm>
          <a:prstGeom prst="rect">
            <a:avLst/>
          </a:prstGeom>
          <a:solidFill>
            <a:schemeClr val="accent6"/>
          </a:solidFill>
        </p:spPr>
        <p:txBody>
          <a:bodyPr wrap="square" rtlCol="0">
            <a:spAutoFit/>
          </a:bodyPr>
          <a:lstStyle/>
          <a:p>
            <a:r>
              <a:rPr lang="en-US" sz="3200" b="1" dirty="0">
                <a:solidFill>
                  <a:srgbClr val="FF0000"/>
                </a:solidFill>
              </a:rPr>
              <a:t>Workflow Of Analysis</a:t>
            </a:r>
            <a:endParaRPr lang="en-IN" sz="3200" b="1" dirty="0">
              <a:solidFill>
                <a:srgbClr val="FF0000"/>
              </a:solidFill>
            </a:endParaRPr>
          </a:p>
        </p:txBody>
      </p:sp>
      <p:sp>
        <p:nvSpPr>
          <p:cNvPr id="4" name="TextBox 3">
            <a:extLst>
              <a:ext uri="{FF2B5EF4-FFF2-40B4-BE49-F238E27FC236}">
                <a16:creationId xmlns:a16="http://schemas.microsoft.com/office/drawing/2014/main" id="{703287AF-7A09-F140-641B-4C1783FDB091}"/>
              </a:ext>
            </a:extLst>
          </p:cNvPr>
          <p:cNvSpPr txBox="1"/>
          <p:nvPr/>
        </p:nvSpPr>
        <p:spPr>
          <a:xfrm>
            <a:off x="328108" y="1452282"/>
            <a:ext cx="8460890" cy="523220"/>
          </a:xfrm>
          <a:prstGeom prst="rect">
            <a:avLst/>
          </a:prstGeom>
          <a:noFill/>
        </p:spPr>
        <p:txBody>
          <a:bodyPr wrap="square" rtlCol="0">
            <a:spAutoFit/>
          </a:bodyPr>
          <a:lstStyle/>
          <a:p>
            <a:r>
              <a:rPr lang="en-US" sz="2800" dirty="0"/>
              <a:t>The steps involved are as follows :-</a:t>
            </a:r>
            <a:endParaRPr lang="en-IN" sz="2800" dirty="0"/>
          </a:p>
        </p:txBody>
      </p:sp>
      <p:graphicFrame>
        <p:nvGraphicFramePr>
          <p:cNvPr id="6" name="Diagram 5">
            <a:extLst>
              <a:ext uri="{FF2B5EF4-FFF2-40B4-BE49-F238E27FC236}">
                <a16:creationId xmlns:a16="http://schemas.microsoft.com/office/drawing/2014/main" id="{2386B9B3-48F5-75B0-D891-405C43A973E1}"/>
              </a:ext>
            </a:extLst>
          </p:cNvPr>
          <p:cNvGraphicFramePr/>
          <p:nvPr>
            <p:extLst>
              <p:ext uri="{D42A27DB-BD31-4B8C-83A1-F6EECF244321}">
                <p14:modId xmlns:p14="http://schemas.microsoft.com/office/powerpoint/2010/main" val="1270536313"/>
              </p:ext>
            </p:extLst>
          </p:nvPr>
        </p:nvGraphicFramePr>
        <p:xfrm>
          <a:off x="502025" y="2097740"/>
          <a:ext cx="7523180" cy="2742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39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5FD81-8BD9-3E05-D8B4-97262E1F8792}"/>
              </a:ext>
            </a:extLst>
          </p:cNvPr>
          <p:cNvSpPr txBox="1"/>
          <p:nvPr/>
        </p:nvSpPr>
        <p:spPr>
          <a:xfrm>
            <a:off x="322730" y="139849"/>
            <a:ext cx="8100508" cy="584775"/>
          </a:xfrm>
          <a:prstGeom prst="rect">
            <a:avLst/>
          </a:prstGeom>
          <a:solidFill>
            <a:schemeClr val="accent6"/>
          </a:solidFill>
        </p:spPr>
        <p:txBody>
          <a:bodyPr wrap="square" rtlCol="0">
            <a:spAutoFit/>
          </a:bodyPr>
          <a:lstStyle/>
          <a:p>
            <a:r>
              <a:rPr lang="en-US" sz="3200" b="1" dirty="0">
                <a:solidFill>
                  <a:srgbClr val="FF0000"/>
                </a:solidFill>
              </a:rPr>
              <a:t>1. Data Collection And Understanding </a:t>
            </a:r>
            <a:endParaRPr lang="en-IN" sz="3200" b="1" dirty="0">
              <a:solidFill>
                <a:srgbClr val="FF0000"/>
              </a:solidFill>
            </a:endParaRPr>
          </a:p>
        </p:txBody>
      </p:sp>
      <p:sp>
        <p:nvSpPr>
          <p:cNvPr id="3" name="TextBox 2">
            <a:extLst>
              <a:ext uri="{FF2B5EF4-FFF2-40B4-BE49-F238E27FC236}">
                <a16:creationId xmlns:a16="http://schemas.microsoft.com/office/drawing/2014/main" id="{CF02C6E1-6936-62D7-3A3A-3ADD3A597D40}"/>
              </a:ext>
            </a:extLst>
          </p:cNvPr>
          <p:cNvSpPr txBox="1"/>
          <p:nvPr/>
        </p:nvSpPr>
        <p:spPr>
          <a:xfrm>
            <a:off x="322730" y="926961"/>
            <a:ext cx="8444752" cy="4801314"/>
          </a:xfrm>
          <a:prstGeom prst="rect">
            <a:avLst/>
          </a:prstGeom>
          <a:noFill/>
        </p:spPr>
        <p:txBody>
          <a:bodyPr wrap="square" rtlCol="0">
            <a:spAutoFit/>
          </a:bodyPr>
          <a:lstStyle/>
          <a:p>
            <a:r>
              <a:rPr lang="en-US" sz="1800" dirty="0"/>
              <a:t>It is very important to understand the dataset for any analysis. We had </a:t>
            </a:r>
            <a:r>
              <a:rPr lang="en-IN" sz="1800" b="1" dirty="0"/>
              <a:t>119390</a:t>
            </a:r>
            <a:r>
              <a:rPr lang="en-IN" sz="1800" dirty="0"/>
              <a:t> rows and </a:t>
            </a:r>
            <a:r>
              <a:rPr lang="en-IN" sz="1800" b="1" dirty="0"/>
              <a:t>32</a:t>
            </a:r>
            <a:r>
              <a:rPr lang="en-IN" sz="1800" dirty="0"/>
              <a:t> columns. Lets explore the columns.</a:t>
            </a:r>
          </a:p>
          <a:p>
            <a:endParaRPr lang="en-IN" sz="2000" b="1" dirty="0">
              <a:solidFill>
                <a:srgbClr val="FF0000"/>
              </a:solidFill>
            </a:endParaRPr>
          </a:p>
          <a:p>
            <a:r>
              <a:rPr lang="en-IN" sz="2400" b="1" dirty="0">
                <a:solidFill>
                  <a:srgbClr val="FF0000"/>
                </a:solidFill>
              </a:rPr>
              <a:t>Data Description:</a:t>
            </a:r>
          </a:p>
          <a:p>
            <a:r>
              <a:rPr lang="en-US" sz="1800" b="1" dirty="0"/>
              <a:t>hotel </a:t>
            </a:r>
            <a:r>
              <a:rPr lang="en-US" sz="1800" dirty="0"/>
              <a:t>:Resort Hotel or City Hotel </a:t>
            </a:r>
          </a:p>
          <a:p>
            <a:r>
              <a:rPr lang="en-US" sz="1800" b="1" dirty="0"/>
              <a:t>is_canceled </a:t>
            </a:r>
            <a:r>
              <a:rPr lang="en-US" sz="1800" dirty="0"/>
              <a:t>: Value indicating if the booking was canceled (1) or not (0) </a:t>
            </a:r>
          </a:p>
          <a:p>
            <a:r>
              <a:rPr lang="en-US" sz="1800" b="1" dirty="0"/>
              <a:t>lead_time </a:t>
            </a:r>
            <a:r>
              <a:rPr lang="en-US" sz="1800" dirty="0"/>
              <a:t>: Number of days that elapsed between the entering date of the booking and the arrival </a:t>
            </a:r>
          </a:p>
          <a:p>
            <a:r>
              <a:rPr lang="en-US" sz="1800" b="1" dirty="0"/>
              <a:t>date arrival_date_year </a:t>
            </a:r>
            <a:r>
              <a:rPr lang="en-US" sz="1800" dirty="0"/>
              <a:t>: Year of arrival date </a:t>
            </a:r>
          </a:p>
          <a:p>
            <a:r>
              <a:rPr lang="en-US" sz="1800" b="1" dirty="0"/>
              <a:t>arrival_date_month </a:t>
            </a:r>
            <a:r>
              <a:rPr lang="en-US" sz="1800" dirty="0"/>
              <a:t>: Month of arrival date </a:t>
            </a:r>
          </a:p>
          <a:p>
            <a:r>
              <a:rPr lang="en-US" sz="1800" b="1" dirty="0"/>
              <a:t>arrival_date_week_number </a:t>
            </a:r>
            <a:r>
              <a:rPr lang="en-US" sz="1800" dirty="0"/>
              <a:t>: Week number of year for arrival date </a:t>
            </a:r>
          </a:p>
          <a:p>
            <a:r>
              <a:rPr lang="en-US" sz="1800" b="1" dirty="0"/>
              <a:t>arrival_date_day_of_month </a:t>
            </a:r>
            <a:r>
              <a:rPr lang="en-US" sz="1800" dirty="0"/>
              <a:t>: Day of arrival date</a:t>
            </a:r>
          </a:p>
          <a:p>
            <a:r>
              <a:rPr lang="en-US" sz="1800" b="1" dirty="0"/>
              <a:t>stays_in_weekend_nights </a:t>
            </a:r>
            <a:r>
              <a:rPr lang="en-US" sz="1800" dirty="0"/>
              <a:t>: Number of weekend nights </a:t>
            </a:r>
          </a:p>
          <a:p>
            <a:r>
              <a:rPr lang="en-US" sz="1800" b="1" dirty="0"/>
              <a:t>stays_in_week_nights </a:t>
            </a:r>
            <a:r>
              <a:rPr lang="en-US" sz="1800" dirty="0"/>
              <a:t>: Number of week nights. </a:t>
            </a:r>
          </a:p>
          <a:p>
            <a:r>
              <a:rPr lang="en-US" sz="1800" dirty="0"/>
              <a:t> </a:t>
            </a:r>
          </a:p>
          <a:p>
            <a:endParaRPr lang="en-IN" dirty="0"/>
          </a:p>
          <a:p>
            <a:r>
              <a:rPr lang="en-IN" dirty="0"/>
              <a:t> </a:t>
            </a:r>
            <a:r>
              <a:rPr lang="en-US" dirty="0"/>
              <a:t>   </a:t>
            </a:r>
            <a:endParaRPr lang="en-IN" dirty="0"/>
          </a:p>
        </p:txBody>
      </p:sp>
    </p:spTree>
    <p:extLst>
      <p:ext uri="{BB962C8B-B14F-4D97-AF65-F5344CB8AC3E}">
        <p14:creationId xmlns:p14="http://schemas.microsoft.com/office/powerpoint/2010/main" val="254311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ABBA2-911C-4F2F-945A-3B6A39D9BA53}"/>
              </a:ext>
            </a:extLst>
          </p:cNvPr>
          <p:cNvSpPr txBox="1"/>
          <p:nvPr/>
        </p:nvSpPr>
        <p:spPr>
          <a:xfrm>
            <a:off x="301213" y="236667"/>
            <a:ext cx="8229601" cy="5355312"/>
          </a:xfrm>
          <a:prstGeom prst="rect">
            <a:avLst/>
          </a:prstGeom>
          <a:noFill/>
        </p:spPr>
        <p:txBody>
          <a:bodyPr wrap="square" rtlCol="0">
            <a:spAutoFit/>
          </a:bodyPr>
          <a:lstStyle/>
          <a:p>
            <a:r>
              <a:rPr lang="en-US" sz="1800" b="1" dirty="0"/>
              <a:t>adults</a:t>
            </a:r>
            <a:r>
              <a:rPr lang="en-US" sz="1800" dirty="0"/>
              <a:t> : Number of adults </a:t>
            </a:r>
          </a:p>
          <a:p>
            <a:r>
              <a:rPr lang="en-US" sz="1800" b="1" dirty="0"/>
              <a:t>children</a:t>
            </a:r>
            <a:r>
              <a:rPr lang="en-US" sz="1800" dirty="0"/>
              <a:t> : Number of children </a:t>
            </a:r>
          </a:p>
          <a:p>
            <a:r>
              <a:rPr lang="en-US" sz="1800" b="1" dirty="0"/>
              <a:t>babies</a:t>
            </a:r>
            <a:r>
              <a:rPr lang="en-US" sz="1800" dirty="0"/>
              <a:t> : Number of babies </a:t>
            </a:r>
          </a:p>
          <a:p>
            <a:r>
              <a:rPr lang="en-US" sz="1800" b="1" dirty="0"/>
              <a:t>meal</a:t>
            </a:r>
            <a:r>
              <a:rPr lang="en-US" sz="1800" dirty="0"/>
              <a:t> : Type of meal booked. </a:t>
            </a:r>
          </a:p>
          <a:p>
            <a:r>
              <a:rPr lang="en-US" sz="1800" b="1" dirty="0"/>
              <a:t>country</a:t>
            </a:r>
            <a:r>
              <a:rPr lang="en-US" sz="1800" dirty="0"/>
              <a:t> : Country of origin.</a:t>
            </a:r>
          </a:p>
          <a:p>
            <a:r>
              <a:rPr lang="en-US" sz="1800" b="1" dirty="0"/>
              <a:t>market_segment </a:t>
            </a:r>
            <a:r>
              <a:rPr lang="en-US" sz="1800" dirty="0"/>
              <a:t>: Market segment designation (TA/TO) </a:t>
            </a:r>
          </a:p>
          <a:p>
            <a:r>
              <a:rPr lang="en-US" sz="1800" b="1" dirty="0"/>
              <a:t>distribution_channel </a:t>
            </a:r>
            <a:r>
              <a:rPr lang="en-US" sz="1800" dirty="0"/>
              <a:t>: Booking distribution channel (TA/TO) </a:t>
            </a:r>
          </a:p>
          <a:p>
            <a:r>
              <a:rPr lang="en-US" sz="1800" b="1" dirty="0"/>
              <a:t>is_repeated_guest </a:t>
            </a:r>
            <a:r>
              <a:rPr lang="en-US" sz="1800" dirty="0"/>
              <a:t>: is a repeated guest (1) or not (0) </a:t>
            </a:r>
          </a:p>
          <a:p>
            <a:r>
              <a:rPr lang="en-US" sz="1800" b="1" dirty="0"/>
              <a:t>previous_cancellations </a:t>
            </a:r>
            <a:r>
              <a:rPr lang="en-US" sz="1800" dirty="0"/>
              <a:t>: Number of previous bookings that were cancelled by the customer prior to the current booking </a:t>
            </a:r>
          </a:p>
          <a:p>
            <a:r>
              <a:rPr lang="en-US" sz="1800" b="1" dirty="0"/>
              <a:t>previous_bookings_not_canceled </a:t>
            </a:r>
            <a:r>
              <a:rPr lang="en-US" sz="1800" dirty="0"/>
              <a:t>: Number of previous bookings not cancelled by the customer prior to the current booking </a:t>
            </a:r>
          </a:p>
          <a:p>
            <a:r>
              <a:rPr lang="en-US" sz="1800" b="1" dirty="0"/>
              <a:t>reserved_room_type </a:t>
            </a:r>
            <a:r>
              <a:rPr lang="en-US" sz="1800" dirty="0"/>
              <a:t>: Code of room type reserved. </a:t>
            </a:r>
          </a:p>
          <a:p>
            <a:r>
              <a:rPr lang="en-US" sz="1800" b="1" dirty="0"/>
              <a:t>assigned_room_type </a:t>
            </a:r>
            <a:r>
              <a:rPr lang="en-US" sz="1800" dirty="0"/>
              <a:t>: Code for the type of room assigned to the booking.</a:t>
            </a:r>
          </a:p>
          <a:p>
            <a:r>
              <a:rPr lang="en-US" sz="1800" b="1" dirty="0"/>
              <a:t>booking_changes </a:t>
            </a:r>
            <a:r>
              <a:rPr lang="en-US" sz="1800" dirty="0"/>
              <a:t>: Number of changes made to the booking from the moment the booking was entered on the PMS until the moment of check-in or cancellation </a:t>
            </a:r>
          </a:p>
          <a:p>
            <a:r>
              <a:rPr lang="en-US" sz="1800" dirty="0"/>
              <a:t> </a:t>
            </a:r>
          </a:p>
          <a:p>
            <a:endParaRPr lang="en-IN" sz="1800" dirty="0"/>
          </a:p>
        </p:txBody>
      </p:sp>
    </p:spTree>
    <p:extLst>
      <p:ext uri="{BB962C8B-B14F-4D97-AF65-F5344CB8AC3E}">
        <p14:creationId xmlns:p14="http://schemas.microsoft.com/office/powerpoint/2010/main" val="397862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8B783-5D00-0601-D7F6-09AD4004EC36}"/>
              </a:ext>
            </a:extLst>
          </p:cNvPr>
          <p:cNvSpPr txBox="1"/>
          <p:nvPr/>
        </p:nvSpPr>
        <p:spPr>
          <a:xfrm>
            <a:off x="236667" y="546581"/>
            <a:ext cx="8240357" cy="4247317"/>
          </a:xfrm>
          <a:prstGeom prst="rect">
            <a:avLst/>
          </a:prstGeom>
          <a:noFill/>
        </p:spPr>
        <p:txBody>
          <a:bodyPr wrap="square" rtlCol="0">
            <a:spAutoFit/>
          </a:bodyPr>
          <a:lstStyle/>
          <a:p>
            <a:r>
              <a:rPr lang="en-US" sz="1800" b="1" dirty="0"/>
              <a:t>deposit_type </a:t>
            </a:r>
            <a:r>
              <a:rPr lang="en-US" sz="1800" dirty="0"/>
              <a:t>: No Deposit, Non Refund , Refundable. </a:t>
            </a:r>
          </a:p>
          <a:p>
            <a:r>
              <a:rPr lang="en-US" sz="1800" b="1" dirty="0"/>
              <a:t>agent</a:t>
            </a:r>
            <a:r>
              <a:rPr lang="en-US" sz="1800" dirty="0"/>
              <a:t> : ID of the travel agency that made the booking </a:t>
            </a:r>
          </a:p>
          <a:p>
            <a:r>
              <a:rPr lang="en-US" sz="1800" b="1" dirty="0"/>
              <a:t>company</a:t>
            </a:r>
            <a:r>
              <a:rPr lang="en-US" sz="1800" dirty="0"/>
              <a:t> : ID of the company/entity that made the booking . </a:t>
            </a:r>
            <a:r>
              <a:rPr lang="en-US" sz="1800" b="1" dirty="0"/>
              <a:t>days_in_waiting_list </a:t>
            </a:r>
            <a:r>
              <a:rPr lang="en-US" sz="1800" dirty="0"/>
              <a:t>: Number of days the booking was in the waiting list before it was confirmed to the customer </a:t>
            </a:r>
          </a:p>
          <a:p>
            <a:r>
              <a:rPr lang="en-US" sz="1800" b="1" dirty="0"/>
              <a:t>customer_type </a:t>
            </a:r>
            <a:r>
              <a:rPr lang="en-US" sz="1800" dirty="0"/>
              <a:t>: Type of customer. Contract, Group, Transient, Transient party. </a:t>
            </a:r>
          </a:p>
          <a:p>
            <a:r>
              <a:rPr lang="en-US" sz="1800" b="1" dirty="0"/>
              <a:t>adr</a:t>
            </a:r>
            <a:r>
              <a:rPr lang="en-US" sz="1800" dirty="0"/>
              <a:t> : Average Daily Rate as defined by dividing the sum of all lodging transactions by the total number of staying nights </a:t>
            </a:r>
          </a:p>
          <a:p>
            <a:r>
              <a:rPr lang="en-US" sz="1800" b="1" dirty="0"/>
              <a:t>required_car_parking_spaces </a:t>
            </a:r>
            <a:r>
              <a:rPr lang="en-US" sz="1800" dirty="0"/>
              <a:t>: Number of car parking spaces required by the customer </a:t>
            </a:r>
          </a:p>
          <a:p>
            <a:r>
              <a:rPr lang="en-US" sz="1800" b="1" dirty="0"/>
              <a:t>total_of_special_requests </a:t>
            </a:r>
            <a:r>
              <a:rPr lang="en-US" sz="1800" dirty="0"/>
              <a:t>: Number of special requests made by the customer (e.g. twin bed or high floor) </a:t>
            </a:r>
          </a:p>
          <a:p>
            <a:r>
              <a:rPr lang="en-US" sz="1800" b="1" dirty="0"/>
              <a:t>reservation_status </a:t>
            </a:r>
            <a:r>
              <a:rPr lang="en-US" sz="1800" dirty="0"/>
              <a:t>: Reservation last status.</a:t>
            </a:r>
          </a:p>
          <a:p>
            <a:r>
              <a:rPr lang="en-US" sz="1800" b="1" dirty="0"/>
              <a:t>reservation_status_date </a:t>
            </a:r>
            <a:r>
              <a:rPr lang="en-US" sz="1800" dirty="0"/>
              <a:t>: Date at which reservation status was updated</a:t>
            </a:r>
            <a:endParaRPr lang="en-IN" sz="1800" dirty="0"/>
          </a:p>
        </p:txBody>
      </p:sp>
    </p:spTree>
    <p:extLst>
      <p:ext uri="{BB962C8B-B14F-4D97-AF65-F5344CB8AC3E}">
        <p14:creationId xmlns:p14="http://schemas.microsoft.com/office/powerpoint/2010/main" val="353344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BDE1B-4D19-31C4-7D4D-91A798C8B672}"/>
              </a:ext>
            </a:extLst>
          </p:cNvPr>
          <p:cNvSpPr txBox="1"/>
          <p:nvPr/>
        </p:nvSpPr>
        <p:spPr>
          <a:xfrm>
            <a:off x="242047" y="104155"/>
            <a:ext cx="8304904" cy="584775"/>
          </a:xfrm>
          <a:prstGeom prst="rect">
            <a:avLst/>
          </a:prstGeom>
          <a:solidFill>
            <a:schemeClr val="accent6"/>
          </a:solidFill>
        </p:spPr>
        <p:txBody>
          <a:bodyPr wrap="square" rtlCol="0">
            <a:spAutoFit/>
          </a:bodyPr>
          <a:lstStyle/>
          <a:p>
            <a:r>
              <a:rPr lang="en-US" sz="3200" b="1" dirty="0">
                <a:solidFill>
                  <a:srgbClr val="FF0000"/>
                </a:solidFill>
              </a:rPr>
              <a:t>2. Data Cleaning And Manipulation</a:t>
            </a:r>
            <a:endParaRPr lang="en-IN" sz="3200" b="1" dirty="0">
              <a:solidFill>
                <a:srgbClr val="FF0000"/>
              </a:solidFill>
            </a:endParaRPr>
          </a:p>
        </p:txBody>
      </p:sp>
      <p:sp>
        <p:nvSpPr>
          <p:cNvPr id="8" name="TextBox 7">
            <a:extLst>
              <a:ext uri="{FF2B5EF4-FFF2-40B4-BE49-F238E27FC236}">
                <a16:creationId xmlns:a16="http://schemas.microsoft.com/office/drawing/2014/main" id="{CBE75491-772F-AAB5-B09F-6EC6EE563E0E}"/>
              </a:ext>
            </a:extLst>
          </p:cNvPr>
          <p:cNvSpPr txBox="1"/>
          <p:nvPr/>
        </p:nvSpPr>
        <p:spPr>
          <a:xfrm>
            <a:off x="242047" y="968189"/>
            <a:ext cx="8229600" cy="1754326"/>
          </a:xfrm>
          <a:prstGeom prst="rect">
            <a:avLst/>
          </a:prstGeom>
          <a:noFill/>
        </p:spPr>
        <p:txBody>
          <a:bodyPr wrap="square" rtlCol="0">
            <a:spAutoFit/>
          </a:bodyPr>
          <a:lstStyle/>
          <a:p>
            <a:r>
              <a:rPr lang="en-US" sz="1800" b="1" dirty="0">
                <a:solidFill>
                  <a:srgbClr val="FF0000"/>
                </a:solidFill>
              </a:rPr>
              <a:t>Dealing with Nan Values </a:t>
            </a:r>
            <a:r>
              <a:rPr lang="en-US" sz="1800" dirty="0"/>
              <a:t>: Nan values were present in 4 columns namely </a:t>
            </a:r>
            <a:r>
              <a:rPr lang="en-US" sz="1800" b="1" dirty="0"/>
              <a:t>company</a:t>
            </a:r>
            <a:r>
              <a:rPr lang="en-US" sz="1800" dirty="0"/>
              <a:t>,</a:t>
            </a:r>
            <a:r>
              <a:rPr lang="en-US" sz="1800" b="1" dirty="0"/>
              <a:t> agent</a:t>
            </a:r>
            <a:r>
              <a:rPr lang="en-US" sz="1800" dirty="0"/>
              <a:t>, </a:t>
            </a:r>
            <a:r>
              <a:rPr lang="en-US" sz="1800" b="1" dirty="0"/>
              <a:t>country</a:t>
            </a:r>
            <a:r>
              <a:rPr lang="en-US" sz="1800" dirty="0"/>
              <a:t> and </a:t>
            </a:r>
            <a:r>
              <a:rPr lang="en-US" sz="1800" b="1" dirty="0"/>
              <a:t>children</a:t>
            </a:r>
          </a:p>
          <a:p>
            <a:pPr marL="285750" indent="-285750">
              <a:buFont typeface="Arial" panose="020B0604020202020204" pitchFamily="34" charset="0"/>
              <a:buChar char="•"/>
            </a:pPr>
            <a:r>
              <a:rPr lang="en-US" sz="1800" dirty="0"/>
              <a:t>Filling Nan values in company and agent with ‘0’</a:t>
            </a:r>
          </a:p>
          <a:p>
            <a:pPr marL="285750" indent="-285750">
              <a:buFont typeface="Arial" panose="020B0604020202020204" pitchFamily="34" charset="0"/>
              <a:buChar char="•"/>
            </a:pPr>
            <a:r>
              <a:rPr lang="en-US" sz="1800" dirty="0"/>
              <a:t>Filling Nan values in country with ‘other’</a:t>
            </a:r>
          </a:p>
          <a:p>
            <a:pPr marL="285750" indent="-285750">
              <a:buFont typeface="Arial" panose="020B0604020202020204" pitchFamily="34" charset="0"/>
              <a:buChar char="•"/>
            </a:pPr>
            <a:r>
              <a:rPr lang="en-US" sz="1800" dirty="0"/>
              <a:t>Filling Nan values in children with ‘0’ . Assuming no children in family that visited the hotel </a:t>
            </a:r>
          </a:p>
        </p:txBody>
      </p:sp>
      <p:pic>
        <p:nvPicPr>
          <p:cNvPr id="10" name="Picture 9">
            <a:extLst>
              <a:ext uri="{FF2B5EF4-FFF2-40B4-BE49-F238E27FC236}">
                <a16:creationId xmlns:a16="http://schemas.microsoft.com/office/drawing/2014/main" id="{C77821B5-6571-B955-DF46-4603DBBDFD7A}"/>
              </a:ext>
            </a:extLst>
          </p:cNvPr>
          <p:cNvPicPr>
            <a:picLocks noChangeAspect="1"/>
          </p:cNvPicPr>
          <p:nvPr/>
        </p:nvPicPr>
        <p:blipFill>
          <a:blip r:embed="rId2"/>
          <a:stretch>
            <a:fillRect/>
          </a:stretch>
        </p:blipFill>
        <p:spPr>
          <a:xfrm>
            <a:off x="242047" y="2722515"/>
            <a:ext cx="4104042" cy="2010850"/>
          </a:xfrm>
          <a:prstGeom prst="rect">
            <a:avLst/>
          </a:prstGeom>
        </p:spPr>
      </p:pic>
      <p:pic>
        <p:nvPicPr>
          <p:cNvPr id="12" name="Picture 11">
            <a:extLst>
              <a:ext uri="{FF2B5EF4-FFF2-40B4-BE49-F238E27FC236}">
                <a16:creationId xmlns:a16="http://schemas.microsoft.com/office/drawing/2014/main" id="{0CF5AB9B-2E6A-E226-3C92-AB37F0CA29D8}"/>
              </a:ext>
            </a:extLst>
          </p:cNvPr>
          <p:cNvPicPr>
            <a:picLocks noChangeAspect="1"/>
          </p:cNvPicPr>
          <p:nvPr/>
        </p:nvPicPr>
        <p:blipFill>
          <a:blip r:embed="rId3"/>
          <a:stretch>
            <a:fillRect/>
          </a:stretch>
        </p:blipFill>
        <p:spPr>
          <a:xfrm>
            <a:off x="4472828" y="2722514"/>
            <a:ext cx="4104043" cy="2010849"/>
          </a:xfrm>
          <a:prstGeom prst="rect">
            <a:avLst/>
          </a:prstGeom>
        </p:spPr>
      </p:pic>
    </p:spTree>
    <p:extLst>
      <p:ext uri="{BB962C8B-B14F-4D97-AF65-F5344CB8AC3E}">
        <p14:creationId xmlns:p14="http://schemas.microsoft.com/office/powerpoint/2010/main" val="246339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22921-BD06-D87E-6EAE-58240A6EE9A6}"/>
              </a:ext>
            </a:extLst>
          </p:cNvPr>
          <p:cNvSpPr txBox="1"/>
          <p:nvPr/>
        </p:nvSpPr>
        <p:spPr>
          <a:xfrm>
            <a:off x="150607" y="163814"/>
            <a:ext cx="8304904" cy="861774"/>
          </a:xfrm>
          <a:prstGeom prst="rect">
            <a:avLst/>
          </a:prstGeom>
          <a:noFill/>
        </p:spPr>
        <p:txBody>
          <a:bodyPr wrap="square" rtlCol="0">
            <a:spAutoFit/>
          </a:bodyPr>
          <a:lstStyle/>
          <a:p>
            <a:r>
              <a:rPr lang="en-US" sz="1800" b="1" dirty="0">
                <a:solidFill>
                  <a:srgbClr val="FF0000"/>
                </a:solidFill>
              </a:rPr>
              <a:t>Handling Duplicate Values </a:t>
            </a:r>
            <a:r>
              <a:rPr lang="en-US" sz="1800" dirty="0"/>
              <a:t>: Dataset had </a:t>
            </a:r>
            <a:r>
              <a:rPr lang="en-US" sz="1800" b="1" dirty="0"/>
              <a:t>31994</a:t>
            </a:r>
            <a:r>
              <a:rPr lang="en-US" sz="1800" dirty="0"/>
              <a:t> duplicate values, so we have dropped these duplicate values</a:t>
            </a:r>
            <a:endParaRPr lang="en-IN" sz="1800" dirty="0"/>
          </a:p>
          <a:p>
            <a:endParaRPr lang="en-IN" dirty="0"/>
          </a:p>
        </p:txBody>
      </p:sp>
      <p:pic>
        <p:nvPicPr>
          <p:cNvPr id="4" name="Picture 3">
            <a:extLst>
              <a:ext uri="{FF2B5EF4-FFF2-40B4-BE49-F238E27FC236}">
                <a16:creationId xmlns:a16="http://schemas.microsoft.com/office/drawing/2014/main" id="{97E517A3-75E5-7F9C-C785-6BF6EAAE5427}"/>
              </a:ext>
            </a:extLst>
          </p:cNvPr>
          <p:cNvPicPr>
            <a:picLocks noChangeAspect="1"/>
          </p:cNvPicPr>
          <p:nvPr/>
        </p:nvPicPr>
        <p:blipFill>
          <a:blip r:embed="rId2"/>
          <a:stretch>
            <a:fillRect/>
          </a:stretch>
        </p:blipFill>
        <p:spPr>
          <a:xfrm>
            <a:off x="258183" y="858342"/>
            <a:ext cx="4227755" cy="2198206"/>
          </a:xfrm>
          <a:prstGeom prst="rect">
            <a:avLst/>
          </a:prstGeom>
        </p:spPr>
      </p:pic>
      <p:pic>
        <p:nvPicPr>
          <p:cNvPr id="6" name="Picture 5">
            <a:extLst>
              <a:ext uri="{FF2B5EF4-FFF2-40B4-BE49-F238E27FC236}">
                <a16:creationId xmlns:a16="http://schemas.microsoft.com/office/drawing/2014/main" id="{28B971F0-4921-2413-D534-56ADB5180C3C}"/>
              </a:ext>
            </a:extLst>
          </p:cNvPr>
          <p:cNvPicPr>
            <a:picLocks noChangeAspect="1"/>
          </p:cNvPicPr>
          <p:nvPr/>
        </p:nvPicPr>
        <p:blipFill>
          <a:blip r:embed="rId3"/>
          <a:stretch>
            <a:fillRect/>
          </a:stretch>
        </p:blipFill>
        <p:spPr>
          <a:xfrm>
            <a:off x="4906607" y="1398494"/>
            <a:ext cx="3441328" cy="1173256"/>
          </a:xfrm>
          <a:prstGeom prst="rect">
            <a:avLst/>
          </a:prstGeom>
        </p:spPr>
      </p:pic>
      <p:sp>
        <p:nvSpPr>
          <p:cNvPr id="7" name="TextBox 6">
            <a:extLst>
              <a:ext uri="{FF2B5EF4-FFF2-40B4-BE49-F238E27FC236}">
                <a16:creationId xmlns:a16="http://schemas.microsoft.com/office/drawing/2014/main" id="{7EB9B54C-DD69-A697-7F60-6FEEBCD44D23}"/>
              </a:ext>
            </a:extLst>
          </p:cNvPr>
          <p:cNvSpPr txBox="1"/>
          <p:nvPr/>
        </p:nvSpPr>
        <p:spPr>
          <a:xfrm>
            <a:off x="150607" y="3259567"/>
            <a:ext cx="8197328" cy="646331"/>
          </a:xfrm>
          <a:prstGeom prst="rect">
            <a:avLst/>
          </a:prstGeom>
          <a:noFill/>
        </p:spPr>
        <p:txBody>
          <a:bodyPr wrap="square" rtlCol="0">
            <a:spAutoFit/>
          </a:bodyPr>
          <a:lstStyle/>
          <a:p>
            <a:r>
              <a:rPr lang="en-US" sz="1800" b="1" dirty="0">
                <a:solidFill>
                  <a:srgbClr val="FF0000"/>
                </a:solidFill>
              </a:rPr>
              <a:t>Datetime Object </a:t>
            </a:r>
            <a:r>
              <a:rPr lang="en-US" sz="1800" dirty="0"/>
              <a:t>: We have  changed datatype of ‘</a:t>
            </a:r>
            <a:r>
              <a:rPr lang="en-US" sz="1800" b="1" dirty="0"/>
              <a:t>reservation status date</a:t>
            </a:r>
            <a:r>
              <a:rPr lang="en-US" sz="1800" dirty="0"/>
              <a:t>’ column to ‘</a:t>
            </a:r>
            <a:r>
              <a:rPr lang="en-US" sz="1800" b="1" dirty="0"/>
              <a:t>Datetime</a:t>
            </a:r>
            <a:r>
              <a:rPr lang="en-US" sz="1800" dirty="0"/>
              <a:t>’ object which was earlier ‘</a:t>
            </a:r>
            <a:r>
              <a:rPr lang="en-US" sz="1800" b="1" dirty="0"/>
              <a:t>String</a:t>
            </a:r>
            <a:r>
              <a:rPr lang="en-US" sz="1800" dirty="0"/>
              <a:t>’ object</a:t>
            </a:r>
            <a:endParaRPr lang="en-IN" sz="1800" dirty="0"/>
          </a:p>
        </p:txBody>
      </p:sp>
      <p:pic>
        <p:nvPicPr>
          <p:cNvPr id="9" name="Picture 8">
            <a:extLst>
              <a:ext uri="{FF2B5EF4-FFF2-40B4-BE49-F238E27FC236}">
                <a16:creationId xmlns:a16="http://schemas.microsoft.com/office/drawing/2014/main" id="{4F6CA004-909C-AF4D-D93F-4D1F415ED318}"/>
              </a:ext>
            </a:extLst>
          </p:cNvPr>
          <p:cNvPicPr>
            <a:picLocks noChangeAspect="1"/>
          </p:cNvPicPr>
          <p:nvPr/>
        </p:nvPicPr>
        <p:blipFill>
          <a:blip r:embed="rId4"/>
          <a:stretch>
            <a:fillRect/>
          </a:stretch>
        </p:blipFill>
        <p:spPr>
          <a:xfrm>
            <a:off x="258183" y="3905898"/>
            <a:ext cx="8089752" cy="983307"/>
          </a:xfrm>
          <a:prstGeom prst="rect">
            <a:avLst/>
          </a:prstGeom>
        </p:spPr>
      </p:pic>
    </p:spTree>
    <p:extLst>
      <p:ext uri="{BB962C8B-B14F-4D97-AF65-F5344CB8AC3E}">
        <p14:creationId xmlns:p14="http://schemas.microsoft.com/office/powerpoint/2010/main" val="357229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1FA46-EF1B-CBC9-0331-8070D3CAE1CA}"/>
              </a:ext>
            </a:extLst>
          </p:cNvPr>
          <p:cNvSpPr txBox="1"/>
          <p:nvPr/>
        </p:nvSpPr>
        <p:spPr>
          <a:xfrm>
            <a:off x="161365" y="290456"/>
            <a:ext cx="8390964" cy="923330"/>
          </a:xfrm>
          <a:prstGeom prst="rect">
            <a:avLst/>
          </a:prstGeom>
          <a:noFill/>
        </p:spPr>
        <p:txBody>
          <a:bodyPr wrap="square" rtlCol="0">
            <a:spAutoFit/>
          </a:bodyPr>
          <a:lstStyle/>
          <a:p>
            <a:r>
              <a:rPr lang="en-US" sz="1800" b="1" dirty="0">
                <a:solidFill>
                  <a:srgbClr val="FF0000"/>
                </a:solidFill>
              </a:rPr>
              <a:t>Handling incorrect values </a:t>
            </a:r>
            <a:r>
              <a:rPr lang="en-US" sz="1800" dirty="0"/>
              <a:t>: Some wrong entries were made in the dataset as total people living in a room were recorded to be 0. So we have dropped these </a:t>
            </a:r>
            <a:r>
              <a:rPr lang="en-US" sz="1800" b="1" dirty="0"/>
              <a:t>166</a:t>
            </a:r>
            <a:r>
              <a:rPr lang="en-US" sz="1800" dirty="0"/>
              <a:t> rows    </a:t>
            </a:r>
            <a:endParaRPr lang="en-IN" sz="1800" dirty="0"/>
          </a:p>
        </p:txBody>
      </p:sp>
      <p:pic>
        <p:nvPicPr>
          <p:cNvPr id="4" name="Picture 3">
            <a:extLst>
              <a:ext uri="{FF2B5EF4-FFF2-40B4-BE49-F238E27FC236}">
                <a16:creationId xmlns:a16="http://schemas.microsoft.com/office/drawing/2014/main" id="{B1E56163-8293-73F3-4651-57117256870B}"/>
              </a:ext>
            </a:extLst>
          </p:cNvPr>
          <p:cNvPicPr>
            <a:picLocks noChangeAspect="1"/>
          </p:cNvPicPr>
          <p:nvPr/>
        </p:nvPicPr>
        <p:blipFill>
          <a:blip r:embed="rId2"/>
          <a:stretch>
            <a:fillRect/>
          </a:stretch>
        </p:blipFill>
        <p:spPr>
          <a:xfrm>
            <a:off x="247425" y="1315349"/>
            <a:ext cx="4679577" cy="2390024"/>
          </a:xfrm>
          <a:prstGeom prst="rect">
            <a:avLst/>
          </a:prstGeom>
        </p:spPr>
      </p:pic>
      <p:pic>
        <p:nvPicPr>
          <p:cNvPr id="6" name="Picture 5">
            <a:extLst>
              <a:ext uri="{FF2B5EF4-FFF2-40B4-BE49-F238E27FC236}">
                <a16:creationId xmlns:a16="http://schemas.microsoft.com/office/drawing/2014/main" id="{01D81F46-B365-81C8-F779-ED2CD983E70B}"/>
              </a:ext>
            </a:extLst>
          </p:cNvPr>
          <p:cNvPicPr>
            <a:picLocks noChangeAspect="1"/>
          </p:cNvPicPr>
          <p:nvPr/>
        </p:nvPicPr>
        <p:blipFill>
          <a:blip r:embed="rId3"/>
          <a:stretch>
            <a:fillRect/>
          </a:stretch>
        </p:blipFill>
        <p:spPr>
          <a:xfrm>
            <a:off x="5033514" y="1315349"/>
            <a:ext cx="3518815" cy="1163057"/>
          </a:xfrm>
          <a:prstGeom prst="rect">
            <a:avLst/>
          </a:prstGeom>
        </p:spPr>
      </p:pic>
      <p:sp>
        <p:nvSpPr>
          <p:cNvPr id="7" name="TextBox 6">
            <a:extLst>
              <a:ext uri="{FF2B5EF4-FFF2-40B4-BE49-F238E27FC236}">
                <a16:creationId xmlns:a16="http://schemas.microsoft.com/office/drawing/2014/main" id="{33A3AAB8-F60F-282A-235E-3E64F4961947}"/>
              </a:ext>
            </a:extLst>
          </p:cNvPr>
          <p:cNvSpPr txBox="1"/>
          <p:nvPr/>
        </p:nvSpPr>
        <p:spPr>
          <a:xfrm>
            <a:off x="161366" y="4018180"/>
            <a:ext cx="8390963" cy="646331"/>
          </a:xfrm>
          <a:prstGeom prst="rect">
            <a:avLst/>
          </a:prstGeom>
          <a:noFill/>
        </p:spPr>
        <p:txBody>
          <a:bodyPr wrap="square" rtlCol="0">
            <a:spAutoFit/>
          </a:bodyPr>
          <a:lstStyle/>
          <a:p>
            <a:r>
              <a:rPr lang="en-US" sz="1800" dirty="0"/>
              <a:t>So after doing all the cleaning and manipulations we were left with </a:t>
            </a:r>
            <a:r>
              <a:rPr lang="en-US" sz="1800" b="1" dirty="0"/>
              <a:t>87230</a:t>
            </a:r>
            <a:r>
              <a:rPr lang="en-US" sz="1800" dirty="0"/>
              <a:t> rows and </a:t>
            </a:r>
            <a:r>
              <a:rPr lang="en-US" sz="1800" b="1" dirty="0"/>
              <a:t>34</a:t>
            </a:r>
            <a:r>
              <a:rPr lang="en-US" sz="1800" dirty="0"/>
              <a:t> columns</a:t>
            </a:r>
            <a:endParaRPr lang="en-IN" sz="1800" dirty="0"/>
          </a:p>
        </p:txBody>
      </p:sp>
      <p:pic>
        <p:nvPicPr>
          <p:cNvPr id="9" name="Picture 8">
            <a:extLst>
              <a:ext uri="{FF2B5EF4-FFF2-40B4-BE49-F238E27FC236}">
                <a16:creationId xmlns:a16="http://schemas.microsoft.com/office/drawing/2014/main" id="{FF68A924-7613-7F65-5061-4418AB611524}"/>
              </a:ext>
            </a:extLst>
          </p:cNvPr>
          <p:cNvPicPr>
            <a:picLocks noChangeAspect="1"/>
          </p:cNvPicPr>
          <p:nvPr/>
        </p:nvPicPr>
        <p:blipFill>
          <a:blip r:embed="rId4"/>
          <a:stretch>
            <a:fillRect/>
          </a:stretch>
        </p:blipFill>
        <p:spPr>
          <a:xfrm>
            <a:off x="5033514" y="2694395"/>
            <a:ext cx="3518815" cy="1010978"/>
          </a:xfrm>
          <a:prstGeom prst="rect">
            <a:avLst/>
          </a:prstGeom>
        </p:spPr>
      </p:pic>
    </p:spTree>
    <p:extLst>
      <p:ext uri="{BB962C8B-B14F-4D97-AF65-F5344CB8AC3E}">
        <p14:creationId xmlns:p14="http://schemas.microsoft.com/office/powerpoint/2010/main" val="50703176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1664</Words>
  <Application>Microsoft Office PowerPoint</Application>
  <PresentationFormat>On-screen Show (16:9)</PresentationFormat>
  <Paragraphs>131</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Montserrat</vt:lpstr>
      <vt:lpstr>Castellar</vt:lpstr>
      <vt:lpstr>Wingdings</vt:lpstr>
      <vt:lpstr>Simple Light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dc:creator>
  <cp:lastModifiedBy>DESAI OMKAR</cp:lastModifiedBy>
  <cp:revision>21</cp:revision>
  <dcterms:modified xsi:type="dcterms:W3CDTF">2022-09-18T12:58:35Z</dcterms:modified>
</cp:coreProperties>
</file>