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74" r:id="rId11"/>
    <p:sldId id="276" r:id="rId12"/>
    <p:sldId id="265" r:id="rId13"/>
    <p:sldId id="267" r:id="rId14"/>
    <p:sldId id="266" r:id="rId15"/>
    <p:sldId id="277" r:id="rId16"/>
    <p:sldId id="278" r:id="rId17"/>
    <p:sldId id="279" r:id="rId18"/>
    <p:sldId id="280" r:id="rId19"/>
    <p:sldId id="281" r:id="rId20"/>
    <p:sldId id="282" r:id="rId21"/>
    <p:sldId id="283" r:id="rId22"/>
    <p:sldId id="268" r:id="rId23"/>
    <p:sldId id="284" r:id="rId24"/>
    <p:sldId id="285" r:id="rId25"/>
    <p:sldId id="286" r:id="rId26"/>
    <p:sldId id="272" r:id="rId27"/>
    <p:sldId id="269" r:id="rId28"/>
    <p:sldId id="270"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F808BC-DC16-4DC3-9A28-E1CAA17EB21A}" type="datetimeFigureOut">
              <a:rPr lang="en-US" smtClean="0"/>
              <a:t>15-Mar-18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66735-1859-42F2-BB77-E901CCA5B778}" type="slidenum">
              <a:rPr lang="en-US" smtClean="0"/>
              <a:t>‹#›</a:t>
            </a:fld>
            <a:endParaRPr lang="en-US"/>
          </a:p>
        </p:txBody>
      </p:sp>
    </p:spTree>
    <p:extLst>
      <p:ext uri="{BB962C8B-B14F-4D97-AF65-F5344CB8AC3E}">
        <p14:creationId xmlns:p14="http://schemas.microsoft.com/office/powerpoint/2010/main" val="298805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808BC-DC16-4DC3-9A28-E1CAA17EB21A}" type="datetimeFigureOut">
              <a:rPr lang="en-US" smtClean="0"/>
              <a:t>15-Mar-18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66735-1859-42F2-BB77-E901CCA5B778}" type="slidenum">
              <a:rPr lang="en-US" smtClean="0"/>
              <a:t>‹#›</a:t>
            </a:fld>
            <a:endParaRPr lang="en-US"/>
          </a:p>
        </p:txBody>
      </p:sp>
    </p:spTree>
    <p:extLst>
      <p:ext uri="{BB962C8B-B14F-4D97-AF65-F5344CB8AC3E}">
        <p14:creationId xmlns:p14="http://schemas.microsoft.com/office/powerpoint/2010/main" val="3150335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808BC-DC16-4DC3-9A28-E1CAA17EB21A}" type="datetimeFigureOut">
              <a:rPr lang="en-US" smtClean="0"/>
              <a:t>15-Mar-18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66735-1859-42F2-BB77-E901CCA5B778}" type="slidenum">
              <a:rPr lang="en-US" smtClean="0"/>
              <a:t>‹#›</a:t>
            </a:fld>
            <a:endParaRPr lang="en-US"/>
          </a:p>
        </p:txBody>
      </p:sp>
    </p:spTree>
    <p:extLst>
      <p:ext uri="{BB962C8B-B14F-4D97-AF65-F5344CB8AC3E}">
        <p14:creationId xmlns:p14="http://schemas.microsoft.com/office/powerpoint/2010/main" val="489846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808BC-DC16-4DC3-9A28-E1CAA17EB21A}" type="datetimeFigureOut">
              <a:rPr lang="en-US" smtClean="0"/>
              <a:t>15-Mar-18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66735-1859-42F2-BB77-E901CCA5B778}" type="slidenum">
              <a:rPr lang="en-US" smtClean="0"/>
              <a:t>‹#›</a:t>
            </a:fld>
            <a:endParaRPr lang="en-US"/>
          </a:p>
        </p:txBody>
      </p:sp>
    </p:spTree>
    <p:extLst>
      <p:ext uri="{BB962C8B-B14F-4D97-AF65-F5344CB8AC3E}">
        <p14:creationId xmlns:p14="http://schemas.microsoft.com/office/powerpoint/2010/main" val="1594729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F808BC-DC16-4DC3-9A28-E1CAA17EB21A}" type="datetimeFigureOut">
              <a:rPr lang="en-US" smtClean="0"/>
              <a:t>15-Mar-18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66735-1859-42F2-BB77-E901CCA5B778}" type="slidenum">
              <a:rPr lang="en-US" smtClean="0"/>
              <a:t>‹#›</a:t>
            </a:fld>
            <a:endParaRPr lang="en-US"/>
          </a:p>
        </p:txBody>
      </p:sp>
    </p:spTree>
    <p:extLst>
      <p:ext uri="{BB962C8B-B14F-4D97-AF65-F5344CB8AC3E}">
        <p14:creationId xmlns:p14="http://schemas.microsoft.com/office/powerpoint/2010/main" val="1620235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F808BC-DC16-4DC3-9A28-E1CAA17EB21A}" type="datetimeFigureOut">
              <a:rPr lang="en-US" smtClean="0"/>
              <a:t>15-Mar-18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66735-1859-42F2-BB77-E901CCA5B778}" type="slidenum">
              <a:rPr lang="en-US" smtClean="0"/>
              <a:t>‹#›</a:t>
            </a:fld>
            <a:endParaRPr lang="en-US"/>
          </a:p>
        </p:txBody>
      </p:sp>
    </p:spTree>
    <p:extLst>
      <p:ext uri="{BB962C8B-B14F-4D97-AF65-F5344CB8AC3E}">
        <p14:creationId xmlns:p14="http://schemas.microsoft.com/office/powerpoint/2010/main" val="2307477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F808BC-DC16-4DC3-9A28-E1CAA17EB21A}" type="datetimeFigureOut">
              <a:rPr lang="en-US" smtClean="0"/>
              <a:t>15-Mar-18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766735-1859-42F2-BB77-E901CCA5B778}" type="slidenum">
              <a:rPr lang="en-US" smtClean="0"/>
              <a:t>‹#›</a:t>
            </a:fld>
            <a:endParaRPr lang="en-US"/>
          </a:p>
        </p:txBody>
      </p:sp>
    </p:spTree>
    <p:extLst>
      <p:ext uri="{BB962C8B-B14F-4D97-AF65-F5344CB8AC3E}">
        <p14:creationId xmlns:p14="http://schemas.microsoft.com/office/powerpoint/2010/main" val="2902453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F808BC-DC16-4DC3-9A28-E1CAA17EB21A}" type="datetimeFigureOut">
              <a:rPr lang="en-US" smtClean="0"/>
              <a:t>15-Mar-18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766735-1859-42F2-BB77-E901CCA5B778}" type="slidenum">
              <a:rPr lang="en-US" smtClean="0"/>
              <a:t>‹#›</a:t>
            </a:fld>
            <a:endParaRPr lang="en-US"/>
          </a:p>
        </p:txBody>
      </p:sp>
    </p:spTree>
    <p:extLst>
      <p:ext uri="{BB962C8B-B14F-4D97-AF65-F5344CB8AC3E}">
        <p14:creationId xmlns:p14="http://schemas.microsoft.com/office/powerpoint/2010/main" val="333458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808BC-DC16-4DC3-9A28-E1CAA17EB21A}" type="datetimeFigureOut">
              <a:rPr lang="en-US" smtClean="0"/>
              <a:t>15-Mar-18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766735-1859-42F2-BB77-E901CCA5B778}" type="slidenum">
              <a:rPr lang="en-US" smtClean="0"/>
              <a:t>‹#›</a:t>
            </a:fld>
            <a:endParaRPr lang="en-US"/>
          </a:p>
        </p:txBody>
      </p:sp>
    </p:spTree>
    <p:extLst>
      <p:ext uri="{BB962C8B-B14F-4D97-AF65-F5344CB8AC3E}">
        <p14:creationId xmlns:p14="http://schemas.microsoft.com/office/powerpoint/2010/main" val="3787990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F808BC-DC16-4DC3-9A28-E1CAA17EB21A}" type="datetimeFigureOut">
              <a:rPr lang="en-US" smtClean="0"/>
              <a:t>15-Mar-18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66735-1859-42F2-BB77-E901CCA5B778}" type="slidenum">
              <a:rPr lang="en-US" smtClean="0"/>
              <a:t>‹#›</a:t>
            </a:fld>
            <a:endParaRPr lang="en-US"/>
          </a:p>
        </p:txBody>
      </p:sp>
    </p:spTree>
    <p:extLst>
      <p:ext uri="{BB962C8B-B14F-4D97-AF65-F5344CB8AC3E}">
        <p14:creationId xmlns:p14="http://schemas.microsoft.com/office/powerpoint/2010/main" val="2177063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F808BC-DC16-4DC3-9A28-E1CAA17EB21A}" type="datetimeFigureOut">
              <a:rPr lang="en-US" smtClean="0"/>
              <a:t>15-Mar-18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66735-1859-42F2-BB77-E901CCA5B778}" type="slidenum">
              <a:rPr lang="en-US" smtClean="0"/>
              <a:t>‹#›</a:t>
            </a:fld>
            <a:endParaRPr lang="en-US"/>
          </a:p>
        </p:txBody>
      </p:sp>
    </p:spTree>
    <p:extLst>
      <p:ext uri="{BB962C8B-B14F-4D97-AF65-F5344CB8AC3E}">
        <p14:creationId xmlns:p14="http://schemas.microsoft.com/office/powerpoint/2010/main" val="77764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808BC-DC16-4DC3-9A28-E1CAA17EB21A}" type="datetimeFigureOut">
              <a:rPr lang="en-US" smtClean="0"/>
              <a:t>15-Mar-18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66735-1859-42F2-BB77-E901CCA5B778}" type="slidenum">
              <a:rPr lang="en-US" smtClean="0"/>
              <a:t>‹#›</a:t>
            </a:fld>
            <a:endParaRPr lang="en-US"/>
          </a:p>
        </p:txBody>
      </p:sp>
    </p:spTree>
    <p:extLst>
      <p:ext uri="{BB962C8B-B14F-4D97-AF65-F5344CB8AC3E}">
        <p14:creationId xmlns:p14="http://schemas.microsoft.com/office/powerpoint/2010/main" val="3703582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5364" y="1933732"/>
            <a:ext cx="9144000" cy="2387600"/>
          </a:xfrm>
        </p:spPr>
        <p:txBody>
          <a:bodyPr/>
          <a:lstStyle/>
          <a:p>
            <a:r>
              <a:rPr lang="en-US" dirty="0" smtClean="0">
                <a:latin typeface="Times New Roman" panose="02020603050405020304" pitchFamily="18" charset="0"/>
                <a:cs typeface="Times New Roman" panose="02020603050405020304" pitchFamily="18" charset="0"/>
              </a:rPr>
              <a:t>Automatic Question Paper Generation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9110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3903" y="155557"/>
            <a:ext cx="10364451" cy="914069"/>
          </a:xfrm>
        </p:spPr>
        <p:txBody>
          <a:bodyPr>
            <a:noAutofit/>
          </a:bodyPr>
          <a:lstStyle/>
          <a:p>
            <a:pPr algn="l"/>
            <a:r>
              <a:rPr lang="en-US" sz="4000" b="1" dirty="0" smtClean="0">
                <a:latin typeface="Times New Roman" panose="02020603050405020304" pitchFamily="18" charset="0"/>
                <a:cs typeface="Times New Roman" panose="02020603050405020304" pitchFamily="18" charset="0"/>
              </a:rPr>
              <a:t>USE CASE DIAGRAM</a:t>
            </a:r>
            <a:endParaRPr lang="en-US" sz="4000" b="1" dirty="0">
              <a:latin typeface="Times New Roman" panose="02020603050405020304" pitchFamily="18" charset="0"/>
              <a:cs typeface="Times New Roman" panose="02020603050405020304" pitchFamily="18" charset="0"/>
            </a:endParaRPr>
          </a:p>
        </p:txBody>
      </p:sp>
      <p:grpSp>
        <p:nvGrpSpPr>
          <p:cNvPr id="39" name="Group 38"/>
          <p:cNvGrpSpPr/>
          <p:nvPr/>
        </p:nvGrpSpPr>
        <p:grpSpPr>
          <a:xfrm>
            <a:off x="1166772" y="2279334"/>
            <a:ext cx="9711582" cy="3530630"/>
            <a:chOff x="1166772" y="1905847"/>
            <a:chExt cx="9711582" cy="3530630"/>
          </a:xfrm>
        </p:grpSpPr>
        <p:grpSp>
          <p:nvGrpSpPr>
            <p:cNvPr id="5" name="Group 4"/>
            <p:cNvGrpSpPr/>
            <p:nvPr/>
          </p:nvGrpSpPr>
          <p:grpSpPr>
            <a:xfrm>
              <a:off x="1166772" y="1905847"/>
              <a:ext cx="9711582" cy="3530630"/>
              <a:chOff x="1441533" y="1931605"/>
              <a:chExt cx="9711582" cy="3530630"/>
            </a:xfrm>
          </p:grpSpPr>
          <p:grpSp>
            <p:nvGrpSpPr>
              <p:cNvPr id="6" name="Group 5"/>
              <p:cNvGrpSpPr/>
              <p:nvPr/>
            </p:nvGrpSpPr>
            <p:grpSpPr>
              <a:xfrm>
                <a:off x="1441533" y="1931605"/>
                <a:ext cx="6518049" cy="3530630"/>
                <a:chOff x="2832452" y="1618182"/>
                <a:chExt cx="6258684" cy="2440448"/>
              </a:xfrm>
            </p:grpSpPr>
            <p:sp>
              <p:nvSpPr>
                <p:cNvPr id="11" name="Oval 10"/>
                <p:cNvSpPr/>
                <p:nvPr/>
              </p:nvSpPr>
              <p:spPr>
                <a:xfrm>
                  <a:off x="6715423" y="2262449"/>
                  <a:ext cx="2338380" cy="59192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Allocate staff</a:t>
                  </a:r>
                  <a:endParaRPr lang="en-US" dirty="0">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2832452" y="1618182"/>
                  <a:ext cx="6258684" cy="2440448"/>
                  <a:chOff x="2890509" y="1618182"/>
                  <a:chExt cx="6258684" cy="2440448"/>
                </a:xfrm>
              </p:grpSpPr>
              <p:grpSp>
                <p:nvGrpSpPr>
                  <p:cNvPr id="13" name="Group 12"/>
                  <p:cNvGrpSpPr/>
                  <p:nvPr/>
                </p:nvGrpSpPr>
                <p:grpSpPr>
                  <a:xfrm>
                    <a:off x="2890509" y="1618182"/>
                    <a:ext cx="6258684" cy="2440448"/>
                    <a:chOff x="2848660" y="1561218"/>
                    <a:chExt cx="5864177" cy="2440448"/>
                  </a:xfrm>
                </p:grpSpPr>
                <p:grpSp>
                  <p:nvGrpSpPr>
                    <p:cNvPr id="15" name="Group 14"/>
                    <p:cNvGrpSpPr/>
                    <p:nvPr/>
                  </p:nvGrpSpPr>
                  <p:grpSpPr>
                    <a:xfrm>
                      <a:off x="2848660" y="2013584"/>
                      <a:ext cx="643612" cy="1123891"/>
                      <a:chOff x="2033516" y="1241946"/>
                      <a:chExt cx="627797" cy="1255594"/>
                    </a:xfrm>
                  </p:grpSpPr>
                  <p:sp>
                    <p:nvSpPr>
                      <p:cNvPr id="27" name="Oval 26"/>
                      <p:cNvSpPr/>
                      <p:nvPr/>
                    </p:nvSpPr>
                    <p:spPr>
                      <a:xfrm>
                        <a:off x="2033516" y="1241946"/>
                        <a:ext cx="627797" cy="62779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cxnSp>
                    <p:nvCxnSpPr>
                      <p:cNvPr id="28" name="Straight Connector 27"/>
                      <p:cNvCxnSpPr>
                        <a:stCxn id="27" idx="4"/>
                      </p:cNvCxnSpPr>
                      <p:nvPr/>
                    </p:nvCxnSpPr>
                    <p:spPr>
                      <a:xfrm>
                        <a:off x="2347415" y="1869743"/>
                        <a:ext cx="13648" cy="627797"/>
                      </a:xfrm>
                      <a:prstGeom prst="line">
                        <a:avLst/>
                      </a:prstGeom>
                      <a:ln/>
                    </p:spPr>
                    <p:style>
                      <a:lnRef idx="2">
                        <a:schemeClr val="accent2"/>
                      </a:lnRef>
                      <a:fillRef idx="1">
                        <a:schemeClr val="lt1"/>
                      </a:fillRef>
                      <a:effectRef idx="0">
                        <a:schemeClr val="accent2"/>
                      </a:effectRef>
                      <a:fontRef idx="minor">
                        <a:schemeClr val="dk1"/>
                      </a:fontRef>
                    </p:style>
                  </p:cxnSp>
                  <p:cxnSp>
                    <p:nvCxnSpPr>
                      <p:cNvPr id="29" name="Straight Connector 28"/>
                      <p:cNvCxnSpPr>
                        <a:stCxn id="27" idx="4"/>
                      </p:cNvCxnSpPr>
                      <p:nvPr/>
                    </p:nvCxnSpPr>
                    <p:spPr>
                      <a:xfrm flipH="1">
                        <a:off x="2129051" y="1869743"/>
                        <a:ext cx="218364" cy="259308"/>
                      </a:xfrm>
                      <a:prstGeom prst="line">
                        <a:avLst/>
                      </a:prstGeom>
                      <a:ln/>
                    </p:spPr>
                    <p:style>
                      <a:lnRef idx="2">
                        <a:schemeClr val="accent2"/>
                      </a:lnRef>
                      <a:fillRef idx="1">
                        <a:schemeClr val="lt1"/>
                      </a:fillRef>
                      <a:effectRef idx="0">
                        <a:schemeClr val="accent2"/>
                      </a:effectRef>
                      <a:fontRef idx="minor">
                        <a:schemeClr val="dk1"/>
                      </a:fontRef>
                    </p:style>
                  </p:cxnSp>
                  <p:cxnSp>
                    <p:nvCxnSpPr>
                      <p:cNvPr id="30" name="Straight Connector 29"/>
                      <p:cNvCxnSpPr/>
                      <p:nvPr/>
                    </p:nvCxnSpPr>
                    <p:spPr>
                      <a:xfrm>
                        <a:off x="2347415" y="1900450"/>
                        <a:ext cx="313898" cy="228601"/>
                      </a:xfrm>
                      <a:prstGeom prst="line">
                        <a:avLst/>
                      </a:prstGeom>
                      <a:ln/>
                    </p:spPr>
                    <p:style>
                      <a:lnRef idx="2">
                        <a:schemeClr val="accent2"/>
                      </a:lnRef>
                      <a:fillRef idx="1">
                        <a:schemeClr val="lt1"/>
                      </a:fillRef>
                      <a:effectRef idx="0">
                        <a:schemeClr val="accent2"/>
                      </a:effectRef>
                      <a:fontRef idx="minor">
                        <a:schemeClr val="dk1"/>
                      </a:fontRef>
                    </p:style>
                  </p:cxnSp>
                </p:grpSp>
                <p:sp>
                  <p:nvSpPr>
                    <p:cNvPr id="16" name="Oval 15"/>
                    <p:cNvSpPr/>
                    <p:nvPr/>
                  </p:nvSpPr>
                  <p:spPr>
                    <a:xfrm>
                      <a:off x="6304041" y="2898358"/>
                      <a:ext cx="2408796" cy="49816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View And Shuffle Question</a:t>
                      </a:r>
                      <a:endParaRPr lang="en-US" dirty="0">
                        <a:latin typeface="Times New Roman" panose="02020603050405020304" pitchFamily="18" charset="0"/>
                        <a:cs typeface="Times New Roman" panose="02020603050405020304" pitchFamily="18" charset="0"/>
                      </a:endParaRPr>
                    </a:p>
                  </p:txBody>
                </p:sp>
                <p:cxnSp>
                  <p:nvCxnSpPr>
                    <p:cNvPr id="17" name="Straight Arrow Connector 16"/>
                    <p:cNvCxnSpPr>
                      <a:stCxn id="26" idx="3"/>
                      <a:endCxn id="16" idx="2"/>
                    </p:cNvCxnSpPr>
                    <p:nvPr/>
                  </p:nvCxnSpPr>
                  <p:spPr>
                    <a:xfrm flipV="1">
                      <a:off x="3682091" y="3147438"/>
                      <a:ext cx="2621950" cy="134886"/>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20" name="Straight Arrow Connector 19"/>
                    <p:cNvCxnSpPr>
                      <a:stCxn id="26" idx="3"/>
                      <a:endCxn id="21" idx="2"/>
                    </p:cNvCxnSpPr>
                    <p:nvPr/>
                  </p:nvCxnSpPr>
                  <p:spPr>
                    <a:xfrm flipV="1">
                      <a:off x="3682091" y="1793916"/>
                      <a:ext cx="2804782" cy="1488408"/>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21" name="Oval 20"/>
                    <p:cNvSpPr/>
                    <p:nvPr/>
                  </p:nvSpPr>
                  <p:spPr>
                    <a:xfrm>
                      <a:off x="6486873" y="1561218"/>
                      <a:ext cx="2056761" cy="46539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Login</a:t>
                      </a:r>
                      <a:endParaRPr lang="en-US" dirty="0">
                        <a:latin typeface="Times New Roman" panose="02020603050405020304" pitchFamily="18" charset="0"/>
                        <a:cs typeface="Times New Roman" panose="02020603050405020304" pitchFamily="18" charset="0"/>
                      </a:endParaRPr>
                    </a:p>
                  </p:txBody>
                </p:sp>
                <p:cxnSp>
                  <p:nvCxnSpPr>
                    <p:cNvPr id="24" name="Straight Arrow Connector 23"/>
                    <p:cNvCxnSpPr>
                      <a:stCxn id="26" idx="3"/>
                      <a:endCxn id="25" idx="2"/>
                    </p:cNvCxnSpPr>
                    <p:nvPr/>
                  </p:nvCxnSpPr>
                  <p:spPr>
                    <a:xfrm>
                      <a:off x="3682091" y="3282324"/>
                      <a:ext cx="2839763" cy="448858"/>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25" name="Oval 24"/>
                    <p:cNvSpPr/>
                    <p:nvPr/>
                  </p:nvSpPr>
                  <p:spPr>
                    <a:xfrm>
                      <a:off x="6521854" y="3460697"/>
                      <a:ext cx="2042771" cy="540969"/>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Generate PDF</a:t>
                      </a:r>
                      <a:endParaRPr lang="en-US"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2939073" y="3154679"/>
                      <a:ext cx="743018" cy="25529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latin typeface="Times New Roman" panose="02020603050405020304" pitchFamily="18" charset="0"/>
                          <a:cs typeface="Times New Roman" panose="02020603050405020304" pitchFamily="18" charset="0"/>
                        </a:rPr>
                        <a:t>Admin</a:t>
                      </a:r>
                      <a:endParaRPr lang="en-US" dirty="0" smtClean="0">
                        <a:latin typeface="Times New Roman" panose="02020603050405020304" pitchFamily="18" charset="0"/>
                        <a:cs typeface="Times New Roman" panose="02020603050405020304" pitchFamily="18" charset="0"/>
                      </a:endParaRPr>
                    </a:p>
                  </p:txBody>
                </p:sp>
              </p:grpSp>
              <p:cxnSp>
                <p:nvCxnSpPr>
                  <p:cNvPr id="14" name="Straight Arrow Connector 13"/>
                  <p:cNvCxnSpPr>
                    <a:stCxn id="26" idx="3"/>
                    <a:endCxn id="11" idx="2"/>
                  </p:cNvCxnSpPr>
                  <p:nvPr/>
                </p:nvCxnSpPr>
                <p:spPr>
                  <a:xfrm flipV="1">
                    <a:off x="3780008" y="2558413"/>
                    <a:ext cx="2993472" cy="780875"/>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grpSp>
          </p:grpSp>
          <p:sp>
            <p:nvSpPr>
              <p:cNvPr id="7" name="Flowchart: Magnetic Disk 6"/>
              <p:cNvSpPr/>
              <p:nvPr/>
            </p:nvSpPr>
            <p:spPr>
              <a:xfrm>
                <a:off x="10230128" y="2892995"/>
                <a:ext cx="922987" cy="1352282"/>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DB</a:t>
                </a:r>
                <a:endParaRPr lang="en-US" dirty="0">
                  <a:latin typeface="Times New Roman" panose="02020603050405020304" pitchFamily="18" charset="0"/>
                  <a:cs typeface="Times New Roman" panose="02020603050405020304" pitchFamily="18" charset="0"/>
                </a:endParaRPr>
              </a:p>
            </p:txBody>
          </p:sp>
          <p:cxnSp>
            <p:nvCxnSpPr>
              <p:cNvPr id="8" name="Straight Arrow Connector 7"/>
              <p:cNvCxnSpPr>
                <a:stCxn id="7" idx="2"/>
                <a:endCxn id="21" idx="6"/>
              </p:cNvCxnSpPr>
              <p:nvPr/>
            </p:nvCxnSpPr>
            <p:spPr>
              <a:xfrm flipH="1" flipV="1">
                <a:off x="7771513" y="2268253"/>
                <a:ext cx="2458615" cy="1300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2"/>
                <a:endCxn id="16" idx="6"/>
              </p:cNvCxnSpPr>
              <p:nvPr/>
            </p:nvCxnSpPr>
            <p:spPr>
              <a:xfrm flipH="1">
                <a:off x="7959582" y="3569136"/>
                <a:ext cx="2270546" cy="657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a:stCxn id="11" idx="6"/>
              <a:endCxn id="7" idx="2"/>
            </p:cNvCxnSpPr>
            <p:nvPr/>
          </p:nvCxnSpPr>
          <p:spPr>
            <a:xfrm>
              <a:off x="7645941" y="3266092"/>
              <a:ext cx="2309426" cy="27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7" idx="2"/>
              <a:endCxn id="25" idx="6"/>
            </p:cNvCxnSpPr>
            <p:nvPr/>
          </p:nvCxnSpPr>
          <p:spPr>
            <a:xfrm flipH="1">
              <a:off x="7520083" y="3543378"/>
              <a:ext cx="2435284" cy="150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3394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3903" y="155557"/>
            <a:ext cx="10364451" cy="914069"/>
          </a:xfrm>
        </p:spPr>
        <p:txBody>
          <a:bodyPr>
            <a:noAutofit/>
          </a:bodyPr>
          <a:lstStyle/>
          <a:p>
            <a:pPr algn="l"/>
            <a:r>
              <a:rPr lang="en-US" sz="4000" b="1" dirty="0" smtClean="0">
                <a:latin typeface="Times New Roman" panose="02020603050405020304" pitchFamily="18" charset="0"/>
                <a:cs typeface="Times New Roman" panose="02020603050405020304" pitchFamily="18" charset="0"/>
              </a:rPr>
              <a:t>USE CASE DIAGRAM</a:t>
            </a:r>
            <a:endParaRPr lang="en-US" sz="4000" b="1" dirty="0">
              <a:latin typeface="Times New Roman" panose="02020603050405020304" pitchFamily="18" charset="0"/>
              <a:cs typeface="Times New Roman" panose="02020603050405020304" pitchFamily="18" charset="0"/>
            </a:endParaRPr>
          </a:p>
        </p:txBody>
      </p:sp>
      <p:grpSp>
        <p:nvGrpSpPr>
          <p:cNvPr id="39" name="Group 38"/>
          <p:cNvGrpSpPr/>
          <p:nvPr/>
        </p:nvGrpSpPr>
        <p:grpSpPr>
          <a:xfrm>
            <a:off x="1166772" y="1264292"/>
            <a:ext cx="9711582" cy="3689656"/>
            <a:chOff x="1166772" y="890805"/>
            <a:chExt cx="9711582" cy="3689656"/>
          </a:xfrm>
        </p:grpSpPr>
        <p:grpSp>
          <p:nvGrpSpPr>
            <p:cNvPr id="5" name="Group 4"/>
            <p:cNvGrpSpPr/>
            <p:nvPr/>
          </p:nvGrpSpPr>
          <p:grpSpPr>
            <a:xfrm>
              <a:off x="1166772" y="890805"/>
              <a:ext cx="9711582" cy="3689656"/>
              <a:chOff x="1441533" y="916563"/>
              <a:chExt cx="9711582" cy="3689656"/>
            </a:xfrm>
          </p:grpSpPr>
          <p:grpSp>
            <p:nvGrpSpPr>
              <p:cNvPr id="6" name="Group 5"/>
              <p:cNvGrpSpPr/>
              <p:nvPr/>
            </p:nvGrpSpPr>
            <p:grpSpPr>
              <a:xfrm>
                <a:off x="1441533" y="916563"/>
                <a:ext cx="6479169" cy="3689656"/>
                <a:chOff x="2832452" y="916563"/>
                <a:chExt cx="6221351" cy="2550370"/>
              </a:xfrm>
            </p:grpSpPr>
            <p:sp>
              <p:nvSpPr>
                <p:cNvPr id="11" name="Oval 10"/>
                <p:cNvSpPr/>
                <p:nvPr/>
              </p:nvSpPr>
              <p:spPr>
                <a:xfrm>
                  <a:off x="6715423" y="2262449"/>
                  <a:ext cx="2338380" cy="59192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View </a:t>
                  </a:r>
                  <a:r>
                    <a:rPr lang="en-US" dirty="0" smtClean="0">
                      <a:latin typeface="Times New Roman" panose="02020603050405020304" pitchFamily="18" charset="0"/>
                      <a:cs typeface="Times New Roman" panose="02020603050405020304" pitchFamily="18" charset="0"/>
                    </a:rPr>
                    <a:t>Allocation</a:t>
                  </a:r>
                  <a:endParaRPr lang="en-US" dirty="0">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2832452" y="916563"/>
                  <a:ext cx="6078098" cy="2550370"/>
                  <a:chOff x="2890509" y="916563"/>
                  <a:chExt cx="6078098" cy="2550370"/>
                </a:xfrm>
              </p:grpSpPr>
              <p:grpSp>
                <p:nvGrpSpPr>
                  <p:cNvPr id="13" name="Group 12"/>
                  <p:cNvGrpSpPr/>
                  <p:nvPr/>
                </p:nvGrpSpPr>
                <p:grpSpPr>
                  <a:xfrm>
                    <a:off x="2890509" y="916563"/>
                    <a:ext cx="6078098" cy="2550370"/>
                    <a:chOff x="2848660" y="859599"/>
                    <a:chExt cx="5694974" cy="2550370"/>
                  </a:xfrm>
                </p:grpSpPr>
                <p:grpSp>
                  <p:nvGrpSpPr>
                    <p:cNvPr id="15" name="Group 14"/>
                    <p:cNvGrpSpPr/>
                    <p:nvPr/>
                  </p:nvGrpSpPr>
                  <p:grpSpPr>
                    <a:xfrm>
                      <a:off x="2848660" y="2013584"/>
                      <a:ext cx="643612" cy="1123891"/>
                      <a:chOff x="2033516" y="1241946"/>
                      <a:chExt cx="627797" cy="1255594"/>
                    </a:xfrm>
                  </p:grpSpPr>
                  <p:sp>
                    <p:nvSpPr>
                      <p:cNvPr id="27" name="Oval 26"/>
                      <p:cNvSpPr/>
                      <p:nvPr/>
                    </p:nvSpPr>
                    <p:spPr>
                      <a:xfrm>
                        <a:off x="2033516" y="1241946"/>
                        <a:ext cx="627797" cy="62779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cxnSp>
                    <p:nvCxnSpPr>
                      <p:cNvPr id="28" name="Straight Connector 27"/>
                      <p:cNvCxnSpPr>
                        <a:stCxn id="27" idx="4"/>
                      </p:cNvCxnSpPr>
                      <p:nvPr/>
                    </p:nvCxnSpPr>
                    <p:spPr>
                      <a:xfrm>
                        <a:off x="2347415" y="1869743"/>
                        <a:ext cx="13648" cy="627797"/>
                      </a:xfrm>
                      <a:prstGeom prst="line">
                        <a:avLst/>
                      </a:prstGeom>
                      <a:ln/>
                    </p:spPr>
                    <p:style>
                      <a:lnRef idx="2">
                        <a:schemeClr val="accent2"/>
                      </a:lnRef>
                      <a:fillRef idx="1">
                        <a:schemeClr val="lt1"/>
                      </a:fillRef>
                      <a:effectRef idx="0">
                        <a:schemeClr val="accent2"/>
                      </a:effectRef>
                      <a:fontRef idx="minor">
                        <a:schemeClr val="dk1"/>
                      </a:fontRef>
                    </p:style>
                  </p:cxnSp>
                  <p:cxnSp>
                    <p:nvCxnSpPr>
                      <p:cNvPr id="29" name="Straight Connector 28"/>
                      <p:cNvCxnSpPr>
                        <a:stCxn id="27" idx="4"/>
                      </p:cNvCxnSpPr>
                      <p:nvPr/>
                    </p:nvCxnSpPr>
                    <p:spPr>
                      <a:xfrm flipH="1">
                        <a:off x="2129051" y="1869743"/>
                        <a:ext cx="218364" cy="259308"/>
                      </a:xfrm>
                      <a:prstGeom prst="line">
                        <a:avLst/>
                      </a:prstGeom>
                      <a:ln/>
                    </p:spPr>
                    <p:style>
                      <a:lnRef idx="2">
                        <a:schemeClr val="accent2"/>
                      </a:lnRef>
                      <a:fillRef idx="1">
                        <a:schemeClr val="lt1"/>
                      </a:fillRef>
                      <a:effectRef idx="0">
                        <a:schemeClr val="accent2"/>
                      </a:effectRef>
                      <a:fontRef idx="minor">
                        <a:schemeClr val="dk1"/>
                      </a:fontRef>
                    </p:style>
                  </p:cxnSp>
                  <p:cxnSp>
                    <p:nvCxnSpPr>
                      <p:cNvPr id="30" name="Straight Connector 29"/>
                      <p:cNvCxnSpPr/>
                      <p:nvPr/>
                    </p:nvCxnSpPr>
                    <p:spPr>
                      <a:xfrm>
                        <a:off x="2347415" y="1900450"/>
                        <a:ext cx="313898" cy="228601"/>
                      </a:xfrm>
                      <a:prstGeom prst="line">
                        <a:avLst/>
                      </a:prstGeom>
                      <a:ln/>
                    </p:spPr>
                    <p:style>
                      <a:lnRef idx="2">
                        <a:schemeClr val="accent2"/>
                      </a:lnRef>
                      <a:fillRef idx="1">
                        <a:schemeClr val="lt1"/>
                      </a:fillRef>
                      <a:effectRef idx="0">
                        <a:schemeClr val="accent2"/>
                      </a:effectRef>
                      <a:fontRef idx="minor">
                        <a:schemeClr val="dk1"/>
                      </a:fontRef>
                    </p:style>
                  </p:cxnSp>
                </p:grpSp>
                <p:sp>
                  <p:nvSpPr>
                    <p:cNvPr id="16" name="Oval 15"/>
                    <p:cNvSpPr/>
                    <p:nvPr/>
                  </p:nvSpPr>
                  <p:spPr>
                    <a:xfrm>
                      <a:off x="6486874" y="2897122"/>
                      <a:ext cx="2042770" cy="49816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Prepare question</a:t>
                      </a:r>
                      <a:endParaRPr lang="en-US" dirty="0">
                        <a:latin typeface="Times New Roman" panose="02020603050405020304" pitchFamily="18" charset="0"/>
                        <a:cs typeface="Times New Roman" panose="02020603050405020304" pitchFamily="18" charset="0"/>
                      </a:endParaRPr>
                    </a:p>
                  </p:txBody>
                </p:sp>
                <p:cxnSp>
                  <p:nvCxnSpPr>
                    <p:cNvPr id="17" name="Straight Arrow Connector 16"/>
                    <p:cNvCxnSpPr>
                      <a:stCxn id="26" idx="3"/>
                      <a:endCxn id="16" idx="2"/>
                    </p:cNvCxnSpPr>
                    <p:nvPr/>
                  </p:nvCxnSpPr>
                  <p:spPr>
                    <a:xfrm flipV="1">
                      <a:off x="3505279" y="3146202"/>
                      <a:ext cx="2981595" cy="136122"/>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18" name="Oval 17"/>
                    <p:cNvSpPr/>
                    <p:nvPr/>
                  </p:nvSpPr>
                  <p:spPr>
                    <a:xfrm>
                      <a:off x="6486873" y="859599"/>
                      <a:ext cx="2042771" cy="507565"/>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Enroll</a:t>
                      </a:r>
                      <a:endParaRPr lang="en-US" dirty="0">
                        <a:latin typeface="Times New Roman" panose="02020603050405020304" pitchFamily="18" charset="0"/>
                        <a:cs typeface="Times New Roman" panose="02020603050405020304" pitchFamily="18" charset="0"/>
                      </a:endParaRPr>
                    </a:p>
                  </p:txBody>
                </p:sp>
                <p:cxnSp>
                  <p:nvCxnSpPr>
                    <p:cNvPr id="19" name="Straight Arrow Connector 18"/>
                    <p:cNvCxnSpPr>
                      <a:stCxn id="26" idx="3"/>
                      <a:endCxn id="18" idx="2"/>
                    </p:cNvCxnSpPr>
                    <p:nvPr/>
                  </p:nvCxnSpPr>
                  <p:spPr>
                    <a:xfrm flipV="1">
                      <a:off x="3505279" y="1113382"/>
                      <a:ext cx="2981594" cy="2168942"/>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20" name="Straight Arrow Connector 19"/>
                    <p:cNvCxnSpPr>
                      <a:stCxn id="26" idx="3"/>
                      <a:endCxn id="21" idx="2"/>
                    </p:cNvCxnSpPr>
                    <p:nvPr/>
                  </p:nvCxnSpPr>
                  <p:spPr>
                    <a:xfrm flipV="1">
                      <a:off x="3505279" y="1793916"/>
                      <a:ext cx="2981594" cy="1488408"/>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21" name="Oval 20"/>
                    <p:cNvSpPr/>
                    <p:nvPr/>
                  </p:nvSpPr>
                  <p:spPr>
                    <a:xfrm>
                      <a:off x="6486873" y="1561218"/>
                      <a:ext cx="2056761" cy="46539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Login</a:t>
                      </a:r>
                      <a:endParaRPr lang="en-US"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2939073" y="3154679"/>
                      <a:ext cx="566206" cy="25529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latin typeface="Times New Roman" panose="02020603050405020304" pitchFamily="18" charset="0"/>
                          <a:cs typeface="Times New Roman" panose="02020603050405020304" pitchFamily="18" charset="0"/>
                        </a:rPr>
                        <a:t>Staff</a:t>
                      </a:r>
                      <a:endParaRPr lang="en-US" dirty="0" smtClean="0">
                        <a:latin typeface="Times New Roman" panose="02020603050405020304" pitchFamily="18" charset="0"/>
                        <a:cs typeface="Times New Roman" panose="02020603050405020304" pitchFamily="18" charset="0"/>
                      </a:endParaRPr>
                    </a:p>
                  </p:txBody>
                </p:sp>
              </p:grpSp>
              <p:cxnSp>
                <p:nvCxnSpPr>
                  <p:cNvPr id="14" name="Straight Arrow Connector 13"/>
                  <p:cNvCxnSpPr>
                    <a:stCxn id="26" idx="3"/>
                    <a:endCxn id="11" idx="2"/>
                  </p:cNvCxnSpPr>
                  <p:nvPr/>
                </p:nvCxnSpPr>
                <p:spPr>
                  <a:xfrm flipV="1">
                    <a:off x="3591302" y="2558413"/>
                    <a:ext cx="3182179" cy="780875"/>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grpSp>
          </p:grpSp>
          <p:sp>
            <p:nvSpPr>
              <p:cNvPr id="7" name="Flowchart: Magnetic Disk 6"/>
              <p:cNvSpPr/>
              <p:nvPr/>
            </p:nvSpPr>
            <p:spPr>
              <a:xfrm>
                <a:off x="10230128" y="2892995"/>
                <a:ext cx="922987" cy="1352282"/>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DB</a:t>
                </a:r>
                <a:endParaRPr lang="en-US" dirty="0">
                  <a:latin typeface="Times New Roman" panose="02020603050405020304" pitchFamily="18" charset="0"/>
                  <a:cs typeface="Times New Roman" panose="02020603050405020304" pitchFamily="18" charset="0"/>
                </a:endParaRPr>
              </a:p>
            </p:txBody>
          </p:sp>
          <p:cxnSp>
            <p:nvCxnSpPr>
              <p:cNvPr id="8" name="Straight Arrow Connector 7"/>
              <p:cNvCxnSpPr>
                <a:stCxn id="7" idx="2"/>
                <a:endCxn id="21" idx="6"/>
              </p:cNvCxnSpPr>
              <p:nvPr/>
            </p:nvCxnSpPr>
            <p:spPr>
              <a:xfrm flipH="1" flipV="1">
                <a:off x="7771513" y="2268253"/>
                <a:ext cx="2458615" cy="1300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6" idx="6"/>
              </p:cNvCxnSpPr>
              <p:nvPr/>
            </p:nvCxnSpPr>
            <p:spPr>
              <a:xfrm flipV="1">
                <a:off x="7755963" y="3564485"/>
                <a:ext cx="2498985" cy="66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7" idx="1"/>
              </p:cNvCxnSpPr>
              <p:nvPr/>
            </p:nvCxnSpPr>
            <p:spPr>
              <a:xfrm>
                <a:off x="7794844" y="1360246"/>
                <a:ext cx="2896778" cy="1532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a:endCxn id="11" idx="6"/>
            </p:cNvCxnSpPr>
            <p:nvPr/>
          </p:nvCxnSpPr>
          <p:spPr>
            <a:xfrm flipH="1" flipV="1">
              <a:off x="7645941" y="3266092"/>
              <a:ext cx="2286096" cy="251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193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60737" y="385293"/>
            <a:ext cx="8862811" cy="838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000" b="1" dirty="0" smtClean="0">
                <a:latin typeface="Times New Roman" panose="02020603050405020304" pitchFamily="18" charset="0"/>
                <a:cs typeface="Times New Roman" panose="02020603050405020304" pitchFamily="18" charset="0"/>
              </a:rPr>
              <a:t>Modules </a:t>
            </a:r>
            <a:endParaRPr lang="en-US" altLang="en-US" sz="4000" b="1" dirty="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a:xfrm>
            <a:off x="1710744" y="1352282"/>
            <a:ext cx="3505200" cy="4572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Tx/>
              <a:buNone/>
              <a:defRPr/>
            </a:pPr>
            <a:r>
              <a:rPr lang="en-US" altLang="en-US" sz="2000" b="1" dirty="0" smtClean="0">
                <a:latin typeface="Times New Roman" panose="02020603050405020304" pitchFamily="18" charset="0"/>
                <a:cs typeface="Times New Roman" panose="02020603050405020304" pitchFamily="18" charset="0"/>
              </a:rPr>
              <a:t>COE</a:t>
            </a:r>
          </a:p>
          <a:p>
            <a:pPr>
              <a:lnSpc>
                <a:spcPct val="150000"/>
              </a:lnSpc>
              <a:defRPr/>
            </a:pPr>
            <a:r>
              <a:rPr lang="en-US" altLang="en-US" sz="2000" dirty="0" smtClean="0">
                <a:latin typeface="Times New Roman" panose="02020603050405020304" pitchFamily="18" charset="0"/>
                <a:cs typeface="Times New Roman" panose="02020603050405020304" pitchFamily="18" charset="0"/>
              </a:rPr>
              <a:t>Login</a:t>
            </a:r>
          </a:p>
          <a:p>
            <a:pPr>
              <a:lnSpc>
                <a:spcPct val="150000"/>
              </a:lnSpc>
              <a:defRPr/>
            </a:pPr>
            <a:r>
              <a:rPr lang="en-US" altLang="en-US" sz="2000" dirty="0" smtClean="0">
                <a:latin typeface="Times New Roman" panose="02020603050405020304" pitchFamily="18" charset="0"/>
                <a:cs typeface="Times New Roman" panose="02020603050405020304" pitchFamily="18" charset="0"/>
              </a:rPr>
              <a:t>Verify Staff</a:t>
            </a:r>
          </a:p>
          <a:p>
            <a:pPr>
              <a:lnSpc>
                <a:spcPct val="150000"/>
              </a:lnSpc>
              <a:defRPr/>
            </a:pPr>
            <a:r>
              <a:rPr lang="en-US" altLang="en-US" sz="2000" dirty="0" smtClean="0">
                <a:latin typeface="Times New Roman" panose="02020603050405020304" pitchFamily="18" charset="0"/>
                <a:cs typeface="Times New Roman" panose="02020603050405020304" pitchFamily="18" charset="0"/>
              </a:rPr>
              <a:t>Allocate Staff</a:t>
            </a:r>
          </a:p>
          <a:p>
            <a:pPr>
              <a:lnSpc>
                <a:spcPct val="150000"/>
              </a:lnSpc>
              <a:defRPr/>
            </a:pPr>
            <a:r>
              <a:rPr lang="en-US" altLang="en-US" sz="2000" dirty="0" smtClean="0">
                <a:latin typeface="Times New Roman" panose="02020603050405020304" pitchFamily="18" charset="0"/>
                <a:cs typeface="Times New Roman" panose="02020603050405020304" pitchFamily="18" charset="0"/>
              </a:rPr>
              <a:t>Shuffle Questions</a:t>
            </a:r>
          </a:p>
          <a:p>
            <a:pPr>
              <a:lnSpc>
                <a:spcPct val="150000"/>
              </a:lnSpc>
              <a:defRPr/>
            </a:pPr>
            <a:r>
              <a:rPr lang="en-US" altLang="en-US" sz="2000" dirty="0" smtClean="0">
                <a:latin typeface="Times New Roman" panose="02020603050405020304" pitchFamily="18" charset="0"/>
                <a:cs typeface="Times New Roman" panose="02020603050405020304" pitchFamily="18" charset="0"/>
              </a:rPr>
              <a:t>View Questions</a:t>
            </a:r>
          </a:p>
          <a:p>
            <a:pPr>
              <a:lnSpc>
                <a:spcPct val="150000"/>
              </a:lnSpc>
              <a:defRPr/>
            </a:pPr>
            <a:r>
              <a:rPr lang="en-US" altLang="en-US" sz="2000" dirty="0" smtClean="0">
                <a:latin typeface="Times New Roman" panose="02020603050405020304" pitchFamily="18" charset="0"/>
                <a:cs typeface="Times New Roman" panose="02020603050405020304" pitchFamily="18" charset="0"/>
              </a:rPr>
              <a:t>Generate PDF</a:t>
            </a:r>
            <a:endParaRPr lang="en-US" altLang="en-US" sz="2000" dirty="0">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bwMode="auto">
          <a:xfrm>
            <a:off x="7176752" y="1371600"/>
            <a:ext cx="3505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50000"/>
              </a:lnSpc>
              <a:buFontTx/>
              <a:buNone/>
              <a:defRPr/>
            </a:pPr>
            <a:r>
              <a:rPr lang="en-US" altLang="en-US" sz="2000" b="1" dirty="0" smtClean="0">
                <a:latin typeface="Times New Roman" panose="02020603050405020304" pitchFamily="18" charset="0"/>
                <a:cs typeface="Times New Roman" panose="02020603050405020304" pitchFamily="18" charset="0"/>
              </a:rPr>
              <a:t>STAFF</a:t>
            </a:r>
          </a:p>
          <a:p>
            <a:pPr eaLnBrk="1" hangingPunct="1">
              <a:lnSpc>
                <a:spcPct val="150000"/>
              </a:lnSpc>
              <a:defRPr/>
            </a:pPr>
            <a:r>
              <a:rPr lang="en-US" altLang="en-US" sz="2000" b="0" dirty="0" smtClean="0">
                <a:latin typeface="Times New Roman" panose="02020603050405020304" pitchFamily="18" charset="0"/>
                <a:cs typeface="Times New Roman" panose="02020603050405020304" pitchFamily="18" charset="0"/>
              </a:rPr>
              <a:t>Login OTP</a:t>
            </a:r>
          </a:p>
          <a:p>
            <a:pPr eaLnBrk="1" hangingPunct="1">
              <a:lnSpc>
                <a:spcPct val="150000"/>
              </a:lnSpc>
              <a:defRPr/>
            </a:pPr>
            <a:r>
              <a:rPr lang="en-US" altLang="en-US" sz="2000" b="0" dirty="0" smtClean="0">
                <a:latin typeface="Times New Roman" panose="02020603050405020304" pitchFamily="18" charset="0"/>
                <a:cs typeface="Times New Roman" panose="02020603050405020304" pitchFamily="18" charset="0"/>
              </a:rPr>
              <a:t>Select Pattern</a:t>
            </a:r>
          </a:p>
          <a:p>
            <a:pPr eaLnBrk="1" hangingPunct="1">
              <a:lnSpc>
                <a:spcPct val="150000"/>
              </a:lnSpc>
              <a:defRPr/>
            </a:pPr>
            <a:r>
              <a:rPr lang="en-US" altLang="en-US" sz="2000" b="0" dirty="0" smtClean="0">
                <a:latin typeface="Times New Roman" panose="02020603050405020304" pitchFamily="18" charset="0"/>
                <a:cs typeface="Times New Roman" panose="02020603050405020304" pitchFamily="18" charset="0"/>
              </a:rPr>
              <a:t>Prepare Questions</a:t>
            </a:r>
          </a:p>
        </p:txBody>
      </p:sp>
    </p:spTree>
    <p:extLst>
      <p:ext uri="{BB962C8B-B14F-4D97-AF65-F5344CB8AC3E}">
        <p14:creationId xmlns:p14="http://schemas.microsoft.com/office/powerpoint/2010/main" val="1322988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262130" y="565598"/>
            <a:ext cx="7772400" cy="1143000"/>
          </a:xfrm>
        </p:spPr>
        <p:txBody>
          <a:bodyPr/>
          <a:lstStyle/>
          <a:p>
            <a:pPr eaLnBrk="1" hangingPunct="1"/>
            <a:r>
              <a:rPr lang="en-US" altLang="en-US" sz="4000" b="1" dirty="0" smtClean="0">
                <a:latin typeface="Times New Roman" panose="02020603050405020304" pitchFamily="18" charset="0"/>
                <a:cs typeface="Times New Roman" panose="02020603050405020304" pitchFamily="18" charset="0"/>
              </a:rPr>
              <a:t>Admin Module</a:t>
            </a:r>
            <a:endParaRPr lang="en-US" altLang="en-US" sz="4000" b="1" dirty="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a:xfrm>
            <a:off x="1105436" y="1708598"/>
            <a:ext cx="10936310" cy="45720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US" sz="2000" dirty="0" smtClean="0">
                <a:latin typeface="Times New Roman" panose="02020603050405020304" pitchFamily="18" charset="0"/>
                <a:cs typeface="Times New Roman" panose="02020603050405020304" pitchFamily="18" charset="0"/>
              </a:rPr>
              <a:t>Here the admin first want to login into the system. Once he/she successfully logged in into the system then they can do the following process.</a:t>
            </a:r>
          </a:p>
          <a:p>
            <a:pPr>
              <a:lnSpc>
                <a:spcPct val="150000"/>
              </a:lnSpc>
            </a:pPr>
            <a:r>
              <a:rPr lang="en-US" altLang="en-US" sz="2000" dirty="0" smtClean="0">
                <a:latin typeface="Times New Roman" panose="02020603050405020304" pitchFamily="18" charset="0"/>
                <a:cs typeface="Times New Roman" panose="02020603050405020304" pitchFamily="18" charset="0"/>
              </a:rPr>
              <a:t>The admin can able to verify the staffs that who are all registered to the system.</a:t>
            </a:r>
          </a:p>
          <a:p>
            <a:pPr>
              <a:lnSpc>
                <a:spcPct val="150000"/>
              </a:lnSpc>
            </a:pPr>
            <a:r>
              <a:rPr lang="en-US" altLang="en-US" sz="2000" dirty="0" smtClean="0">
                <a:latin typeface="Times New Roman" panose="02020603050405020304" pitchFamily="18" charset="0"/>
                <a:cs typeface="Times New Roman" panose="02020603050405020304" pitchFamily="18" charset="0"/>
              </a:rPr>
              <a:t>After the registration and verification process done, admin can now able to allocate the staffs according to the subject wise questions.</a:t>
            </a:r>
          </a:p>
          <a:p>
            <a:pPr>
              <a:lnSpc>
                <a:spcPct val="150000"/>
              </a:lnSpc>
            </a:pPr>
            <a:r>
              <a:rPr lang="en-US" altLang="en-US" sz="2000" dirty="0" smtClean="0">
                <a:latin typeface="Times New Roman" panose="02020603050405020304" pitchFamily="18" charset="0"/>
                <a:cs typeface="Times New Roman" panose="02020603050405020304" pitchFamily="18" charset="0"/>
              </a:rPr>
              <a:t>After the questions are prepare by the staffs admin can now able to view the question in patter wise.</a:t>
            </a:r>
          </a:p>
          <a:p>
            <a:pPr>
              <a:lnSpc>
                <a:spcPct val="150000"/>
              </a:lnSpc>
            </a:pPr>
            <a:r>
              <a:rPr lang="en-US" altLang="en-US" sz="2000" dirty="0" smtClean="0">
                <a:latin typeface="Times New Roman" panose="02020603050405020304" pitchFamily="18" charset="0"/>
                <a:cs typeface="Times New Roman" panose="02020603050405020304" pitchFamily="18" charset="0"/>
              </a:rPr>
              <a:t>Then they can able to view the each pattern of questions.</a:t>
            </a:r>
          </a:p>
          <a:p>
            <a:pPr>
              <a:lnSpc>
                <a:spcPct val="150000"/>
              </a:lnSpc>
            </a:pPr>
            <a:r>
              <a:rPr lang="en-US" altLang="en-US" sz="2000" dirty="0" smtClean="0">
                <a:latin typeface="Times New Roman" panose="02020603050405020304" pitchFamily="18" charset="0"/>
                <a:cs typeface="Times New Roman" panose="02020603050405020304" pitchFamily="18" charset="0"/>
              </a:rPr>
              <a:t>Once the view page is loaded all the questions are shuffled.</a:t>
            </a:r>
          </a:p>
          <a:p>
            <a:pPr>
              <a:lnSpc>
                <a:spcPct val="150000"/>
              </a:lnSpc>
            </a:pPr>
            <a:r>
              <a:rPr lang="en-US" altLang="en-US" sz="2000" dirty="0" smtClean="0">
                <a:latin typeface="Times New Roman" panose="02020603050405020304" pitchFamily="18" charset="0"/>
                <a:cs typeface="Times New Roman" panose="02020603050405020304" pitchFamily="18" charset="0"/>
              </a:rPr>
              <a:t>At last it can be generated as the pdf file format.</a:t>
            </a:r>
          </a:p>
          <a:p>
            <a:pPr>
              <a:lnSpc>
                <a:spcPct val="150000"/>
              </a:lnSpc>
            </a:pPr>
            <a:endParaRPr lang="en-US" altLang="en-US" sz="2000" dirty="0" smtClean="0">
              <a:latin typeface="Times New Roman" panose="02020603050405020304" pitchFamily="18" charset="0"/>
              <a:cs typeface="Times New Roman" panose="02020603050405020304" pitchFamily="18" charset="0"/>
            </a:endParaRPr>
          </a:p>
          <a:p>
            <a:pPr>
              <a:lnSpc>
                <a:spcPct val="150000"/>
              </a:lnSpc>
            </a:pPr>
            <a:endParaRPr lang="en-US" altLang="en-US" sz="2000" dirty="0" smtClean="0">
              <a:latin typeface="Times New Roman" panose="02020603050405020304" pitchFamily="18" charset="0"/>
              <a:cs typeface="Times New Roman" panose="02020603050405020304" pitchFamily="18" charset="0"/>
            </a:endParaRPr>
          </a:p>
          <a:p>
            <a:pPr>
              <a:lnSpc>
                <a:spcPct val="150000"/>
              </a:lnSpc>
            </a:pPr>
            <a:endParaRPr lang="en-US" altLang="en-US" sz="2000" dirty="0" smtClean="0">
              <a:latin typeface="Times New Roman" panose="02020603050405020304" pitchFamily="18" charset="0"/>
              <a:cs typeface="Times New Roman" panose="02020603050405020304" pitchFamily="18" charset="0"/>
            </a:endParaRPr>
          </a:p>
          <a:p>
            <a:pPr>
              <a:lnSpc>
                <a:spcPct val="150000"/>
              </a:lnSpc>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595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262130" y="565598"/>
            <a:ext cx="7772400" cy="6707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000" b="1" dirty="0" smtClean="0">
                <a:latin typeface="Times New Roman" panose="02020603050405020304" pitchFamily="18" charset="0"/>
                <a:cs typeface="Times New Roman" panose="02020603050405020304" pitchFamily="18" charset="0"/>
              </a:rPr>
              <a:t>Admin Flow</a:t>
            </a:r>
            <a:endParaRPr lang="en-US" altLang="en-US" sz="4000" b="1" dirty="0">
              <a:latin typeface="Times New Roman" panose="02020603050405020304" pitchFamily="18" charset="0"/>
              <a:cs typeface="Times New Roman" panose="02020603050405020304" pitchFamily="18" charset="0"/>
            </a:endParaRPr>
          </a:p>
        </p:txBody>
      </p:sp>
      <p:grpSp>
        <p:nvGrpSpPr>
          <p:cNvPr id="18" name="Group 17"/>
          <p:cNvGrpSpPr/>
          <p:nvPr/>
        </p:nvGrpSpPr>
        <p:grpSpPr>
          <a:xfrm>
            <a:off x="3246155" y="1563600"/>
            <a:ext cx="6314261" cy="4638675"/>
            <a:chOff x="4353738" y="1112839"/>
            <a:chExt cx="6314261" cy="4638675"/>
          </a:xfrm>
        </p:grpSpPr>
        <p:sp>
          <p:nvSpPr>
            <p:cNvPr id="3" name="Flowchart: Decision 2"/>
            <p:cNvSpPr/>
            <p:nvPr/>
          </p:nvSpPr>
          <p:spPr bwMode="auto">
            <a:xfrm>
              <a:off x="8878725" y="2138364"/>
              <a:ext cx="1789274" cy="895350"/>
            </a:xfrm>
            <a:prstGeom prst="flowChartDecision">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ln w="0"/>
                  <a:solidFill>
                    <a:schemeClr val="tx1"/>
                  </a:solidFill>
                  <a:effectLst>
                    <a:outerShdw blurRad="38100" dist="19050" dir="2700000" algn="tl" rotWithShape="0">
                      <a:schemeClr val="dk1">
                        <a:alpha val="40000"/>
                      </a:schemeClr>
                    </a:outerShdw>
                  </a:effectLst>
                  <a:cs typeface="Times New Roman" panose="02020603050405020304" pitchFamily="18" charset="0"/>
                </a:rPr>
                <a:t>Login</a:t>
              </a:r>
              <a:endParaRPr lang="en-US" dirty="0">
                <a:ln w="0"/>
                <a:solidFill>
                  <a:schemeClr val="tx1"/>
                </a:solidFill>
                <a:effectLst>
                  <a:outerShdw blurRad="38100" dist="19050" dir="2700000" algn="tl" rotWithShape="0">
                    <a:schemeClr val="dk1">
                      <a:alpha val="40000"/>
                    </a:schemeClr>
                  </a:outerShdw>
                </a:effectLst>
                <a:cs typeface="Times New Roman" panose="02020603050405020304" pitchFamily="18" charset="0"/>
              </a:endParaRPr>
            </a:p>
          </p:txBody>
        </p:sp>
        <p:cxnSp>
          <p:nvCxnSpPr>
            <p:cNvPr id="4" name="Elbow Connector 3"/>
            <p:cNvCxnSpPr/>
            <p:nvPr/>
          </p:nvCxnSpPr>
          <p:spPr bwMode="auto">
            <a:xfrm rot="10800000">
              <a:off x="8754054" y="1373189"/>
              <a:ext cx="208954" cy="1212849"/>
            </a:xfrm>
            <a:prstGeom prst="bentConnector3">
              <a:avLst>
                <a:gd name="adj1" fmla="val 232927"/>
              </a:avLst>
            </a:prstGeom>
            <a:ln>
              <a:tailEnd type="triangle"/>
            </a:ln>
          </p:spPr>
          <p:style>
            <a:lnRef idx="2">
              <a:schemeClr val="accent2"/>
            </a:lnRef>
            <a:fillRef idx="1">
              <a:schemeClr val="lt1"/>
            </a:fillRef>
            <a:effectRef idx="0">
              <a:schemeClr val="accent2"/>
            </a:effectRef>
            <a:fontRef idx="minor">
              <a:schemeClr val="dk1"/>
            </a:fontRef>
          </p:style>
        </p:cxnSp>
        <p:sp>
          <p:nvSpPr>
            <p:cNvPr id="5" name="Rectangle 4"/>
            <p:cNvSpPr/>
            <p:nvPr/>
          </p:nvSpPr>
          <p:spPr bwMode="auto">
            <a:xfrm>
              <a:off x="8757566" y="1112839"/>
              <a:ext cx="1813859" cy="581024"/>
            </a:xfrm>
            <a:prstGeom prst="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cs typeface="Times New Roman" panose="02020603050405020304" pitchFamily="18" charset="0"/>
                </a:rPr>
                <a:t>Admin</a:t>
              </a:r>
              <a:endParaRPr lang="en-US" dirty="0">
                <a:cs typeface="Times New Roman" panose="02020603050405020304" pitchFamily="18" charset="0"/>
              </a:endParaRPr>
            </a:p>
          </p:txBody>
        </p:sp>
        <p:cxnSp>
          <p:nvCxnSpPr>
            <p:cNvPr id="6" name="Straight Arrow Connector 5"/>
            <p:cNvCxnSpPr/>
            <p:nvPr/>
          </p:nvCxnSpPr>
          <p:spPr bwMode="auto">
            <a:xfrm flipH="1">
              <a:off x="9765460" y="1712913"/>
              <a:ext cx="0" cy="407987"/>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7" name="TextBox 6"/>
            <p:cNvSpPr txBox="1"/>
            <p:nvPr/>
          </p:nvSpPr>
          <p:spPr bwMode="auto">
            <a:xfrm>
              <a:off x="9027976" y="3086100"/>
              <a:ext cx="537026"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dirty="0">
                  <a:cs typeface="Times New Roman" panose="02020603050405020304" pitchFamily="18" charset="0"/>
                </a:rPr>
                <a:t>Yes</a:t>
              </a:r>
            </a:p>
          </p:txBody>
        </p:sp>
        <p:sp>
          <p:nvSpPr>
            <p:cNvPr id="8" name="TextBox 7"/>
            <p:cNvSpPr txBox="1"/>
            <p:nvPr/>
          </p:nvSpPr>
          <p:spPr bwMode="auto">
            <a:xfrm>
              <a:off x="8613581" y="1908176"/>
              <a:ext cx="503904"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dirty="0">
                  <a:cs typeface="Times New Roman" panose="02020603050405020304" pitchFamily="18" charset="0"/>
                </a:rPr>
                <a:t>No</a:t>
              </a:r>
            </a:p>
          </p:txBody>
        </p:sp>
        <p:sp>
          <p:nvSpPr>
            <p:cNvPr id="9" name="Rectangle 8"/>
            <p:cNvSpPr/>
            <p:nvPr/>
          </p:nvSpPr>
          <p:spPr bwMode="auto">
            <a:xfrm>
              <a:off x="8975300" y="3984627"/>
              <a:ext cx="1596125" cy="627063"/>
            </a:xfrm>
            <a:prstGeom prst="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cs typeface="Times New Roman" panose="02020603050405020304" pitchFamily="18" charset="0"/>
                </a:rPr>
                <a:t>Allocate Staff for subject</a:t>
              </a:r>
              <a:endParaRPr lang="en-US" dirty="0">
                <a:cs typeface="Times New Roman" panose="02020603050405020304" pitchFamily="18" charset="0"/>
              </a:endParaRPr>
            </a:p>
          </p:txBody>
        </p:sp>
        <p:sp>
          <p:nvSpPr>
            <p:cNvPr id="10" name="Flowchart: Magnetic Disk 9"/>
            <p:cNvSpPr/>
            <p:nvPr/>
          </p:nvSpPr>
          <p:spPr bwMode="auto">
            <a:xfrm>
              <a:off x="4353738" y="4689476"/>
              <a:ext cx="921855" cy="1062038"/>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cs typeface="Times New Roman" panose="02020603050405020304" pitchFamily="18" charset="0"/>
                </a:rPr>
                <a:t>DB</a:t>
              </a:r>
              <a:endParaRPr lang="en-US" dirty="0">
                <a:cs typeface="Times New Roman" panose="02020603050405020304" pitchFamily="18" charset="0"/>
              </a:endParaRPr>
            </a:p>
          </p:txBody>
        </p:sp>
        <p:cxnSp>
          <p:nvCxnSpPr>
            <p:cNvPr id="11" name="Straight Connector 10"/>
            <p:cNvCxnSpPr>
              <a:stCxn id="3" idx="2"/>
            </p:cNvCxnSpPr>
            <p:nvPr/>
          </p:nvCxnSpPr>
          <p:spPr bwMode="auto">
            <a:xfrm flipH="1">
              <a:off x="9772485" y="3035301"/>
              <a:ext cx="0" cy="706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bwMode="auto">
            <a:xfrm>
              <a:off x="9772485" y="3741739"/>
              <a:ext cx="0" cy="230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8929646" y="4984751"/>
              <a:ext cx="1738353" cy="631825"/>
            </a:xfrm>
            <a:prstGeom prst="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cs typeface="Times New Roman" panose="02020603050405020304" pitchFamily="18" charset="0"/>
                </a:rPr>
                <a:t>Generate questions as pdf</a:t>
              </a:r>
              <a:endParaRPr lang="en-US" dirty="0">
                <a:cs typeface="Times New Roman" panose="02020603050405020304" pitchFamily="18" charset="0"/>
              </a:endParaRPr>
            </a:p>
          </p:txBody>
        </p:sp>
        <p:cxnSp>
          <p:nvCxnSpPr>
            <p:cNvPr id="14" name="Straight Arrow Connector 13"/>
            <p:cNvCxnSpPr>
              <a:stCxn id="10" idx="4"/>
            </p:cNvCxnSpPr>
            <p:nvPr/>
          </p:nvCxnSpPr>
          <p:spPr>
            <a:xfrm>
              <a:off x="5275593" y="5220495"/>
              <a:ext cx="1564946" cy="32543"/>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15" name="Rectangle 14"/>
            <p:cNvSpPr/>
            <p:nvPr/>
          </p:nvSpPr>
          <p:spPr>
            <a:xfrm>
              <a:off x="6821488" y="4975226"/>
              <a:ext cx="1441450" cy="627063"/>
            </a:xfrm>
            <a:prstGeom prst="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cs typeface="Times New Roman" panose="02020603050405020304" pitchFamily="18" charset="0"/>
                </a:rPr>
                <a:t>Shuffle Questions</a:t>
              </a:r>
              <a:endParaRPr lang="en-US" dirty="0">
                <a:cs typeface="Times New Roman" panose="02020603050405020304" pitchFamily="18" charset="0"/>
              </a:endParaRPr>
            </a:p>
          </p:txBody>
        </p:sp>
        <p:cxnSp>
          <p:nvCxnSpPr>
            <p:cNvPr id="16" name="Straight Arrow Connector 15"/>
            <p:cNvCxnSpPr/>
            <p:nvPr/>
          </p:nvCxnSpPr>
          <p:spPr>
            <a:xfrm flipH="1">
              <a:off x="9817100" y="4611688"/>
              <a:ext cx="0" cy="406400"/>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17" name="Straight Arrow Connector 16"/>
            <p:cNvCxnSpPr>
              <a:endCxn id="13" idx="1"/>
            </p:cNvCxnSpPr>
            <p:nvPr/>
          </p:nvCxnSpPr>
          <p:spPr>
            <a:xfrm>
              <a:off x="8280401" y="5295901"/>
              <a:ext cx="649245" cy="4763"/>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grpSp>
    </p:spTree>
    <p:extLst>
      <p:ext uri="{BB962C8B-B14F-4D97-AF65-F5344CB8AC3E}">
        <p14:creationId xmlns:p14="http://schemas.microsoft.com/office/powerpoint/2010/main" val="1308474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2687" r="1755"/>
          <a:stretch/>
        </p:blipFill>
        <p:spPr>
          <a:xfrm>
            <a:off x="566670" y="502276"/>
            <a:ext cx="10818253" cy="5673268"/>
          </a:xfrm>
          <a:prstGeom prst="rect">
            <a:avLst/>
          </a:prstGeom>
        </p:spPr>
      </p:pic>
    </p:spTree>
    <p:extLst>
      <p:ext uri="{BB962C8B-B14F-4D97-AF65-F5344CB8AC3E}">
        <p14:creationId xmlns:p14="http://schemas.microsoft.com/office/powerpoint/2010/main" val="1067636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880" t="12489" r="20458"/>
          <a:stretch/>
        </p:blipFill>
        <p:spPr>
          <a:xfrm>
            <a:off x="1906074" y="437880"/>
            <a:ext cx="8371268" cy="5686147"/>
          </a:xfrm>
          <a:prstGeom prst="rect">
            <a:avLst/>
          </a:prstGeom>
        </p:spPr>
      </p:pic>
    </p:spTree>
    <p:extLst>
      <p:ext uri="{BB962C8B-B14F-4D97-AF65-F5344CB8AC3E}">
        <p14:creationId xmlns:p14="http://schemas.microsoft.com/office/powerpoint/2010/main" val="3272722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6760" t="12886" r="15282" b="5453"/>
          <a:stretch/>
        </p:blipFill>
        <p:spPr>
          <a:xfrm>
            <a:off x="1468191" y="850005"/>
            <a:ext cx="9504608" cy="5306097"/>
          </a:xfrm>
          <a:prstGeom prst="rect">
            <a:avLst/>
          </a:prstGeom>
        </p:spPr>
      </p:pic>
    </p:spTree>
    <p:extLst>
      <p:ext uri="{BB962C8B-B14F-4D97-AF65-F5344CB8AC3E}">
        <p14:creationId xmlns:p14="http://schemas.microsoft.com/office/powerpoint/2010/main" val="959578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1409" t="12291" r="32077"/>
          <a:stretch/>
        </p:blipFill>
        <p:spPr>
          <a:xfrm>
            <a:off x="2936382" y="283334"/>
            <a:ext cx="6890197" cy="5699026"/>
          </a:xfrm>
          <a:prstGeom prst="rect">
            <a:avLst/>
          </a:prstGeom>
        </p:spPr>
      </p:pic>
    </p:spTree>
    <p:extLst>
      <p:ext uri="{BB962C8B-B14F-4D97-AF65-F5344CB8AC3E}">
        <p14:creationId xmlns:p14="http://schemas.microsoft.com/office/powerpoint/2010/main" val="1535463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9401" t="12687" r="10951"/>
          <a:stretch/>
        </p:blipFill>
        <p:spPr>
          <a:xfrm>
            <a:off x="1146220" y="1004552"/>
            <a:ext cx="9710670" cy="5673268"/>
          </a:xfrm>
          <a:prstGeom prst="rect">
            <a:avLst/>
          </a:prstGeom>
        </p:spPr>
      </p:pic>
    </p:spTree>
    <p:extLst>
      <p:ext uri="{BB962C8B-B14F-4D97-AF65-F5344CB8AC3E}">
        <p14:creationId xmlns:p14="http://schemas.microsoft.com/office/powerpoint/2010/main" val="2858512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pPr algn="l"/>
            <a:r>
              <a:rPr lang="en-US" sz="4000" b="1" dirty="0" smtClean="0">
                <a:latin typeface="Times New Roman" panose="02020603050405020304" pitchFamily="18" charset="0"/>
                <a:cs typeface="Times New Roman" panose="02020603050405020304" pitchFamily="18" charset="0"/>
              </a:rPr>
              <a:t>DOMAIN INTRODUCTION</a:t>
            </a:r>
            <a:endParaRPr lang="en-US" sz="4000" b="1" dirty="0">
              <a:latin typeface="Times New Roman" panose="02020603050405020304" pitchFamily="18" charset="0"/>
              <a:cs typeface="Times New Roman" panose="02020603050405020304" pitchFamily="18" charset="0"/>
            </a:endParaRPr>
          </a:p>
        </p:txBody>
      </p:sp>
      <p:sp>
        <p:nvSpPr>
          <p:cNvPr id="5" name="Rectangle 4"/>
          <p:cNvSpPr/>
          <p:nvPr/>
        </p:nvSpPr>
        <p:spPr>
          <a:xfrm>
            <a:off x="1405943" y="1790296"/>
            <a:ext cx="9380113" cy="2400657"/>
          </a:xfrm>
          <a:prstGeom prst="rect">
            <a:avLst/>
          </a:prstGeom>
        </p:spPr>
        <p:txBody>
          <a:bodyPr wrap="square">
            <a:spAutoFit/>
          </a:bodyPr>
          <a:lstStyle/>
          <a:p>
            <a:pPr algn="ctr">
              <a:lnSpc>
                <a:spcPct val="150000"/>
              </a:lnSpc>
            </a:pPr>
            <a:r>
              <a:rPr lang="en-US" sz="2000" b="1" dirty="0" smtClean="0">
                <a:latin typeface="Times New Roman" panose="02020603050405020304" pitchFamily="18" charset="0"/>
                <a:cs typeface="Times New Roman" panose="02020603050405020304" pitchFamily="18" charset="0"/>
              </a:rPr>
              <a:t>Asp.net</a:t>
            </a:r>
          </a:p>
          <a:p>
            <a:pPr algn="just">
              <a:lnSpc>
                <a:spcPct val="150000"/>
              </a:lnSpc>
              <a:buFont typeface="Wingdings" panose="05000000000000000000" pitchFamily="2" charset="2"/>
              <a:buChar char="Ø"/>
            </a:pPr>
            <a:r>
              <a:rPr lang="en-US" sz="2000" cap="none" dirty="0" smtClean="0">
                <a:latin typeface="Times New Roman" panose="02020603050405020304" pitchFamily="18" charset="0"/>
                <a:cs typeface="Times New Roman" panose="02020603050405020304" pitchFamily="18" charset="0"/>
              </a:rPr>
              <a:t>Asp.NET is an open source web framework for building modern web apps and services with .NET  </a:t>
            </a:r>
            <a:r>
              <a:rPr lang="en-US" sz="2000" cap="none" dirty="0" err="1" smtClean="0">
                <a:latin typeface="Times New Roman" panose="02020603050405020304" pitchFamily="18" charset="0"/>
                <a:cs typeface="Times New Roman" panose="02020603050405020304" pitchFamily="18" charset="0"/>
              </a:rPr>
              <a:t>Asp.Net</a:t>
            </a:r>
            <a:r>
              <a:rPr lang="en-US" sz="2000" cap="none"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cap="none" dirty="0" smtClean="0">
                <a:latin typeface="Times New Roman" panose="02020603050405020304" pitchFamily="18" charset="0"/>
                <a:cs typeface="Times New Roman" panose="02020603050405020304" pitchFamily="18" charset="0"/>
              </a:rPr>
              <a:t>It creates websites based on html5, </a:t>
            </a:r>
            <a:r>
              <a:rPr lang="en-US" sz="2000" cap="none" dirty="0" err="1" smtClean="0">
                <a:latin typeface="Times New Roman" panose="02020603050405020304" pitchFamily="18" charset="0"/>
                <a:cs typeface="Times New Roman" panose="02020603050405020304" pitchFamily="18" charset="0"/>
              </a:rPr>
              <a:t>css</a:t>
            </a:r>
            <a:r>
              <a:rPr lang="en-US" sz="2000" cap="none" dirty="0" smtClean="0">
                <a:latin typeface="Times New Roman" panose="02020603050405020304" pitchFamily="18" charset="0"/>
                <a:cs typeface="Times New Roman" panose="02020603050405020304" pitchFamily="18" charset="0"/>
              </a:rPr>
              <a:t>, and </a:t>
            </a:r>
            <a:r>
              <a:rPr lang="en-US" sz="2000" cap="none" dirty="0" err="1" smtClean="0">
                <a:latin typeface="Times New Roman" panose="02020603050405020304" pitchFamily="18" charset="0"/>
                <a:cs typeface="Times New Roman" panose="02020603050405020304" pitchFamily="18" charset="0"/>
              </a:rPr>
              <a:t>javascript</a:t>
            </a:r>
            <a:r>
              <a:rPr lang="en-US" sz="2000" cap="none" dirty="0" smtClean="0">
                <a:latin typeface="Times New Roman" panose="02020603050405020304" pitchFamily="18" charset="0"/>
                <a:cs typeface="Times New Roman" panose="02020603050405020304" pitchFamily="18" charset="0"/>
              </a:rPr>
              <a:t> that are simple, fast, and can scale to millions of users.</a:t>
            </a:r>
          </a:p>
        </p:txBody>
      </p:sp>
    </p:spTree>
    <p:extLst>
      <p:ext uri="{BB962C8B-B14F-4D97-AF65-F5344CB8AC3E}">
        <p14:creationId xmlns:p14="http://schemas.microsoft.com/office/powerpoint/2010/main" val="1664637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12489"/>
          <a:stretch/>
        </p:blipFill>
        <p:spPr>
          <a:xfrm>
            <a:off x="0" y="0"/>
            <a:ext cx="12192000" cy="6735651"/>
          </a:xfrm>
          <a:prstGeom prst="rect">
            <a:avLst/>
          </a:prstGeom>
        </p:spPr>
      </p:pic>
    </p:spTree>
    <p:extLst>
      <p:ext uri="{BB962C8B-B14F-4D97-AF65-F5344CB8AC3E}">
        <p14:creationId xmlns:p14="http://schemas.microsoft.com/office/powerpoint/2010/main" val="326369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2687"/>
          <a:stretch/>
        </p:blipFill>
        <p:spPr>
          <a:xfrm>
            <a:off x="953037" y="515154"/>
            <a:ext cx="9955370" cy="5673268"/>
          </a:xfrm>
          <a:prstGeom prst="rect">
            <a:avLst/>
          </a:prstGeom>
        </p:spPr>
      </p:pic>
    </p:spTree>
    <p:extLst>
      <p:ext uri="{BB962C8B-B14F-4D97-AF65-F5344CB8AC3E}">
        <p14:creationId xmlns:p14="http://schemas.microsoft.com/office/powerpoint/2010/main" val="355506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262130" y="565598"/>
            <a:ext cx="7772400" cy="1143000"/>
          </a:xfrm>
        </p:spPr>
        <p:txBody>
          <a:bodyPr/>
          <a:lstStyle/>
          <a:p>
            <a:pPr eaLnBrk="1" hangingPunct="1"/>
            <a:r>
              <a:rPr lang="en-US" altLang="en-US" sz="4000" b="1" dirty="0" smtClean="0">
                <a:latin typeface="Times New Roman" panose="02020603050405020304" pitchFamily="18" charset="0"/>
                <a:cs typeface="Times New Roman" panose="02020603050405020304" pitchFamily="18" charset="0"/>
              </a:rPr>
              <a:t>Staff Module</a:t>
            </a:r>
            <a:endParaRPr lang="en-US" altLang="en-US" sz="4000" b="1" dirty="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a:xfrm>
            <a:off x="1105436" y="1708598"/>
            <a:ext cx="10936310" cy="457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US" sz="2000" dirty="0" smtClean="0">
                <a:latin typeface="Times New Roman" panose="02020603050405020304" pitchFamily="18" charset="0"/>
                <a:cs typeface="Times New Roman" panose="02020603050405020304" pitchFamily="18" charset="0"/>
              </a:rPr>
              <a:t>Here the staff first want to register to the system and then wait for the approval of the admin.</a:t>
            </a:r>
          </a:p>
          <a:p>
            <a:pPr>
              <a:lnSpc>
                <a:spcPct val="150000"/>
              </a:lnSpc>
            </a:pPr>
            <a:r>
              <a:rPr lang="en-US" altLang="en-US" sz="2000" dirty="0" smtClean="0">
                <a:latin typeface="Times New Roman" panose="02020603050405020304" pitchFamily="18" charset="0"/>
                <a:cs typeface="Times New Roman" panose="02020603050405020304" pitchFamily="18" charset="0"/>
              </a:rPr>
              <a:t>Once the staff is approved by the admin then they can able to successfully login into the system.</a:t>
            </a:r>
          </a:p>
          <a:p>
            <a:pPr>
              <a:lnSpc>
                <a:spcPct val="150000"/>
              </a:lnSpc>
            </a:pPr>
            <a:r>
              <a:rPr lang="en-US" altLang="en-US" sz="2000" dirty="0" smtClean="0">
                <a:latin typeface="Times New Roman" panose="02020603050405020304" pitchFamily="18" charset="0"/>
                <a:cs typeface="Times New Roman" panose="02020603050405020304" pitchFamily="18" charset="0"/>
              </a:rPr>
              <a:t>They can able now see their profile and can also prepare the questions.</a:t>
            </a:r>
          </a:p>
          <a:p>
            <a:pPr>
              <a:lnSpc>
                <a:spcPct val="150000"/>
              </a:lnSpc>
            </a:pPr>
            <a:r>
              <a:rPr lang="en-US" altLang="en-US" sz="2000" dirty="0" smtClean="0">
                <a:latin typeface="Times New Roman" panose="02020603050405020304" pitchFamily="18" charset="0"/>
                <a:cs typeface="Times New Roman" panose="02020603050405020304" pitchFamily="18" charset="0"/>
              </a:rPr>
              <a:t>Here the staffs can able to prepare the questions for which they are allocated.</a:t>
            </a:r>
          </a:p>
          <a:p>
            <a:pPr>
              <a:lnSpc>
                <a:spcPct val="150000"/>
              </a:lnSpc>
            </a:pPr>
            <a:r>
              <a:rPr lang="en-US" altLang="en-US" sz="2000" dirty="0" smtClean="0">
                <a:latin typeface="Times New Roman" panose="02020603050405020304" pitchFamily="18" charset="0"/>
                <a:cs typeface="Times New Roman" panose="02020603050405020304" pitchFamily="18" charset="0"/>
              </a:rPr>
              <a:t>The staffs are allocated to prepare more than one subject questions.</a:t>
            </a:r>
          </a:p>
          <a:p>
            <a:pPr>
              <a:lnSpc>
                <a:spcPct val="150000"/>
              </a:lnSpc>
            </a:pPr>
            <a:r>
              <a:rPr lang="en-US" altLang="en-US" sz="2000" dirty="0" smtClean="0">
                <a:latin typeface="Times New Roman" panose="02020603050405020304" pitchFamily="18" charset="0"/>
                <a:cs typeface="Times New Roman" panose="02020603050405020304" pitchFamily="18" charset="0"/>
              </a:rPr>
              <a:t>All the questions prepared by the staffs are based on the pattern.</a:t>
            </a:r>
          </a:p>
          <a:p>
            <a:pPr>
              <a:lnSpc>
                <a:spcPct val="150000"/>
              </a:lnSpc>
            </a:pPr>
            <a:r>
              <a:rPr lang="en-US" altLang="en-US" sz="2000" dirty="0" smtClean="0">
                <a:latin typeface="Times New Roman" panose="02020603050405020304" pitchFamily="18" charset="0"/>
                <a:cs typeface="Times New Roman" panose="02020603050405020304" pitchFamily="18" charset="0"/>
              </a:rPr>
              <a:t>The prepared questions are saved in the database successfully.</a:t>
            </a:r>
          </a:p>
          <a:p>
            <a:pPr marL="0" indent="0">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a:lnSpc>
                <a:spcPct val="150000"/>
              </a:lnSpc>
            </a:pPr>
            <a:endParaRPr lang="en-US" altLang="en-US" sz="2000" dirty="0" smtClean="0">
              <a:latin typeface="Times New Roman" panose="02020603050405020304" pitchFamily="18" charset="0"/>
              <a:cs typeface="Times New Roman" panose="02020603050405020304" pitchFamily="18" charset="0"/>
            </a:endParaRPr>
          </a:p>
          <a:p>
            <a:pPr>
              <a:lnSpc>
                <a:spcPct val="150000"/>
              </a:lnSpc>
            </a:pPr>
            <a:endParaRPr lang="en-US" altLang="en-US" sz="2000" dirty="0" smtClean="0">
              <a:latin typeface="Times New Roman" panose="02020603050405020304" pitchFamily="18" charset="0"/>
              <a:cs typeface="Times New Roman" panose="02020603050405020304" pitchFamily="18" charset="0"/>
            </a:endParaRPr>
          </a:p>
          <a:p>
            <a:pPr>
              <a:lnSpc>
                <a:spcPct val="150000"/>
              </a:lnSpc>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2384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3311" t="11696" r="23310"/>
          <a:stretch/>
        </p:blipFill>
        <p:spPr>
          <a:xfrm>
            <a:off x="2318198" y="257578"/>
            <a:ext cx="7727324" cy="5737662"/>
          </a:xfrm>
          <a:prstGeom prst="rect">
            <a:avLst/>
          </a:prstGeom>
        </p:spPr>
      </p:pic>
    </p:spTree>
    <p:extLst>
      <p:ext uri="{BB962C8B-B14F-4D97-AF65-F5344CB8AC3E}">
        <p14:creationId xmlns:p14="http://schemas.microsoft.com/office/powerpoint/2010/main" val="4060539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5001" t="12291" r="19189"/>
          <a:stretch/>
        </p:blipFill>
        <p:spPr>
          <a:xfrm>
            <a:off x="2228045" y="631065"/>
            <a:ext cx="8023539" cy="5699026"/>
          </a:xfrm>
          <a:prstGeom prst="rect">
            <a:avLst/>
          </a:prstGeom>
        </p:spPr>
      </p:pic>
    </p:spTree>
    <p:extLst>
      <p:ext uri="{BB962C8B-B14F-4D97-AF65-F5344CB8AC3E}">
        <p14:creationId xmlns:p14="http://schemas.microsoft.com/office/powerpoint/2010/main" val="2904559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6126" t="13282" r="20881" b="5057"/>
          <a:stretch/>
        </p:blipFill>
        <p:spPr>
          <a:xfrm>
            <a:off x="1584101" y="1"/>
            <a:ext cx="8899302" cy="3181081"/>
          </a:xfrm>
          <a:prstGeom prst="rect">
            <a:avLst/>
          </a:prstGeom>
        </p:spPr>
      </p:pic>
      <p:pic>
        <p:nvPicPr>
          <p:cNvPr id="4" name="Picture 3"/>
          <p:cNvPicPr>
            <a:picLocks noChangeAspect="1"/>
          </p:cNvPicPr>
          <p:nvPr/>
        </p:nvPicPr>
        <p:blipFill rotWithShape="1">
          <a:blip r:embed="rId3"/>
          <a:srcRect l="8556" t="29139" r="26162"/>
          <a:stretch/>
        </p:blipFill>
        <p:spPr>
          <a:xfrm>
            <a:off x="1635615" y="3181082"/>
            <a:ext cx="8847787" cy="2582338"/>
          </a:xfrm>
          <a:prstGeom prst="rect">
            <a:avLst/>
          </a:prstGeom>
        </p:spPr>
      </p:pic>
    </p:spTree>
    <p:extLst>
      <p:ext uri="{BB962C8B-B14F-4D97-AF65-F5344CB8AC3E}">
        <p14:creationId xmlns:p14="http://schemas.microsoft.com/office/powerpoint/2010/main" val="1807404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262130" y="565598"/>
            <a:ext cx="7772400" cy="6707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000" b="1" dirty="0" smtClean="0">
                <a:latin typeface="Times New Roman" panose="02020603050405020304" pitchFamily="18" charset="0"/>
                <a:cs typeface="Times New Roman" panose="02020603050405020304" pitchFamily="18" charset="0"/>
              </a:rPr>
              <a:t>Staff Flow</a:t>
            </a:r>
            <a:endParaRPr lang="en-US" altLang="en-US" sz="4000" b="1" dirty="0">
              <a:latin typeface="Times New Roman" panose="02020603050405020304" pitchFamily="18" charset="0"/>
              <a:cs typeface="Times New Roman" panose="02020603050405020304" pitchFamily="18" charset="0"/>
            </a:endParaRPr>
          </a:p>
        </p:txBody>
      </p:sp>
      <p:grpSp>
        <p:nvGrpSpPr>
          <p:cNvPr id="33" name="Group 32"/>
          <p:cNvGrpSpPr/>
          <p:nvPr/>
        </p:nvGrpSpPr>
        <p:grpSpPr>
          <a:xfrm>
            <a:off x="3477297" y="1563600"/>
            <a:ext cx="5135484" cy="4638675"/>
            <a:chOff x="1300767" y="1112839"/>
            <a:chExt cx="5135484" cy="4638675"/>
          </a:xfrm>
        </p:grpSpPr>
        <p:cxnSp>
          <p:nvCxnSpPr>
            <p:cNvPr id="19" name="Straight Arrow Connector 18"/>
            <p:cNvCxnSpPr/>
            <p:nvPr/>
          </p:nvCxnSpPr>
          <p:spPr bwMode="auto">
            <a:xfrm>
              <a:off x="2585534" y="4572001"/>
              <a:ext cx="8779"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owchart: Decision 19"/>
            <p:cNvSpPr/>
            <p:nvPr/>
          </p:nvSpPr>
          <p:spPr bwMode="auto">
            <a:xfrm>
              <a:off x="1691774" y="2144714"/>
              <a:ext cx="1805079" cy="895350"/>
            </a:xfrm>
            <a:prstGeom prst="flowChartDecision">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ln w="0"/>
                  <a:solidFill>
                    <a:schemeClr val="tx1"/>
                  </a:solidFill>
                  <a:effectLst>
                    <a:outerShdw blurRad="38100" dist="19050" dir="2700000" algn="tl" rotWithShape="0">
                      <a:schemeClr val="dk1">
                        <a:alpha val="40000"/>
                      </a:schemeClr>
                    </a:outerShdw>
                  </a:effectLst>
                  <a:cs typeface="Times New Roman" panose="02020603050405020304" pitchFamily="18" charset="0"/>
                </a:rPr>
                <a:t>Login</a:t>
              </a:r>
              <a:endParaRPr lang="en-US" dirty="0">
                <a:ln w="0"/>
                <a:solidFill>
                  <a:schemeClr val="tx1"/>
                </a:solidFill>
                <a:effectLst>
                  <a:outerShdw blurRad="38100" dist="19050" dir="2700000" algn="tl" rotWithShape="0">
                    <a:schemeClr val="dk1">
                      <a:alpha val="40000"/>
                    </a:schemeClr>
                  </a:outerShdw>
                </a:effectLst>
                <a:cs typeface="Times New Roman" panose="02020603050405020304" pitchFamily="18" charset="0"/>
              </a:endParaRPr>
            </a:p>
          </p:txBody>
        </p:sp>
        <p:sp>
          <p:nvSpPr>
            <p:cNvPr id="21" name="Rectangle 20"/>
            <p:cNvSpPr/>
            <p:nvPr/>
          </p:nvSpPr>
          <p:spPr bwMode="auto">
            <a:xfrm>
              <a:off x="1586419" y="1119189"/>
              <a:ext cx="2224742" cy="581024"/>
            </a:xfrm>
            <a:prstGeom prst="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cs typeface="Times New Roman" panose="02020603050405020304" pitchFamily="18" charset="0"/>
                </a:rPr>
                <a:t>Staff</a:t>
              </a:r>
              <a:endParaRPr lang="en-US" dirty="0">
                <a:cs typeface="Times New Roman" panose="02020603050405020304" pitchFamily="18" charset="0"/>
              </a:endParaRPr>
            </a:p>
          </p:txBody>
        </p:sp>
        <p:sp>
          <p:nvSpPr>
            <p:cNvPr id="22" name="TextBox 21"/>
            <p:cNvSpPr txBox="1"/>
            <p:nvPr/>
          </p:nvSpPr>
          <p:spPr bwMode="auto">
            <a:xfrm>
              <a:off x="2871747" y="3190876"/>
              <a:ext cx="537025"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dirty="0">
                  <a:cs typeface="Times New Roman" panose="02020603050405020304" pitchFamily="18" charset="0"/>
                </a:rPr>
                <a:t>Yes</a:t>
              </a:r>
            </a:p>
          </p:txBody>
        </p:sp>
        <p:sp>
          <p:nvSpPr>
            <p:cNvPr id="23" name="TextBox 22"/>
            <p:cNvSpPr txBox="1"/>
            <p:nvPr/>
          </p:nvSpPr>
          <p:spPr bwMode="auto">
            <a:xfrm>
              <a:off x="1442434" y="1914526"/>
              <a:ext cx="503905"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dirty="0">
                  <a:cs typeface="Times New Roman" panose="02020603050405020304" pitchFamily="18" charset="0"/>
                </a:rPr>
                <a:t>No</a:t>
              </a:r>
            </a:p>
          </p:txBody>
        </p:sp>
        <p:cxnSp>
          <p:nvCxnSpPr>
            <p:cNvPr id="24" name="Elbow Connector 23"/>
            <p:cNvCxnSpPr/>
            <p:nvPr/>
          </p:nvCxnSpPr>
          <p:spPr bwMode="auto">
            <a:xfrm rot="10800000">
              <a:off x="1500380" y="1368425"/>
              <a:ext cx="210709" cy="1212850"/>
            </a:xfrm>
            <a:prstGeom prst="bentConnector3">
              <a:avLst>
                <a:gd name="adj1" fmla="val 232927"/>
              </a:avLst>
            </a:prstGeom>
            <a:ln>
              <a:tailEnd type="triangle"/>
            </a:ln>
          </p:spPr>
          <p:style>
            <a:lnRef idx="2">
              <a:schemeClr val="accent2"/>
            </a:lnRef>
            <a:fillRef idx="1">
              <a:schemeClr val="lt1"/>
            </a:fillRef>
            <a:effectRef idx="0">
              <a:schemeClr val="accent2"/>
            </a:effectRef>
            <a:fontRef idx="minor">
              <a:schemeClr val="dk1"/>
            </a:fontRef>
          </p:style>
        </p:cxnSp>
        <p:cxnSp>
          <p:nvCxnSpPr>
            <p:cNvPr id="25" name="Straight Arrow Connector 24"/>
            <p:cNvCxnSpPr/>
            <p:nvPr/>
          </p:nvCxnSpPr>
          <p:spPr bwMode="auto">
            <a:xfrm flipH="1">
              <a:off x="2573783" y="3076575"/>
              <a:ext cx="20530" cy="858838"/>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26" name="Rectangle 25"/>
            <p:cNvSpPr/>
            <p:nvPr/>
          </p:nvSpPr>
          <p:spPr bwMode="auto">
            <a:xfrm>
              <a:off x="1300767" y="3935414"/>
              <a:ext cx="2043322" cy="627062"/>
            </a:xfrm>
            <a:prstGeom prst="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cs typeface="Times New Roman" panose="02020603050405020304" pitchFamily="18" charset="0"/>
                </a:rPr>
                <a:t>Prepare question for subject</a:t>
              </a:r>
              <a:endParaRPr lang="en-US" dirty="0">
                <a:cs typeface="Times New Roman" panose="02020603050405020304" pitchFamily="18" charset="0"/>
              </a:endParaRPr>
            </a:p>
          </p:txBody>
        </p:sp>
        <p:sp>
          <p:nvSpPr>
            <p:cNvPr id="27" name="Rectangle 26"/>
            <p:cNvSpPr/>
            <p:nvPr/>
          </p:nvSpPr>
          <p:spPr bwMode="auto">
            <a:xfrm>
              <a:off x="4613613" y="1112839"/>
              <a:ext cx="1822638" cy="600074"/>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cs typeface="Times New Roman" panose="02020603050405020304" pitchFamily="18" charset="0"/>
                </a:rPr>
                <a:t>Register</a:t>
              </a:r>
              <a:endParaRPr lang="en-US" dirty="0">
                <a:cs typeface="Times New Roman" panose="02020603050405020304" pitchFamily="18" charset="0"/>
              </a:endParaRPr>
            </a:p>
          </p:txBody>
        </p:sp>
        <p:sp>
          <p:nvSpPr>
            <p:cNvPr id="28" name="Rectangle 27"/>
            <p:cNvSpPr/>
            <p:nvPr/>
          </p:nvSpPr>
          <p:spPr bwMode="auto">
            <a:xfrm>
              <a:off x="1920042" y="4905376"/>
              <a:ext cx="1457407" cy="62865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cs typeface="Times New Roman" panose="02020603050405020304" pitchFamily="18" charset="0"/>
                </a:rPr>
                <a:t>Create questions</a:t>
              </a:r>
              <a:endParaRPr lang="en-US" dirty="0">
                <a:cs typeface="Times New Roman" panose="02020603050405020304" pitchFamily="18" charset="0"/>
              </a:endParaRPr>
            </a:p>
          </p:txBody>
        </p:sp>
        <p:sp>
          <p:nvSpPr>
            <p:cNvPr id="29" name="Flowchart: Magnetic Disk 28"/>
            <p:cNvSpPr/>
            <p:nvPr/>
          </p:nvSpPr>
          <p:spPr bwMode="auto">
            <a:xfrm>
              <a:off x="4353738" y="4689476"/>
              <a:ext cx="921855" cy="1062038"/>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cs typeface="Times New Roman" panose="02020603050405020304" pitchFamily="18" charset="0"/>
                </a:rPr>
                <a:t>DB</a:t>
              </a:r>
              <a:endParaRPr lang="en-US" dirty="0">
                <a:cs typeface="Times New Roman" panose="02020603050405020304" pitchFamily="18" charset="0"/>
              </a:endParaRPr>
            </a:p>
          </p:txBody>
        </p:sp>
        <p:cxnSp>
          <p:nvCxnSpPr>
            <p:cNvPr id="30" name="Straight Arrow Connector 59"/>
            <p:cNvCxnSpPr>
              <a:stCxn id="28" idx="3"/>
              <a:endCxn id="29" idx="2"/>
            </p:cNvCxnSpPr>
            <p:nvPr/>
          </p:nvCxnSpPr>
          <p:spPr bwMode="auto">
            <a:xfrm>
              <a:off x="3377450" y="5219701"/>
              <a:ext cx="976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8"/>
            <p:cNvSpPr txBox="1">
              <a:spLocks noChangeArrowheads="1"/>
            </p:cNvSpPr>
            <p:nvPr/>
          </p:nvSpPr>
          <p:spPr bwMode="auto">
            <a:xfrm>
              <a:off x="3233993" y="5336343"/>
              <a:ext cx="13057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Verdana" panose="020B0604030504040204" pitchFamily="34" charset="0"/>
                </a:defRPr>
              </a:lvl1pPr>
              <a:lvl2pPr marL="742950" indent="-285750">
                <a:defRPr sz="1200" b="1">
                  <a:solidFill>
                    <a:schemeClr val="tx1"/>
                  </a:solidFill>
                  <a:latin typeface="Verdana" panose="020B0604030504040204" pitchFamily="34" charset="0"/>
                </a:defRPr>
              </a:lvl2pPr>
              <a:lvl3pPr marL="1143000" indent="-228600">
                <a:defRPr sz="1200" b="1">
                  <a:solidFill>
                    <a:schemeClr val="tx1"/>
                  </a:solidFill>
                  <a:latin typeface="Verdana" panose="020B0604030504040204" pitchFamily="34" charset="0"/>
                </a:defRPr>
              </a:lvl3pPr>
              <a:lvl4pPr marL="1600200" indent="-228600">
                <a:defRPr sz="1200" b="1">
                  <a:solidFill>
                    <a:schemeClr val="tx1"/>
                  </a:solidFill>
                  <a:latin typeface="Verdana" panose="020B0604030504040204" pitchFamily="34" charset="0"/>
                </a:defRPr>
              </a:lvl4pPr>
              <a:lvl5pPr marL="2057400" indent="-228600">
                <a:defRPr sz="1200" b="1">
                  <a:solidFill>
                    <a:schemeClr val="tx1"/>
                  </a:solidFill>
                  <a:latin typeface="Verdana" panose="020B0604030504040204" pitchFamily="34" charset="0"/>
                </a:defRPr>
              </a:lvl5pPr>
              <a:lvl6pPr marL="2514600" indent="-228600" eaLnBrk="0" fontAlgn="base" hangingPunct="0">
                <a:spcBef>
                  <a:spcPct val="0"/>
                </a:spcBef>
                <a:spcAft>
                  <a:spcPct val="0"/>
                </a:spcAft>
                <a:defRPr sz="1200" b="1">
                  <a:solidFill>
                    <a:schemeClr val="tx1"/>
                  </a:solidFill>
                  <a:latin typeface="Verdana" panose="020B0604030504040204" pitchFamily="34" charset="0"/>
                </a:defRPr>
              </a:lvl6pPr>
              <a:lvl7pPr marL="2971800" indent="-228600" eaLnBrk="0" fontAlgn="base" hangingPunct="0">
                <a:spcBef>
                  <a:spcPct val="0"/>
                </a:spcBef>
                <a:spcAft>
                  <a:spcPct val="0"/>
                </a:spcAft>
                <a:defRPr sz="1200" b="1">
                  <a:solidFill>
                    <a:schemeClr val="tx1"/>
                  </a:solidFill>
                  <a:latin typeface="Verdana" panose="020B0604030504040204" pitchFamily="34" charset="0"/>
                </a:defRPr>
              </a:lvl7pPr>
              <a:lvl8pPr marL="3429000" indent="-228600" eaLnBrk="0" fontAlgn="base" hangingPunct="0">
                <a:spcBef>
                  <a:spcPct val="0"/>
                </a:spcBef>
                <a:spcAft>
                  <a:spcPct val="0"/>
                </a:spcAft>
                <a:defRPr sz="1200" b="1">
                  <a:solidFill>
                    <a:schemeClr val="tx1"/>
                  </a:solidFill>
                  <a:latin typeface="Verdana" panose="020B0604030504040204" pitchFamily="34" charset="0"/>
                </a:defRPr>
              </a:lvl8pPr>
              <a:lvl9pPr marL="3886200" indent="-228600" eaLnBrk="0" fontAlgn="base" hangingPunct="0">
                <a:spcBef>
                  <a:spcPct val="0"/>
                </a:spcBef>
                <a:spcAft>
                  <a:spcPct val="0"/>
                </a:spcAft>
                <a:defRPr sz="1200" b="1">
                  <a:solidFill>
                    <a:schemeClr val="tx1"/>
                  </a:solidFill>
                  <a:latin typeface="Verdana" panose="020B0604030504040204" pitchFamily="34" charset="0"/>
                </a:defRPr>
              </a:lvl9pPr>
            </a:lstStyle>
            <a:p>
              <a:pPr algn="ctr"/>
              <a:r>
                <a:rPr lang="en-US" altLang="en-US"/>
                <a:t>Submit</a:t>
              </a:r>
            </a:p>
          </p:txBody>
        </p:sp>
        <p:cxnSp>
          <p:nvCxnSpPr>
            <p:cNvPr id="32" name="Straight Arrow Connector 31"/>
            <p:cNvCxnSpPr>
              <a:stCxn id="21" idx="3"/>
              <a:endCxn id="27" idx="1"/>
            </p:cNvCxnSpPr>
            <p:nvPr/>
          </p:nvCxnSpPr>
          <p:spPr>
            <a:xfrm>
              <a:off x="3811161" y="1409702"/>
              <a:ext cx="802452" cy="3174"/>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grpSp>
    </p:spTree>
    <p:extLst>
      <p:ext uri="{BB962C8B-B14F-4D97-AF65-F5344CB8AC3E}">
        <p14:creationId xmlns:p14="http://schemas.microsoft.com/office/powerpoint/2010/main" val="2999582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149" y="309425"/>
            <a:ext cx="10364451" cy="785280"/>
          </a:xfrm>
        </p:spPr>
        <p:txBody>
          <a:bodyPr>
            <a:normAutofit/>
          </a:bodyPr>
          <a:lstStyle/>
          <a:p>
            <a:pPr algn="l"/>
            <a:r>
              <a:rPr lang="en-US" sz="4000" b="1" dirty="0" smtClean="0">
                <a:latin typeface="Times New Roman" panose="02020603050405020304" pitchFamily="18" charset="0"/>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sz="quarter" idx="4294967295"/>
          </p:nvPr>
        </p:nvSpPr>
        <p:spPr>
          <a:xfrm>
            <a:off x="913774" y="1236372"/>
            <a:ext cx="10363826" cy="4881093"/>
          </a:xfrm>
          <a:prstGeom prst="rect">
            <a:avLst/>
          </a:prstGeom>
        </p:spPr>
        <p:txBody>
          <a:bodyPr/>
          <a:lstStyle/>
          <a:p>
            <a:pPr algn="just">
              <a:lnSpc>
                <a:spcPct val="150000"/>
              </a:lnSpc>
              <a:buFont typeface="Wingdings" panose="05000000000000000000" pitchFamily="2" charset="2"/>
              <a:buChar char="Ø"/>
            </a:pPr>
            <a:r>
              <a:rPr lang="en-US" sz="2000" cap="none" dirty="0" smtClean="0">
                <a:latin typeface="Times New Roman" panose="02020603050405020304" pitchFamily="18" charset="0"/>
                <a:cs typeface="Times New Roman" panose="02020603050405020304" pitchFamily="18" charset="0"/>
              </a:rPr>
              <a:t> The system is more helpful for </a:t>
            </a:r>
            <a:r>
              <a:rPr lang="en-US" sz="2000" cap="none" dirty="0" smtClean="0">
                <a:latin typeface="Times New Roman" panose="02020603050405020304" pitchFamily="18" charset="0"/>
                <a:cs typeface="Times New Roman" panose="02020603050405020304" pitchFamily="18" charset="0"/>
              </a:rPr>
              <a:t>the staffs to prepare the question paper.</a:t>
            </a:r>
            <a:endParaRPr lang="en-US" sz="2000" cap="none"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cap="none" dirty="0" smtClean="0">
                <a:latin typeface="Times New Roman" panose="02020603050405020304" pitchFamily="18" charset="0"/>
                <a:cs typeface="Times New Roman" panose="02020603050405020304" pitchFamily="18" charset="0"/>
              </a:rPr>
              <a:t>It helps to </a:t>
            </a:r>
            <a:r>
              <a:rPr lang="en-US" sz="2000" dirty="0" smtClean="0">
                <a:latin typeface="Times New Roman" panose="02020603050405020304" pitchFamily="18" charset="0"/>
                <a:cs typeface="Times New Roman" panose="02020603050405020304" pitchFamily="18" charset="0"/>
              </a:rPr>
              <a:t>reduce more time for preparing the questions</a:t>
            </a:r>
            <a:r>
              <a:rPr lang="en-US" sz="2000" cap="none" dirty="0" smtClean="0">
                <a:latin typeface="Times New Roman" panose="02020603050405020304" pitchFamily="18" charset="0"/>
                <a:cs typeface="Times New Roman" panose="02020603050405020304" pitchFamily="18" charset="0"/>
              </a:rPr>
              <a:t>.</a:t>
            </a:r>
            <a:endParaRPr lang="en-US" sz="2000" cap="none"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cap="none" dirty="0" smtClean="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staff</a:t>
            </a:r>
            <a:r>
              <a:rPr lang="en-US" sz="2000" cap="none" dirty="0" smtClean="0">
                <a:latin typeface="Times New Roman" panose="02020603050405020304" pitchFamily="18" charset="0"/>
                <a:cs typeface="Times New Roman" panose="02020603050405020304" pitchFamily="18" charset="0"/>
              </a:rPr>
              <a:t> </a:t>
            </a:r>
            <a:r>
              <a:rPr lang="en-US" sz="2000" cap="none" dirty="0" smtClean="0">
                <a:latin typeface="Times New Roman" panose="02020603050405020304" pitchFamily="18" charset="0"/>
                <a:cs typeface="Times New Roman" panose="02020603050405020304" pitchFamily="18" charset="0"/>
              </a:rPr>
              <a:t>can able to </a:t>
            </a:r>
            <a:r>
              <a:rPr lang="en-US" sz="2000" cap="none" dirty="0" smtClean="0">
                <a:latin typeface="Times New Roman" panose="02020603050405020304" pitchFamily="18" charset="0"/>
                <a:cs typeface="Times New Roman" panose="02020603050405020304" pitchFamily="18" charset="0"/>
              </a:rPr>
              <a:t>submit questions easily.</a:t>
            </a:r>
            <a:endParaRPr lang="en-US" sz="2000" cap="none"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cap="none" dirty="0" smtClean="0">
                <a:latin typeface="Times New Roman" panose="02020603050405020304" pitchFamily="18" charset="0"/>
                <a:cs typeface="Times New Roman" panose="02020603050405020304" pitchFamily="18" charset="0"/>
              </a:rPr>
              <a:t>PDF generation of the question paper make staff more easier to take print out.</a:t>
            </a:r>
            <a:endParaRPr lang="en-US" sz="2000" cap="none"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cap="none" dirty="0" smtClean="0">
                <a:latin typeface="Times New Roman" panose="02020603050405020304" pitchFamily="18" charset="0"/>
                <a:cs typeface="Times New Roman" panose="02020603050405020304" pitchFamily="18" charset="0"/>
              </a:rPr>
              <a:t>The application is more responsive and </a:t>
            </a:r>
            <a:r>
              <a:rPr lang="en-US" sz="2000" cap="none" dirty="0" smtClean="0">
                <a:latin typeface="Times New Roman" panose="02020603050405020304" pitchFamily="18" charset="0"/>
                <a:cs typeface="Times New Roman" panose="02020603050405020304" pitchFamily="18" charset="0"/>
              </a:rPr>
              <a:t>effective.</a:t>
            </a:r>
            <a:endParaRPr lang="en-US" sz="2000" cap="none"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0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460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74" y="567002"/>
            <a:ext cx="10364451" cy="978464"/>
          </a:xfrm>
        </p:spPr>
        <p:txBody>
          <a:bodyPr>
            <a:normAutofit/>
          </a:bodyPr>
          <a:lstStyle/>
          <a:p>
            <a:pPr algn="l"/>
            <a:r>
              <a:rPr lang="en-US" sz="4000" b="1" dirty="0" smtClean="0">
                <a:latin typeface="Times New Roman" panose="02020603050405020304" pitchFamily="18" charset="0"/>
                <a:cs typeface="Times New Roman" panose="02020603050405020304" pitchFamily="18" charset="0"/>
              </a:rPr>
              <a:t>FUTURE ENHANCEMENT</a:t>
            </a:r>
            <a:endParaRPr lang="en-US" sz="40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sz="quarter" idx="4294967295"/>
          </p:nvPr>
        </p:nvSpPr>
        <p:spPr>
          <a:xfrm>
            <a:off x="913774" y="1674255"/>
            <a:ext cx="10363826" cy="4335886"/>
          </a:xfrm>
          <a:prstGeom prst="rect">
            <a:avLst/>
          </a:prstGeom>
        </p:spPr>
        <p:txBody>
          <a:bodyPr/>
          <a:lstStyle/>
          <a:p>
            <a:pPr algn="just">
              <a:lnSpc>
                <a:spcPct val="150000"/>
              </a:lnSpc>
              <a:buFont typeface="Wingdings" panose="05000000000000000000" pitchFamily="2" charset="2"/>
              <a:buChar char="Ø"/>
            </a:pPr>
            <a:r>
              <a:rPr lang="en-US" sz="2000" cap="none" dirty="0" smtClean="0">
                <a:latin typeface="Times New Roman" panose="02020603050405020304" pitchFamily="18" charset="0"/>
                <a:cs typeface="Times New Roman" panose="02020603050405020304" pitchFamily="18" charset="0"/>
              </a:rPr>
              <a:t>In Future we can able to add the mail module to send the questions to the staffs itself, so that they can able to take the printout where the work of admin will be reduced.</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We can also have the sub admin module to allocate the staffs for preparing the question paper.</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We can also add the OTP login method where our system will be more secured.</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000" cap="none"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203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20154" y="2683803"/>
            <a:ext cx="10058400" cy="754722"/>
          </a:xfrm>
        </p:spPr>
        <p:txBody>
          <a:bodyPr>
            <a:noAutofit/>
          </a:bodyPr>
          <a:lstStyle/>
          <a:p>
            <a:pPr algn="ctr"/>
            <a:r>
              <a:rPr lang="en-US" sz="4400" b="1" dirty="0" smtClean="0">
                <a:latin typeface="Times New Roman" panose="02020603050405020304" pitchFamily="18" charset="0"/>
                <a:cs typeface="Times New Roman" panose="02020603050405020304" pitchFamily="18" charset="0"/>
              </a:rPr>
              <a:t>THANK YOU…</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775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75" y="618518"/>
            <a:ext cx="10364451" cy="669370"/>
          </a:xfrm>
        </p:spPr>
        <p:txBody>
          <a:bodyPr>
            <a:normAutofit/>
          </a:bodyPr>
          <a:lstStyle/>
          <a:p>
            <a:pPr algn="l"/>
            <a:r>
              <a:rPr lang="en-US" sz="4000" b="1" dirty="0" smtClean="0">
                <a:latin typeface="Times New Roman" panose="02020603050405020304" pitchFamily="18" charset="0"/>
                <a:cs typeface="Times New Roman" panose="02020603050405020304" pitchFamily="18" charset="0"/>
              </a:rPr>
              <a:t>OBJECTIVE</a:t>
            </a:r>
            <a:endParaRPr lang="en-US" sz="40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sz="quarter" idx="4294967295"/>
          </p:nvPr>
        </p:nvSpPr>
        <p:spPr>
          <a:xfrm>
            <a:off x="913774" y="1622738"/>
            <a:ext cx="10363826" cy="4168461"/>
          </a:xfrm>
          <a:prstGeom prst="rect">
            <a:avLst/>
          </a:prstGeom>
        </p:spPr>
        <p:txBody>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Automatic Question Generator system helps the staffs to prepare the questions for the questions.</a:t>
            </a: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cap="none" dirty="0" smtClean="0">
                <a:latin typeface="Times New Roman" panose="02020603050405020304" pitchFamily="18" charset="0"/>
                <a:cs typeface="Times New Roman" panose="02020603050405020304" pitchFamily="18" charset="0"/>
              </a:rPr>
              <a:t>The Question Prepared can be generated as the pdf.</a:t>
            </a:r>
            <a:endParaRPr lang="en-US" sz="2000" cap="none"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75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913775" y="1491803"/>
            <a:ext cx="10728726"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US" sz="2000" dirty="0" smtClean="0">
                <a:latin typeface="Times New Roman" panose="02020603050405020304" pitchFamily="18" charset="0"/>
                <a:cs typeface="Times New Roman" panose="02020603050405020304" pitchFamily="18" charset="0"/>
              </a:rPr>
              <a:t>Preparing a question paper for examinations like internal and external is a very tedious job for staffs in college and universities.</a:t>
            </a:r>
          </a:p>
          <a:p>
            <a:pPr>
              <a:lnSpc>
                <a:spcPct val="150000"/>
              </a:lnSpc>
            </a:pPr>
            <a:r>
              <a:rPr lang="en-US" altLang="en-US" sz="2000" dirty="0" smtClean="0">
                <a:latin typeface="Times New Roman" panose="02020603050405020304" pitchFamily="18" charset="0"/>
                <a:cs typeface="Times New Roman" panose="02020603050405020304" pitchFamily="18" charset="0"/>
              </a:rPr>
              <a:t>Automatic question generator system propose a new idea to reduce the paper work, analyze the type of question and marks for that question.</a:t>
            </a:r>
          </a:p>
          <a:p>
            <a:pPr>
              <a:lnSpc>
                <a:spcPct val="150000"/>
              </a:lnSpc>
            </a:pPr>
            <a:r>
              <a:rPr lang="en-US" altLang="en-US" sz="2000" dirty="0" smtClean="0">
                <a:latin typeface="Times New Roman" panose="02020603050405020304" pitchFamily="18" charset="0"/>
                <a:cs typeface="Times New Roman" panose="02020603050405020304" pitchFamily="18" charset="0"/>
              </a:rPr>
              <a:t>In this system, Two or more staffs can prepare a question for same subject all the questions as store in the database.</a:t>
            </a:r>
          </a:p>
          <a:p>
            <a:pPr>
              <a:lnSpc>
                <a:spcPct val="150000"/>
              </a:lnSpc>
            </a:pPr>
            <a:r>
              <a:rPr lang="en-US" altLang="en-US" sz="2000" dirty="0" smtClean="0">
                <a:latin typeface="Times New Roman" panose="02020603050405020304" pitchFamily="18" charset="0"/>
                <a:cs typeface="Times New Roman" panose="02020603050405020304" pitchFamily="18" charset="0"/>
              </a:rPr>
              <a:t>After the submission of the question the COE can generate the final question paper that which contains the correct pattern with shuffled question given by staffs. </a:t>
            </a:r>
          </a:p>
          <a:p>
            <a:pPr>
              <a:lnSpc>
                <a:spcPct val="150000"/>
              </a:lnSpc>
            </a:pPr>
            <a:r>
              <a:rPr lang="en-US" altLang="en-US" sz="2000" dirty="0" smtClean="0">
                <a:latin typeface="Times New Roman" panose="02020603050405020304" pitchFamily="18" charset="0"/>
                <a:cs typeface="Times New Roman" panose="02020603050405020304" pitchFamily="18" charset="0"/>
              </a:rPr>
              <a:t>Questions are generated as PDF.</a:t>
            </a:r>
            <a:endParaRPr lang="en-US" altLang="en-US" sz="2000" dirty="0" smtClean="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913775" y="618518"/>
            <a:ext cx="10364451" cy="57921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smtClean="0">
                <a:latin typeface="Times New Roman" panose="02020603050405020304" pitchFamily="18" charset="0"/>
                <a:cs typeface="Times New Roman" panose="02020603050405020304" pitchFamily="18" charset="0"/>
              </a:rPr>
              <a:t>ABSTRACT</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631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262130" y="565598"/>
            <a:ext cx="7772400" cy="1143000"/>
          </a:xfrm>
        </p:spPr>
        <p:txBody>
          <a:bodyPr/>
          <a:lstStyle/>
          <a:p>
            <a:pPr eaLnBrk="1" hangingPunct="1"/>
            <a:r>
              <a:rPr lang="en-US" altLang="en-US" sz="4000" b="1" dirty="0">
                <a:latin typeface="Times New Roman" panose="02020603050405020304" pitchFamily="18" charset="0"/>
                <a:cs typeface="Times New Roman" panose="02020603050405020304" pitchFamily="18" charset="0"/>
              </a:rPr>
              <a:t>Existing System</a:t>
            </a:r>
          </a:p>
        </p:txBody>
      </p:sp>
      <p:sp>
        <p:nvSpPr>
          <p:cNvPr id="19460" name="Rectangle 3"/>
          <p:cNvSpPr>
            <a:spLocks noGrp="1" noChangeArrowheads="1"/>
          </p:cNvSpPr>
          <p:nvPr>
            <p:ph type="body" idx="1"/>
          </p:nvPr>
        </p:nvSpPr>
        <p:spPr>
          <a:xfrm>
            <a:off x="1262130" y="1880315"/>
            <a:ext cx="9101070" cy="4399522"/>
          </a:xfrm>
        </p:spPr>
        <p:txBody>
          <a:bodyPr/>
          <a:lstStyle/>
          <a:p>
            <a:pPr eaLnBrk="1" hangingPunct="1">
              <a:lnSpc>
                <a:spcPct val="150000"/>
              </a:lnSpc>
            </a:pPr>
            <a:r>
              <a:rPr lang="en-US" altLang="en-US" sz="2000" dirty="0">
                <a:latin typeface="Times New Roman" panose="02020603050405020304" pitchFamily="18" charset="0"/>
                <a:cs typeface="Times New Roman" panose="02020603050405020304" pitchFamily="18" charset="0"/>
              </a:rPr>
              <a:t>In the existing system the question preparation is a tedious job for the staffs. </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They need to do lot of paper work to prepare the question paper.</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It take more time  until the final question is generated.</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Need to contact related staffs to prepare the questions.</a:t>
            </a:r>
          </a:p>
          <a:p>
            <a:pPr eaLnBrk="1" hangingPunct="1">
              <a:lnSpc>
                <a:spcPct val="150000"/>
              </a:lnSpc>
            </a:pPr>
            <a:r>
              <a:rPr lang="en-US" altLang="en-US" sz="2000" dirty="0">
                <a:latin typeface="Times New Roman" panose="02020603050405020304" pitchFamily="18" charset="0"/>
                <a:cs typeface="Times New Roman" panose="02020603050405020304" pitchFamily="18" charset="0"/>
              </a:rPr>
              <a:t>After all need to select the final question and take the printout.</a:t>
            </a:r>
          </a:p>
        </p:txBody>
      </p:sp>
    </p:spTree>
    <p:extLst>
      <p:ext uri="{BB962C8B-B14F-4D97-AF65-F5344CB8AC3E}">
        <p14:creationId xmlns:p14="http://schemas.microsoft.com/office/powerpoint/2010/main" val="941750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262130" y="565598"/>
            <a:ext cx="7772400" cy="1143000"/>
          </a:xfrm>
        </p:spPr>
        <p:txBody>
          <a:bodyPr/>
          <a:lstStyle/>
          <a:p>
            <a:pPr eaLnBrk="1" hangingPunct="1"/>
            <a:r>
              <a:rPr lang="en-US" altLang="en-US" sz="4000" b="1" dirty="0" smtClean="0">
                <a:latin typeface="Times New Roman" panose="02020603050405020304" pitchFamily="18" charset="0"/>
                <a:cs typeface="Times New Roman" panose="02020603050405020304" pitchFamily="18" charset="0"/>
              </a:rPr>
              <a:t>Proposed </a:t>
            </a:r>
            <a:r>
              <a:rPr lang="en-US" altLang="en-US" sz="4000" b="1" dirty="0">
                <a:latin typeface="Times New Roman" panose="02020603050405020304" pitchFamily="18" charset="0"/>
                <a:cs typeface="Times New Roman" panose="02020603050405020304" pitchFamily="18" charset="0"/>
              </a:rPr>
              <a:t>System</a:t>
            </a:r>
          </a:p>
        </p:txBody>
      </p:sp>
      <p:sp>
        <p:nvSpPr>
          <p:cNvPr id="5" name="Rectangle 3"/>
          <p:cNvSpPr txBox="1">
            <a:spLocks noChangeArrowheads="1"/>
          </p:cNvSpPr>
          <p:nvPr/>
        </p:nvSpPr>
        <p:spPr>
          <a:xfrm>
            <a:off x="1105436" y="1708598"/>
            <a:ext cx="10936310" cy="457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US" sz="2000" smtClean="0">
                <a:latin typeface="Times New Roman" panose="02020603050405020304" pitchFamily="18" charset="0"/>
                <a:cs typeface="Times New Roman" panose="02020603050405020304" pitchFamily="18" charset="0"/>
              </a:rPr>
              <a:t>In our proposed system questions paper format can be created as pdf.</a:t>
            </a:r>
          </a:p>
          <a:p>
            <a:pPr>
              <a:lnSpc>
                <a:spcPct val="150000"/>
              </a:lnSpc>
            </a:pPr>
            <a:r>
              <a:rPr lang="en-US" altLang="en-US" sz="2000" smtClean="0">
                <a:latin typeface="Times New Roman" panose="02020603050405020304" pitchFamily="18" charset="0"/>
                <a:cs typeface="Times New Roman" panose="02020603050405020304" pitchFamily="18" charset="0"/>
              </a:rPr>
              <a:t>Lots of paper works can be reduced.</a:t>
            </a:r>
          </a:p>
          <a:p>
            <a:pPr>
              <a:lnSpc>
                <a:spcPct val="150000"/>
              </a:lnSpc>
            </a:pPr>
            <a:r>
              <a:rPr lang="en-US" altLang="en-US" sz="2000" smtClean="0">
                <a:latin typeface="Times New Roman" panose="02020603050405020304" pitchFamily="18" charset="0"/>
                <a:cs typeface="Times New Roman" panose="02020603050405020304" pitchFamily="18" charset="0"/>
              </a:rPr>
              <a:t>Stress for taking the question can be minimized.</a:t>
            </a:r>
          </a:p>
          <a:p>
            <a:pPr>
              <a:lnSpc>
                <a:spcPct val="150000"/>
              </a:lnSpc>
            </a:pPr>
            <a:r>
              <a:rPr lang="en-US" altLang="en-US" sz="2000" smtClean="0">
                <a:latin typeface="Times New Roman" panose="02020603050405020304" pitchFamily="18" charset="0"/>
                <a:cs typeface="Times New Roman" panose="02020603050405020304" pitchFamily="18" charset="0"/>
              </a:rPr>
              <a:t>To use this system the Staff and the COE first want to login into the system.</a:t>
            </a:r>
          </a:p>
          <a:p>
            <a:pPr>
              <a:lnSpc>
                <a:spcPct val="150000"/>
              </a:lnSpc>
            </a:pPr>
            <a:r>
              <a:rPr lang="en-US" altLang="en-US" sz="2000" smtClean="0">
                <a:latin typeface="Times New Roman" panose="02020603050405020304" pitchFamily="18" charset="0"/>
                <a:cs typeface="Times New Roman" panose="02020603050405020304" pitchFamily="18" charset="0"/>
              </a:rPr>
              <a:t>After staff login the are accepted by COE and then the staffs prepare the question for which pattern they want and questions are submitted.</a:t>
            </a:r>
          </a:p>
          <a:p>
            <a:pPr>
              <a:lnSpc>
                <a:spcPct val="150000"/>
              </a:lnSpc>
            </a:pPr>
            <a:r>
              <a:rPr lang="en-US" altLang="en-US" sz="2000" smtClean="0">
                <a:latin typeface="Times New Roman" panose="02020603050405020304" pitchFamily="18" charset="0"/>
                <a:cs typeface="Times New Roman" panose="02020603050405020304" pitchFamily="18" charset="0"/>
              </a:rPr>
              <a:t>COE generate the last stage of questions.</a:t>
            </a:r>
          </a:p>
          <a:p>
            <a:pPr>
              <a:lnSpc>
                <a:spcPct val="150000"/>
              </a:lnSpc>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8935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9430" y="277297"/>
            <a:ext cx="6925167" cy="850006"/>
          </a:xfrm>
        </p:spPr>
        <p:txBody>
          <a:bodyPr>
            <a:noAutofit/>
          </a:bodyPr>
          <a:lstStyle/>
          <a:p>
            <a:r>
              <a:rPr lang="en-US" sz="4000" b="1" dirty="0">
                <a:latin typeface="Times New Roman" panose="02020603050405020304" pitchFamily="18" charset="0"/>
                <a:cs typeface="Times New Roman" panose="02020603050405020304" pitchFamily="18" charset="0"/>
              </a:rPr>
              <a:t>SYSTEM REQUIREMENTS</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endParaRPr lang="en-US" sz="4000" dirty="0"/>
          </a:p>
        </p:txBody>
      </p:sp>
      <p:sp>
        <p:nvSpPr>
          <p:cNvPr id="5" name="Content Placeholder 2"/>
          <p:cNvSpPr>
            <a:spLocks noGrp="1"/>
          </p:cNvSpPr>
          <p:nvPr>
            <p:ph sz="quarter" idx="4294967295"/>
          </p:nvPr>
        </p:nvSpPr>
        <p:spPr>
          <a:xfrm>
            <a:off x="879430" y="869727"/>
            <a:ext cx="10363200" cy="5743575"/>
          </a:xfrm>
        </p:spPr>
        <p:txBody>
          <a:bodyPr>
            <a:noAutofit/>
          </a:bodyPr>
          <a:lstStyle/>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lnSpc>
                <a:spcPct val="150000"/>
              </a:lnSpc>
              <a:buNone/>
            </a:pPr>
            <a:r>
              <a:rPr lang="en-US" sz="2000" b="1" dirty="0" smtClean="0">
                <a:latin typeface="Times New Roman" panose="02020603050405020304" pitchFamily="18" charset="0"/>
                <a:cs typeface="Times New Roman" panose="02020603050405020304" pitchFamily="18" charset="0"/>
              </a:rPr>
              <a:t>HARDWARE </a:t>
            </a:r>
            <a:r>
              <a:rPr lang="en-US" sz="2000" b="1" dirty="0">
                <a:latin typeface="Times New Roman" panose="02020603050405020304" pitchFamily="18" charset="0"/>
                <a:cs typeface="Times New Roman" panose="02020603050405020304" pitchFamily="18" charset="0"/>
              </a:rPr>
              <a:t>REQUIREMENTS</a:t>
            </a:r>
            <a:r>
              <a:rPr lang="en-US" sz="2000" b="1"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System	       :   Pentium IV 2.4 GHz </a:t>
            </a:r>
          </a:p>
          <a:p>
            <a:pPr lvl="0">
              <a:lnSpc>
                <a:spcPct val="150000"/>
              </a:lnSpc>
            </a:pPr>
            <a:r>
              <a:rPr lang="en-US" sz="2000" dirty="0">
                <a:latin typeface="Times New Roman" panose="02020603050405020304" pitchFamily="18" charset="0"/>
                <a:cs typeface="Times New Roman" panose="02020603050405020304" pitchFamily="18" charset="0"/>
              </a:rPr>
              <a:t>Hard Disk           </a:t>
            </a:r>
            <a:r>
              <a:rPr lang="en-US" sz="2000" dirty="0" smtClean="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25</a:t>
            </a:r>
            <a:r>
              <a:rPr lang="en-US" sz="2000" dirty="0" smtClean="0">
                <a:latin typeface="Times New Roman" panose="02020603050405020304" pitchFamily="18" charset="0"/>
                <a:cs typeface="Times New Roman" panose="02020603050405020304" pitchFamily="18" charset="0"/>
              </a:rPr>
              <a:t>0 </a:t>
            </a:r>
            <a:r>
              <a:rPr lang="en-US" sz="2000" dirty="0">
                <a:latin typeface="Times New Roman" panose="02020603050405020304" pitchFamily="18" charset="0"/>
                <a:cs typeface="Times New Roman" panose="02020603050405020304" pitchFamily="18" charset="0"/>
              </a:rPr>
              <a:t>GB</a:t>
            </a:r>
          </a:p>
          <a:p>
            <a:pPr lvl="0">
              <a:lnSpc>
                <a:spcPct val="150000"/>
              </a:lnSpc>
            </a:pPr>
            <a:r>
              <a:rPr lang="en-US" sz="2000" dirty="0">
                <a:latin typeface="Times New Roman" panose="02020603050405020304" pitchFamily="18" charset="0"/>
                <a:cs typeface="Times New Roman" panose="02020603050405020304" pitchFamily="18" charset="0"/>
              </a:rPr>
              <a:t>Monitor	       :   15 VGA color</a:t>
            </a:r>
          </a:p>
          <a:p>
            <a:pPr lvl="0">
              <a:lnSpc>
                <a:spcPct val="150000"/>
              </a:lnSpc>
            </a:pPr>
            <a:r>
              <a:rPr lang="en-US" sz="2000" dirty="0">
                <a:latin typeface="Times New Roman" panose="02020603050405020304" pitchFamily="18" charset="0"/>
                <a:cs typeface="Times New Roman" panose="02020603050405020304" pitchFamily="18" charset="0"/>
              </a:rPr>
              <a:t>Mouse	       :   Logitech.</a:t>
            </a:r>
          </a:p>
          <a:p>
            <a:pPr lvl="0">
              <a:lnSpc>
                <a:spcPct val="150000"/>
              </a:lnSpc>
            </a:pPr>
            <a:r>
              <a:rPr lang="en-US" sz="2000" dirty="0">
                <a:latin typeface="Times New Roman" panose="02020603050405020304" pitchFamily="18" charset="0"/>
                <a:cs typeface="Times New Roman" panose="02020603050405020304" pitchFamily="18" charset="0"/>
              </a:rPr>
              <a:t>Keyboard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110 keys enhanced</a:t>
            </a:r>
          </a:p>
          <a:p>
            <a:pPr lvl="0">
              <a:lnSpc>
                <a:spcPct val="150000"/>
              </a:lnSpc>
            </a:pPr>
            <a:r>
              <a:rPr lang="en-US" sz="2000" dirty="0">
                <a:latin typeface="Times New Roman" panose="02020603050405020304" pitchFamily="18" charset="0"/>
                <a:cs typeface="Times New Roman" panose="02020603050405020304" pitchFamily="18" charset="0"/>
              </a:rPr>
              <a:t>Ram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2GB</a:t>
            </a:r>
            <a:r>
              <a:rPr lang="en-I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29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1369" y="980615"/>
            <a:ext cx="9401577" cy="3323987"/>
          </a:xfrm>
          <a:prstGeom prst="rect">
            <a:avLst/>
          </a:prstGeom>
        </p:spPr>
        <p:txBody>
          <a:bodyPr wrap="square">
            <a:spAutoFit/>
          </a:bodyPr>
          <a:lstStyle/>
          <a:p>
            <a:pPr>
              <a:lnSpc>
                <a:spcPct val="150000"/>
              </a:lnSpc>
            </a:pPr>
            <a:r>
              <a:rPr lang="en-US" sz="2000" b="1" dirty="0">
                <a:latin typeface="Times New Roman" panose="02020603050405020304" pitchFamily="18" charset="0"/>
                <a:cs typeface="Times New Roman" panose="02020603050405020304" pitchFamily="18" charset="0"/>
              </a:rPr>
              <a:t>SOFTWARE REQUIREMENTS</a:t>
            </a:r>
            <a:r>
              <a:rPr lang="en-US" sz="2000" b="1" dirty="0" smtClean="0">
                <a:latin typeface="Times New Roman" panose="02020603050405020304" pitchFamily="18" charset="0"/>
                <a:cs typeface="Times New Roman" panose="02020603050405020304" pitchFamily="18" charset="0"/>
              </a:rPr>
              <a:t>:</a:t>
            </a:r>
          </a:p>
          <a:p>
            <a:pPr>
              <a:lnSpc>
                <a:spcPct val="150000"/>
              </a:lnSpc>
            </a:pPr>
            <a:endParaRPr lang="en-US" sz="2000" dirty="0">
              <a:latin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O/S                     	 :  WINDOWS 7</a:t>
            </a:r>
          </a:p>
          <a:p>
            <a:pPr marL="342900" lvl="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LANGUAGE	       	 :  ASP.NET</a:t>
            </a:r>
          </a:p>
          <a:p>
            <a:pPr marL="342900" lvl="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CODE BEHIND   	 :  C#</a:t>
            </a:r>
          </a:p>
          <a:p>
            <a:pPr marL="342900" lvl="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IDE                   	 :  VISUAL STUDIO 10</a:t>
            </a:r>
          </a:p>
          <a:p>
            <a:pPr marL="342900" lvl="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DATA BASE	        	 :   SQL SERVER 2008</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261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124641" y="231816"/>
            <a:ext cx="7772400" cy="685800"/>
          </a:xfrm>
        </p:spPr>
        <p:txBody>
          <a:bodyPr>
            <a:normAutofit fontScale="90000"/>
          </a:bodyPr>
          <a:lstStyle/>
          <a:p>
            <a:r>
              <a:rPr lang="en-US" altLang="en-US" dirty="0" smtClean="0">
                <a:latin typeface="Times New Roman" panose="02020603050405020304" pitchFamily="18" charset="0"/>
                <a:cs typeface="Times New Roman" panose="02020603050405020304" pitchFamily="18" charset="0"/>
              </a:rPr>
              <a:t>Flow Diagram</a:t>
            </a:r>
          </a:p>
        </p:txBody>
      </p:sp>
      <p:grpSp>
        <p:nvGrpSpPr>
          <p:cNvPr id="6" name="Group 5"/>
          <p:cNvGrpSpPr/>
          <p:nvPr/>
        </p:nvGrpSpPr>
        <p:grpSpPr>
          <a:xfrm>
            <a:off x="1300767" y="1112839"/>
            <a:ext cx="9367232" cy="4638675"/>
            <a:chOff x="1300767" y="1112839"/>
            <a:chExt cx="9367232" cy="4638675"/>
          </a:xfrm>
        </p:grpSpPr>
        <p:grpSp>
          <p:nvGrpSpPr>
            <p:cNvPr id="24580" name="Group 6"/>
            <p:cNvGrpSpPr>
              <a:grpSpLocks/>
            </p:cNvGrpSpPr>
            <p:nvPr/>
          </p:nvGrpSpPr>
          <p:grpSpPr bwMode="auto">
            <a:xfrm>
              <a:off x="1300767" y="1112839"/>
              <a:ext cx="9367232" cy="4638675"/>
              <a:chOff x="313665" y="975187"/>
              <a:chExt cx="8345167" cy="4638040"/>
            </a:xfrm>
          </p:grpSpPr>
          <p:grpSp>
            <p:nvGrpSpPr>
              <p:cNvPr id="24587" name="Group 7"/>
              <p:cNvGrpSpPr>
                <a:grpSpLocks/>
              </p:cNvGrpSpPr>
              <p:nvPr/>
            </p:nvGrpSpPr>
            <p:grpSpPr bwMode="auto">
              <a:xfrm>
                <a:off x="313665" y="975187"/>
                <a:ext cx="8345167" cy="4638040"/>
                <a:chOff x="1140188" y="1661376"/>
                <a:chExt cx="9414308" cy="4638040"/>
              </a:xfrm>
            </p:grpSpPr>
            <p:grpSp>
              <p:nvGrpSpPr>
                <p:cNvPr id="24597" name="Group 31"/>
                <p:cNvGrpSpPr>
                  <a:grpSpLocks/>
                </p:cNvGrpSpPr>
                <p:nvPr/>
              </p:nvGrpSpPr>
              <p:grpSpPr bwMode="auto">
                <a:xfrm>
                  <a:off x="1140188" y="1661376"/>
                  <a:ext cx="9414308" cy="4420582"/>
                  <a:chOff x="1144955" y="1223494"/>
                  <a:chExt cx="9099147" cy="3794278"/>
                </a:xfrm>
              </p:grpSpPr>
              <p:cxnSp>
                <p:nvCxnSpPr>
                  <p:cNvPr id="35" name="Straight Arrow Connector 34"/>
                  <p:cNvCxnSpPr/>
                  <p:nvPr/>
                </p:nvCxnSpPr>
                <p:spPr>
                  <a:xfrm>
                    <a:off x="2392953" y="4192159"/>
                    <a:ext cx="8528" cy="294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4601" name="Group 35"/>
                  <p:cNvGrpSpPr>
                    <a:grpSpLocks/>
                  </p:cNvGrpSpPr>
                  <p:nvPr/>
                </p:nvGrpSpPr>
                <p:grpSpPr bwMode="auto">
                  <a:xfrm>
                    <a:off x="1144955" y="1223494"/>
                    <a:ext cx="9099147" cy="3794278"/>
                    <a:chOff x="1144955" y="1223494"/>
                    <a:chExt cx="9099147" cy="3794278"/>
                  </a:xfrm>
                </p:grpSpPr>
                <p:grpSp>
                  <p:nvGrpSpPr>
                    <p:cNvPr id="24602" name="Group 36"/>
                    <p:cNvGrpSpPr>
                      <a:grpSpLocks/>
                    </p:cNvGrpSpPr>
                    <p:nvPr/>
                  </p:nvGrpSpPr>
                  <p:grpSpPr bwMode="auto">
                    <a:xfrm>
                      <a:off x="1144955" y="1223494"/>
                      <a:ext cx="9099147" cy="3002726"/>
                      <a:chOff x="1144955" y="1213667"/>
                      <a:chExt cx="9099147" cy="3002726"/>
                    </a:xfrm>
                  </p:grpSpPr>
                  <p:grpSp>
                    <p:nvGrpSpPr>
                      <p:cNvPr id="24605" name="Group 40"/>
                      <p:cNvGrpSpPr>
                        <a:grpSpLocks/>
                      </p:cNvGrpSpPr>
                      <p:nvPr/>
                    </p:nvGrpSpPr>
                    <p:grpSpPr bwMode="auto">
                      <a:xfrm>
                        <a:off x="1282568" y="1213667"/>
                        <a:ext cx="8961534" cy="2422343"/>
                        <a:chOff x="1287888" y="1223494"/>
                        <a:chExt cx="8961534" cy="2276167"/>
                      </a:xfrm>
                    </p:grpSpPr>
                    <p:grpSp>
                      <p:nvGrpSpPr>
                        <p:cNvPr id="24608" name="Group 43"/>
                        <p:cNvGrpSpPr>
                          <a:grpSpLocks/>
                        </p:cNvGrpSpPr>
                        <p:nvPr/>
                      </p:nvGrpSpPr>
                      <p:grpSpPr bwMode="auto">
                        <a:xfrm>
                          <a:off x="1287888" y="1228615"/>
                          <a:ext cx="2300935" cy="1968475"/>
                          <a:chOff x="2243135" y="1432492"/>
                          <a:chExt cx="1912357" cy="1968475"/>
                        </a:xfrm>
                      </p:grpSpPr>
                      <p:sp>
                        <p:nvSpPr>
                          <p:cNvPr id="54" name="Flowchart: Decision 53"/>
                          <p:cNvSpPr/>
                          <p:nvPr/>
                        </p:nvSpPr>
                        <p:spPr>
                          <a:xfrm>
                            <a:off x="2444436" y="2259491"/>
                            <a:ext cx="1457304" cy="722024"/>
                          </a:xfrm>
                          <a:prstGeom prst="flowChartDecision">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ln w="0"/>
                                <a:solidFill>
                                  <a:schemeClr val="tx1"/>
                                </a:solidFill>
                                <a:effectLst>
                                  <a:outerShdw blurRad="38100" dist="19050" dir="2700000" algn="tl" rotWithShape="0">
                                    <a:schemeClr val="dk1">
                                      <a:alpha val="40000"/>
                                    </a:schemeClr>
                                  </a:outerShdw>
                                </a:effectLst>
                                <a:cs typeface="Times New Roman" panose="02020603050405020304" pitchFamily="18" charset="0"/>
                              </a:rPr>
                              <a:t>Login</a:t>
                            </a:r>
                            <a:endParaRPr lang="en-US" dirty="0">
                              <a:ln w="0"/>
                              <a:solidFill>
                                <a:schemeClr val="tx1"/>
                              </a:solidFill>
                              <a:effectLst>
                                <a:outerShdw blurRad="38100" dist="19050" dir="2700000" algn="tl" rotWithShape="0">
                                  <a:schemeClr val="dk1">
                                    <a:alpha val="40000"/>
                                  </a:schemeClr>
                                </a:outerShdw>
                              </a:effectLst>
                              <a:cs typeface="Times New Roman" panose="02020603050405020304" pitchFamily="18" charset="0"/>
                            </a:endParaRPr>
                          </a:p>
                        </p:txBody>
                      </p:sp>
                      <p:grpSp>
                        <p:nvGrpSpPr>
                          <p:cNvPr id="24619" name="Group 54"/>
                          <p:cNvGrpSpPr>
                            <a:grpSpLocks/>
                          </p:cNvGrpSpPr>
                          <p:nvPr/>
                        </p:nvGrpSpPr>
                        <p:grpSpPr bwMode="auto">
                          <a:xfrm>
                            <a:off x="2243135" y="1432492"/>
                            <a:ext cx="1912357" cy="1968475"/>
                            <a:chOff x="2208275" y="919774"/>
                            <a:chExt cx="1912357" cy="1968475"/>
                          </a:xfrm>
                        </p:grpSpPr>
                        <p:sp>
                          <p:nvSpPr>
                            <p:cNvPr id="56" name="Rectangle 55"/>
                            <p:cNvSpPr/>
                            <p:nvPr/>
                          </p:nvSpPr>
                          <p:spPr>
                            <a:xfrm>
                              <a:off x="2324519" y="919774"/>
                              <a:ext cx="1796113" cy="468547"/>
                            </a:xfrm>
                            <a:prstGeom prst="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cs typeface="Times New Roman" panose="02020603050405020304" pitchFamily="18" charset="0"/>
                                </a:rPr>
                                <a:t>Staff</a:t>
                              </a:r>
                              <a:endParaRPr lang="en-US" dirty="0">
                                <a:cs typeface="Times New Roman" panose="02020603050405020304" pitchFamily="18" charset="0"/>
                              </a:endParaRPr>
                            </a:p>
                          </p:txBody>
                        </p:sp>
                        <p:sp>
                          <p:nvSpPr>
                            <p:cNvPr id="58" name="TextBox 57"/>
                            <p:cNvSpPr txBox="1"/>
                            <p:nvPr/>
                          </p:nvSpPr>
                          <p:spPr>
                            <a:xfrm>
                              <a:off x="3362210" y="2590414"/>
                              <a:ext cx="433559" cy="29783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dirty="0">
                                  <a:cs typeface="Times New Roman" panose="02020603050405020304" pitchFamily="18" charset="0"/>
                                </a:rPr>
                                <a:t>Yes</a:t>
                              </a:r>
                            </a:p>
                          </p:txBody>
                        </p:sp>
                        <p:sp>
                          <p:nvSpPr>
                            <p:cNvPr id="59" name="TextBox 58"/>
                            <p:cNvSpPr txBox="1"/>
                            <p:nvPr/>
                          </p:nvSpPr>
                          <p:spPr>
                            <a:xfrm>
                              <a:off x="2208275" y="1561146"/>
                              <a:ext cx="406820" cy="29783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dirty="0">
                                  <a:cs typeface="Times New Roman" panose="02020603050405020304" pitchFamily="18" charset="0"/>
                                </a:rPr>
                                <a:t>No</a:t>
                              </a:r>
                            </a:p>
                          </p:txBody>
                        </p:sp>
                        <p:cxnSp>
                          <p:nvCxnSpPr>
                            <p:cNvPr id="60" name="Elbow Connector 59"/>
                            <p:cNvCxnSpPr/>
                            <p:nvPr/>
                          </p:nvCxnSpPr>
                          <p:spPr>
                            <a:xfrm rot="10800000">
                              <a:off x="2255057" y="1120762"/>
                              <a:ext cx="170113" cy="978061"/>
                            </a:xfrm>
                            <a:prstGeom prst="bentConnector3">
                              <a:avLst>
                                <a:gd name="adj1" fmla="val 232927"/>
                              </a:avLst>
                            </a:prstGeom>
                            <a:ln>
                              <a:tailEnd type="triangle"/>
                            </a:ln>
                          </p:spPr>
                          <p:style>
                            <a:lnRef idx="2">
                              <a:schemeClr val="accent2"/>
                            </a:lnRef>
                            <a:fillRef idx="1">
                              <a:schemeClr val="lt1"/>
                            </a:fillRef>
                            <a:effectRef idx="0">
                              <a:schemeClr val="accent2"/>
                            </a:effectRef>
                            <a:fontRef idx="minor">
                              <a:schemeClr val="dk1"/>
                            </a:fontRef>
                          </p:style>
                        </p:cxnSp>
                      </p:grpSp>
                    </p:grpSp>
                    <p:grpSp>
                      <p:nvGrpSpPr>
                        <p:cNvPr id="24609" name="Group 44"/>
                        <p:cNvGrpSpPr>
                          <a:grpSpLocks/>
                        </p:cNvGrpSpPr>
                        <p:nvPr/>
                      </p:nvGrpSpPr>
                      <p:grpSpPr bwMode="auto">
                        <a:xfrm>
                          <a:off x="8253800" y="1223494"/>
                          <a:ext cx="1995622" cy="1889103"/>
                          <a:chOff x="2243625" y="1432437"/>
                          <a:chExt cx="1658605" cy="1889103"/>
                        </a:xfrm>
                      </p:grpSpPr>
                      <p:sp>
                        <p:nvSpPr>
                          <p:cNvPr id="47" name="Flowchart: Decision 46"/>
                          <p:cNvSpPr/>
                          <p:nvPr/>
                        </p:nvSpPr>
                        <p:spPr>
                          <a:xfrm>
                            <a:off x="2457685" y="2259436"/>
                            <a:ext cx="1444545" cy="722024"/>
                          </a:xfrm>
                          <a:prstGeom prst="flowChartDecision">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ln w="0"/>
                                <a:solidFill>
                                  <a:schemeClr val="tx1"/>
                                </a:solidFill>
                                <a:effectLst>
                                  <a:outerShdw blurRad="38100" dist="19050" dir="2700000" algn="tl" rotWithShape="0">
                                    <a:schemeClr val="dk1">
                                      <a:alpha val="40000"/>
                                    </a:schemeClr>
                                  </a:outerShdw>
                                </a:effectLst>
                                <a:cs typeface="Times New Roman" panose="02020603050405020304" pitchFamily="18" charset="0"/>
                              </a:rPr>
                              <a:t>Login</a:t>
                            </a:r>
                            <a:endParaRPr lang="en-US" dirty="0">
                              <a:ln w="0"/>
                              <a:solidFill>
                                <a:schemeClr val="tx1"/>
                              </a:solidFill>
                              <a:effectLst>
                                <a:outerShdw blurRad="38100" dist="19050" dir="2700000" algn="tl" rotWithShape="0">
                                  <a:schemeClr val="dk1">
                                    <a:alpha val="40000"/>
                                  </a:schemeClr>
                                </a:outerShdw>
                              </a:effectLst>
                              <a:cs typeface="Times New Roman" panose="02020603050405020304" pitchFamily="18" charset="0"/>
                            </a:endParaRPr>
                          </a:p>
                        </p:txBody>
                      </p:sp>
                      <p:grpSp>
                        <p:nvGrpSpPr>
                          <p:cNvPr id="24612" name="Group 47"/>
                          <p:cNvGrpSpPr>
                            <a:grpSpLocks/>
                          </p:cNvGrpSpPr>
                          <p:nvPr/>
                        </p:nvGrpSpPr>
                        <p:grpSpPr bwMode="auto">
                          <a:xfrm>
                            <a:off x="2243625" y="1432437"/>
                            <a:ext cx="1580637" cy="1889103"/>
                            <a:chOff x="2208765" y="919719"/>
                            <a:chExt cx="1580637" cy="1889103"/>
                          </a:xfrm>
                        </p:grpSpPr>
                        <p:cxnSp>
                          <p:nvCxnSpPr>
                            <p:cNvPr id="49" name="Elbow Connector 48"/>
                            <p:cNvCxnSpPr/>
                            <p:nvPr/>
                          </p:nvCxnSpPr>
                          <p:spPr>
                            <a:xfrm rot="10800000">
                              <a:off x="2322174" y="1129669"/>
                              <a:ext cx="168696" cy="978060"/>
                            </a:xfrm>
                            <a:prstGeom prst="bentConnector3">
                              <a:avLst>
                                <a:gd name="adj1" fmla="val 232927"/>
                              </a:avLst>
                            </a:prstGeom>
                            <a:ln>
                              <a:tailEnd type="triangle"/>
                            </a:ln>
                          </p:spPr>
                          <p:style>
                            <a:lnRef idx="2">
                              <a:schemeClr val="accent2"/>
                            </a:lnRef>
                            <a:fillRef idx="1">
                              <a:schemeClr val="lt1"/>
                            </a:fillRef>
                            <a:effectRef idx="0">
                              <a:schemeClr val="accent2"/>
                            </a:effectRef>
                            <a:fontRef idx="minor">
                              <a:schemeClr val="dk1"/>
                            </a:fontRef>
                          </p:style>
                        </p:cxnSp>
                        <p:sp>
                          <p:nvSpPr>
                            <p:cNvPr id="50" name="Rectangle 49"/>
                            <p:cNvSpPr/>
                            <p:nvPr/>
                          </p:nvSpPr>
                          <p:spPr>
                            <a:xfrm>
                              <a:off x="2325009" y="919719"/>
                              <a:ext cx="1464393" cy="468547"/>
                            </a:xfrm>
                            <a:prstGeom prst="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cs typeface="Times New Roman" panose="02020603050405020304" pitchFamily="18" charset="0"/>
                                </a:rPr>
                                <a:t>Admin</a:t>
                              </a:r>
                              <a:endParaRPr lang="en-US" dirty="0">
                                <a:cs typeface="Times New Roman" panose="02020603050405020304" pitchFamily="18" charset="0"/>
                              </a:endParaRPr>
                            </a:p>
                          </p:txBody>
                        </p:sp>
                        <p:cxnSp>
                          <p:nvCxnSpPr>
                            <p:cNvPr id="51" name="Straight Arrow Connector 50"/>
                            <p:cNvCxnSpPr/>
                            <p:nvPr/>
                          </p:nvCxnSpPr>
                          <p:spPr>
                            <a:xfrm flipH="1">
                              <a:off x="3138718" y="1403628"/>
                              <a:ext cx="0" cy="329007"/>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52" name="TextBox 51"/>
                            <p:cNvSpPr txBox="1"/>
                            <p:nvPr/>
                          </p:nvSpPr>
                          <p:spPr>
                            <a:xfrm>
                              <a:off x="2543321" y="2510987"/>
                              <a:ext cx="433560" cy="29783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dirty="0">
                                  <a:cs typeface="Times New Roman" panose="02020603050405020304" pitchFamily="18" charset="0"/>
                                </a:rPr>
                                <a:t>Yes</a:t>
                              </a:r>
                            </a:p>
                          </p:txBody>
                        </p:sp>
                        <p:sp>
                          <p:nvSpPr>
                            <p:cNvPr id="53" name="TextBox 52"/>
                            <p:cNvSpPr txBox="1"/>
                            <p:nvPr/>
                          </p:nvSpPr>
                          <p:spPr>
                            <a:xfrm>
                              <a:off x="2208765" y="1561091"/>
                              <a:ext cx="406820" cy="29783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dirty="0">
                                  <a:cs typeface="Times New Roman" panose="02020603050405020304" pitchFamily="18" charset="0"/>
                                </a:rPr>
                                <a:t>No</a:t>
                              </a:r>
                            </a:p>
                          </p:txBody>
                        </p:sp>
                      </p:grpSp>
                    </p:grpSp>
                    <p:cxnSp>
                      <p:nvCxnSpPr>
                        <p:cNvPr id="46" name="Straight Arrow Connector 45"/>
                        <p:cNvCxnSpPr/>
                        <p:nvPr/>
                      </p:nvCxnSpPr>
                      <p:spPr>
                        <a:xfrm flipH="1">
                          <a:off x="2386858" y="2807081"/>
                          <a:ext cx="19942" cy="692580"/>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grpSp>
                  <p:sp>
                    <p:nvSpPr>
                      <p:cNvPr id="42" name="Rectangle 41"/>
                      <p:cNvSpPr/>
                      <p:nvPr/>
                    </p:nvSpPr>
                    <p:spPr>
                      <a:xfrm>
                        <a:off x="1144955" y="3636011"/>
                        <a:ext cx="1984843" cy="538147"/>
                      </a:xfrm>
                      <a:prstGeom prst="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cs typeface="Times New Roman" panose="02020603050405020304" pitchFamily="18" charset="0"/>
                          </a:rPr>
                          <a:t>Prepare question for subject</a:t>
                        </a:r>
                        <a:endParaRPr lang="en-US" dirty="0">
                          <a:cs typeface="Times New Roman" panose="02020603050405020304" pitchFamily="18" charset="0"/>
                        </a:endParaRPr>
                      </a:p>
                    </p:txBody>
                  </p:sp>
                  <p:sp>
                    <p:nvSpPr>
                      <p:cNvPr id="43" name="Rectangle 42"/>
                      <p:cNvSpPr/>
                      <p:nvPr/>
                    </p:nvSpPr>
                    <p:spPr>
                      <a:xfrm>
                        <a:off x="8599847" y="3678245"/>
                        <a:ext cx="1550445" cy="538148"/>
                      </a:xfrm>
                      <a:prstGeom prst="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cs typeface="Times New Roman" panose="02020603050405020304" pitchFamily="18" charset="0"/>
                          </a:rPr>
                          <a:t>Allocate Staff for subject</a:t>
                        </a:r>
                        <a:endParaRPr lang="en-US" dirty="0">
                          <a:cs typeface="Times New Roman" panose="02020603050405020304" pitchFamily="18" charset="0"/>
                        </a:endParaRPr>
                      </a:p>
                    </p:txBody>
                  </p:sp>
                </p:grpSp>
                <p:sp>
                  <p:nvSpPr>
                    <p:cNvPr id="38" name="Rectangle 37"/>
                    <p:cNvSpPr/>
                    <p:nvPr/>
                  </p:nvSpPr>
                  <p:spPr>
                    <a:xfrm>
                      <a:off x="4362989" y="1223494"/>
                      <a:ext cx="1770475" cy="514986"/>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cs typeface="Times New Roman" panose="02020603050405020304" pitchFamily="18" charset="0"/>
                        </a:rPr>
                        <a:t>Register</a:t>
                      </a:r>
                      <a:endParaRPr lang="en-US" dirty="0">
                        <a:cs typeface="Times New Roman" panose="02020603050405020304" pitchFamily="18" charset="0"/>
                      </a:endParaRPr>
                    </a:p>
                  </p:txBody>
                </p:sp>
                <p:sp>
                  <p:nvSpPr>
                    <p:cNvPr id="40" name="Rectangle 39"/>
                    <p:cNvSpPr/>
                    <p:nvPr/>
                  </p:nvSpPr>
                  <p:spPr>
                    <a:xfrm>
                      <a:off x="1746507" y="4478262"/>
                      <a:ext cx="1415697" cy="53951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cs typeface="Times New Roman" panose="02020603050405020304" pitchFamily="18" charset="0"/>
                        </a:rPr>
                        <a:t>Create questions</a:t>
                      </a:r>
                      <a:endParaRPr lang="en-US" dirty="0">
                        <a:cs typeface="Times New Roman" panose="02020603050405020304" pitchFamily="18" charset="0"/>
                      </a:endParaRPr>
                    </a:p>
                  </p:txBody>
                </p:sp>
              </p:grpSp>
            </p:grpSp>
            <p:sp>
              <p:nvSpPr>
                <p:cNvPr id="33" name="Flowchart: Magnetic Disk 32"/>
                <p:cNvSpPr/>
                <p:nvPr/>
              </p:nvSpPr>
              <p:spPr>
                <a:xfrm>
                  <a:off x="4208502" y="5237523"/>
                  <a:ext cx="926488" cy="1061893"/>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cs typeface="Times New Roman" panose="02020603050405020304" pitchFamily="18" charset="0"/>
                    </a:rPr>
                    <a:t>DB</a:t>
                  </a:r>
                  <a:endParaRPr lang="en-US" dirty="0">
                    <a:cs typeface="Times New Roman" panose="02020603050405020304" pitchFamily="18" charset="0"/>
                  </a:endParaRPr>
                </a:p>
              </p:txBody>
            </p:sp>
            <p:cxnSp>
              <p:nvCxnSpPr>
                <p:cNvPr id="34" name="Straight Arrow Connector 59"/>
                <p:cNvCxnSpPr>
                  <a:stCxn id="40" idx="3"/>
                  <a:endCxn id="33" idx="2"/>
                </p:cNvCxnSpPr>
                <p:nvPr/>
              </p:nvCxnSpPr>
              <p:spPr>
                <a:xfrm>
                  <a:off x="3227308" y="5767676"/>
                  <a:ext cx="981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4588" name="TextBox 8"/>
              <p:cNvSpPr txBox="1">
                <a:spLocks noChangeArrowheads="1"/>
              </p:cNvSpPr>
              <p:nvPr/>
            </p:nvSpPr>
            <p:spPr bwMode="auto">
              <a:xfrm>
                <a:off x="2035955" y="5198113"/>
                <a:ext cx="1163285" cy="27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Verdana" panose="020B0604030504040204" pitchFamily="34" charset="0"/>
                  </a:defRPr>
                </a:lvl1pPr>
                <a:lvl2pPr marL="742950" indent="-285750">
                  <a:defRPr sz="1200" b="1">
                    <a:solidFill>
                      <a:schemeClr val="tx1"/>
                    </a:solidFill>
                    <a:latin typeface="Verdana" panose="020B0604030504040204" pitchFamily="34" charset="0"/>
                  </a:defRPr>
                </a:lvl2pPr>
                <a:lvl3pPr marL="1143000" indent="-228600">
                  <a:defRPr sz="1200" b="1">
                    <a:solidFill>
                      <a:schemeClr val="tx1"/>
                    </a:solidFill>
                    <a:latin typeface="Verdana" panose="020B0604030504040204" pitchFamily="34" charset="0"/>
                  </a:defRPr>
                </a:lvl3pPr>
                <a:lvl4pPr marL="1600200" indent="-228600">
                  <a:defRPr sz="1200" b="1">
                    <a:solidFill>
                      <a:schemeClr val="tx1"/>
                    </a:solidFill>
                    <a:latin typeface="Verdana" panose="020B0604030504040204" pitchFamily="34" charset="0"/>
                  </a:defRPr>
                </a:lvl4pPr>
                <a:lvl5pPr marL="2057400" indent="-228600">
                  <a:defRPr sz="1200" b="1">
                    <a:solidFill>
                      <a:schemeClr val="tx1"/>
                    </a:solidFill>
                    <a:latin typeface="Verdana" panose="020B0604030504040204" pitchFamily="34" charset="0"/>
                  </a:defRPr>
                </a:lvl5pPr>
                <a:lvl6pPr marL="2514600" indent="-228600" eaLnBrk="0" fontAlgn="base" hangingPunct="0">
                  <a:spcBef>
                    <a:spcPct val="0"/>
                  </a:spcBef>
                  <a:spcAft>
                    <a:spcPct val="0"/>
                  </a:spcAft>
                  <a:defRPr sz="1200" b="1">
                    <a:solidFill>
                      <a:schemeClr val="tx1"/>
                    </a:solidFill>
                    <a:latin typeface="Verdana" panose="020B0604030504040204" pitchFamily="34" charset="0"/>
                  </a:defRPr>
                </a:lvl6pPr>
                <a:lvl7pPr marL="2971800" indent="-228600" eaLnBrk="0" fontAlgn="base" hangingPunct="0">
                  <a:spcBef>
                    <a:spcPct val="0"/>
                  </a:spcBef>
                  <a:spcAft>
                    <a:spcPct val="0"/>
                  </a:spcAft>
                  <a:defRPr sz="1200" b="1">
                    <a:solidFill>
                      <a:schemeClr val="tx1"/>
                    </a:solidFill>
                    <a:latin typeface="Verdana" panose="020B0604030504040204" pitchFamily="34" charset="0"/>
                  </a:defRPr>
                </a:lvl7pPr>
                <a:lvl8pPr marL="3429000" indent="-228600" eaLnBrk="0" fontAlgn="base" hangingPunct="0">
                  <a:spcBef>
                    <a:spcPct val="0"/>
                  </a:spcBef>
                  <a:spcAft>
                    <a:spcPct val="0"/>
                  </a:spcAft>
                  <a:defRPr sz="1200" b="1">
                    <a:solidFill>
                      <a:schemeClr val="tx1"/>
                    </a:solidFill>
                    <a:latin typeface="Verdana" panose="020B0604030504040204" pitchFamily="34" charset="0"/>
                  </a:defRPr>
                </a:lvl8pPr>
                <a:lvl9pPr marL="3886200" indent="-228600" eaLnBrk="0" fontAlgn="base" hangingPunct="0">
                  <a:spcBef>
                    <a:spcPct val="0"/>
                  </a:spcBef>
                  <a:spcAft>
                    <a:spcPct val="0"/>
                  </a:spcAft>
                  <a:defRPr sz="1200" b="1">
                    <a:solidFill>
                      <a:schemeClr val="tx1"/>
                    </a:solidFill>
                    <a:latin typeface="Verdana" panose="020B0604030504040204" pitchFamily="34" charset="0"/>
                  </a:defRPr>
                </a:lvl9pPr>
              </a:lstStyle>
              <a:p>
                <a:pPr algn="ctr"/>
                <a:r>
                  <a:rPr lang="en-US" altLang="en-US"/>
                  <a:t>Submit</a:t>
                </a:r>
              </a:p>
            </p:txBody>
          </p:sp>
          <p:grpSp>
            <p:nvGrpSpPr>
              <p:cNvPr id="24589" name="Group 19"/>
              <p:cNvGrpSpPr>
                <a:grpSpLocks/>
              </p:cNvGrpSpPr>
              <p:nvPr/>
            </p:nvGrpSpPr>
            <p:grpSpPr bwMode="auto">
              <a:xfrm>
                <a:off x="6737513" y="2896750"/>
                <a:ext cx="1124238" cy="937901"/>
                <a:chOff x="6737513" y="2910006"/>
                <a:chExt cx="1124238" cy="937901"/>
              </a:xfrm>
            </p:grpSpPr>
            <p:cxnSp>
              <p:nvCxnSpPr>
                <p:cNvPr id="21" name="Straight Connector 20"/>
                <p:cNvCxnSpPr>
                  <a:stCxn id="47" idx="2"/>
                </p:cNvCxnSpPr>
                <p:nvPr/>
              </p:nvCxnSpPr>
              <p:spPr>
                <a:xfrm flipH="1">
                  <a:off x="7861028" y="2910642"/>
                  <a:ext cx="0" cy="706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994392" y="3616984"/>
                  <a:ext cx="8556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737843" y="3616984"/>
                  <a:ext cx="242471" cy="4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861028" y="3616984"/>
                  <a:ext cx="0" cy="23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p:cNvSpPr/>
              <p:nvPr/>
            </p:nvSpPr>
            <p:spPr>
              <a:xfrm>
                <a:off x="5317437" y="3310079"/>
                <a:ext cx="1420406" cy="626977"/>
              </a:xfrm>
              <a:prstGeom prst="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cs typeface="Times New Roman" panose="02020603050405020304" pitchFamily="18" charset="0"/>
                  </a:rPr>
                  <a:t>Confirm Staff</a:t>
                </a:r>
                <a:endParaRPr lang="en-US" dirty="0">
                  <a:cs typeface="Times New Roman" panose="02020603050405020304" pitchFamily="18" charset="0"/>
                </a:endParaRPr>
              </a:p>
            </p:txBody>
          </p:sp>
          <p:cxnSp>
            <p:nvCxnSpPr>
              <p:cNvPr id="13" name="Straight Arrow Connector 12"/>
              <p:cNvCxnSpPr>
                <a:stCxn id="38" idx="3"/>
                <a:endCxn id="12" idx="0"/>
              </p:cNvCxnSpPr>
              <p:nvPr/>
            </p:nvCxnSpPr>
            <p:spPr>
              <a:xfrm>
                <a:off x="4888813" y="1275183"/>
                <a:ext cx="1138827" cy="203489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110152" y="4846569"/>
                <a:ext cx="1548680" cy="631739"/>
              </a:xfrm>
              <a:prstGeom prst="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cs typeface="Times New Roman" panose="02020603050405020304" pitchFamily="18" charset="0"/>
                  </a:rPr>
                  <a:t>Generate questions as pdf</a:t>
                </a:r>
                <a:endParaRPr lang="en-US" dirty="0">
                  <a:cs typeface="Times New Roman" panose="02020603050405020304" pitchFamily="18" charset="0"/>
                </a:endParaRPr>
              </a:p>
            </p:txBody>
          </p:sp>
        </p:grpSp>
        <p:cxnSp>
          <p:nvCxnSpPr>
            <p:cNvPr id="66" name="Straight Arrow Connector 65"/>
            <p:cNvCxnSpPr>
              <a:stCxn id="56" idx="3"/>
              <a:endCxn id="38" idx="1"/>
            </p:cNvCxnSpPr>
            <p:nvPr/>
          </p:nvCxnSpPr>
          <p:spPr>
            <a:xfrm>
              <a:off x="3811161" y="1409702"/>
              <a:ext cx="802452" cy="3174"/>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80" name="Straight Arrow Connector 79"/>
            <p:cNvCxnSpPr>
              <a:stCxn id="43" idx="1"/>
              <a:endCxn id="42" idx="3"/>
            </p:cNvCxnSpPr>
            <p:nvPr/>
          </p:nvCxnSpPr>
          <p:spPr>
            <a:xfrm flipH="1" flipV="1">
              <a:off x="3344089" y="4248945"/>
              <a:ext cx="5631211" cy="49214"/>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86" name="Straight Arrow Connector 85"/>
            <p:cNvCxnSpPr>
              <a:stCxn id="33" idx="4"/>
            </p:cNvCxnSpPr>
            <p:nvPr/>
          </p:nvCxnSpPr>
          <p:spPr>
            <a:xfrm>
              <a:off x="5275593" y="5220495"/>
              <a:ext cx="1564946" cy="32543"/>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89" name="Rectangle 88"/>
            <p:cNvSpPr/>
            <p:nvPr/>
          </p:nvSpPr>
          <p:spPr>
            <a:xfrm>
              <a:off x="6821488" y="4975226"/>
              <a:ext cx="1441450" cy="627063"/>
            </a:xfrm>
            <a:prstGeom prst="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dirty="0">
                  <a:cs typeface="Times New Roman" panose="02020603050405020304" pitchFamily="18" charset="0"/>
                </a:rPr>
                <a:t>Shuffle Questions</a:t>
              </a:r>
              <a:endParaRPr lang="en-US" dirty="0">
                <a:cs typeface="Times New Roman" panose="02020603050405020304" pitchFamily="18" charset="0"/>
              </a:endParaRPr>
            </a:p>
          </p:txBody>
        </p:sp>
        <p:cxnSp>
          <p:nvCxnSpPr>
            <p:cNvPr id="90" name="Straight Arrow Connector 89"/>
            <p:cNvCxnSpPr/>
            <p:nvPr/>
          </p:nvCxnSpPr>
          <p:spPr>
            <a:xfrm flipH="1">
              <a:off x="9817100" y="4611688"/>
              <a:ext cx="0" cy="406400"/>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91" name="Straight Arrow Connector 90"/>
            <p:cNvCxnSpPr>
              <a:endCxn id="14" idx="1"/>
            </p:cNvCxnSpPr>
            <p:nvPr/>
          </p:nvCxnSpPr>
          <p:spPr>
            <a:xfrm>
              <a:off x="8280401" y="5295901"/>
              <a:ext cx="649245" cy="4763"/>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55" name="Straight Arrow Connector 54"/>
            <p:cNvCxnSpPr/>
            <p:nvPr/>
          </p:nvCxnSpPr>
          <p:spPr bwMode="auto">
            <a:xfrm flipH="1">
              <a:off x="2573783" y="1736727"/>
              <a:ext cx="0" cy="407987"/>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grpSp>
    </p:spTree>
    <p:extLst>
      <p:ext uri="{BB962C8B-B14F-4D97-AF65-F5344CB8AC3E}">
        <p14:creationId xmlns:p14="http://schemas.microsoft.com/office/powerpoint/2010/main" val="26270800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815</Words>
  <Application>Microsoft Office PowerPoint</Application>
  <PresentationFormat>Widescreen</PresentationFormat>
  <Paragraphs>137</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Times New Roman</vt:lpstr>
      <vt:lpstr>Verdana</vt:lpstr>
      <vt:lpstr>Wingdings</vt:lpstr>
      <vt:lpstr>Office Theme</vt:lpstr>
      <vt:lpstr>Automatic Question Paper Generation System</vt:lpstr>
      <vt:lpstr>DOMAIN INTRODUCTION</vt:lpstr>
      <vt:lpstr>OBJECTIVE</vt:lpstr>
      <vt:lpstr>PowerPoint Presentation</vt:lpstr>
      <vt:lpstr>Existing System</vt:lpstr>
      <vt:lpstr>Proposed System</vt:lpstr>
      <vt:lpstr>SYSTEM REQUIREMENTS </vt:lpstr>
      <vt:lpstr>PowerPoint Presentation</vt:lpstr>
      <vt:lpstr>Flow Diagram</vt:lpstr>
      <vt:lpstr>USE CASE DIAGRAM</vt:lpstr>
      <vt:lpstr>USE CASE DIAGRAM</vt:lpstr>
      <vt:lpstr>PowerPoint Presentation</vt:lpstr>
      <vt:lpstr>Admin Module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Staff Module</vt:lpstr>
      <vt:lpstr>PowerPoint Presentation</vt:lpstr>
      <vt:lpstr>PowerPoint Presentation</vt:lpstr>
      <vt:lpstr>PowerPoint Presentation</vt:lpstr>
      <vt:lpstr>PowerPoint Presentation</vt:lpstr>
      <vt:lpstr>CONCLUSION</vt:lpstr>
      <vt:lpstr>FUTURE ENHANCEMENT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Question Paper Generation System</dc:title>
  <dc:creator>logesh ks</dc:creator>
  <cp:lastModifiedBy>logesh ks</cp:lastModifiedBy>
  <cp:revision>6</cp:revision>
  <dcterms:created xsi:type="dcterms:W3CDTF">2018-03-15T00:20:19Z</dcterms:created>
  <dcterms:modified xsi:type="dcterms:W3CDTF">2018-03-15T01:08:36Z</dcterms:modified>
</cp:coreProperties>
</file>