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11/26/2017</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11/26/2017</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11/26/2017</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71600"/>
            <a:ext cx="7242048" cy="1295400"/>
          </a:xfrm>
        </p:spPr>
        <p:txBody>
          <a:bodyPr>
            <a:normAutofit fontScale="90000"/>
          </a:bodyPr>
          <a:lstStyle/>
          <a:p>
            <a:r>
              <a:rPr lang="en-US" sz="4800" dirty="0" smtClean="0"/>
              <a:t>TOPIC:</a:t>
            </a:r>
            <a:br>
              <a:rPr lang="en-US" sz="4800" dirty="0" smtClean="0"/>
            </a:br>
            <a:r>
              <a:rPr lang="en-US" sz="4800" dirty="0" smtClean="0"/>
              <a:t>      AIR POLUTION ANALYSIS</a:t>
            </a:r>
            <a:endParaRPr lang="en-US" sz="4800" dirty="0"/>
          </a:p>
        </p:txBody>
      </p:sp>
      <p:pic>
        <p:nvPicPr>
          <p:cNvPr id="7" name="Picture Placeholder 6" descr="analysis.JPG"/>
          <p:cNvPicPr>
            <a:picLocks noGrp="1" noChangeAspect="1"/>
          </p:cNvPicPr>
          <p:nvPr>
            <p:ph type="pic" idx="4294967295"/>
          </p:nvPr>
        </p:nvPicPr>
        <p:blipFill>
          <a:blip r:embed="rId2" cstate="print"/>
          <a:srcRect l="5331" r="5331"/>
          <a:stretch>
            <a:fillRect/>
          </a:stretch>
        </p:blipFill>
        <p:spPr>
          <a:xfrm>
            <a:off x="4953000" y="3352800"/>
            <a:ext cx="3063875" cy="2835275"/>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a:bodyPr>
          <a:lstStyle/>
          <a:p>
            <a:r>
              <a:rPr lang="en-US" sz="3200" dirty="0" smtClean="0"/>
              <a:t>Diurnal Variation of </a:t>
            </a:r>
            <a:r>
              <a:rPr lang="en-US" sz="3200" dirty="0" smtClean="0"/>
              <a:t>NO2 </a:t>
            </a:r>
            <a:r>
              <a:rPr lang="en-US" sz="3200" dirty="0" smtClean="0"/>
              <a:t>Layout</a:t>
            </a:r>
            <a:endParaRPr lang="en-US" sz="32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0" y="1524000"/>
            <a:ext cx="80772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r>
              <a:rPr lang="en-US" dirty="0" smtClean="0"/>
              <a:t>The average diurnal concentration of </a:t>
            </a:r>
            <a:r>
              <a:rPr lang="en-US" dirty="0" smtClean="0"/>
              <a:t>NO2 </a:t>
            </a:r>
            <a:r>
              <a:rPr lang="en-US" dirty="0" smtClean="0"/>
              <a:t>ranges between </a:t>
            </a:r>
            <a:r>
              <a:rPr lang="en-US" dirty="0" smtClean="0"/>
              <a:t>15 </a:t>
            </a:r>
            <a:r>
              <a:rPr lang="en-US" dirty="0" err="1" smtClean="0"/>
              <a:t>μg</a:t>
            </a:r>
            <a:r>
              <a:rPr lang="en-US" dirty="0" smtClean="0"/>
              <a:t>/m3 to </a:t>
            </a:r>
            <a:r>
              <a:rPr lang="en-US" dirty="0" smtClean="0"/>
              <a:t>78 </a:t>
            </a:r>
            <a:r>
              <a:rPr lang="en-US" dirty="0" err="1" smtClean="0"/>
              <a:t>μg</a:t>
            </a:r>
            <a:r>
              <a:rPr lang="en-US" dirty="0" smtClean="0"/>
              <a:t>/m3 with mean value </a:t>
            </a:r>
            <a:r>
              <a:rPr lang="en-US" dirty="0" smtClean="0"/>
              <a:t>40.01 </a:t>
            </a:r>
            <a:r>
              <a:rPr lang="en-US" dirty="0" err="1" smtClean="0"/>
              <a:t>μg</a:t>
            </a:r>
            <a:r>
              <a:rPr lang="en-US" dirty="0" smtClean="0"/>
              <a:t>/m3 .</a:t>
            </a:r>
          </a:p>
          <a:p>
            <a:r>
              <a:rPr lang="en-US" dirty="0" smtClean="0"/>
              <a:t>The time series graph of </a:t>
            </a:r>
            <a:r>
              <a:rPr lang="en-US" dirty="0" smtClean="0"/>
              <a:t>NO2 </a:t>
            </a:r>
            <a:r>
              <a:rPr lang="en-US" dirty="0" smtClean="0"/>
              <a:t>concentration in summer season shows that the concentration rises during </a:t>
            </a:r>
            <a:r>
              <a:rPr lang="en-US" dirty="0" smtClean="0"/>
              <a:t>1-March </a:t>
            </a:r>
            <a:r>
              <a:rPr lang="en-US" dirty="0" smtClean="0"/>
              <a:t>To </a:t>
            </a:r>
          </a:p>
          <a:p>
            <a:pPr>
              <a:buNone/>
            </a:pPr>
            <a:r>
              <a:rPr lang="en-US" dirty="0" smtClean="0"/>
              <a:t>   3-March </a:t>
            </a:r>
            <a:r>
              <a:rPr lang="en-US" dirty="0" err="1" smtClean="0"/>
              <a:t>and,During</a:t>
            </a:r>
            <a:r>
              <a:rPr lang="en-US" dirty="0" smtClean="0"/>
              <a:t> 20 And 21 March .</a:t>
            </a:r>
            <a:endParaRPr lang="en-US" dirty="0" smtClean="0"/>
          </a:p>
          <a:p>
            <a:r>
              <a:rPr lang="en-US" dirty="0" smtClean="0"/>
              <a:t>On </a:t>
            </a:r>
            <a:r>
              <a:rPr lang="en-US" dirty="0" smtClean="0"/>
              <a:t>21-March NO2 </a:t>
            </a:r>
            <a:r>
              <a:rPr lang="en-US" dirty="0" smtClean="0"/>
              <a:t>concentrations is maximum.</a:t>
            </a:r>
          </a:p>
          <a:p>
            <a:r>
              <a:rPr lang="en-US" dirty="0" smtClean="0"/>
              <a:t>On 10-March</a:t>
            </a:r>
            <a:r>
              <a:rPr lang="en-US" dirty="0" smtClean="0"/>
              <a:t> NO2 </a:t>
            </a:r>
            <a:r>
              <a:rPr lang="en-US" dirty="0" smtClean="0"/>
              <a:t>concentration is minimum.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normAutofit/>
          </a:bodyPr>
          <a:lstStyle/>
          <a:p>
            <a:r>
              <a:rPr lang="en-US" sz="3200" dirty="0" smtClean="0"/>
              <a:t>Diurnal Variation of </a:t>
            </a:r>
            <a:r>
              <a:rPr lang="en-US" sz="3200" dirty="0" smtClean="0"/>
              <a:t>NO </a:t>
            </a:r>
            <a:r>
              <a:rPr lang="en-US" sz="3200" dirty="0" smtClean="0"/>
              <a:t>Layout</a:t>
            </a:r>
            <a:endParaRPr lang="en-US" sz="3200"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0" y="1219200"/>
            <a:ext cx="80772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r>
              <a:rPr lang="en-US" dirty="0" smtClean="0"/>
              <a:t>The average diurnal concentration of </a:t>
            </a:r>
            <a:r>
              <a:rPr lang="en-US" dirty="0" smtClean="0"/>
              <a:t>NO </a:t>
            </a:r>
            <a:r>
              <a:rPr lang="en-US" dirty="0" smtClean="0"/>
              <a:t>ranges between </a:t>
            </a:r>
            <a:r>
              <a:rPr lang="en-US" dirty="0" smtClean="0"/>
              <a:t>10 </a:t>
            </a:r>
            <a:r>
              <a:rPr lang="en-US" dirty="0" err="1" smtClean="0"/>
              <a:t>μg</a:t>
            </a:r>
            <a:r>
              <a:rPr lang="en-US" dirty="0" smtClean="0"/>
              <a:t>/m3 to </a:t>
            </a:r>
            <a:r>
              <a:rPr lang="en-US" dirty="0" smtClean="0"/>
              <a:t>175 </a:t>
            </a:r>
            <a:r>
              <a:rPr lang="en-US" dirty="0" err="1" smtClean="0"/>
              <a:t>μg</a:t>
            </a:r>
            <a:r>
              <a:rPr lang="en-US" dirty="0" smtClean="0"/>
              <a:t>/m3 with mean value </a:t>
            </a:r>
            <a:r>
              <a:rPr lang="en-US" dirty="0" smtClean="0"/>
              <a:t>61.06 </a:t>
            </a:r>
            <a:r>
              <a:rPr lang="en-US" dirty="0" err="1" smtClean="0"/>
              <a:t>μg</a:t>
            </a:r>
            <a:r>
              <a:rPr lang="en-US" dirty="0" smtClean="0"/>
              <a:t>/m3 .</a:t>
            </a:r>
          </a:p>
          <a:p>
            <a:r>
              <a:rPr lang="en-US" dirty="0" smtClean="0"/>
              <a:t>The time series graph of </a:t>
            </a:r>
            <a:r>
              <a:rPr lang="en-US" dirty="0" smtClean="0"/>
              <a:t>NO </a:t>
            </a:r>
            <a:r>
              <a:rPr lang="en-US" dirty="0" smtClean="0"/>
              <a:t>concentration in summer season shows that the concentration rises during </a:t>
            </a:r>
            <a:r>
              <a:rPr lang="en-US" dirty="0" smtClean="0"/>
              <a:t>10,11,20,21 Feb, And 21 </a:t>
            </a:r>
            <a:r>
              <a:rPr lang="en-US" dirty="0" smtClean="0"/>
              <a:t>March .</a:t>
            </a:r>
          </a:p>
          <a:p>
            <a:r>
              <a:rPr lang="en-US" dirty="0" smtClean="0"/>
              <a:t>On </a:t>
            </a:r>
            <a:r>
              <a:rPr lang="en-US" dirty="0" smtClean="0"/>
              <a:t>21-Feb NO </a:t>
            </a:r>
            <a:r>
              <a:rPr lang="en-US" dirty="0" smtClean="0"/>
              <a:t>concentrations is maximum.</a:t>
            </a:r>
          </a:p>
          <a:p>
            <a:r>
              <a:rPr lang="en-US" dirty="0" smtClean="0"/>
              <a:t>On 10-March </a:t>
            </a:r>
            <a:r>
              <a:rPr lang="en-US" dirty="0" smtClean="0"/>
              <a:t>NO </a:t>
            </a:r>
            <a:r>
              <a:rPr lang="en-US" dirty="0" smtClean="0"/>
              <a:t>concentration is minimum.</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normAutofit/>
          </a:bodyPr>
          <a:lstStyle/>
          <a:p>
            <a:r>
              <a:rPr lang="en-US" sz="3200" dirty="0" smtClean="0"/>
              <a:t>Diurnal Variation of </a:t>
            </a:r>
            <a:r>
              <a:rPr lang="en-US" sz="3200" dirty="0" smtClean="0"/>
              <a:t>SO2 </a:t>
            </a:r>
            <a:r>
              <a:rPr lang="en-US" sz="3200" dirty="0" smtClean="0"/>
              <a:t>Layout</a:t>
            </a:r>
            <a:endParaRPr lang="en-US" sz="3200"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0" y="1143000"/>
            <a:ext cx="8153400" cy="5410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r>
              <a:rPr lang="en-US" dirty="0" smtClean="0"/>
              <a:t>The average diurnal concentration of </a:t>
            </a:r>
            <a:r>
              <a:rPr lang="en-US" dirty="0" smtClean="0"/>
              <a:t>SO2 </a:t>
            </a:r>
            <a:r>
              <a:rPr lang="en-US" dirty="0" smtClean="0"/>
              <a:t>ranges between 2</a:t>
            </a:r>
            <a:r>
              <a:rPr lang="en-US" dirty="0" smtClean="0"/>
              <a:t> </a:t>
            </a:r>
            <a:r>
              <a:rPr lang="en-US" dirty="0" err="1" smtClean="0"/>
              <a:t>μg</a:t>
            </a:r>
            <a:r>
              <a:rPr lang="en-US" dirty="0" smtClean="0"/>
              <a:t>/m3 to </a:t>
            </a:r>
            <a:r>
              <a:rPr lang="en-US" dirty="0" smtClean="0"/>
              <a:t>63 </a:t>
            </a:r>
            <a:r>
              <a:rPr lang="en-US" dirty="0" err="1" smtClean="0"/>
              <a:t>μg</a:t>
            </a:r>
            <a:r>
              <a:rPr lang="en-US" dirty="0" smtClean="0"/>
              <a:t>/m3 with mean value </a:t>
            </a:r>
            <a:r>
              <a:rPr lang="en-US" dirty="0" smtClean="0"/>
              <a:t>12.98 </a:t>
            </a:r>
            <a:r>
              <a:rPr lang="en-US" dirty="0" err="1" smtClean="0"/>
              <a:t>μg</a:t>
            </a:r>
            <a:r>
              <a:rPr lang="en-US" dirty="0" smtClean="0"/>
              <a:t>/m3 .</a:t>
            </a:r>
          </a:p>
          <a:p>
            <a:r>
              <a:rPr lang="en-US" dirty="0" smtClean="0"/>
              <a:t>The time series graph of SO2</a:t>
            </a:r>
            <a:r>
              <a:rPr lang="en-US" dirty="0" smtClean="0"/>
              <a:t> </a:t>
            </a:r>
            <a:r>
              <a:rPr lang="en-US" dirty="0" smtClean="0"/>
              <a:t>concentration in summer season shows that the concentration rises during </a:t>
            </a:r>
            <a:r>
              <a:rPr lang="en-US" dirty="0" smtClean="0"/>
              <a:t>28 Feb And 2</a:t>
            </a:r>
            <a:r>
              <a:rPr lang="en-US" dirty="0" smtClean="0"/>
              <a:t>-</a:t>
            </a:r>
            <a:r>
              <a:rPr lang="en-US" dirty="0" smtClean="0"/>
              <a:t>March </a:t>
            </a:r>
            <a:r>
              <a:rPr lang="en-US" dirty="0" smtClean="0"/>
              <a:t>.</a:t>
            </a:r>
          </a:p>
          <a:p>
            <a:r>
              <a:rPr lang="en-US" dirty="0" smtClean="0"/>
              <a:t>On </a:t>
            </a:r>
            <a:r>
              <a:rPr lang="en-US" dirty="0" smtClean="0"/>
              <a:t>2-March </a:t>
            </a:r>
            <a:r>
              <a:rPr lang="en-US" dirty="0" smtClean="0"/>
              <a:t>SO2</a:t>
            </a:r>
            <a:r>
              <a:rPr lang="en-US" dirty="0" smtClean="0"/>
              <a:t> </a:t>
            </a:r>
            <a:r>
              <a:rPr lang="en-US" dirty="0" smtClean="0"/>
              <a:t>concentrations is maximum.</a:t>
            </a:r>
          </a:p>
          <a:p>
            <a:r>
              <a:rPr lang="en-US" dirty="0" smtClean="0"/>
              <a:t>On </a:t>
            </a:r>
            <a:r>
              <a:rPr lang="en-US" dirty="0" smtClean="0"/>
              <a:t>11-March </a:t>
            </a:r>
            <a:r>
              <a:rPr lang="en-US" dirty="0" smtClean="0"/>
              <a:t>SO2</a:t>
            </a:r>
            <a:r>
              <a:rPr lang="en-US" dirty="0" smtClean="0"/>
              <a:t> </a:t>
            </a:r>
            <a:r>
              <a:rPr lang="en-US" dirty="0" smtClean="0"/>
              <a:t>concentration is minimum.</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r>
              <a:rPr lang="en-US" sz="3200" dirty="0" smtClean="0"/>
              <a:t>Diurnal Variation of </a:t>
            </a:r>
            <a:r>
              <a:rPr lang="en-US" sz="3200" dirty="0" smtClean="0"/>
              <a:t>PM10 </a:t>
            </a:r>
            <a:r>
              <a:rPr lang="en-US" sz="3200" dirty="0" smtClean="0"/>
              <a:t>Layout</a:t>
            </a:r>
            <a:endParaRPr lang="en-US" sz="32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0" y="1295400"/>
            <a:ext cx="81534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r>
              <a:rPr lang="en-US" dirty="0" smtClean="0"/>
              <a:t>The average diurnal concentration of </a:t>
            </a:r>
            <a:r>
              <a:rPr lang="en-US" dirty="0" smtClean="0"/>
              <a:t>PM10 </a:t>
            </a:r>
            <a:r>
              <a:rPr lang="en-US" dirty="0" smtClean="0"/>
              <a:t>ranges between </a:t>
            </a:r>
            <a:r>
              <a:rPr lang="en-US" dirty="0" smtClean="0"/>
              <a:t>16 </a:t>
            </a:r>
            <a:r>
              <a:rPr lang="en-US" dirty="0" err="1" smtClean="0"/>
              <a:t>μg</a:t>
            </a:r>
            <a:r>
              <a:rPr lang="en-US" dirty="0" smtClean="0"/>
              <a:t>/m3 to </a:t>
            </a:r>
            <a:r>
              <a:rPr lang="en-US" dirty="0" smtClean="0"/>
              <a:t>109 </a:t>
            </a:r>
            <a:r>
              <a:rPr lang="en-US" dirty="0" err="1" smtClean="0"/>
              <a:t>μg</a:t>
            </a:r>
            <a:r>
              <a:rPr lang="en-US" dirty="0" smtClean="0"/>
              <a:t>/m3 with mean value </a:t>
            </a:r>
            <a:r>
              <a:rPr lang="en-US" dirty="0" smtClean="0"/>
              <a:t>41.58 </a:t>
            </a:r>
            <a:r>
              <a:rPr lang="en-US" dirty="0" err="1" smtClean="0"/>
              <a:t>μg</a:t>
            </a:r>
            <a:r>
              <a:rPr lang="en-US" dirty="0" smtClean="0"/>
              <a:t>/m3 .</a:t>
            </a:r>
          </a:p>
          <a:p>
            <a:r>
              <a:rPr lang="en-US" dirty="0" smtClean="0"/>
              <a:t>The time series graph of PM10</a:t>
            </a:r>
            <a:r>
              <a:rPr lang="en-US" dirty="0" smtClean="0"/>
              <a:t> </a:t>
            </a:r>
            <a:r>
              <a:rPr lang="en-US" dirty="0" smtClean="0"/>
              <a:t>concentration in summer season shows that the concentration rises </a:t>
            </a:r>
            <a:r>
              <a:rPr lang="en-US" dirty="0" smtClean="0"/>
              <a:t>during 2,16,17,</a:t>
            </a:r>
            <a:r>
              <a:rPr lang="en-US" dirty="0" smtClean="0"/>
              <a:t> </a:t>
            </a:r>
            <a:r>
              <a:rPr lang="en-US" dirty="0" smtClean="0"/>
              <a:t>March And 22 </a:t>
            </a:r>
            <a:r>
              <a:rPr lang="en-US" dirty="0" smtClean="0"/>
              <a:t>March</a:t>
            </a:r>
            <a:r>
              <a:rPr lang="en-US" dirty="0" smtClean="0"/>
              <a:t> </a:t>
            </a:r>
            <a:r>
              <a:rPr lang="en-US" dirty="0" smtClean="0"/>
              <a:t>.</a:t>
            </a:r>
          </a:p>
          <a:p>
            <a:r>
              <a:rPr lang="en-US" dirty="0" smtClean="0"/>
              <a:t>On </a:t>
            </a:r>
            <a:r>
              <a:rPr lang="en-US" dirty="0" smtClean="0"/>
              <a:t>18-March </a:t>
            </a:r>
            <a:r>
              <a:rPr lang="en-US" dirty="0" smtClean="0"/>
              <a:t>PM10</a:t>
            </a:r>
            <a:r>
              <a:rPr lang="en-US" dirty="0" smtClean="0"/>
              <a:t> </a:t>
            </a:r>
            <a:r>
              <a:rPr lang="en-US" dirty="0" smtClean="0"/>
              <a:t>concentrations is maximum.</a:t>
            </a:r>
          </a:p>
          <a:p>
            <a:r>
              <a:rPr lang="en-US" dirty="0" smtClean="0"/>
              <a:t>On </a:t>
            </a:r>
            <a:r>
              <a:rPr lang="en-US" dirty="0" smtClean="0"/>
              <a:t>15-March </a:t>
            </a:r>
            <a:r>
              <a:rPr lang="en-US" dirty="0" smtClean="0"/>
              <a:t>PM10</a:t>
            </a:r>
            <a:r>
              <a:rPr lang="en-US" dirty="0" smtClean="0"/>
              <a:t> </a:t>
            </a:r>
            <a:r>
              <a:rPr lang="en-US" dirty="0" smtClean="0"/>
              <a:t>concentration is minimum.</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Analysis in winter season</a:t>
            </a:r>
            <a:endParaRPr lang="en-US" dirty="0"/>
          </a:p>
        </p:txBody>
      </p:sp>
      <p:sp>
        <p:nvSpPr>
          <p:cNvPr id="5" name="Content Placeholder 4"/>
          <p:cNvSpPr>
            <a:spLocks noGrp="1"/>
          </p:cNvSpPr>
          <p:nvPr>
            <p:ph idx="1"/>
          </p:nvPr>
        </p:nvSpPr>
        <p:spPr/>
        <p:txBody>
          <a:bodyPr/>
          <a:lstStyle/>
          <a:p>
            <a:pPr>
              <a:buNone/>
            </a:pPr>
            <a:r>
              <a:rPr lang="en-US" sz="2400" dirty="0" smtClean="0"/>
              <a:t> </a:t>
            </a:r>
            <a:endParaRPr lang="en-US" sz="2400" dirty="0" smtClean="0"/>
          </a:p>
          <a:p>
            <a:pPr>
              <a:buNone/>
            </a:pPr>
            <a:r>
              <a:rPr lang="en-US" sz="2800" dirty="0" smtClean="0"/>
              <a:t>Duration </a:t>
            </a:r>
            <a:r>
              <a:rPr lang="en-US" sz="2800" dirty="0" smtClean="0"/>
              <a:t>– (</a:t>
            </a:r>
            <a:r>
              <a:rPr lang="en-US" sz="2800" dirty="0" smtClean="0"/>
              <a:t>01-Nov-2011 </a:t>
            </a:r>
            <a:r>
              <a:rPr lang="en-US" sz="2800" dirty="0" smtClean="0"/>
              <a:t>to </a:t>
            </a:r>
            <a:r>
              <a:rPr lang="en-US" sz="2800" dirty="0" smtClean="0"/>
              <a:t>20-Dec-2011</a:t>
            </a:r>
            <a:r>
              <a:rPr lang="en-US" sz="2800" dirty="0" smtClean="0"/>
              <a:t>)</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a:bodyPr>
          <a:lstStyle/>
          <a:p>
            <a:r>
              <a:rPr lang="en-US" sz="3200" dirty="0" smtClean="0"/>
              <a:t>Diurnal Variation of O3 Layout</a:t>
            </a:r>
            <a:endParaRPr lang="en-US" sz="3200"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0" y="1219200"/>
            <a:ext cx="8153400" cy="5029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Air pollution occurs when harmful </a:t>
            </a:r>
            <a:r>
              <a:rPr lang="en-US" sz="2400" dirty="0" smtClean="0"/>
              <a:t>substances including</a:t>
            </a:r>
            <a:r>
              <a:rPr lang="en-US" sz="2400" dirty="0" smtClean="0"/>
              <a:t> </a:t>
            </a:r>
            <a:r>
              <a:rPr lang="en-US" sz="2400" dirty="0" smtClean="0"/>
              <a:t> particulates and</a:t>
            </a:r>
            <a:r>
              <a:rPr lang="en-US" sz="2400" dirty="0" smtClean="0"/>
              <a:t> </a:t>
            </a:r>
            <a:r>
              <a:rPr lang="en-US" sz="2400" dirty="0" smtClean="0"/>
              <a:t>biological molecules</a:t>
            </a:r>
            <a:r>
              <a:rPr lang="en-US" sz="2400" dirty="0" smtClean="0"/>
              <a:t> are introduced into </a:t>
            </a:r>
            <a:r>
              <a:rPr lang="en-US" sz="2400" dirty="0" smtClean="0"/>
              <a:t>Earth’s atmosphere.</a:t>
            </a:r>
          </a:p>
          <a:p>
            <a:endParaRPr lang="en-US" sz="2400" dirty="0" smtClean="0"/>
          </a:p>
          <a:p>
            <a:r>
              <a:rPr lang="en-US" sz="2400" dirty="0" smtClean="0"/>
              <a:t>It </a:t>
            </a:r>
            <a:r>
              <a:rPr lang="en-US" sz="2400" dirty="0" smtClean="0"/>
              <a:t>may cause diseases, allergies or death of </a:t>
            </a:r>
            <a:r>
              <a:rPr lang="en-US" sz="2400" dirty="0" smtClean="0"/>
              <a:t>humans </a:t>
            </a:r>
          </a:p>
          <a:p>
            <a:endParaRPr lang="en-US" sz="2400" dirty="0" smtClean="0"/>
          </a:p>
          <a:p>
            <a:r>
              <a:rPr lang="en-US" sz="2400" dirty="0" smtClean="0"/>
              <a:t>it </a:t>
            </a:r>
            <a:r>
              <a:rPr lang="en-US" sz="2400" dirty="0" smtClean="0"/>
              <a:t>may also cause harm to other living organisms </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r>
              <a:rPr lang="en-US" dirty="0" smtClean="0"/>
              <a:t>The average diurnal concentration of O3 ranges between 5</a:t>
            </a:r>
            <a:r>
              <a:rPr lang="en-US" dirty="0" smtClean="0"/>
              <a:t> </a:t>
            </a:r>
            <a:r>
              <a:rPr lang="en-US" dirty="0" err="1" smtClean="0"/>
              <a:t>μg</a:t>
            </a:r>
            <a:r>
              <a:rPr lang="en-US" dirty="0" smtClean="0"/>
              <a:t>/m3 to </a:t>
            </a:r>
            <a:r>
              <a:rPr lang="en-US" dirty="0" smtClean="0"/>
              <a:t>35 </a:t>
            </a:r>
            <a:r>
              <a:rPr lang="en-US" dirty="0" err="1" smtClean="0"/>
              <a:t>μg</a:t>
            </a:r>
            <a:r>
              <a:rPr lang="en-US" dirty="0" smtClean="0"/>
              <a:t>/m3 with mean value </a:t>
            </a:r>
            <a:r>
              <a:rPr lang="en-US" dirty="0" smtClean="0"/>
              <a:t>18.88 </a:t>
            </a:r>
            <a:r>
              <a:rPr lang="en-US" dirty="0" err="1" smtClean="0"/>
              <a:t>μg</a:t>
            </a:r>
            <a:r>
              <a:rPr lang="en-US" dirty="0" smtClean="0"/>
              <a:t>/m3 .</a:t>
            </a:r>
          </a:p>
          <a:p>
            <a:r>
              <a:rPr lang="en-US" dirty="0" smtClean="0"/>
              <a:t>The time series graph of O3 concentration in </a:t>
            </a:r>
            <a:r>
              <a:rPr lang="en-US" dirty="0" smtClean="0"/>
              <a:t>winter </a:t>
            </a:r>
            <a:r>
              <a:rPr lang="en-US" dirty="0" smtClean="0"/>
              <a:t>season shows that the concentration </a:t>
            </a:r>
            <a:r>
              <a:rPr lang="en-US" dirty="0" smtClean="0"/>
              <a:t>is constantly fluctuating.</a:t>
            </a:r>
            <a:endParaRPr lang="en-US" dirty="0" smtClean="0"/>
          </a:p>
          <a:p>
            <a:r>
              <a:rPr lang="en-US" dirty="0" smtClean="0"/>
              <a:t>On </a:t>
            </a:r>
            <a:r>
              <a:rPr lang="en-US" dirty="0" smtClean="0"/>
              <a:t>22-Nov </a:t>
            </a:r>
            <a:r>
              <a:rPr lang="en-US" dirty="0" smtClean="0"/>
              <a:t>O3 concentrations is maximum.</a:t>
            </a:r>
          </a:p>
          <a:p>
            <a:r>
              <a:rPr lang="en-US" dirty="0" smtClean="0"/>
              <a:t>On  </a:t>
            </a:r>
            <a:r>
              <a:rPr lang="en-US" dirty="0" smtClean="0"/>
              <a:t>13-Dec </a:t>
            </a:r>
            <a:r>
              <a:rPr lang="en-US" dirty="0" smtClean="0"/>
              <a:t>O3 concentration is minimum.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normAutofit/>
          </a:bodyPr>
          <a:lstStyle/>
          <a:p>
            <a:r>
              <a:rPr lang="en-US" sz="3200" dirty="0" smtClean="0"/>
              <a:t>Diurnal Variation of </a:t>
            </a:r>
            <a:r>
              <a:rPr lang="en-US" sz="3200" dirty="0" smtClean="0"/>
              <a:t>NO2 </a:t>
            </a:r>
            <a:r>
              <a:rPr lang="en-US" sz="3200" dirty="0" smtClean="0"/>
              <a:t>Layout</a:t>
            </a:r>
            <a:endParaRPr lang="en-US" sz="3200"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52400" y="1219200"/>
            <a:ext cx="7924799"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r>
              <a:rPr lang="en-US" dirty="0" smtClean="0"/>
              <a:t>The average diurnal concentration of NO2 ranges between </a:t>
            </a:r>
            <a:r>
              <a:rPr lang="en-US" dirty="0" smtClean="0"/>
              <a:t>27 </a:t>
            </a:r>
            <a:r>
              <a:rPr lang="en-US" dirty="0" err="1" smtClean="0"/>
              <a:t>μg</a:t>
            </a:r>
            <a:r>
              <a:rPr lang="en-US" dirty="0" smtClean="0"/>
              <a:t>/m3 to </a:t>
            </a:r>
            <a:r>
              <a:rPr lang="en-US" dirty="0" smtClean="0"/>
              <a:t>71 </a:t>
            </a:r>
            <a:r>
              <a:rPr lang="en-US" dirty="0" err="1" smtClean="0"/>
              <a:t>μg</a:t>
            </a:r>
            <a:r>
              <a:rPr lang="en-US" dirty="0" smtClean="0"/>
              <a:t>/m3 with mean value </a:t>
            </a:r>
            <a:r>
              <a:rPr lang="en-US" dirty="0" smtClean="0"/>
              <a:t>48.78 </a:t>
            </a:r>
            <a:r>
              <a:rPr lang="en-US" dirty="0" err="1" smtClean="0"/>
              <a:t>μg</a:t>
            </a:r>
            <a:r>
              <a:rPr lang="en-US" dirty="0" smtClean="0"/>
              <a:t>/m3 .</a:t>
            </a:r>
          </a:p>
          <a:p>
            <a:r>
              <a:rPr lang="en-US" dirty="0" smtClean="0"/>
              <a:t>The time series graph of NO2 concentration in </a:t>
            </a:r>
            <a:r>
              <a:rPr lang="en-US" dirty="0" smtClean="0"/>
              <a:t>winter </a:t>
            </a:r>
            <a:r>
              <a:rPr lang="en-US" dirty="0" smtClean="0"/>
              <a:t>season shows that the concentration rises during </a:t>
            </a:r>
            <a:r>
              <a:rPr lang="en-US" dirty="0" smtClean="0"/>
              <a:t>4-Nov,7-Nov And 24-Dec .</a:t>
            </a:r>
            <a:endParaRPr lang="en-US" dirty="0" smtClean="0"/>
          </a:p>
          <a:p>
            <a:r>
              <a:rPr lang="en-US" dirty="0" smtClean="0"/>
              <a:t>On </a:t>
            </a:r>
            <a:r>
              <a:rPr lang="en-US" dirty="0" smtClean="0"/>
              <a:t>4-Nov </a:t>
            </a:r>
            <a:r>
              <a:rPr lang="en-US" dirty="0" smtClean="0"/>
              <a:t>NO2 concentrations is maximum.</a:t>
            </a:r>
          </a:p>
          <a:p>
            <a:r>
              <a:rPr lang="en-US" dirty="0" smtClean="0"/>
              <a:t>On </a:t>
            </a:r>
            <a:r>
              <a:rPr lang="en-US" dirty="0" smtClean="0"/>
              <a:t>11-Dec </a:t>
            </a:r>
            <a:r>
              <a:rPr lang="en-US" dirty="0" smtClean="0"/>
              <a:t>NO2 concentration is minimum.</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a:bodyPr>
          <a:lstStyle/>
          <a:p>
            <a:r>
              <a:rPr lang="en-US" sz="3200" dirty="0" smtClean="0"/>
              <a:t>Diurnal Variation of </a:t>
            </a:r>
            <a:r>
              <a:rPr lang="en-US" sz="3200" dirty="0" smtClean="0"/>
              <a:t>NO </a:t>
            </a:r>
            <a:r>
              <a:rPr lang="en-US" sz="3200" dirty="0" smtClean="0"/>
              <a:t>Layout</a:t>
            </a:r>
            <a:endParaRPr lang="en-US" sz="3200"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52400" y="1371600"/>
            <a:ext cx="7924800" cy="5181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239000" cy="5769936"/>
          </a:xfrm>
        </p:spPr>
        <p:txBody>
          <a:bodyPr/>
          <a:lstStyle/>
          <a:p>
            <a:r>
              <a:rPr lang="en-US" dirty="0" smtClean="0"/>
              <a:t>The average diurnal concentration of NO ranges between </a:t>
            </a:r>
            <a:r>
              <a:rPr lang="en-US" dirty="0" smtClean="0"/>
              <a:t>20 </a:t>
            </a:r>
            <a:r>
              <a:rPr lang="en-US" dirty="0" err="1" smtClean="0"/>
              <a:t>μg</a:t>
            </a:r>
            <a:r>
              <a:rPr lang="en-US" dirty="0" smtClean="0"/>
              <a:t>/m3 to </a:t>
            </a:r>
            <a:r>
              <a:rPr lang="en-US" dirty="0" smtClean="0"/>
              <a:t>470 </a:t>
            </a:r>
            <a:r>
              <a:rPr lang="en-US" dirty="0" err="1" smtClean="0"/>
              <a:t>μg</a:t>
            </a:r>
            <a:r>
              <a:rPr lang="en-US" dirty="0" smtClean="0"/>
              <a:t>/m3 with mean value </a:t>
            </a:r>
            <a:r>
              <a:rPr lang="en-US" dirty="0" smtClean="0"/>
              <a:t>128.12 </a:t>
            </a:r>
            <a:r>
              <a:rPr lang="en-US" dirty="0" err="1" smtClean="0"/>
              <a:t>μg</a:t>
            </a:r>
            <a:r>
              <a:rPr lang="en-US" dirty="0" smtClean="0"/>
              <a:t>/m3 .</a:t>
            </a:r>
          </a:p>
          <a:p>
            <a:r>
              <a:rPr lang="en-US" dirty="0" smtClean="0"/>
              <a:t>The time series graph of NO concentration in </a:t>
            </a:r>
            <a:r>
              <a:rPr lang="en-US" dirty="0" smtClean="0"/>
              <a:t>winter </a:t>
            </a:r>
            <a:r>
              <a:rPr lang="en-US" dirty="0" smtClean="0"/>
              <a:t>season shows that the concentration rises during </a:t>
            </a:r>
            <a:r>
              <a:rPr lang="en-US" dirty="0" smtClean="0"/>
              <a:t>4-Nov,7-Nov And 4-Dec </a:t>
            </a:r>
            <a:r>
              <a:rPr lang="en-US" dirty="0" smtClean="0"/>
              <a:t>.</a:t>
            </a:r>
          </a:p>
          <a:p>
            <a:r>
              <a:rPr lang="en-US" dirty="0" smtClean="0"/>
              <a:t>On </a:t>
            </a:r>
            <a:r>
              <a:rPr lang="en-US" dirty="0" smtClean="0"/>
              <a:t>4-Nov </a:t>
            </a:r>
            <a:r>
              <a:rPr lang="en-US" dirty="0" smtClean="0"/>
              <a:t>NO concentrations is maximum.</a:t>
            </a:r>
          </a:p>
          <a:p>
            <a:r>
              <a:rPr lang="en-US" dirty="0" smtClean="0"/>
              <a:t>On </a:t>
            </a:r>
            <a:r>
              <a:rPr lang="en-US" dirty="0" smtClean="0"/>
              <a:t>10-Dec </a:t>
            </a:r>
            <a:r>
              <a:rPr lang="en-US" dirty="0" smtClean="0"/>
              <a:t>NO concentration is minimum</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normAutofit/>
          </a:bodyPr>
          <a:lstStyle/>
          <a:p>
            <a:r>
              <a:rPr lang="en-US" sz="3200" dirty="0" smtClean="0"/>
              <a:t>Diurnal Variation of </a:t>
            </a:r>
            <a:r>
              <a:rPr lang="en-US" sz="3200" dirty="0" smtClean="0"/>
              <a:t>so2 </a:t>
            </a:r>
            <a:r>
              <a:rPr lang="en-US" sz="3200" dirty="0" smtClean="0"/>
              <a:t>Layout</a:t>
            </a:r>
            <a:endParaRPr lang="en-US" sz="3200"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0" y="1219200"/>
            <a:ext cx="8153400" cy="5181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r>
              <a:rPr lang="en-US" dirty="0" smtClean="0"/>
              <a:t>The average diurnal concentration of SO2 ranges between </a:t>
            </a:r>
            <a:r>
              <a:rPr lang="en-US" dirty="0" smtClean="0"/>
              <a:t>3 </a:t>
            </a:r>
            <a:r>
              <a:rPr lang="en-US" dirty="0" err="1" smtClean="0"/>
              <a:t>μg</a:t>
            </a:r>
            <a:r>
              <a:rPr lang="en-US" dirty="0" smtClean="0"/>
              <a:t>/m3 to </a:t>
            </a:r>
            <a:r>
              <a:rPr lang="en-US" dirty="0" smtClean="0"/>
              <a:t>133 </a:t>
            </a:r>
            <a:r>
              <a:rPr lang="en-US" dirty="0" err="1" smtClean="0"/>
              <a:t>μg</a:t>
            </a:r>
            <a:r>
              <a:rPr lang="en-US" dirty="0" smtClean="0"/>
              <a:t>/m3 with mean value </a:t>
            </a:r>
            <a:r>
              <a:rPr lang="en-US" dirty="0" smtClean="0"/>
              <a:t>32.34 </a:t>
            </a:r>
            <a:r>
              <a:rPr lang="en-US" dirty="0" err="1" smtClean="0"/>
              <a:t>μg</a:t>
            </a:r>
            <a:r>
              <a:rPr lang="en-US" dirty="0" smtClean="0"/>
              <a:t>/m3 .</a:t>
            </a:r>
          </a:p>
          <a:p>
            <a:r>
              <a:rPr lang="en-US" dirty="0" smtClean="0"/>
              <a:t>The time series graph of SO2 concentration in </a:t>
            </a:r>
            <a:r>
              <a:rPr lang="en-US" dirty="0" smtClean="0"/>
              <a:t>winter </a:t>
            </a:r>
            <a:r>
              <a:rPr lang="en-US" dirty="0" smtClean="0"/>
              <a:t>season shows that the concentration rises during </a:t>
            </a:r>
            <a:r>
              <a:rPr lang="en-US" dirty="0" smtClean="0"/>
              <a:t>3,15 And 16-Dec </a:t>
            </a:r>
            <a:r>
              <a:rPr lang="en-US" dirty="0" smtClean="0"/>
              <a:t>.</a:t>
            </a:r>
          </a:p>
          <a:p>
            <a:r>
              <a:rPr lang="en-US" dirty="0" smtClean="0"/>
              <a:t>On </a:t>
            </a:r>
            <a:r>
              <a:rPr lang="en-US" dirty="0" smtClean="0"/>
              <a:t>16-Dec </a:t>
            </a:r>
            <a:r>
              <a:rPr lang="en-US" dirty="0" smtClean="0"/>
              <a:t>SO2 concentrations is maximum.</a:t>
            </a:r>
          </a:p>
          <a:p>
            <a:r>
              <a:rPr lang="en-US" dirty="0" smtClean="0"/>
              <a:t>On </a:t>
            </a:r>
            <a:r>
              <a:rPr lang="en-US" dirty="0" smtClean="0"/>
              <a:t>22-Nov </a:t>
            </a:r>
            <a:r>
              <a:rPr lang="en-US" dirty="0" smtClean="0"/>
              <a:t>SO2 concentration is minimum.</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r>
              <a:rPr lang="en-US" sz="3200" dirty="0" smtClean="0"/>
              <a:t>Diurnal Variation of </a:t>
            </a:r>
            <a:r>
              <a:rPr lang="en-US" sz="3200" dirty="0" smtClean="0"/>
              <a:t>pm10 </a:t>
            </a:r>
            <a:r>
              <a:rPr lang="en-US" sz="3200" dirty="0" smtClean="0"/>
              <a:t>Layout</a:t>
            </a:r>
            <a:endParaRPr lang="en-US" sz="3200"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0" y="1371600"/>
            <a:ext cx="8153399" cy="5181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r>
              <a:rPr lang="en-US" dirty="0" smtClean="0"/>
              <a:t>The average diurnal concentration of PM10 ranges between </a:t>
            </a:r>
            <a:r>
              <a:rPr lang="en-US" dirty="0" smtClean="0"/>
              <a:t>18 </a:t>
            </a:r>
            <a:r>
              <a:rPr lang="en-US" dirty="0" err="1" smtClean="0"/>
              <a:t>μg</a:t>
            </a:r>
            <a:r>
              <a:rPr lang="en-US" dirty="0" smtClean="0"/>
              <a:t>/m3 to 109 </a:t>
            </a:r>
            <a:r>
              <a:rPr lang="en-US" dirty="0" err="1" smtClean="0"/>
              <a:t>μg</a:t>
            </a:r>
            <a:r>
              <a:rPr lang="en-US" dirty="0" smtClean="0"/>
              <a:t>/m3 with mean value </a:t>
            </a:r>
            <a:r>
              <a:rPr lang="en-US" dirty="0" smtClean="0"/>
              <a:t>49.52 </a:t>
            </a:r>
            <a:r>
              <a:rPr lang="en-US" dirty="0" err="1" smtClean="0"/>
              <a:t>μg</a:t>
            </a:r>
            <a:r>
              <a:rPr lang="en-US" dirty="0" smtClean="0"/>
              <a:t>/m3 .</a:t>
            </a:r>
          </a:p>
          <a:p>
            <a:r>
              <a:rPr lang="en-US" dirty="0" smtClean="0"/>
              <a:t>The time series graph of PM10 concentration in summer season shows that the concentration </a:t>
            </a:r>
            <a:r>
              <a:rPr lang="en-US" dirty="0" smtClean="0"/>
              <a:t>is </a:t>
            </a:r>
            <a:r>
              <a:rPr lang="en-US" dirty="0" err="1" smtClean="0"/>
              <a:t>continiously</a:t>
            </a:r>
            <a:r>
              <a:rPr lang="en-US" dirty="0" smtClean="0"/>
              <a:t> fluctuating.</a:t>
            </a:r>
            <a:endParaRPr lang="en-US" dirty="0" smtClean="0"/>
          </a:p>
          <a:p>
            <a:r>
              <a:rPr lang="en-US" dirty="0" smtClean="0"/>
              <a:t>On </a:t>
            </a:r>
            <a:r>
              <a:rPr lang="en-US" dirty="0" smtClean="0"/>
              <a:t>07-Nov </a:t>
            </a:r>
            <a:r>
              <a:rPr lang="en-US" dirty="0" smtClean="0"/>
              <a:t>PM10 concentrations is maximum.</a:t>
            </a:r>
          </a:p>
          <a:p>
            <a:r>
              <a:rPr lang="en-US" dirty="0" smtClean="0"/>
              <a:t>On </a:t>
            </a:r>
            <a:r>
              <a:rPr lang="en-US" dirty="0" smtClean="0"/>
              <a:t>15-Nov </a:t>
            </a:r>
            <a:r>
              <a:rPr lang="en-US" dirty="0" smtClean="0"/>
              <a:t>PM10 concentration is minimum.</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239000" cy="701040"/>
          </a:xfrm>
        </p:spPr>
        <p:txBody>
          <a:bodyPr/>
          <a:lstStyle/>
          <a:p>
            <a:pPr algn="ctr"/>
            <a:r>
              <a:rPr lang="en-US" dirty="0" err="1" smtClean="0"/>
              <a:t>COrRELATION</a:t>
            </a:r>
            <a:r>
              <a:rPr lang="en-US" dirty="0" smtClean="0"/>
              <a:t> </a:t>
            </a:r>
            <a:r>
              <a:rPr lang="en-US" dirty="0" smtClean="0"/>
              <a:t>ANALYSIS </a:t>
            </a:r>
            <a:endParaRPr lang="en-US" dirty="0"/>
          </a:p>
        </p:txBody>
      </p:sp>
      <p:sp>
        <p:nvSpPr>
          <p:cNvPr id="3" name="Content Placeholder 2"/>
          <p:cNvSpPr>
            <a:spLocks noGrp="1"/>
          </p:cNvSpPr>
          <p:nvPr>
            <p:ph idx="1"/>
          </p:nvPr>
        </p:nvSpPr>
        <p:spPr>
          <a:xfrm>
            <a:off x="457200" y="1295400"/>
            <a:ext cx="7239000" cy="5160336"/>
          </a:xfrm>
        </p:spPr>
        <p:txBody>
          <a:bodyPr/>
          <a:lstStyle/>
          <a:p>
            <a:pPr>
              <a:buNone/>
            </a:pPr>
            <a:r>
              <a:rPr lang="en-US" dirty="0" smtClean="0"/>
              <a:t> </a:t>
            </a:r>
            <a:r>
              <a:rPr lang="en-US" sz="3200" dirty="0" smtClean="0"/>
              <a:t>The </a:t>
            </a:r>
            <a:r>
              <a:rPr lang="en-US" sz="3200" dirty="0" smtClean="0"/>
              <a:t>results of season wise </a:t>
            </a:r>
            <a:r>
              <a:rPr lang="en-US" sz="3200" dirty="0" smtClean="0"/>
              <a:t>correlation between </a:t>
            </a:r>
            <a:r>
              <a:rPr lang="en-US" sz="3200" dirty="0" smtClean="0"/>
              <a:t>pollutants during summer </a:t>
            </a:r>
            <a:r>
              <a:rPr lang="en-US" sz="3200" dirty="0" smtClean="0"/>
              <a:t>(February And March) </a:t>
            </a:r>
            <a:r>
              <a:rPr lang="en-US" sz="3200" dirty="0" smtClean="0"/>
              <a:t>and winter (</a:t>
            </a:r>
            <a:r>
              <a:rPr lang="en-US" sz="3200" dirty="0" smtClean="0"/>
              <a:t>November And December) </a:t>
            </a:r>
            <a:r>
              <a:rPr lang="en-US" sz="3200" dirty="0" smtClean="0"/>
              <a:t>seasons using the </a:t>
            </a:r>
            <a:r>
              <a:rPr lang="en-US" sz="3200" dirty="0" smtClean="0"/>
              <a:t>Daily </a:t>
            </a:r>
            <a:r>
              <a:rPr lang="en-US" sz="3200" dirty="0" smtClean="0"/>
              <a:t>data from 2011 </a:t>
            </a:r>
            <a:r>
              <a:rPr lang="en-US" sz="3200" dirty="0" smtClean="0"/>
              <a:t>are </a:t>
            </a:r>
            <a:r>
              <a:rPr lang="en-US" sz="3200" dirty="0" smtClean="0"/>
              <a:t>provided in the table </a:t>
            </a:r>
            <a:r>
              <a:rPr lang="en-US" sz="3200" dirty="0" smtClean="0"/>
              <a:t> </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a:t>
            </a:r>
            <a:endParaRPr lang="en-US" dirty="0"/>
          </a:p>
        </p:txBody>
      </p:sp>
      <p:sp>
        <p:nvSpPr>
          <p:cNvPr id="3" name="Content Placeholder 2"/>
          <p:cNvSpPr>
            <a:spLocks noGrp="1"/>
          </p:cNvSpPr>
          <p:nvPr>
            <p:ph idx="1"/>
          </p:nvPr>
        </p:nvSpPr>
        <p:spPr/>
        <p:txBody>
          <a:bodyPr/>
          <a:lstStyle/>
          <a:p>
            <a:r>
              <a:rPr lang="en-US" dirty="0" smtClean="0"/>
              <a:t>To compile, </a:t>
            </a:r>
            <a:r>
              <a:rPr lang="en-US" dirty="0" err="1" smtClean="0"/>
              <a:t>interpretate</a:t>
            </a:r>
            <a:r>
              <a:rPr lang="en-US" dirty="0" smtClean="0"/>
              <a:t> the data with various statistical methods and to develop reliable and qualitative </a:t>
            </a:r>
            <a:r>
              <a:rPr lang="en-US" dirty="0" smtClean="0"/>
              <a:t>data</a:t>
            </a:r>
          </a:p>
          <a:p>
            <a:endParaRPr lang="en-US" dirty="0" smtClean="0"/>
          </a:p>
          <a:p>
            <a:r>
              <a:rPr lang="en-US" dirty="0" smtClean="0"/>
              <a:t>To develop a track record and to provide the data </a:t>
            </a:r>
            <a:r>
              <a:rPr lang="en-US" dirty="0" smtClean="0"/>
              <a:t>to monitoring </a:t>
            </a:r>
            <a:r>
              <a:rPr lang="en-US" dirty="0" smtClean="0"/>
              <a:t>authorities for making management strategies, regulations, policies to mitigate air pollution.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srcRect/>
          <a:stretch>
            <a:fillRect/>
          </a:stretch>
        </p:blipFill>
        <p:spPr bwMode="auto">
          <a:xfrm>
            <a:off x="0" y="152400"/>
            <a:ext cx="8077199" cy="67056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92500" lnSpcReduction="10000"/>
          </a:bodyPr>
          <a:lstStyle/>
          <a:p>
            <a:r>
              <a:rPr lang="en-US" dirty="0" smtClean="0"/>
              <a:t>There is weak correlation between pollutants such as </a:t>
            </a:r>
            <a:r>
              <a:rPr lang="en-US" dirty="0" smtClean="0"/>
              <a:t>O3 </a:t>
            </a:r>
            <a:r>
              <a:rPr lang="en-US" dirty="0" smtClean="0"/>
              <a:t>with NO, NO2, </a:t>
            </a:r>
            <a:r>
              <a:rPr lang="en-US" dirty="0" smtClean="0"/>
              <a:t>SO2 </a:t>
            </a:r>
            <a:r>
              <a:rPr lang="en-US" dirty="0" smtClean="0"/>
              <a:t>during both the season </a:t>
            </a:r>
            <a:r>
              <a:rPr lang="en-US" dirty="0" smtClean="0"/>
              <a:t>.</a:t>
            </a:r>
          </a:p>
          <a:p>
            <a:r>
              <a:rPr lang="en-US" dirty="0" smtClean="0"/>
              <a:t> </a:t>
            </a:r>
            <a:r>
              <a:rPr lang="en-US" dirty="0" smtClean="0"/>
              <a:t>During summer, NO and NO2 has strong positive correlation of </a:t>
            </a:r>
            <a:r>
              <a:rPr lang="en-US" dirty="0" smtClean="0"/>
              <a:t>75% ; O3 </a:t>
            </a:r>
            <a:r>
              <a:rPr lang="en-US" dirty="0" smtClean="0"/>
              <a:t>and </a:t>
            </a:r>
            <a:r>
              <a:rPr lang="en-US" dirty="0" smtClean="0"/>
              <a:t>NO2 </a:t>
            </a:r>
            <a:r>
              <a:rPr lang="en-US" dirty="0" smtClean="0"/>
              <a:t>has negative moderate correlation of 58% </a:t>
            </a:r>
            <a:r>
              <a:rPr lang="en-US" dirty="0" smtClean="0"/>
              <a:t>. </a:t>
            </a:r>
          </a:p>
          <a:p>
            <a:r>
              <a:rPr lang="en-US" dirty="0" smtClean="0"/>
              <a:t>The </a:t>
            </a:r>
            <a:r>
              <a:rPr lang="en-US" dirty="0" smtClean="0"/>
              <a:t>positive correlation indicates increase in corresponding concentration of one pollutant with increase in concentration of other pollutant, while negative correlation indicates corresponding decrease in concentration of one pollutant with increase in concentration of the other pollutant</a:t>
            </a:r>
            <a:r>
              <a:rPr lang="en-US" dirty="0" smtClean="0"/>
              <a:t>.</a:t>
            </a:r>
          </a:p>
          <a:p>
            <a:r>
              <a:rPr lang="en-US" dirty="0" smtClean="0"/>
              <a:t> During </a:t>
            </a:r>
            <a:r>
              <a:rPr lang="en-US" dirty="0" smtClean="0"/>
              <a:t>winter, NO and NO2 has moderate positive correlation of </a:t>
            </a:r>
            <a:r>
              <a:rPr lang="en-US" dirty="0" smtClean="0"/>
              <a:t>70% . PM10 with NO and   SO2 have </a:t>
            </a:r>
            <a:r>
              <a:rPr lang="en-US" dirty="0" smtClean="0"/>
              <a:t>moderate positive correlation of </a:t>
            </a:r>
            <a:r>
              <a:rPr lang="en-US" dirty="0" smtClean="0"/>
              <a:t>60% .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28600"/>
            <a:ext cx="8153400" cy="533400"/>
          </a:xfrm>
        </p:spPr>
        <p:txBody>
          <a:bodyPr>
            <a:normAutofit fontScale="90000"/>
          </a:bodyPr>
          <a:lstStyle/>
          <a:p>
            <a:pPr algn="ctr"/>
            <a:r>
              <a:rPr lang="en-US" dirty="0" smtClean="0"/>
              <a:t>T test analysis</a:t>
            </a:r>
            <a:endParaRPr lang="en-US" dirty="0"/>
          </a:p>
        </p:txBody>
      </p:sp>
      <p:pic>
        <p:nvPicPr>
          <p:cNvPr id="13314" name="Picture 2"/>
          <p:cNvPicPr>
            <a:picLocks noGrp="1" noChangeAspect="1" noChangeArrowheads="1"/>
          </p:cNvPicPr>
          <p:nvPr>
            <p:ph idx="4294967295"/>
          </p:nvPr>
        </p:nvPicPr>
        <p:blipFill>
          <a:blip r:embed="rId2" cstate="print"/>
          <a:srcRect/>
          <a:stretch>
            <a:fillRect/>
          </a:stretch>
        </p:blipFill>
        <p:spPr bwMode="auto">
          <a:xfrm>
            <a:off x="0" y="1066800"/>
            <a:ext cx="8153400" cy="5791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POLUTANTS</a:t>
            </a:r>
            <a:endParaRPr lang="en-US" dirty="0"/>
          </a:p>
        </p:txBody>
      </p:sp>
      <p:sp>
        <p:nvSpPr>
          <p:cNvPr id="3" name="Content Placeholder 2"/>
          <p:cNvSpPr>
            <a:spLocks noGrp="1"/>
          </p:cNvSpPr>
          <p:nvPr>
            <p:ph idx="1"/>
          </p:nvPr>
        </p:nvSpPr>
        <p:spPr/>
        <p:txBody>
          <a:bodyPr/>
          <a:lstStyle/>
          <a:p>
            <a:r>
              <a:rPr lang="en-US" dirty="0" smtClean="0"/>
              <a:t>PRIMARY POLLUTANTS – </a:t>
            </a:r>
          </a:p>
          <a:p>
            <a:pPr>
              <a:buNone/>
            </a:pPr>
            <a:r>
              <a:rPr lang="en-US" sz="2000" dirty="0" smtClean="0"/>
              <a:t>         </a:t>
            </a:r>
            <a:r>
              <a:rPr lang="en-US" sz="2000" dirty="0" smtClean="0"/>
              <a:t>Primary pollutants are usually produced from a process, such as ash from a volcanic eruption. Other examples include carbon monoxide gas from motor vehicle </a:t>
            </a:r>
            <a:r>
              <a:rPr lang="en-US" sz="2000" dirty="0" smtClean="0"/>
              <a:t>exhaust</a:t>
            </a:r>
          </a:p>
          <a:p>
            <a:pPr>
              <a:buNone/>
            </a:pPr>
            <a:r>
              <a:rPr lang="en-US" sz="2000" dirty="0" smtClean="0"/>
              <a:t> </a:t>
            </a:r>
            <a:r>
              <a:rPr lang="en-US" sz="2000" dirty="0" smtClean="0"/>
              <a:t>    </a:t>
            </a:r>
            <a:r>
              <a:rPr lang="en-US" sz="2000" dirty="0" err="1" smtClean="0"/>
              <a:t>E.g</a:t>
            </a:r>
            <a:r>
              <a:rPr lang="en-US" sz="2000" dirty="0" smtClean="0"/>
              <a:t>: NO (nitrogen monoxide),NO2 (nitrogen dioxide),</a:t>
            </a:r>
          </a:p>
          <a:p>
            <a:pPr>
              <a:buNone/>
            </a:pPr>
            <a:r>
              <a:rPr lang="en-US" sz="2000" dirty="0" smtClean="0"/>
              <a:t> </a:t>
            </a:r>
            <a:r>
              <a:rPr lang="en-US" sz="2000" dirty="0" smtClean="0"/>
              <a:t>           SO2 (</a:t>
            </a:r>
            <a:r>
              <a:rPr lang="en-US" sz="2000" dirty="0" err="1" smtClean="0"/>
              <a:t>sulfer</a:t>
            </a:r>
            <a:r>
              <a:rPr lang="en-US" sz="2000" dirty="0" smtClean="0"/>
              <a:t> dioxide),PM10 (particulate matter)</a:t>
            </a:r>
          </a:p>
          <a:p>
            <a:endParaRPr lang="en-US" sz="2400" dirty="0" smtClean="0"/>
          </a:p>
          <a:p>
            <a:r>
              <a:rPr lang="en-US" sz="2400" dirty="0" smtClean="0"/>
              <a:t>SECONDARY POLLUTANTS - </a:t>
            </a:r>
            <a:r>
              <a:rPr lang="en-US" sz="2000" dirty="0" smtClean="0"/>
              <a:t>Secondary pollutants are not emitted directly. Rather, they form in the air when primary pollutants react or interact</a:t>
            </a:r>
            <a:r>
              <a:rPr lang="en-US" sz="2000" dirty="0" smtClean="0"/>
              <a:t>.</a:t>
            </a:r>
          </a:p>
          <a:p>
            <a:r>
              <a:rPr lang="en-US" sz="2000" dirty="0" smtClean="0"/>
              <a:t>E.g:O3 (ground level ozone)</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CYCLE OF POLLUTANTS</a:t>
            </a:r>
            <a:endParaRPr lang="en-US" dirty="0"/>
          </a:p>
        </p:txBody>
      </p:sp>
      <p:pic>
        <p:nvPicPr>
          <p:cNvPr id="5" name="Picture 4" descr="https://upload.wikimedia.org/wikipedia/commons/thumb/1/14/Air_Pollution-Causes%26Effects.svg/350px-Air_Pollution-Causes%26Effects.svg.png"/>
          <p:cNvPicPr/>
          <p:nvPr/>
        </p:nvPicPr>
        <p:blipFill>
          <a:blip r:embed="rId2" cstate="print"/>
          <a:srcRect/>
          <a:stretch>
            <a:fillRect/>
          </a:stretch>
        </p:blipFill>
        <p:spPr bwMode="auto">
          <a:xfrm>
            <a:off x="381000" y="2133600"/>
            <a:ext cx="73914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670560"/>
          </a:xfrm>
        </p:spPr>
        <p:txBody>
          <a:bodyPr>
            <a:normAutofit/>
          </a:bodyPr>
          <a:lstStyle/>
          <a:p>
            <a:r>
              <a:rPr lang="en-US" sz="2800" dirty="0" smtClean="0"/>
              <a:t>ANALYZERS AND ITS WORKING PRINCIPALS</a:t>
            </a:r>
            <a:endParaRPr lang="en-US" sz="2800" dirty="0"/>
          </a:p>
        </p:txBody>
      </p:sp>
      <p:pic>
        <p:nvPicPr>
          <p:cNvPr id="1026" name="Picture 2"/>
          <p:cNvPicPr>
            <a:picLocks noChangeAspect="1" noChangeArrowheads="1"/>
          </p:cNvPicPr>
          <p:nvPr/>
        </p:nvPicPr>
        <p:blipFill>
          <a:blip r:embed="rId2" cstate="print"/>
          <a:srcRect/>
          <a:stretch>
            <a:fillRect/>
          </a:stretch>
        </p:blipFill>
        <p:spPr bwMode="auto">
          <a:xfrm>
            <a:off x="152400" y="1371600"/>
            <a:ext cx="8001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series analysis</a:t>
            </a:r>
            <a:endParaRPr lang="en-US" dirty="0"/>
          </a:p>
        </p:txBody>
      </p:sp>
      <p:sp>
        <p:nvSpPr>
          <p:cNvPr id="3" name="Content Placeholder 2"/>
          <p:cNvSpPr>
            <a:spLocks noGrp="1"/>
          </p:cNvSpPr>
          <p:nvPr>
            <p:ph idx="1"/>
          </p:nvPr>
        </p:nvSpPr>
        <p:spPr/>
        <p:txBody>
          <a:bodyPr/>
          <a:lstStyle/>
          <a:p>
            <a:r>
              <a:rPr lang="en-US" sz="2800" dirty="0" smtClean="0"/>
              <a:t>DIURNAL VARIATION OF POLLUTANTS</a:t>
            </a:r>
            <a:r>
              <a:rPr lang="en-US" sz="2800" dirty="0" smtClean="0"/>
              <a:t>:</a:t>
            </a:r>
          </a:p>
          <a:p>
            <a:endParaRPr lang="en-US" sz="2800" dirty="0" smtClean="0"/>
          </a:p>
          <a:p>
            <a:pPr>
              <a:buFont typeface="Wingdings" pitchFamily="2" charset="2"/>
              <a:buChar char="§"/>
            </a:pPr>
            <a:r>
              <a:rPr lang="en-US" sz="2800" dirty="0" smtClean="0"/>
              <a:t> </a:t>
            </a:r>
            <a:r>
              <a:rPr lang="en-US" sz="2800" dirty="0" smtClean="0"/>
              <a:t>    </a:t>
            </a:r>
            <a:r>
              <a:rPr lang="en-US" sz="2800" dirty="0" smtClean="0"/>
              <a:t>Analysis in Summer Season:</a:t>
            </a:r>
          </a:p>
          <a:p>
            <a:pPr>
              <a:buFont typeface="Wingdings" pitchFamily="2" charset="2"/>
              <a:buChar char="§"/>
            </a:pPr>
            <a:r>
              <a:rPr lang="en-US" sz="2800" dirty="0" smtClean="0"/>
              <a:t>     Duration </a:t>
            </a:r>
            <a:r>
              <a:rPr lang="en-US" sz="2800" dirty="0" smtClean="0"/>
              <a:t>– (01-Feb-2011 to 22-Mar-2011)</a:t>
            </a:r>
          </a:p>
          <a:p>
            <a:pPr>
              <a:buNone/>
            </a:pPr>
            <a:r>
              <a:rPr lang="en-US" sz="2800"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670560"/>
          </a:xfrm>
        </p:spPr>
        <p:txBody>
          <a:bodyPr>
            <a:normAutofit/>
          </a:bodyPr>
          <a:lstStyle/>
          <a:p>
            <a:r>
              <a:rPr lang="en-US" sz="3200" dirty="0" smtClean="0"/>
              <a:t>Diurnal Variation of O3 Layout</a:t>
            </a:r>
            <a:endParaRPr lang="en-US" sz="3200" dirty="0"/>
          </a:p>
        </p:txBody>
      </p:sp>
      <p:pic>
        <p:nvPicPr>
          <p:cNvPr id="2052" name="Picture 4"/>
          <p:cNvPicPr>
            <a:picLocks noGrp="1" noChangeAspect="1" noChangeArrowheads="1"/>
          </p:cNvPicPr>
          <p:nvPr>
            <p:ph idx="1"/>
          </p:nvPr>
        </p:nvPicPr>
        <p:blipFill>
          <a:blip r:embed="rId2" cstate="print"/>
          <a:srcRect/>
          <a:stretch>
            <a:fillRect/>
          </a:stretch>
        </p:blipFill>
        <p:spPr bwMode="auto">
          <a:xfrm>
            <a:off x="304800" y="1371600"/>
            <a:ext cx="7696200" cy="5105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r>
              <a:rPr lang="en-US" dirty="0" smtClean="0"/>
              <a:t>The average diurnal concentration of </a:t>
            </a:r>
            <a:r>
              <a:rPr lang="en-US" dirty="0" smtClean="0"/>
              <a:t>O3 ranges </a:t>
            </a:r>
            <a:r>
              <a:rPr lang="en-US" dirty="0" smtClean="0"/>
              <a:t>between </a:t>
            </a:r>
            <a:r>
              <a:rPr lang="en-US" dirty="0" smtClean="0"/>
              <a:t>16 </a:t>
            </a:r>
            <a:r>
              <a:rPr lang="en-US" dirty="0" err="1" smtClean="0"/>
              <a:t>μg</a:t>
            </a:r>
            <a:r>
              <a:rPr lang="en-US" dirty="0" smtClean="0"/>
              <a:t>/m3 to 4</a:t>
            </a:r>
            <a:r>
              <a:rPr lang="en-US" dirty="0" smtClean="0"/>
              <a:t>6 </a:t>
            </a:r>
            <a:r>
              <a:rPr lang="en-US" dirty="0" err="1" smtClean="0"/>
              <a:t>μg</a:t>
            </a:r>
            <a:r>
              <a:rPr lang="en-US" dirty="0" smtClean="0"/>
              <a:t>/m3 with mean value </a:t>
            </a:r>
            <a:r>
              <a:rPr lang="en-US" dirty="0" smtClean="0"/>
              <a:t>32.98 </a:t>
            </a:r>
            <a:r>
              <a:rPr lang="en-US" dirty="0" err="1" smtClean="0"/>
              <a:t>μg</a:t>
            </a:r>
            <a:r>
              <a:rPr lang="en-US" dirty="0" smtClean="0"/>
              <a:t>/m3 </a:t>
            </a:r>
            <a:r>
              <a:rPr lang="en-US" dirty="0" smtClean="0"/>
              <a:t>.</a:t>
            </a:r>
          </a:p>
          <a:p>
            <a:r>
              <a:rPr lang="en-US" dirty="0" smtClean="0"/>
              <a:t>The </a:t>
            </a:r>
            <a:r>
              <a:rPr lang="en-US" dirty="0" smtClean="0"/>
              <a:t>time series graph of </a:t>
            </a:r>
            <a:r>
              <a:rPr lang="en-US" dirty="0" smtClean="0"/>
              <a:t>O3 </a:t>
            </a:r>
            <a:r>
              <a:rPr lang="en-US" dirty="0" smtClean="0"/>
              <a:t>concentration in </a:t>
            </a:r>
            <a:r>
              <a:rPr lang="en-US" dirty="0" smtClean="0"/>
              <a:t>summer season shows </a:t>
            </a:r>
            <a:r>
              <a:rPr lang="en-US" dirty="0" smtClean="0"/>
              <a:t>that the concentration rises during </a:t>
            </a:r>
            <a:r>
              <a:rPr lang="en-US" dirty="0" smtClean="0"/>
              <a:t>14-Feb To 16-Feb and 17-March To 19-March.</a:t>
            </a:r>
          </a:p>
          <a:p>
            <a:r>
              <a:rPr lang="en-US" dirty="0" smtClean="0"/>
              <a:t>On 18-Feb O3 </a:t>
            </a:r>
            <a:r>
              <a:rPr lang="en-US" dirty="0" smtClean="0"/>
              <a:t>concentrations is maximum</a:t>
            </a:r>
            <a:r>
              <a:rPr lang="en-US" dirty="0" smtClean="0"/>
              <a:t>.</a:t>
            </a:r>
          </a:p>
          <a:p>
            <a:r>
              <a:rPr lang="en-US" dirty="0" smtClean="0"/>
              <a:t>On  20-Feb O3 concentration is minimum.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8891</TotalTime>
  <Words>864</Words>
  <Application>Microsoft Office PowerPoint</Application>
  <PresentationFormat>On-screen Show (4:3)</PresentationFormat>
  <Paragraphs>88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Opulent</vt:lpstr>
      <vt:lpstr>TOPIC:       AIR POLUTION ANALYSIS</vt:lpstr>
      <vt:lpstr>INTRODUCTION</vt:lpstr>
      <vt:lpstr>objective</vt:lpstr>
      <vt:lpstr>TYPES OF POLUTANTS</vt:lpstr>
      <vt:lpstr>CYCLE OF POLLUTANTS</vt:lpstr>
      <vt:lpstr>ANALYZERS AND ITS WORKING PRINCIPALS</vt:lpstr>
      <vt:lpstr>Time series analysis</vt:lpstr>
      <vt:lpstr>Diurnal Variation of O3 Layout</vt:lpstr>
      <vt:lpstr>Slide 9</vt:lpstr>
      <vt:lpstr>Diurnal Variation of NO2 Layout</vt:lpstr>
      <vt:lpstr>Slide 11</vt:lpstr>
      <vt:lpstr>Diurnal Variation of NO Layout</vt:lpstr>
      <vt:lpstr>Slide 13</vt:lpstr>
      <vt:lpstr>Diurnal Variation of SO2 Layout</vt:lpstr>
      <vt:lpstr>Slide 15</vt:lpstr>
      <vt:lpstr>Diurnal Variation of PM10 Layout</vt:lpstr>
      <vt:lpstr>Slide 17</vt:lpstr>
      <vt:lpstr>Analysis in winter season</vt:lpstr>
      <vt:lpstr>Diurnal Variation of O3 Layout</vt:lpstr>
      <vt:lpstr>Slide 20</vt:lpstr>
      <vt:lpstr>Diurnal Variation of NO2 Layout</vt:lpstr>
      <vt:lpstr>Slide 22</vt:lpstr>
      <vt:lpstr>Diurnal Variation of NO Layout</vt:lpstr>
      <vt:lpstr>Slide 24</vt:lpstr>
      <vt:lpstr>Diurnal Variation of so2 Layout</vt:lpstr>
      <vt:lpstr>Slide 26</vt:lpstr>
      <vt:lpstr>Diurnal Variation of pm10 Layout</vt:lpstr>
      <vt:lpstr>Slide 28</vt:lpstr>
      <vt:lpstr>COrRELATION ANALYSIS </vt:lpstr>
      <vt:lpstr>Slide 30</vt:lpstr>
      <vt:lpstr>Slide 31</vt:lpstr>
      <vt:lpstr>T test analysis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AIR POLUTION ANALYSIS</dc:title>
  <dc:creator>goku</dc:creator>
  <cp:lastModifiedBy>goku</cp:lastModifiedBy>
  <cp:revision>105</cp:revision>
  <dcterms:created xsi:type="dcterms:W3CDTF">2006-08-16T00:00:00Z</dcterms:created>
  <dcterms:modified xsi:type="dcterms:W3CDTF">2017-12-02T16:17:19Z</dcterms:modified>
</cp:coreProperties>
</file>