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55B99-FA2D-45FB-90A9-03994121CE0F}"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DE9DB-6149-49D0-84D3-AA8F0A1C6950}" type="slidenum">
              <a:rPr lang="en-IN" smtClean="0"/>
              <a:t>‹#›</a:t>
            </a:fld>
            <a:endParaRPr lang="en-IN"/>
          </a:p>
        </p:txBody>
      </p:sp>
    </p:spTree>
    <p:extLst>
      <p:ext uri="{BB962C8B-B14F-4D97-AF65-F5344CB8AC3E}">
        <p14:creationId xmlns:p14="http://schemas.microsoft.com/office/powerpoint/2010/main" val="228974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5DE9DB-6149-49D0-84D3-AA8F0A1C6950}" type="slidenum">
              <a:rPr lang="en-IN" smtClean="0"/>
              <a:t>5</a:t>
            </a:fld>
            <a:endParaRPr lang="en-IN"/>
          </a:p>
        </p:txBody>
      </p:sp>
    </p:spTree>
    <p:extLst>
      <p:ext uri="{BB962C8B-B14F-4D97-AF65-F5344CB8AC3E}">
        <p14:creationId xmlns:p14="http://schemas.microsoft.com/office/powerpoint/2010/main" val="12193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237666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74499-7DD4-4198-B1BC-68A002A91F04}"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356910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2828199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23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3577907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907301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474924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676994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393618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121404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333143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74499-7DD4-4198-B1BC-68A002A91F04}"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304937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74499-7DD4-4198-B1BC-68A002A91F04}" type="datetimeFigureOut">
              <a:rPr lang="en-IN" smtClean="0"/>
              <a:t>02-12-2024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14511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97003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362419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174499-7DD4-4198-B1BC-68A002A91F04}" type="datetimeFigureOut">
              <a:rPr lang="en-IN" smtClean="0"/>
              <a:t>02-12-2024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103482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74499-7DD4-4198-B1BC-68A002A91F04}"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0309B-F9A6-4058-847A-B5DB2CCE2463}" type="slidenum">
              <a:rPr lang="en-IN" smtClean="0"/>
              <a:t>‹#›</a:t>
            </a:fld>
            <a:endParaRPr lang="en-IN"/>
          </a:p>
        </p:txBody>
      </p:sp>
    </p:spTree>
    <p:extLst>
      <p:ext uri="{BB962C8B-B14F-4D97-AF65-F5344CB8AC3E}">
        <p14:creationId xmlns:p14="http://schemas.microsoft.com/office/powerpoint/2010/main" val="241322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174499-7DD4-4198-B1BC-68A002A91F04}" type="datetimeFigureOut">
              <a:rPr lang="en-IN" smtClean="0"/>
              <a:t>02-12-2024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B90309B-F9A6-4058-847A-B5DB2CCE2463}" type="slidenum">
              <a:rPr lang="en-IN" smtClean="0"/>
              <a:t>‹#›</a:t>
            </a:fld>
            <a:endParaRPr lang="en-IN"/>
          </a:p>
        </p:txBody>
      </p:sp>
    </p:spTree>
    <p:extLst>
      <p:ext uri="{BB962C8B-B14F-4D97-AF65-F5344CB8AC3E}">
        <p14:creationId xmlns:p14="http://schemas.microsoft.com/office/powerpoint/2010/main" val="357171953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3,072 Cartoon Calculator Royalty-Free Photos and Stock ...">
            <a:extLst>
              <a:ext uri="{FF2B5EF4-FFF2-40B4-BE49-F238E27FC236}">
                <a16:creationId xmlns:a16="http://schemas.microsoft.com/office/drawing/2014/main" id="{53902110-6499-252C-7A95-A2D654CD9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047" y="2462981"/>
            <a:ext cx="4774961" cy="3937819"/>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136930-3E34-628C-9558-C74EDDAC8FB1}"/>
              </a:ext>
            </a:extLst>
          </p:cNvPr>
          <p:cNvSpPr/>
          <p:nvPr/>
        </p:nvSpPr>
        <p:spPr>
          <a:xfrm>
            <a:off x="1" y="224135"/>
            <a:ext cx="12192000" cy="1631216"/>
          </a:xfrm>
          <a:prstGeom prst="rect">
            <a:avLst/>
          </a:prstGeom>
          <a:solidFill>
            <a:schemeClr val="accent1">
              <a:lumMod val="60000"/>
              <a:lumOff val="40000"/>
            </a:schemeClr>
          </a:solidFill>
        </p:spPr>
        <p:txBody>
          <a:bodyPr wrap="square" lIns="91440" tIns="45720" rIns="91440" bIns="45720">
            <a:spAutoFit/>
          </a:bodyPr>
          <a:lstStyle/>
          <a:p>
            <a:pPr algn="ctr"/>
            <a:r>
              <a:rPr lang="en-IN" sz="5000" b="1" dirty="0">
                <a:ln w="12700">
                  <a:solidFill>
                    <a:schemeClr val="tx2">
                      <a:lumMod val="75000"/>
                    </a:schemeClr>
                  </a:solidFill>
                  <a:prstDash val="solid"/>
                </a:ln>
                <a:solidFill>
                  <a:schemeClr val="bg2">
                    <a:lumMod val="50000"/>
                  </a:schemeClr>
                </a:solidFill>
                <a:effectLst>
                  <a:outerShdw dist="38100" dir="2640000" algn="bl" rotWithShape="0">
                    <a:schemeClr val="tx2">
                      <a:lumMod val="75000"/>
                    </a:schemeClr>
                  </a:outerShdw>
                </a:effectLst>
              </a:rPr>
              <a:t>Calculator using Python.</a:t>
            </a:r>
            <a:r>
              <a:rPr lang="en-IN" sz="5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p>
          <a:p>
            <a:pPr algn="ctr"/>
            <a:r>
              <a:rPr lang="en-IN" sz="4000" b="1" dirty="0">
                <a:ln w="12700">
                  <a:solidFill>
                    <a:schemeClr val="tx2">
                      <a:lumMod val="75000"/>
                    </a:schemeClr>
                  </a:solidFill>
                  <a:prstDash val="solid"/>
                </a:ln>
                <a:solidFill>
                  <a:srgbClr val="00B050"/>
                </a:solidFill>
                <a:effectLst>
                  <a:outerShdw dist="38100" dir="2640000" algn="bl" rotWithShape="0">
                    <a:schemeClr val="tx2">
                      <a:lumMod val="75000"/>
                    </a:schemeClr>
                  </a:outerShdw>
                </a:effectLst>
              </a:rPr>
              <a:t>Presented by:-</a:t>
            </a:r>
            <a:r>
              <a:rPr lang="en-IN"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IN" sz="5000" b="1"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Mr. Omkar V. Gosavi</a:t>
            </a:r>
          </a:p>
        </p:txBody>
      </p:sp>
    </p:spTree>
    <p:extLst>
      <p:ext uri="{BB962C8B-B14F-4D97-AF65-F5344CB8AC3E}">
        <p14:creationId xmlns:p14="http://schemas.microsoft.com/office/powerpoint/2010/main" val="258501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F242-D3E2-B29B-61F1-A8E4AECE777F}"/>
              </a:ext>
            </a:extLst>
          </p:cNvPr>
          <p:cNvSpPr>
            <a:spLocks noGrp="1"/>
          </p:cNvSpPr>
          <p:nvPr>
            <p:ph type="ctrTitle"/>
          </p:nvPr>
        </p:nvSpPr>
        <p:spPr>
          <a:xfrm>
            <a:off x="1154955" y="2080620"/>
            <a:ext cx="8825658" cy="4482412"/>
          </a:xfrm>
        </p:spPr>
        <p:txBody>
          <a:bodyPr/>
          <a:lstStyle/>
          <a:p>
            <a:br>
              <a:rPr lang="en-IN" sz="5500" b="1" dirty="0">
                <a:solidFill>
                  <a:srgbClr val="FF0000"/>
                </a:solidFill>
              </a:rPr>
            </a:br>
            <a:br>
              <a:rPr lang="en-IN" sz="5500" b="1" dirty="0">
                <a:solidFill>
                  <a:srgbClr val="FF0000"/>
                </a:solidFill>
              </a:rPr>
            </a:br>
            <a:br>
              <a:rPr lang="en-IN" sz="5500" b="1" dirty="0">
                <a:solidFill>
                  <a:srgbClr val="FF0000"/>
                </a:solidFill>
              </a:rPr>
            </a:br>
            <a:br>
              <a:rPr lang="en-IN" sz="5500" b="1" dirty="0">
                <a:solidFill>
                  <a:srgbClr val="FF0000"/>
                </a:solidFill>
              </a:rPr>
            </a:br>
            <a:r>
              <a:rPr lang="en-IN" sz="5500" b="1" dirty="0">
                <a:solidFill>
                  <a:srgbClr val="FF0000"/>
                </a:solidFill>
              </a:rPr>
              <a:t>		  </a:t>
            </a:r>
            <a:r>
              <a:rPr lang="en-IN" sz="7500" b="1" dirty="0">
                <a:solidFill>
                  <a:srgbClr val="FF0000"/>
                </a:solidFill>
              </a:rPr>
              <a:t>Introduction:-</a:t>
            </a:r>
            <a:br>
              <a:rPr lang="en-IN" sz="5500" b="1" dirty="0">
                <a:solidFill>
                  <a:srgbClr val="FF0000"/>
                </a:solidFill>
              </a:rPr>
            </a:br>
            <a:br>
              <a:rPr lang="en-IN" sz="5500" b="1" dirty="0">
                <a:solidFill>
                  <a:srgbClr val="FF0000"/>
                </a:solidFill>
              </a:rPr>
            </a:br>
            <a:r>
              <a:rPr lang="en-IN" sz="2500" b="1" dirty="0">
                <a:solidFill>
                  <a:srgbClr val="FFC000"/>
                </a:solidFill>
              </a:rPr>
              <a:t>Python is a popular programming language. It was created by Guide van Rossum, and released in 1991.</a:t>
            </a:r>
            <a:br>
              <a:rPr lang="en-IN" sz="2500" b="1" dirty="0">
                <a:solidFill>
                  <a:srgbClr val="FFC000"/>
                </a:solidFill>
              </a:rPr>
            </a:br>
            <a:br>
              <a:rPr lang="en-IN" sz="2500" b="1" dirty="0">
                <a:solidFill>
                  <a:srgbClr val="FFC000"/>
                </a:solidFill>
              </a:rPr>
            </a:br>
            <a:r>
              <a:rPr lang="en-IN" sz="2500" b="1" dirty="0">
                <a:solidFill>
                  <a:srgbClr val="00B050"/>
                </a:solidFill>
              </a:rPr>
              <a:t>It is used for:-</a:t>
            </a:r>
            <a:br>
              <a:rPr lang="en-IN" sz="2500" b="1" dirty="0">
                <a:solidFill>
                  <a:srgbClr val="00B050"/>
                </a:solidFill>
              </a:rPr>
            </a:br>
            <a:r>
              <a:rPr lang="en-IN" sz="2500" b="1" dirty="0">
                <a:solidFill>
                  <a:srgbClr val="00B0F0"/>
                </a:solidFill>
              </a:rPr>
              <a:t>Web development.</a:t>
            </a:r>
            <a:br>
              <a:rPr lang="en-IN" sz="2500" b="1" dirty="0">
                <a:solidFill>
                  <a:srgbClr val="00B0F0"/>
                </a:solidFill>
              </a:rPr>
            </a:br>
            <a:r>
              <a:rPr lang="en-IN" sz="2500" b="1" dirty="0">
                <a:solidFill>
                  <a:srgbClr val="00B0F0"/>
                </a:solidFill>
              </a:rPr>
              <a:t>Software development.</a:t>
            </a:r>
            <a:br>
              <a:rPr lang="en-IN" sz="2500" b="1" dirty="0">
                <a:solidFill>
                  <a:srgbClr val="00B0F0"/>
                </a:solidFill>
              </a:rPr>
            </a:br>
            <a:r>
              <a:rPr lang="en-IN" sz="2500" b="1" dirty="0">
                <a:solidFill>
                  <a:srgbClr val="00B0F0"/>
                </a:solidFill>
              </a:rPr>
              <a:t>Mathematics.</a:t>
            </a:r>
            <a:br>
              <a:rPr lang="en-IN" sz="2500" b="1" dirty="0">
                <a:solidFill>
                  <a:srgbClr val="00B0F0"/>
                </a:solidFill>
              </a:rPr>
            </a:br>
            <a:r>
              <a:rPr lang="en-IN" sz="2500" b="1" dirty="0">
                <a:solidFill>
                  <a:srgbClr val="00B0F0"/>
                </a:solidFill>
              </a:rPr>
              <a:t>System scripting.</a:t>
            </a:r>
            <a:br>
              <a:rPr lang="en-IN" sz="2500" b="1" dirty="0"/>
            </a:br>
            <a:endParaRPr lang="en-IN" sz="2500" b="1" dirty="0"/>
          </a:p>
        </p:txBody>
      </p:sp>
    </p:spTree>
    <p:extLst>
      <p:ext uri="{BB962C8B-B14F-4D97-AF65-F5344CB8AC3E}">
        <p14:creationId xmlns:p14="http://schemas.microsoft.com/office/powerpoint/2010/main" val="257303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7DAC6-0EAF-8419-05A3-386BD647D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8BA2B-F525-03BE-15BE-428E902A4398}"/>
              </a:ext>
            </a:extLst>
          </p:cNvPr>
          <p:cNvSpPr>
            <a:spLocks noGrp="1"/>
          </p:cNvSpPr>
          <p:nvPr>
            <p:ph type="ctrTitle"/>
          </p:nvPr>
        </p:nvSpPr>
        <p:spPr>
          <a:xfrm>
            <a:off x="1154955" y="1219200"/>
            <a:ext cx="8825658" cy="1258528"/>
          </a:xfrm>
        </p:spPr>
        <p:txBody>
          <a:bodyPr/>
          <a:lstStyle/>
          <a:p>
            <a:br>
              <a:rPr lang="en-IN" b="1" dirty="0">
                <a:solidFill>
                  <a:srgbClr val="FF0000"/>
                </a:solidFill>
              </a:rPr>
            </a:br>
            <a:br>
              <a:rPr lang="en-IN" dirty="0"/>
            </a:br>
            <a:br>
              <a:rPr lang="en-IN" dirty="0"/>
            </a:br>
            <a:endParaRPr lang="en-IN" dirty="0"/>
          </a:p>
        </p:txBody>
      </p:sp>
      <p:sp>
        <p:nvSpPr>
          <p:cNvPr id="6" name="Title 1">
            <a:extLst>
              <a:ext uri="{FF2B5EF4-FFF2-40B4-BE49-F238E27FC236}">
                <a16:creationId xmlns:a16="http://schemas.microsoft.com/office/drawing/2014/main" id="{4F7EB571-27DF-0340-4BAE-017DD56A2109}"/>
              </a:ext>
            </a:extLst>
          </p:cNvPr>
          <p:cNvSpPr txBox="1">
            <a:spLocks/>
          </p:cNvSpPr>
          <p:nvPr/>
        </p:nvSpPr>
        <p:spPr>
          <a:xfrm>
            <a:off x="1307354" y="3751009"/>
            <a:ext cx="10565097" cy="125852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1" dirty="0">
              <a:solidFill>
                <a:srgbClr val="FF0000"/>
              </a:solidFill>
            </a:endParaRPr>
          </a:p>
          <a:p>
            <a:endParaRPr lang="en-IN" b="1" dirty="0">
              <a:solidFill>
                <a:srgbClr val="FF0000"/>
              </a:solidFill>
            </a:endParaRPr>
          </a:p>
          <a:p>
            <a:r>
              <a:rPr lang="en-IN" b="1" dirty="0">
                <a:solidFill>
                  <a:srgbClr val="FF0000"/>
                </a:solidFill>
              </a:rPr>
              <a:t>About the Project:-</a:t>
            </a:r>
          </a:p>
          <a:p>
            <a:endParaRPr lang="en-IN" sz="3000" b="1" dirty="0">
              <a:solidFill>
                <a:srgbClr val="FF0000"/>
              </a:solidFill>
            </a:endParaRPr>
          </a:p>
          <a:p>
            <a:r>
              <a:rPr lang="en-IN" sz="3000" b="1" dirty="0">
                <a:solidFill>
                  <a:srgbClr val="FF0000"/>
                </a:solidFill>
              </a:rPr>
              <a:t>	</a:t>
            </a:r>
            <a:r>
              <a:rPr lang="en-IN" sz="3000" b="1" dirty="0">
                <a:solidFill>
                  <a:srgbClr val="FFFF00"/>
                </a:solidFill>
              </a:rPr>
              <a:t>Calculator  is basically a programme on a computer that simulates the behaviour of any hand-held calculator useful for performing mathematical calculations. It is a very basic device used in our everyday lives. Now all the smartphones also have a calculator application.</a:t>
            </a:r>
            <a:br>
              <a:rPr lang="en-IN" sz="3000" dirty="0">
                <a:solidFill>
                  <a:srgbClr val="FFFF00"/>
                </a:solidFill>
              </a:rPr>
            </a:br>
            <a:endParaRPr lang="en-IN" sz="3000" dirty="0">
              <a:solidFill>
                <a:srgbClr val="FFFF00"/>
              </a:solidFill>
            </a:endParaRPr>
          </a:p>
        </p:txBody>
      </p:sp>
    </p:spTree>
    <p:extLst>
      <p:ext uri="{BB962C8B-B14F-4D97-AF65-F5344CB8AC3E}">
        <p14:creationId xmlns:p14="http://schemas.microsoft.com/office/powerpoint/2010/main" val="3262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8508-6B1B-A5FD-768C-0583ACC005E5}"/>
              </a:ext>
            </a:extLst>
          </p:cNvPr>
          <p:cNvSpPr>
            <a:spLocks noGrp="1"/>
          </p:cNvSpPr>
          <p:nvPr>
            <p:ph type="ctrTitle"/>
          </p:nvPr>
        </p:nvSpPr>
        <p:spPr>
          <a:xfrm>
            <a:off x="0" y="0"/>
            <a:ext cx="12191999" cy="6858000"/>
          </a:xfrm>
        </p:spPr>
        <p:txBody>
          <a:bodyPr/>
          <a:lstStyle/>
          <a:p>
            <a:r>
              <a:rPr lang="en-IN" sz="6500" b="1" dirty="0">
                <a:solidFill>
                  <a:srgbClr val="FF0000"/>
                </a:solidFill>
              </a:rPr>
              <a:t>  </a:t>
            </a:r>
            <a:br>
              <a:rPr lang="en-IN" sz="6500" b="1" dirty="0">
                <a:solidFill>
                  <a:srgbClr val="FF0000"/>
                </a:solidFill>
              </a:rPr>
            </a:br>
            <a:br>
              <a:rPr lang="en-IN" sz="6500" b="1" dirty="0">
                <a:solidFill>
                  <a:srgbClr val="FF0000"/>
                </a:solidFill>
              </a:rPr>
            </a:br>
            <a:br>
              <a:rPr lang="en-IN" sz="6500" b="1" dirty="0">
                <a:solidFill>
                  <a:srgbClr val="FF0000"/>
                </a:solidFill>
              </a:rPr>
            </a:br>
            <a:r>
              <a:rPr lang="en-IN" sz="6500" b="1" dirty="0">
                <a:solidFill>
                  <a:srgbClr val="FF0000"/>
                </a:solidFill>
              </a:rPr>
              <a:t>Making a calculator steps:-</a:t>
            </a:r>
            <a:br>
              <a:rPr lang="en-IN" sz="5500" b="1" dirty="0">
                <a:solidFill>
                  <a:srgbClr val="FF0000"/>
                </a:solidFill>
              </a:rPr>
            </a:br>
            <a:r>
              <a:rPr lang="en-IN" sz="3000" b="1" dirty="0">
                <a:solidFill>
                  <a:srgbClr val="FF0000"/>
                </a:solidFill>
              </a:rPr>
              <a:t> </a:t>
            </a:r>
            <a:br>
              <a:rPr lang="en-IN" sz="3000" b="1" dirty="0">
                <a:solidFill>
                  <a:srgbClr val="FF0000"/>
                </a:solidFill>
              </a:rPr>
            </a:br>
            <a:br>
              <a:rPr lang="en-IN" sz="3000" b="1" dirty="0">
                <a:solidFill>
                  <a:srgbClr val="FF0000"/>
                </a:solidFill>
              </a:rPr>
            </a:br>
            <a:r>
              <a:rPr lang="en-US" sz="2500" b="0" i="0" dirty="0">
                <a:solidFill>
                  <a:srgbClr val="FFFF00"/>
                </a:solidFill>
                <a:effectLst/>
                <a:latin typeface="Open Sans" panose="020B0606030504020204" pitchFamily="34" charset="0"/>
              </a:rPr>
              <a:t>The calculator program will add up two numbers and then return the answer to the screen</a:t>
            </a:r>
            <a:br>
              <a:rPr lang="en-US" sz="2500" b="0" i="0" dirty="0">
                <a:solidFill>
                  <a:srgbClr val="FFFF00"/>
                </a:solidFill>
                <a:effectLst/>
                <a:latin typeface="Open Sans" panose="020B0606030504020204" pitchFamily="34" charset="0"/>
              </a:rPr>
            </a:br>
            <a:br>
              <a:rPr lang="en-US" sz="2500" dirty="0">
                <a:solidFill>
                  <a:srgbClr val="FFFF00"/>
                </a:solidFill>
                <a:latin typeface="Open Sans" panose="020B0606030504020204" pitchFamily="34" charset="0"/>
              </a:rPr>
            </a:br>
            <a:r>
              <a:rPr lang="en-US" sz="2500" dirty="0">
                <a:solidFill>
                  <a:srgbClr val="FFFF00"/>
                </a:solidFill>
              </a:rPr>
              <a:t>Extend the code so that it now multiplies, subtracts and divides the two numbers and displays the answer to each calculation on the screen at the same time. (use copy and paste to make this an easy task!)</a:t>
            </a:r>
            <a:br>
              <a:rPr lang="en-US" sz="2500" dirty="0">
                <a:solidFill>
                  <a:srgbClr val="FFFF00"/>
                </a:solidFill>
              </a:rPr>
            </a:br>
            <a:br>
              <a:rPr lang="en-US" sz="2500" dirty="0">
                <a:solidFill>
                  <a:srgbClr val="FFFF00"/>
                </a:solidFill>
              </a:rPr>
            </a:br>
            <a:r>
              <a:rPr lang="en-US" sz="2500" dirty="0">
                <a:solidFill>
                  <a:srgbClr val="FFFF00"/>
                </a:solidFill>
              </a:rPr>
              <a:t>Extension Allow the user to input the two numbers to be used in the calculations (Hint you will need to convert the number to an integer – see here for more details</a:t>
            </a:r>
            <a:br>
              <a:rPr lang="en-US" sz="2500" dirty="0">
                <a:solidFill>
                  <a:srgbClr val="FFFF00"/>
                </a:solidFill>
              </a:rPr>
            </a:br>
            <a:r>
              <a:rPr lang="en-US" sz="2500" dirty="0">
                <a:solidFill>
                  <a:srgbClr val="FFFF00"/>
                </a:solidFill>
              </a:rPr>
              <a:t>Allow the user to input which arithmetic operator they want to use.</a:t>
            </a:r>
            <a:br>
              <a:rPr lang="en-IN" sz="2500" dirty="0">
                <a:solidFill>
                  <a:srgbClr val="FFFF00"/>
                </a:solidFill>
              </a:rPr>
            </a:br>
            <a:endParaRPr lang="en-IN" sz="2500" b="1" dirty="0">
              <a:solidFill>
                <a:srgbClr val="FF0000"/>
              </a:solidFill>
            </a:endParaRPr>
          </a:p>
        </p:txBody>
      </p:sp>
    </p:spTree>
    <p:extLst>
      <p:ext uri="{BB962C8B-B14F-4D97-AF65-F5344CB8AC3E}">
        <p14:creationId xmlns:p14="http://schemas.microsoft.com/office/powerpoint/2010/main" val="24608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286B9-4828-85FA-5460-CE1328C70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6F1C2-9669-1011-58C7-700E2AE25D13}"/>
              </a:ext>
            </a:extLst>
          </p:cNvPr>
          <p:cNvSpPr>
            <a:spLocks noGrp="1"/>
          </p:cNvSpPr>
          <p:nvPr>
            <p:ph type="ctrTitle"/>
          </p:nvPr>
        </p:nvSpPr>
        <p:spPr>
          <a:xfrm>
            <a:off x="0" y="0"/>
            <a:ext cx="12191999" cy="2728452"/>
          </a:xfrm>
        </p:spPr>
        <p:txBody>
          <a:bodyPr/>
          <a:lstStyle/>
          <a:p>
            <a:br>
              <a:rPr lang="en-IN" sz="6500" b="1" dirty="0">
                <a:solidFill>
                  <a:srgbClr val="FF0000"/>
                </a:solidFill>
              </a:rPr>
            </a:br>
            <a:r>
              <a:rPr lang="en-IN" sz="6500" b="1" dirty="0">
                <a:solidFill>
                  <a:srgbClr val="FF0000"/>
                </a:solidFill>
              </a:rPr>
              <a:t>									Output:-</a:t>
            </a:r>
            <a:br>
              <a:rPr lang="en-IN" sz="5500" b="1" dirty="0">
                <a:solidFill>
                  <a:srgbClr val="FF0000"/>
                </a:solidFill>
              </a:rPr>
            </a:br>
            <a:r>
              <a:rPr lang="en-IN" sz="3000" b="1" dirty="0">
                <a:solidFill>
                  <a:srgbClr val="FF0000"/>
                </a:solidFill>
              </a:rPr>
              <a:t> </a:t>
            </a:r>
            <a:br>
              <a:rPr lang="en-IN" sz="3000" b="1" dirty="0">
                <a:solidFill>
                  <a:srgbClr val="FF0000"/>
                </a:solidFill>
              </a:rPr>
            </a:br>
            <a:br>
              <a:rPr lang="en-IN" sz="3000" b="1" dirty="0">
                <a:solidFill>
                  <a:srgbClr val="FF0000"/>
                </a:solidFill>
              </a:rPr>
            </a:br>
            <a:br>
              <a:rPr lang="en-IN" sz="2500" dirty="0">
                <a:solidFill>
                  <a:srgbClr val="FFFF00"/>
                </a:solidFill>
              </a:rPr>
            </a:br>
            <a:endParaRPr lang="en-IN" sz="2500" b="1" dirty="0">
              <a:solidFill>
                <a:srgbClr val="FF0000"/>
              </a:solidFill>
            </a:endParaRPr>
          </a:p>
        </p:txBody>
      </p:sp>
      <p:pic>
        <p:nvPicPr>
          <p:cNvPr id="4" name="Picture 3">
            <a:extLst>
              <a:ext uri="{FF2B5EF4-FFF2-40B4-BE49-F238E27FC236}">
                <a16:creationId xmlns:a16="http://schemas.microsoft.com/office/drawing/2014/main" id="{3B163FC5-39D6-F8D2-8998-4A71FCEA5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5123"/>
            <a:ext cx="12191999" cy="5692877"/>
          </a:xfrm>
          <a:prstGeom prst="rect">
            <a:avLst/>
          </a:prstGeom>
        </p:spPr>
      </p:pic>
    </p:spTree>
    <p:extLst>
      <p:ext uri="{BB962C8B-B14F-4D97-AF65-F5344CB8AC3E}">
        <p14:creationId xmlns:p14="http://schemas.microsoft.com/office/powerpoint/2010/main" val="277137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C292-2067-AC43-E517-7929C08A539B}"/>
              </a:ext>
            </a:extLst>
          </p:cNvPr>
          <p:cNvSpPr>
            <a:spLocks noGrp="1"/>
          </p:cNvSpPr>
          <p:nvPr>
            <p:ph type="title"/>
          </p:nvPr>
        </p:nvSpPr>
        <p:spPr>
          <a:xfrm>
            <a:off x="719853" y="1165124"/>
            <a:ext cx="11472147" cy="5692876"/>
          </a:xfrm>
        </p:spPr>
        <p:txBody>
          <a:bodyPr/>
          <a:lstStyle/>
          <a:p>
            <a:r>
              <a:rPr lang="en-IN" sz="6500" dirty="0">
                <a:solidFill>
                  <a:srgbClr val="00B050"/>
                </a:solidFill>
              </a:rPr>
              <a:t>Thanks</a:t>
            </a:r>
            <a:r>
              <a:rPr lang="en-IN" sz="6500" dirty="0">
                <a:solidFill>
                  <a:schemeClr val="accent4">
                    <a:lumMod val="20000"/>
                    <a:lumOff val="80000"/>
                  </a:schemeClr>
                </a:solidFill>
              </a:rPr>
              <a:t> </a:t>
            </a:r>
            <a:r>
              <a:rPr lang="en-IN" sz="6500" dirty="0">
                <a:solidFill>
                  <a:srgbClr val="C00000"/>
                </a:solidFill>
              </a:rPr>
              <a:t>for</a:t>
            </a:r>
            <a:r>
              <a:rPr lang="en-IN" sz="6500" dirty="0">
                <a:solidFill>
                  <a:schemeClr val="accent4">
                    <a:lumMod val="20000"/>
                    <a:lumOff val="80000"/>
                  </a:schemeClr>
                </a:solidFill>
              </a:rPr>
              <a:t> </a:t>
            </a:r>
            <a:r>
              <a:rPr lang="en-IN" sz="6500" dirty="0">
                <a:solidFill>
                  <a:srgbClr val="FFFF00"/>
                </a:solidFill>
              </a:rPr>
              <a:t>watching</a:t>
            </a:r>
            <a:r>
              <a:rPr lang="en-IN" sz="6500" dirty="0">
                <a:solidFill>
                  <a:srgbClr val="0070C0"/>
                </a:solidFill>
              </a:rPr>
              <a:t>….</a:t>
            </a:r>
            <a:br>
              <a:rPr lang="en-IN" sz="6500" dirty="0">
                <a:solidFill>
                  <a:schemeClr val="accent4">
                    <a:lumMod val="20000"/>
                    <a:lumOff val="80000"/>
                  </a:schemeClr>
                </a:solidFill>
              </a:rPr>
            </a:br>
            <a:br>
              <a:rPr lang="en-IN" sz="6500" dirty="0">
                <a:solidFill>
                  <a:srgbClr val="FFFF00"/>
                </a:solidFill>
              </a:rPr>
            </a:br>
            <a:br>
              <a:rPr lang="en-IN" sz="6500" dirty="0">
                <a:solidFill>
                  <a:srgbClr val="FFFF00"/>
                </a:solidFill>
              </a:rPr>
            </a:br>
            <a:endParaRPr lang="en-IN" sz="6500" dirty="0">
              <a:solidFill>
                <a:srgbClr val="FFFF00"/>
              </a:solidFill>
            </a:endParaRPr>
          </a:p>
        </p:txBody>
      </p:sp>
      <p:pic>
        <p:nvPicPr>
          <p:cNvPr id="2050" name="Picture 2" descr="Calculator Cartoon Images - Free Download on Freepik">
            <a:extLst>
              <a:ext uri="{FF2B5EF4-FFF2-40B4-BE49-F238E27FC236}">
                <a16:creationId xmlns:a16="http://schemas.microsoft.com/office/drawing/2014/main" id="{FE5DFE4C-3C41-65B3-74F4-70FC9D354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277" y="2669458"/>
            <a:ext cx="3298723" cy="418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83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260</TotalTime>
  <Words>268</Words>
  <Application>Microsoft Office PowerPoint</Application>
  <PresentationFormat>Widescreen</PresentationFormat>
  <Paragraphs>13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Open Sans</vt:lpstr>
      <vt:lpstr>Wingdings 3</vt:lpstr>
      <vt:lpstr>Ion</vt:lpstr>
      <vt:lpstr>PowerPoint Presentation</vt:lpstr>
      <vt:lpstr>        Introduction:-  Python is a popular programming language. It was created by Guide van Rossum, and released in 1991.  It is used for:- Web development. Software development. Mathematics. System scripting. </vt:lpstr>
      <vt:lpstr>   </vt:lpstr>
      <vt:lpstr>     Making a calculator steps:-    The calculator program will add up two numbers and then return the answer to the screen  Extend the code so that it now multiplies, subtracts and divides the two numbers and displays the answer to each calculation on the screen at the same time. (use copy and paste to make this an easy task!)  Extension Allow the user to input the two numbers to be used in the calculations (Hint you will need to convert the number to an integer – see here for more details Allow the user to input which arithmetic operator they want to use. </vt:lpstr>
      <vt:lpstr>          Output:-     </vt:lpstr>
      <vt:lpstr>Thanks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smile9833366856@hotmail.com</dc:creator>
  <cp:lastModifiedBy>smile9833366856@hotmail.com</cp:lastModifiedBy>
  <cp:revision>3</cp:revision>
  <dcterms:created xsi:type="dcterms:W3CDTF">2024-12-02T10:39:24Z</dcterms:created>
  <dcterms:modified xsi:type="dcterms:W3CDTF">2024-12-02T15:00:21Z</dcterms:modified>
</cp:coreProperties>
</file>