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2" r:id="rId2"/>
    <p:sldId id="257" r:id="rId3"/>
    <p:sldId id="258" r:id="rId4"/>
    <p:sldId id="261" r:id="rId5"/>
    <p:sldId id="259" r:id="rId6"/>
    <p:sldId id="260" r:id="rId7"/>
    <p:sldId id="263" r:id="rId8"/>
    <p:sldId id="264" r:id="rId9"/>
    <p:sldId id="265" r:id="rId10"/>
    <p:sldId id="266" r:id="rId11"/>
    <p:sldId id="267" r:id="rId12"/>
    <p:sldId id="268" r:id="rId13"/>
    <p:sldId id="269" r:id="rId14"/>
    <p:sldId id="270" r:id="rId15"/>
    <p:sldId id="287" r:id="rId16"/>
    <p:sldId id="288" r:id="rId17"/>
    <p:sldId id="289" r:id="rId18"/>
    <p:sldId id="290" r:id="rId19"/>
    <p:sldId id="271" r:id="rId20"/>
    <p:sldId id="262" r:id="rId21"/>
    <p:sldId id="272" r:id="rId22"/>
    <p:sldId id="273" r:id="rId23"/>
    <p:sldId id="278" r:id="rId24"/>
    <p:sldId id="279" r:id="rId25"/>
    <p:sldId id="274" r:id="rId26"/>
    <p:sldId id="275" r:id="rId27"/>
    <p:sldId id="276" r:id="rId28"/>
    <p:sldId id="277" r:id="rId29"/>
    <p:sldId id="280" r:id="rId30"/>
    <p:sldId id="281" r:id="rId31"/>
    <p:sldId id="282" r:id="rId32"/>
    <p:sldId id="283" r:id="rId33"/>
    <p:sldId id="284" r:id="rId34"/>
    <p:sldId id="285" r:id="rId35"/>
    <p:sldId id="286"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4" d="100"/>
          <a:sy n="74" d="100"/>
        </p:scale>
        <p:origin x="5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EA2A9-BCB8-424F-8AFE-0CDC2505CD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77B705-FA60-4E79-B031-0B05204B84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A6DCB5-78AF-4D51-AE61-5BC7C90A5AA3}"/>
              </a:ext>
            </a:extLst>
          </p:cNvPr>
          <p:cNvSpPr>
            <a:spLocks noGrp="1"/>
          </p:cNvSpPr>
          <p:nvPr>
            <p:ph type="dt" sz="half" idx="10"/>
          </p:nvPr>
        </p:nvSpPr>
        <p:spPr/>
        <p:txBody>
          <a:bodyPr/>
          <a:lstStyle/>
          <a:p>
            <a:fld id="{4D1B625E-DF04-41A0-AC72-7C77582D2D0C}" type="datetimeFigureOut">
              <a:rPr lang="en-US" smtClean="0"/>
              <a:t>8/29/2017</a:t>
            </a:fld>
            <a:endParaRPr lang="en-US"/>
          </a:p>
        </p:txBody>
      </p:sp>
      <p:sp>
        <p:nvSpPr>
          <p:cNvPr id="5" name="Footer Placeholder 4">
            <a:extLst>
              <a:ext uri="{FF2B5EF4-FFF2-40B4-BE49-F238E27FC236}">
                <a16:creationId xmlns:a16="http://schemas.microsoft.com/office/drawing/2014/main" id="{D5D90769-E306-4EE6-813A-CFB61FEA50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DBBC8D-8EFD-4879-A14E-7525C292476C}"/>
              </a:ext>
            </a:extLst>
          </p:cNvPr>
          <p:cNvSpPr>
            <a:spLocks noGrp="1"/>
          </p:cNvSpPr>
          <p:nvPr>
            <p:ph type="sldNum" sz="quarter" idx="12"/>
          </p:nvPr>
        </p:nvSpPr>
        <p:spPr/>
        <p:txBody>
          <a:bodyPr/>
          <a:lstStyle/>
          <a:p>
            <a:fld id="{CE609D4C-EB6D-4E92-AA30-96F78052F886}" type="slidenum">
              <a:rPr lang="en-US" smtClean="0"/>
              <a:t>‹#›</a:t>
            </a:fld>
            <a:endParaRPr lang="en-US"/>
          </a:p>
        </p:txBody>
      </p:sp>
    </p:spTree>
    <p:extLst>
      <p:ext uri="{BB962C8B-B14F-4D97-AF65-F5344CB8AC3E}">
        <p14:creationId xmlns:p14="http://schemas.microsoft.com/office/powerpoint/2010/main" val="3310506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2D0E0-4752-4BE9-9A29-2AF6B09A04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50F703-B54F-4987-8841-346BE81E837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A29776-6E71-46BF-BE67-2F9E77B3777C}"/>
              </a:ext>
            </a:extLst>
          </p:cNvPr>
          <p:cNvSpPr>
            <a:spLocks noGrp="1"/>
          </p:cNvSpPr>
          <p:nvPr>
            <p:ph type="dt" sz="half" idx="10"/>
          </p:nvPr>
        </p:nvSpPr>
        <p:spPr/>
        <p:txBody>
          <a:bodyPr/>
          <a:lstStyle/>
          <a:p>
            <a:fld id="{4D1B625E-DF04-41A0-AC72-7C77582D2D0C}" type="datetimeFigureOut">
              <a:rPr lang="en-US" smtClean="0"/>
              <a:t>8/29/2017</a:t>
            </a:fld>
            <a:endParaRPr lang="en-US"/>
          </a:p>
        </p:txBody>
      </p:sp>
      <p:sp>
        <p:nvSpPr>
          <p:cNvPr id="5" name="Footer Placeholder 4">
            <a:extLst>
              <a:ext uri="{FF2B5EF4-FFF2-40B4-BE49-F238E27FC236}">
                <a16:creationId xmlns:a16="http://schemas.microsoft.com/office/drawing/2014/main" id="{BE70AA9D-A5B0-4227-BC36-8EDAA666BD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D38818-92E9-4232-9840-7E4B161A2932}"/>
              </a:ext>
            </a:extLst>
          </p:cNvPr>
          <p:cNvSpPr>
            <a:spLocks noGrp="1"/>
          </p:cNvSpPr>
          <p:nvPr>
            <p:ph type="sldNum" sz="quarter" idx="12"/>
          </p:nvPr>
        </p:nvSpPr>
        <p:spPr/>
        <p:txBody>
          <a:bodyPr/>
          <a:lstStyle/>
          <a:p>
            <a:fld id="{CE609D4C-EB6D-4E92-AA30-96F78052F886}" type="slidenum">
              <a:rPr lang="en-US" smtClean="0"/>
              <a:t>‹#›</a:t>
            </a:fld>
            <a:endParaRPr lang="en-US"/>
          </a:p>
        </p:txBody>
      </p:sp>
    </p:spTree>
    <p:extLst>
      <p:ext uri="{BB962C8B-B14F-4D97-AF65-F5344CB8AC3E}">
        <p14:creationId xmlns:p14="http://schemas.microsoft.com/office/powerpoint/2010/main" val="3018834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7BA455-4AC3-481E-9A75-921312A944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F3F531-63AE-4BCF-A72F-14A5A0744B0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BBCE1E-F734-42C5-9BA3-17090BC7B789}"/>
              </a:ext>
            </a:extLst>
          </p:cNvPr>
          <p:cNvSpPr>
            <a:spLocks noGrp="1"/>
          </p:cNvSpPr>
          <p:nvPr>
            <p:ph type="dt" sz="half" idx="10"/>
          </p:nvPr>
        </p:nvSpPr>
        <p:spPr/>
        <p:txBody>
          <a:bodyPr/>
          <a:lstStyle/>
          <a:p>
            <a:fld id="{4D1B625E-DF04-41A0-AC72-7C77582D2D0C}" type="datetimeFigureOut">
              <a:rPr lang="en-US" smtClean="0"/>
              <a:t>8/29/2017</a:t>
            </a:fld>
            <a:endParaRPr lang="en-US"/>
          </a:p>
        </p:txBody>
      </p:sp>
      <p:sp>
        <p:nvSpPr>
          <p:cNvPr id="5" name="Footer Placeholder 4">
            <a:extLst>
              <a:ext uri="{FF2B5EF4-FFF2-40B4-BE49-F238E27FC236}">
                <a16:creationId xmlns:a16="http://schemas.microsoft.com/office/drawing/2014/main" id="{EDEB2575-5D7D-4B25-8493-2069A888A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8DA23-2E13-4EDC-9D6A-153C3ED04C8B}"/>
              </a:ext>
            </a:extLst>
          </p:cNvPr>
          <p:cNvSpPr>
            <a:spLocks noGrp="1"/>
          </p:cNvSpPr>
          <p:nvPr>
            <p:ph type="sldNum" sz="quarter" idx="12"/>
          </p:nvPr>
        </p:nvSpPr>
        <p:spPr/>
        <p:txBody>
          <a:bodyPr/>
          <a:lstStyle/>
          <a:p>
            <a:fld id="{CE609D4C-EB6D-4E92-AA30-96F78052F886}" type="slidenum">
              <a:rPr lang="en-US" smtClean="0"/>
              <a:t>‹#›</a:t>
            </a:fld>
            <a:endParaRPr lang="en-US"/>
          </a:p>
        </p:txBody>
      </p:sp>
    </p:spTree>
    <p:extLst>
      <p:ext uri="{BB962C8B-B14F-4D97-AF65-F5344CB8AC3E}">
        <p14:creationId xmlns:p14="http://schemas.microsoft.com/office/powerpoint/2010/main" val="3709672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65C27-7EC0-4740-A209-800DE0A909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045F00-9029-4C83-AC39-0FA708EDCA1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2CC29D-D5DA-43C0-AF63-059EDE802F15}"/>
              </a:ext>
            </a:extLst>
          </p:cNvPr>
          <p:cNvSpPr>
            <a:spLocks noGrp="1"/>
          </p:cNvSpPr>
          <p:nvPr>
            <p:ph type="dt" sz="half" idx="10"/>
          </p:nvPr>
        </p:nvSpPr>
        <p:spPr/>
        <p:txBody>
          <a:bodyPr/>
          <a:lstStyle/>
          <a:p>
            <a:fld id="{4D1B625E-DF04-41A0-AC72-7C77582D2D0C}" type="datetimeFigureOut">
              <a:rPr lang="en-US" smtClean="0"/>
              <a:t>8/29/2017</a:t>
            </a:fld>
            <a:endParaRPr lang="en-US"/>
          </a:p>
        </p:txBody>
      </p:sp>
      <p:sp>
        <p:nvSpPr>
          <p:cNvPr id="5" name="Footer Placeholder 4">
            <a:extLst>
              <a:ext uri="{FF2B5EF4-FFF2-40B4-BE49-F238E27FC236}">
                <a16:creationId xmlns:a16="http://schemas.microsoft.com/office/drawing/2014/main" id="{FD905810-4E2E-4A3B-85F6-3439AB1087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FDBD97-FCED-40C4-A9D6-3A757CEFF832}"/>
              </a:ext>
            </a:extLst>
          </p:cNvPr>
          <p:cNvSpPr>
            <a:spLocks noGrp="1"/>
          </p:cNvSpPr>
          <p:nvPr>
            <p:ph type="sldNum" sz="quarter" idx="12"/>
          </p:nvPr>
        </p:nvSpPr>
        <p:spPr/>
        <p:txBody>
          <a:bodyPr/>
          <a:lstStyle/>
          <a:p>
            <a:fld id="{CE609D4C-EB6D-4E92-AA30-96F78052F886}" type="slidenum">
              <a:rPr lang="en-US" smtClean="0"/>
              <a:t>‹#›</a:t>
            </a:fld>
            <a:endParaRPr lang="en-US"/>
          </a:p>
        </p:txBody>
      </p:sp>
    </p:spTree>
    <p:extLst>
      <p:ext uri="{BB962C8B-B14F-4D97-AF65-F5344CB8AC3E}">
        <p14:creationId xmlns:p14="http://schemas.microsoft.com/office/powerpoint/2010/main" val="454610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CA383-781C-4884-838D-9CB5A2C403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32BE4D-BCF2-4531-A490-C50BF10062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37BA29C-FDA7-4953-87AF-0A7690C5319A}"/>
              </a:ext>
            </a:extLst>
          </p:cNvPr>
          <p:cNvSpPr>
            <a:spLocks noGrp="1"/>
          </p:cNvSpPr>
          <p:nvPr>
            <p:ph type="dt" sz="half" idx="10"/>
          </p:nvPr>
        </p:nvSpPr>
        <p:spPr/>
        <p:txBody>
          <a:bodyPr/>
          <a:lstStyle/>
          <a:p>
            <a:fld id="{4D1B625E-DF04-41A0-AC72-7C77582D2D0C}" type="datetimeFigureOut">
              <a:rPr lang="en-US" smtClean="0"/>
              <a:t>8/29/2017</a:t>
            </a:fld>
            <a:endParaRPr lang="en-US"/>
          </a:p>
        </p:txBody>
      </p:sp>
      <p:sp>
        <p:nvSpPr>
          <p:cNvPr id="5" name="Footer Placeholder 4">
            <a:extLst>
              <a:ext uri="{FF2B5EF4-FFF2-40B4-BE49-F238E27FC236}">
                <a16:creationId xmlns:a16="http://schemas.microsoft.com/office/drawing/2014/main" id="{F32AB698-2838-4415-8AAF-9B055ACA2E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3B4FC-394A-490B-8394-3C8274F90BF2}"/>
              </a:ext>
            </a:extLst>
          </p:cNvPr>
          <p:cNvSpPr>
            <a:spLocks noGrp="1"/>
          </p:cNvSpPr>
          <p:nvPr>
            <p:ph type="sldNum" sz="quarter" idx="12"/>
          </p:nvPr>
        </p:nvSpPr>
        <p:spPr/>
        <p:txBody>
          <a:bodyPr/>
          <a:lstStyle/>
          <a:p>
            <a:fld id="{CE609D4C-EB6D-4E92-AA30-96F78052F886}" type="slidenum">
              <a:rPr lang="en-US" smtClean="0"/>
              <a:t>‹#›</a:t>
            </a:fld>
            <a:endParaRPr lang="en-US"/>
          </a:p>
        </p:txBody>
      </p:sp>
    </p:spTree>
    <p:extLst>
      <p:ext uri="{BB962C8B-B14F-4D97-AF65-F5344CB8AC3E}">
        <p14:creationId xmlns:p14="http://schemas.microsoft.com/office/powerpoint/2010/main" val="1878988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F76FC-85C4-4BDA-8F20-9AB12A1A72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D32821-EF25-48B2-8E9A-7B91334156A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9E105B-75F1-401E-B03A-6E37AB591CD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0816C3-451F-4EF5-89D6-C2203EC965E2}"/>
              </a:ext>
            </a:extLst>
          </p:cNvPr>
          <p:cNvSpPr>
            <a:spLocks noGrp="1"/>
          </p:cNvSpPr>
          <p:nvPr>
            <p:ph type="dt" sz="half" idx="10"/>
          </p:nvPr>
        </p:nvSpPr>
        <p:spPr/>
        <p:txBody>
          <a:bodyPr/>
          <a:lstStyle/>
          <a:p>
            <a:fld id="{4D1B625E-DF04-41A0-AC72-7C77582D2D0C}" type="datetimeFigureOut">
              <a:rPr lang="en-US" smtClean="0"/>
              <a:t>8/29/2017</a:t>
            </a:fld>
            <a:endParaRPr lang="en-US"/>
          </a:p>
        </p:txBody>
      </p:sp>
      <p:sp>
        <p:nvSpPr>
          <p:cNvPr id="6" name="Footer Placeholder 5">
            <a:extLst>
              <a:ext uri="{FF2B5EF4-FFF2-40B4-BE49-F238E27FC236}">
                <a16:creationId xmlns:a16="http://schemas.microsoft.com/office/drawing/2014/main" id="{810DEB21-8628-4328-B34A-EE7DE02A3C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2BD1FD-A10B-4D2B-A9E1-C1A5641AD156}"/>
              </a:ext>
            </a:extLst>
          </p:cNvPr>
          <p:cNvSpPr>
            <a:spLocks noGrp="1"/>
          </p:cNvSpPr>
          <p:nvPr>
            <p:ph type="sldNum" sz="quarter" idx="12"/>
          </p:nvPr>
        </p:nvSpPr>
        <p:spPr/>
        <p:txBody>
          <a:bodyPr/>
          <a:lstStyle/>
          <a:p>
            <a:fld id="{CE609D4C-EB6D-4E92-AA30-96F78052F886}" type="slidenum">
              <a:rPr lang="en-US" smtClean="0"/>
              <a:t>‹#›</a:t>
            </a:fld>
            <a:endParaRPr lang="en-US"/>
          </a:p>
        </p:txBody>
      </p:sp>
    </p:spTree>
    <p:extLst>
      <p:ext uri="{BB962C8B-B14F-4D97-AF65-F5344CB8AC3E}">
        <p14:creationId xmlns:p14="http://schemas.microsoft.com/office/powerpoint/2010/main" val="1438381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43FBC-2840-4561-B5E9-F9475CEB90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93D93E-859D-48F2-AB65-E4462BA699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6734073-BD46-4C5D-8DB3-369F9751DF5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BE6757-EB5F-4EAB-B752-8516249301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8A20FF3-C35C-4E83-9361-0C388BBACEC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D94EA2-77D6-4D09-A289-5A3DABEB57DE}"/>
              </a:ext>
            </a:extLst>
          </p:cNvPr>
          <p:cNvSpPr>
            <a:spLocks noGrp="1"/>
          </p:cNvSpPr>
          <p:nvPr>
            <p:ph type="dt" sz="half" idx="10"/>
          </p:nvPr>
        </p:nvSpPr>
        <p:spPr/>
        <p:txBody>
          <a:bodyPr/>
          <a:lstStyle/>
          <a:p>
            <a:fld id="{4D1B625E-DF04-41A0-AC72-7C77582D2D0C}" type="datetimeFigureOut">
              <a:rPr lang="en-US" smtClean="0"/>
              <a:t>8/29/2017</a:t>
            </a:fld>
            <a:endParaRPr lang="en-US"/>
          </a:p>
        </p:txBody>
      </p:sp>
      <p:sp>
        <p:nvSpPr>
          <p:cNvPr id="8" name="Footer Placeholder 7">
            <a:extLst>
              <a:ext uri="{FF2B5EF4-FFF2-40B4-BE49-F238E27FC236}">
                <a16:creationId xmlns:a16="http://schemas.microsoft.com/office/drawing/2014/main" id="{81E734B8-648F-44BA-8CA1-5C934CC66D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577FA9-4103-4D2B-B555-FCC0B52B6E17}"/>
              </a:ext>
            </a:extLst>
          </p:cNvPr>
          <p:cNvSpPr>
            <a:spLocks noGrp="1"/>
          </p:cNvSpPr>
          <p:nvPr>
            <p:ph type="sldNum" sz="quarter" idx="12"/>
          </p:nvPr>
        </p:nvSpPr>
        <p:spPr/>
        <p:txBody>
          <a:bodyPr/>
          <a:lstStyle/>
          <a:p>
            <a:fld id="{CE609D4C-EB6D-4E92-AA30-96F78052F886}" type="slidenum">
              <a:rPr lang="en-US" smtClean="0"/>
              <a:t>‹#›</a:t>
            </a:fld>
            <a:endParaRPr lang="en-US"/>
          </a:p>
        </p:txBody>
      </p:sp>
    </p:spTree>
    <p:extLst>
      <p:ext uri="{BB962C8B-B14F-4D97-AF65-F5344CB8AC3E}">
        <p14:creationId xmlns:p14="http://schemas.microsoft.com/office/powerpoint/2010/main" val="1806051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73C1A-ADBA-4912-9BF8-6D94041E83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CD7DB4-6CC6-4A94-AADD-9DF76B200848}"/>
              </a:ext>
            </a:extLst>
          </p:cNvPr>
          <p:cNvSpPr>
            <a:spLocks noGrp="1"/>
          </p:cNvSpPr>
          <p:nvPr>
            <p:ph type="dt" sz="half" idx="10"/>
          </p:nvPr>
        </p:nvSpPr>
        <p:spPr/>
        <p:txBody>
          <a:bodyPr/>
          <a:lstStyle/>
          <a:p>
            <a:fld id="{4D1B625E-DF04-41A0-AC72-7C77582D2D0C}" type="datetimeFigureOut">
              <a:rPr lang="en-US" smtClean="0"/>
              <a:t>8/29/2017</a:t>
            </a:fld>
            <a:endParaRPr lang="en-US"/>
          </a:p>
        </p:txBody>
      </p:sp>
      <p:sp>
        <p:nvSpPr>
          <p:cNvPr id="4" name="Footer Placeholder 3">
            <a:extLst>
              <a:ext uri="{FF2B5EF4-FFF2-40B4-BE49-F238E27FC236}">
                <a16:creationId xmlns:a16="http://schemas.microsoft.com/office/drawing/2014/main" id="{5F69F032-8B5A-4AF6-A031-4C3A4E5BEB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6B00F9-5C8A-4310-AD38-D145DE7BE869}"/>
              </a:ext>
            </a:extLst>
          </p:cNvPr>
          <p:cNvSpPr>
            <a:spLocks noGrp="1"/>
          </p:cNvSpPr>
          <p:nvPr>
            <p:ph type="sldNum" sz="quarter" idx="12"/>
          </p:nvPr>
        </p:nvSpPr>
        <p:spPr/>
        <p:txBody>
          <a:bodyPr/>
          <a:lstStyle/>
          <a:p>
            <a:fld id="{CE609D4C-EB6D-4E92-AA30-96F78052F886}" type="slidenum">
              <a:rPr lang="en-US" smtClean="0"/>
              <a:t>‹#›</a:t>
            </a:fld>
            <a:endParaRPr lang="en-US"/>
          </a:p>
        </p:txBody>
      </p:sp>
    </p:spTree>
    <p:extLst>
      <p:ext uri="{BB962C8B-B14F-4D97-AF65-F5344CB8AC3E}">
        <p14:creationId xmlns:p14="http://schemas.microsoft.com/office/powerpoint/2010/main" val="2372481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B8FD3B-709F-462E-8153-C26E7786BF05}"/>
              </a:ext>
            </a:extLst>
          </p:cNvPr>
          <p:cNvSpPr>
            <a:spLocks noGrp="1"/>
          </p:cNvSpPr>
          <p:nvPr>
            <p:ph type="dt" sz="half" idx="10"/>
          </p:nvPr>
        </p:nvSpPr>
        <p:spPr/>
        <p:txBody>
          <a:bodyPr/>
          <a:lstStyle/>
          <a:p>
            <a:fld id="{4D1B625E-DF04-41A0-AC72-7C77582D2D0C}" type="datetimeFigureOut">
              <a:rPr lang="en-US" smtClean="0"/>
              <a:t>8/29/2017</a:t>
            </a:fld>
            <a:endParaRPr lang="en-US"/>
          </a:p>
        </p:txBody>
      </p:sp>
      <p:sp>
        <p:nvSpPr>
          <p:cNvPr id="3" name="Footer Placeholder 2">
            <a:extLst>
              <a:ext uri="{FF2B5EF4-FFF2-40B4-BE49-F238E27FC236}">
                <a16:creationId xmlns:a16="http://schemas.microsoft.com/office/drawing/2014/main" id="{0A0EAE1F-E5B2-425D-AAFB-4CD9B641E7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C60675-6DD8-4BF7-90CC-4B5DF8B92A00}"/>
              </a:ext>
            </a:extLst>
          </p:cNvPr>
          <p:cNvSpPr>
            <a:spLocks noGrp="1"/>
          </p:cNvSpPr>
          <p:nvPr>
            <p:ph type="sldNum" sz="quarter" idx="12"/>
          </p:nvPr>
        </p:nvSpPr>
        <p:spPr/>
        <p:txBody>
          <a:bodyPr/>
          <a:lstStyle/>
          <a:p>
            <a:fld id="{CE609D4C-EB6D-4E92-AA30-96F78052F886}" type="slidenum">
              <a:rPr lang="en-US" smtClean="0"/>
              <a:t>‹#›</a:t>
            </a:fld>
            <a:endParaRPr lang="en-US"/>
          </a:p>
        </p:txBody>
      </p:sp>
    </p:spTree>
    <p:extLst>
      <p:ext uri="{BB962C8B-B14F-4D97-AF65-F5344CB8AC3E}">
        <p14:creationId xmlns:p14="http://schemas.microsoft.com/office/powerpoint/2010/main" val="3092911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F90F0-BBE8-4392-8797-2524CB94A9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2BA0FD-3584-4B99-B08A-43FE671C29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156FD7-9FA0-436C-B96A-D79BD93EF4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3EC25E-0386-4A1F-A944-7BA090CC9858}"/>
              </a:ext>
            </a:extLst>
          </p:cNvPr>
          <p:cNvSpPr>
            <a:spLocks noGrp="1"/>
          </p:cNvSpPr>
          <p:nvPr>
            <p:ph type="dt" sz="half" idx="10"/>
          </p:nvPr>
        </p:nvSpPr>
        <p:spPr/>
        <p:txBody>
          <a:bodyPr/>
          <a:lstStyle/>
          <a:p>
            <a:fld id="{4D1B625E-DF04-41A0-AC72-7C77582D2D0C}" type="datetimeFigureOut">
              <a:rPr lang="en-US" smtClean="0"/>
              <a:t>8/29/2017</a:t>
            </a:fld>
            <a:endParaRPr lang="en-US"/>
          </a:p>
        </p:txBody>
      </p:sp>
      <p:sp>
        <p:nvSpPr>
          <p:cNvPr id="6" name="Footer Placeholder 5">
            <a:extLst>
              <a:ext uri="{FF2B5EF4-FFF2-40B4-BE49-F238E27FC236}">
                <a16:creationId xmlns:a16="http://schemas.microsoft.com/office/drawing/2014/main" id="{D497C7B6-79C1-4F94-9B27-64D05F3E66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3E46CD-34D1-4752-BC2F-6F8D7D05CDFC}"/>
              </a:ext>
            </a:extLst>
          </p:cNvPr>
          <p:cNvSpPr>
            <a:spLocks noGrp="1"/>
          </p:cNvSpPr>
          <p:nvPr>
            <p:ph type="sldNum" sz="quarter" idx="12"/>
          </p:nvPr>
        </p:nvSpPr>
        <p:spPr/>
        <p:txBody>
          <a:bodyPr/>
          <a:lstStyle/>
          <a:p>
            <a:fld id="{CE609D4C-EB6D-4E92-AA30-96F78052F886}" type="slidenum">
              <a:rPr lang="en-US" smtClean="0"/>
              <a:t>‹#›</a:t>
            </a:fld>
            <a:endParaRPr lang="en-US"/>
          </a:p>
        </p:txBody>
      </p:sp>
    </p:spTree>
    <p:extLst>
      <p:ext uri="{BB962C8B-B14F-4D97-AF65-F5344CB8AC3E}">
        <p14:creationId xmlns:p14="http://schemas.microsoft.com/office/powerpoint/2010/main" val="206597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FF03C-D300-4FD7-8EC6-A184577DB4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F9242B-CABA-4F35-8F18-672EED564C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217D76-ED6D-42B9-8FB6-B8AB8EDBAB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4392BE7-2250-494E-9340-1104088A6147}"/>
              </a:ext>
            </a:extLst>
          </p:cNvPr>
          <p:cNvSpPr>
            <a:spLocks noGrp="1"/>
          </p:cNvSpPr>
          <p:nvPr>
            <p:ph type="dt" sz="half" idx="10"/>
          </p:nvPr>
        </p:nvSpPr>
        <p:spPr/>
        <p:txBody>
          <a:bodyPr/>
          <a:lstStyle/>
          <a:p>
            <a:fld id="{4D1B625E-DF04-41A0-AC72-7C77582D2D0C}" type="datetimeFigureOut">
              <a:rPr lang="en-US" smtClean="0"/>
              <a:t>8/29/2017</a:t>
            </a:fld>
            <a:endParaRPr lang="en-US"/>
          </a:p>
        </p:txBody>
      </p:sp>
      <p:sp>
        <p:nvSpPr>
          <p:cNvPr id="6" name="Footer Placeholder 5">
            <a:extLst>
              <a:ext uri="{FF2B5EF4-FFF2-40B4-BE49-F238E27FC236}">
                <a16:creationId xmlns:a16="http://schemas.microsoft.com/office/drawing/2014/main" id="{03B5CD17-8EF0-40F1-99DE-216007FD46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22E133-28C2-46A2-A371-E5930ECCE3CF}"/>
              </a:ext>
            </a:extLst>
          </p:cNvPr>
          <p:cNvSpPr>
            <a:spLocks noGrp="1"/>
          </p:cNvSpPr>
          <p:nvPr>
            <p:ph type="sldNum" sz="quarter" idx="12"/>
          </p:nvPr>
        </p:nvSpPr>
        <p:spPr/>
        <p:txBody>
          <a:bodyPr/>
          <a:lstStyle/>
          <a:p>
            <a:fld id="{CE609D4C-EB6D-4E92-AA30-96F78052F886}" type="slidenum">
              <a:rPr lang="en-US" smtClean="0"/>
              <a:t>‹#›</a:t>
            </a:fld>
            <a:endParaRPr lang="en-US"/>
          </a:p>
        </p:txBody>
      </p:sp>
    </p:spTree>
    <p:extLst>
      <p:ext uri="{BB962C8B-B14F-4D97-AF65-F5344CB8AC3E}">
        <p14:creationId xmlns:p14="http://schemas.microsoft.com/office/powerpoint/2010/main" val="334495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0FA048-AD75-4F43-BD8B-CF09D46E49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6B8FF6-1DFC-4F98-B512-FC1FC784EB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769AD6-4617-4E7C-8FEC-09E601A03A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1B625E-DF04-41A0-AC72-7C77582D2D0C}" type="datetimeFigureOut">
              <a:rPr lang="en-US" smtClean="0"/>
              <a:t>8/29/2017</a:t>
            </a:fld>
            <a:endParaRPr lang="en-US"/>
          </a:p>
        </p:txBody>
      </p:sp>
      <p:sp>
        <p:nvSpPr>
          <p:cNvPr id="5" name="Footer Placeholder 4">
            <a:extLst>
              <a:ext uri="{FF2B5EF4-FFF2-40B4-BE49-F238E27FC236}">
                <a16:creationId xmlns:a16="http://schemas.microsoft.com/office/drawing/2014/main" id="{4FD7D76E-D563-4C81-B0F8-D24584B378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B3EB54-66F6-4891-AE45-B392F4354B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609D4C-EB6D-4E92-AA30-96F78052F886}" type="slidenum">
              <a:rPr lang="en-US" smtClean="0"/>
              <a:t>‹#›</a:t>
            </a:fld>
            <a:endParaRPr lang="en-US"/>
          </a:p>
        </p:txBody>
      </p:sp>
    </p:spTree>
    <p:extLst>
      <p:ext uri="{BB962C8B-B14F-4D97-AF65-F5344CB8AC3E}">
        <p14:creationId xmlns:p14="http://schemas.microsoft.com/office/powerpoint/2010/main" val="1481162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7F769F-4EBC-41CC-8C3B-A105241242B7}"/>
              </a:ext>
            </a:extLst>
          </p:cNvPr>
          <p:cNvSpPr>
            <a:spLocks noGrp="1"/>
          </p:cNvSpPr>
          <p:nvPr>
            <p:ph idx="1"/>
          </p:nvPr>
        </p:nvSpPr>
        <p:spPr>
          <a:xfrm>
            <a:off x="838200" y="309093"/>
            <a:ext cx="10515600" cy="5867870"/>
          </a:xfrm>
        </p:spPr>
        <p:txBody>
          <a:bodyPr>
            <a:normAutofit/>
          </a:bodyPr>
          <a:lstStyle/>
          <a:p>
            <a:pPr marL="0" indent="0" algn="ctr">
              <a:buNone/>
            </a:pPr>
            <a:endParaRPr lang="en-US" sz="4400" dirty="0"/>
          </a:p>
          <a:p>
            <a:pPr marL="0" indent="0" algn="ctr">
              <a:buNone/>
            </a:pPr>
            <a:endParaRPr lang="en-US" sz="4400" dirty="0"/>
          </a:p>
          <a:p>
            <a:pPr marL="0" indent="0" algn="ctr">
              <a:buNone/>
            </a:pPr>
            <a:endParaRPr lang="en-US" sz="4400" dirty="0"/>
          </a:p>
          <a:p>
            <a:pPr marL="0" indent="0" algn="ctr">
              <a:buNone/>
            </a:pPr>
            <a:r>
              <a:rPr lang="en-US" sz="8800" dirty="0"/>
              <a:t>ASP.NET MVC</a:t>
            </a:r>
          </a:p>
        </p:txBody>
      </p:sp>
    </p:spTree>
    <p:extLst>
      <p:ext uri="{BB962C8B-B14F-4D97-AF65-F5344CB8AC3E}">
        <p14:creationId xmlns:p14="http://schemas.microsoft.com/office/powerpoint/2010/main" val="690069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1B425-12CC-4C19-A961-FFDDC3F8FA06}"/>
              </a:ext>
            </a:extLst>
          </p:cNvPr>
          <p:cNvSpPr>
            <a:spLocks noGrp="1"/>
          </p:cNvSpPr>
          <p:nvPr>
            <p:ph type="title"/>
          </p:nvPr>
        </p:nvSpPr>
        <p:spPr/>
        <p:txBody>
          <a:bodyPr/>
          <a:lstStyle/>
          <a:p>
            <a:r>
              <a:rPr lang="en-US" altLang="en-US" b="1" dirty="0"/>
              <a:t>Custom View Models</a:t>
            </a:r>
            <a:endParaRPr lang="en-US" dirty="0"/>
          </a:p>
        </p:txBody>
      </p:sp>
      <p:sp>
        <p:nvSpPr>
          <p:cNvPr id="3" name="Content Placeholder 2">
            <a:extLst>
              <a:ext uri="{FF2B5EF4-FFF2-40B4-BE49-F238E27FC236}">
                <a16:creationId xmlns:a16="http://schemas.microsoft.com/office/drawing/2014/main" id="{50081B35-9A43-4552-AD25-90DED6C6DFED}"/>
              </a:ext>
            </a:extLst>
          </p:cNvPr>
          <p:cNvSpPr>
            <a:spLocks noGrp="1"/>
          </p:cNvSpPr>
          <p:nvPr>
            <p:ph idx="1"/>
          </p:nvPr>
        </p:nvSpPr>
        <p:spPr/>
        <p:txBody>
          <a:bodyPr>
            <a:normAutofit/>
          </a:bodyPr>
          <a:lstStyle/>
          <a:p>
            <a:r>
              <a:rPr lang="en-US" dirty="0"/>
              <a:t>When you combine properties to display on a View</a:t>
            </a:r>
          </a:p>
          <a:p>
            <a:pPr marL="914400" lvl="2" indent="0">
              <a:buNone/>
            </a:pPr>
            <a:r>
              <a:rPr lang="en-US" dirty="0"/>
              <a:t>namespace </a:t>
            </a:r>
            <a:r>
              <a:rPr lang="en-US" dirty="0" err="1"/>
              <a:t>ContosoUniversity.ViewModels</a:t>
            </a:r>
            <a:endParaRPr lang="en-US" dirty="0"/>
          </a:p>
          <a:p>
            <a:pPr marL="914400" lvl="2" indent="0">
              <a:buNone/>
            </a:pPr>
            <a:r>
              <a:rPr lang="en-US" dirty="0"/>
              <a:t>{</a:t>
            </a:r>
          </a:p>
          <a:p>
            <a:pPr marL="914400" lvl="2" indent="0">
              <a:buNone/>
            </a:pPr>
            <a:r>
              <a:rPr lang="en-US" dirty="0"/>
              <a:t>    public class </a:t>
            </a:r>
            <a:r>
              <a:rPr lang="en-US" dirty="0" err="1"/>
              <a:t>AssignedCourseData</a:t>
            </a:r>
            <a:endParaRPr lang="en-US" dirty="0"/>
          </a:p>
          <a:p>
            <a:pPr marL="914400" lvl="2" indent="0">
              <a:buNone/>
            </a:pPr>
            <a:r>
              <a:rPr lang="en-US" dirty="0"/>
              <a:t>    {</a:t>
            </a:r>
          </a:p>
          <a:p>
            <a:pPr marL="914400" lvl="2" indent="0">
              <a:buNone/>
            </a:pPr>
            <a:r>
              <a:rPr lang="en-US" dirty="0"/>
              <a:t>        public </a:t>
            </a:r>
            <a:r>
              <a:rPr lang="en-US" dirty="0" err="1"/>
              <a:t>int</a:t>
            </a:r>
            <a:r>
              <a:rPr lang="en-US" dirty="0"/>
              <a:t> </a:t>
            </a:r>
            <a:r>
              <a:rPr lang="en-US" dirty="0" err="1"/>
              <a:t>CourseID</a:t>
            </a:r>
            <a:r>
              <a:rPr lang="en-US" dirty="0"/>
              <a:t> { get; set; }</a:t>
            </a:r>
          </a:p>
          <a:p>
            <a:pPr marL="914400" lvl="2" indent="0">
              <a:buNone/>
            </a:pPr>
            <a:r>
              <a:rPr lang="en-US" dirty="0"/>
              <a:t>        public string Title { get; set; }</a:t>
            </a:r>
          </a:p>
          <a:p>
            <a:pPr marL="914400" lvl="2" indent="0">
              <a:buNone/>
            </a:pPr>
            <a:r>
              <a:rPr lang="en-US" dirty="0"/>
              <a:t>        public bool Assigned { get; set; }</a:t>
            </a:r>
          </a:p>
          <a:p>
            <a:pPr marL="914400" lvl="2" indent="0">
              <a:buNone/>
            </a:pPr>
            <a:r>
              <a:rPr lang="en-US" dirty="0"/>
              <a:t>    }</a:t>
            </a:r>
          </a:p>
          <a:p>
            <a:pPr marL="914400" lvl="2" indent="0">
              <a:buNone/>
            </a:pPr>
            <a:r>
              <a:rPr lang="en-US" dirty="0"/>
              <a:t>}</a:t>
            </a:r>
          </a:p>
          <a:p>
            <a:endParaRPr lang="en-US" dirty="0"/>
          </a:p>
        </p:txBody>
      </p:sp>
    </p:spTree>
    <p:extLst>
      <p:ext uri="{BB962C8B-B14F-4D97-AF65-F5344CB8AC3E}">
        <p14:creationId xmlns:p14="http://schemas.microsoft.com/office/powerpoint/2010/main" val="1275194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22890-7385-4D3C-B9C7-567FB63054A2}"/>
              </a:ext>
            </a:extLst>
          </p:cNvPr>
          <p:cNvSpPr>
            <a:spLocks noGrp="1"/>
          </p:cNvSpPr>
          <p:nvPr>
            <p:ph type="title"/>
          </p:nvPr>
        </p:nvSpPr>
        <p:spPr/>
        <p:txBody>
          <a:bodyPr/>
          <a:lstStyle/>
          <a:p>
            <a:r>
              <a:rPr lang="en-US" altLang="en-US" b="1" dirty="0"/>
              <a:t>What is Controller?</a:t>
            </a:r>
            <a:endParaRPr lang="en-US" dirty="0"/>
          </a:p>
        </p:txBody>
      </p:sp>
      <p:sp>
        <p:nvSpPr>
          <p:cNvPr id="3" name="Content Placeholder 2">
            <a:extLst>
              <a:ext uri="{FF2B5EF4-FFF2-40B4-BE49-F238E27FC236}">
                <a16:creationId xmlns:a16="http://schemas.microsoft.com/office/drawing/2014/main" id="{F0161FF5-3EE0-4EAA-BCEA-1BEC993D5DC9}"/>
              </a:ext>
            </a:extLst>
          </p:cNvPr>
          <p:cNvSpPr>
            <a:spLocks noGrp="1"/>
          </p:cNvSpPr>
          <p:nvPr>
            <p:ph idx="1"/>
          </p:nvPr>
        </p:nvSpPr>
        <p:spPr/>
        <p:txBody>
          <a:bodyPr>
            <a:normAutofit fontScale="85000" lnSpcReduction="20000"/>
          </a:bodyPr>
          <a:lstStyle/>
          <a:p>
            <a:r>
              <a:rPr lang="en-US" dirty="0"/>
              <a:t>It is a class</a:t>
            </a:r>
          </a:p>
          <a:p>
            <a:r>
              <a:rPr lang="en-US" dirty="0"/>
              <a:t>Derives from the base </a:t>
            </a:r>
            <a:r>
              <a:rPr lang="en-US" dirty="0" err="1"/>
              <a:t>System.Web.Mvc.Controller</a:t>
            </a:r>
            <a:r>
              <a:rPr lang="en-US" dirty="0"/>
              <a:t> class</a:t>
            </a:r>
          </a:p>
          <a:p>
            <a:r>
              <a:rPr lang="en-US" dirty="0"/>
              <a:t>Generates the response to the browser request</a:t>
            </a:r>
          </a:p>
          <a:p>
            <a:pPr marL="1371600" lvl="3" indent="0">
              <a:buNone/>
            </a:pPr>
            <a:r>
              <a:rPr lang="en-US" dirty="0"/>
              <a:t>public class </a:t>
            </a:r>
            <a:r>
              <a:rPr lang="en-US" dirty="0" err="1"/>
              <a:t>HomeController</a:t>
            </a:r>
            <a:r>
              <a:rPr lang="en-US" dirty="0"/>
              <a:t> : Controller</a:t>
            </a:r>
          </a:p>
          <a:p>
            <a:pPr marL="1371600" lvl="3" indent="0">
              <a:buNone/>
            </a:pPr>
            <a:r>
              <a:rPr lang="en-US" dirty="0"/>
              <a:t>{</a:t>
            </a:r>
          </a:p>
          <a:p>
            <a:pPr marL="1371600" lvl="3" indent="0">
              <a:buNone/>
            </a:pPr>
            <a:r>
              <a:rPr lang="en-US" dirty="0"/>
              <a:t>        public </a:t>
            </a:r>
            <a:r>
              <a:rPr lang="en-US" dirty="0" err="1"/>
              <a:t>ActionResult</a:t>
            </a:r>
            <a:r>
              <a:rPr lang="en-US" dirty="0"/>
              <a:t> Index()</a:t>
            </a:r>
          </a:p>
          <a:p>
            <a:pPr marL="1371600" lvl="3" indent="0">
              <a:buNone/>
            </a:pPr>
            <a:r>
              <a:rPr lang="en-US" dirty="0"/>
              <a:t>        {</a:t>
            </a:r>
          </a:p>
          <a:p>
            <a:pPr marL="1371600" lvl="3" indent="0">
              <a:buNone/>
            </a:pPr>
            <a:r>
              <a:rPr lang="en-US" dirty="0"/>
              <a:t>            </a:t>
            </a:r>
            <a:r>
              <a:rPr lang="en-US" dirty="0" err="1"/>
              <a:t>ViewBag.Message</a:t>
            </a:r>
            <a:r>
              <a:rPr lang="en-US" dirty="0"/>
              <a:t> = "Welcome to ASP.NET MVC!";</a:t>
            </a:r>
          </a:p>
          <a:p>
            <a:pPr marL="1371600" lvl="3" indent="0">
              <a:buNone/>
            </a:pPr>
            <a:endParaRPr lang="en-US" dirty="0"/>
          </a:p>
          <a:p>
            <a:pPr marL="1371600" lvl="3" indent="0">
              <a:buNone/>
            </a:pPr>
            <a:r>
              <a:rPr lang="en-US" dirty="0"/>
              <a:t>            return View();</a:t>
            </a:r>
          </a:p>
          <a:p>
            <a:pPr marL="1371600" lvl="3" indent="0">
              <a:buNone/>
            </a:pPr>
            <a:r>
              <a:rPr lang="en-US" dirty="0"/>
              <a:t>        }</a:t>
            </a:r>
          </a:p>
          <a:p>
            <a:pPr marL="1371600" lvl="3" indent="0">
              <a:buNone/>
            </a:pPr>
            <a:endParaRPr lang="en-US" dirty="0"/>
          </a:p>
          <a:p>
            <a:pPr marL="1371600" lvl="3" indent="0">
              <a:buNone/>
            </a:pPr>
            <a:r>
              <a:rPr lang="en-US" dirty="0"/>
              <a:t>        public </a:t>
            </a:r>
            <a:r>
              <a:rPr lang="en-US" dirty="0" err="1"/>
              <a:t>ActionResult</a:t>
            </a:r>
            <a:r>
              <a:rPr lang="en-US" dirty="0"/>
              <a:t> About()</a:t>
            </a:r>
          </a:p>
          <a:p>
            <a:pPr marL="1371600" lvl="3" indent="0">
              <a:buNone/>
            </a:pPr>
            <a:r>
              <a:rPr lang="en-US" dirty="0"/>
              <a:t>        {</a:t>
            </a:r>
          </a:p>
          <a:p>
            <a:pPr marL="1371600" lvl="3" indent="0">
              <a:buNone/>
            </a:pPr>
            <a:r>
              <a:rPr lang="en-US" dirty="0"/>
              <a:t>            return View();</a:t>
            </a:r>
          </a:p>
          <a:p>
            <a:pPr marL="1371600" lvl="3" indent="0">
              <a:buNone/>
            </a:pPr>
            <a:r>
              <a:rPr lang="en-US" dirty="0"/>
              <a:t>        }</a:t>
            </a:r>
          </a:p>
          <a:p>
            <a:pPr marL="1371600" lvl="3" indent="0">
              <a:buNone/>
            </a:pPr>
            <a:r>
              <a:rPr lang="en-US" dirty="0"/>
              <a:t>}</a:t>
            </a:r>
          </a:p>
        </p:txBody>
      </p:sp>
    </p:spTree>
    <p:extLst>
      <p:ext uri="{BB962C8B-B14F-4D97-AF65-F5344CB8AC3E}">
        <p14:creationId xmlns:p14="http://schemas.microsoft.com/office/powerpoint/2010/main" val="4074562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19F4E-9577-4DC3-88EF-A8B78F233CF2}"/>
              </a:ext>
            </a:extLst>
          </p:cNvPr>
          <p:cNvSpPr>
            <a:spLocks noGrp="1"/>
          </p:cNvSpPr>
          <p:nvPr>
            <p:ph type="title"/>
          </p:nvPr>
        </p:nvSpPr>
        <p:spPr/>
        <p:txBody>
          <a:bodyPr/>
          <a:lstStyle/>
          <a:p>
            <a:r>
              <a:rPr lang="en-US" altLang="en-US" b="1" dirty="0"/>
              <a:t>Controller Actions</a:t>
            </a:r>
            <a:endParaRPr lang="en-US" dirty="0"/>
          </a:p>
        </p:txBody>
      </p:sp>
      <p:sp>
        <p:nvSpPr>
          <p:cNvPr id="3" name="Content Placeholder 2">
            <a:extLst>
              <a:ext uri="{FF2B5EF4-FFF2-40B4-BE49-F238E27FC236}">
                <a16:creationId xmlns:a16="http://schemas.microsoft.com/office/drawing/2014/main" id="{7B1ACA3E-C5E3-44B9-81C1-D750A976BA46}"/>
              </a:ext>
            </a:extLst>
          </p:cNvPr>
          <p:cNvSpPr>
            <a:spLocks noGrp="1"/>
          </p:cNvSpPr>
          <p:nvPr>
            <p:ph idx="1"/>
          </p:nvPr>
        </p:nvSpPr>
        <p:spPr/>
        <p:txBody>
          <a:bodyPr/>
          <a:lstStyle/>
          <a:p>
            <a:r>
              <a:rPr lang="en-US" dirty="0"/>
              <a:t>Public method of the Controller class</a:t>
            </a:r>
          </a:p>
          <a:p>
            <a:r>
              <a:rPr lang="en-US" dirty="0"/>
              <a:t>Cannot  be overloaded</a:t>
            </a:r>
          </a:p>
          <a:p>
            <a:r>
              <a:rPr lang="en-US" dirty="0"/>
              <a:t>Cannot be a static method</a:t>
            </a:r>
          </a:p>
          <a:p>
            <a:r>
              <a:rPr lang="en-US" dirty="0"/>
              <a:t>Returns action result</a:t>
            </a:r>
          </a:p>
          <a:p>
            <a:pPr marL="914400" lvl="2" indent="0">
              <a:buNone/>
            </a:pPr>
            <a:r>
              <a:rPr lang="en-US" dirty="0"/>
              <a:t>public </a:t>
            </a:r>
            <a:r>
              <a:rPr lang="en-US" dirty="0" err="1"/>
              <a:t>ActionResult</a:t>
            </a:r>
            <a:r>
              <a:rPr lang="en-US" dirty="0"/>
              <a:t> About()</a:t>
            </a:r>
          </a:p>
          <a:p>
            <a:pPr marL="914400" lvl="2" indent="0">
              <a:buNone/>
            </a:pPr>
            <a:r>
              <a:rPr lang="en-US" dirty="0"/>
              <a:t>{</a:t>
            </a:r>
          </a:p>
          <a:p>
            <a:pPr marL="914400" lvl="2" indent="0">
              <a:buNone/>
            </a:pPr>
            <a:r>
              <a:rPr lang="en-US" dirty="0"/>
              <a:t>	return View();</a:t>
            </a:r>
          </a:p>
          <a:p>
            <a:pPr marL="914400" lvl="2" indent="0">
              <a:buNone/>
            </a:pPr>
            <a:r>
              <a:rPr lang="en-US" dirty="0"/>
              <a:t>}</a:t>
            </a:r>
          </a:p>
          <a:p>
            <a:endParaRPr lang="en-US" dirty="0"/>
          </a:p>
        </p:txBody>
      </p:sp>
    </p:spTree>
    <p:extLst>
      <p:ext uri="{BB962C8B-B14F-4D97-AF65-F5344CB8AC3E}">
        <p14:creationId xmlns:p14="http://schemas.microsoft.com/office/powerpoint/2010/main" val="2807279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BFE51-AD0A-474D-B6CF-FC173C7AD863}"/>
              </a:ext>
            </a:extLst>
          </p:cNvPr>
          <p:cNvSpPr>
            <a:spLocks noGrp="1"/>
          </p:cNvSpPr>
          <p:nvPr>
            <p:ph type="title"/>
          </p:nvPr>
        </p:nvSpPr>
        <p:spPr/>
        <p:txBody>
          <a:bodyPr/>
          <a:lstStyle/>
          <a:p>
            <a:r>
              <a:rPr lang="en-US" altLang="en-US" b="1" dirty="0"/>
              <a:t>Action Results</a:t>
            </a:r>
            <a:endParaRPr lang="en-US" dirty="0"/>
          </a:p>
        </p:txBody>
      </p:sp>
      <p:sp>
        <p:nvSpPr>
          <p:cNvPr id="3" name="Content Placeholder 2">
            <a:extLst>
              <a:ext uri="{FF2B5EF4-FFF2-40B4-BE49-F238E27FC236}">
                <a16:creationId xmlns:a16="http://schemas.microsoft.com/office/drawing/2014/main" id="{CB42C451-31DC-4BBB-A49B-FA278E2EFA49}"/>
              </a:ext>
            </a:extLst>
          </p:cNvPr>
          <p:cNvSpPr>
            <a:spLocks noGrp="1"/>
          </p:cNvSpPr>
          <p:nvPr>
            <p:ph idx="1"/>
          </p:nvPr>
        </p:nvSpPr>
        <p:spPr/>
        <p:txBody>
          <a:bodyPr/>
          <a:lstStyle/>
          <a:p>
            <a:r>
              <a:rPr lang="en-US" dirty="0"/>
              <a:t>Controller action response to a browser request</a:t>
            </a:r>
          </a:p>
          <a:p>
            <a:r>
              <a:rPr lang="en-US" dirty="0"/>
              <a:t>Inherits from the base </a:t>
            </a:r>
            <a:r>
              <a:rPr lang="en-US" dirty="0" err="1"/>
              <a:t>ActionResult</a:t>
            </a:r>
            <a:r>
              <a:rPr lang="en-US" dirty="0"/>
              <a:t> class</a:t>
            </a:r>
          </a:p>
          <a:p>
            <a:r>
              <a:rPr lang="en-US" dirty="0"/>
              <a:t>Different results types</a:t>
            </a:r>
          </a:p>
          <a:p>
            <a:endParaRPr lang="en-US" dirty="0"/>
          </a:p>
        </p:txBody>
      </p:sp>
    </p:spTree>
    <p:extLst>
      <p:ext uri="{BB962C8B-B14F-4D97-AF65-F5344CB8AC3E}">
        <p14:creationId xmlns:p14="http://schemas.microsoft.com/office/powerpoint/2010/main" val="665224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47BCF-987E-43EB-AB90-3FF81AEE03EF}"/>
              </a:ext>
            </a:extLst>
          </p:cNvPr>
          <p:cNvSpPr>
            <a:spLocks noGrp="1"/>
          </p:cNvSpPr>
          <p:nvPr>
            <p:ph type="title"/>
          </p:nvPr>
        </p:nvSpPr>
        <p:spPr/>
        <p:txBody>
          <a:bodyPr/>
          <a:lstStyle/>
          <a:p>
            <a:r>
              <a:rPr lang="en-US" altLang="en-US" b="1" dirty="0"/>
              <a:t>Action Results Types</a:t>
            </a:r>
            <a:endParaRPr lang="en-US" dirty="0"/>
          </a:p>
        </p:txBody>
      </p:sp>
      <p:sp>
        <p:nvSpPr>
          <p:cNvPr id="3" name="Content Placeholder 2">
            <a:extLst>
              <a:ext uri="{FF2B5EF4-FFF2-40B4-BE49-F238E27FC236}">
                <a16:creationId xmlns:a16="http://schemas.microsoft.com/office/drawing/2014/main" id="{A36F4D4D-B58F-4A64-962E-3D3787125EB3}"/>
              </a:ext>
            </a:extLst>
          </p:cNvPr>
          <p:cNvSpPr>
            <a:spLocks noGrp="1"/>
          </p:cNvSpPr>
          <p:nvPr>
            <p:ph idx="1"/>
          </p:nvPr>
        </p:nvSpPr>
        <p:spPr/>
        <p:txBody>
          <a:bodyPr>
            <a:normAutofit lnSpcReduction="10000"/>
          </a:bodyPr>
          <a:lstStyle/>
          <a:p>
            <a:r>
              <a:rPr lang="en-US" dirty="0" err="1"/>
              <a:t>ViewResult</a:t>
            </a:r>
            <a:r>
              <a:rPr lang="en-US" dirty="0"/>
              <a:t> </a:t>
            </a:r>
          </a:p>
          <a:p>
            <a:r>
              <a:rPr lang="en-US" dirty="0" err="1"/>
              <a:t>EmptyResult</a:t>
            </a:r>
            <a:endParaRPr lang="en-US" dirty="0"/>
          </a:p>
          <a:p>
            <a:r>
              <a:rPr lang="en-US" dirty="0" err="1"/>
              <a:t>RedirectResult</a:t>
            </a:r>
            <a:endParaRPr lang="en-US" dirty="0"/>
          </a:p>
          <a:p>
            <a:r>
              <a:rPr lang="en-US" dirty="0" err="1"/>
              <a:t>JsonResult</a:t>
            </a:r>
            <a:endParaRPr lang="en-US" dirty="0"/>
          </a:p>
          <a:p>
            <a:r>
              <a:rPr lang="en-US" dirty="0" err="1"/>
              <a:t>JavaScriptResult</a:t>
            </a:r>
            <a:endParaRPr lang="en-US" dirty="0"/>
          </a:p>
          <a:p>
            <a:r>
              <a:rPr lang="en-US" dirty="0" err="1"/>
              <a:t>ContentResult</a:t>
            </a:r>
            <a:r>
              <a:rPr lang="en-US" dirty="0"/>
              <a:t> </a:t>
            </a:r>
          </a:p>
          <a:p>
            <a:r>
              <a:rPr lang="en-US" dirty="0" err="1"/>
              <a:t>FileContentResult</a:t>
            </a:r>
            <a:r>
              <a:rPr lang="en-US" dirty="0"/>
              <a:t> </a:t>
            </a:r>
          </a:p>
          <a:p>
            <a:r>
              <a:rPr lang="en-US" dirty="0" err="1"/>
              <a:t>FileStreamResult</a:t>
            </a:r>
            <a:endParaRPr lang="en-US" dirty="0"/>
          </a:p>
          <a:p>
            <a:r>
              <a:rPr lang="en-US" dirty="0" err="1"/>
              <a:t>FilePathResult</a:t>
            </a:r>
            <a:endParaRPr lang="en-US" dirty="0"/>
          </a:p>
          <a:p>
            <a:endParaRPr lang="en-US" dirty="0"/>
          </a:p>
        </p:txBody>
      </p:sp>
    </p:spTree>
    <p:extLst>
      <p:ext uri="{BB962C8B-B14F-4D97-AF65-F5344CB8AC3E}">
        <p14:creationId xmlns:p14="http://schemas.microsoft.com/office/powerpoint/2010/main" val="3875119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F315D-4AD8-49E3-9C6B-6A0D60957DB6}"/>
              </a:ext>
            </a:extLst>
          </p:cNvPr>
          <p:cNvSpPr>
            <a:spLocks noGrp="1"/>
          </p:cNvSpPr>
          <p:nvPr>
            <p:ph type="title"/>
          </p:nvPr>
        </p:nvSpPr>
        <p:spPr/>
        <p:txBody>
          <a:bodyPr/>
          <a:lstStyle/>
          <a:p>
            <a:r>
              <a:rPr lang="en-US" b="1" dirty="0"/>
              <a:t>Action selectors</a:t>
            </a:r>
          </a:p>
        </p:txBody>
      </p:sp>
      <p:sp>
        <p:nvSpPr>
          <p:cNvPr id="3" name="Content Placeholder 2">
            <a:extLst>
              <a:ext uri="{FF2B5EF4-FFF2-40B4-BE49-F238E27FC236}">
                <a16:creationId xmlns:a16="http://schemas.microsoft.com/office/drawing/2014/main" id="{6219A82C-29A2-4E81-B84E-9BFB27352506}"/>
              </a:ext>
            </a:extLst>
          </p:cNvPr>
          <p:cNvSpPr>
            <a:spLocks noGrp="1"/>
          </p:cNvSpPr>
          <p:nvPr>
            <p:ph idx="1"/>
          </p:nvPr>
        </p:nvSpPr>
        <p:spPr/>
        <p:txBody>
          <a:bodyPr/>
          <a:lstStyle/>
          <a:p>
            <a:pPr marL="0" indent="0">
              <a:buNone/>
            </a:pPr>
            <a:r>
              <a:rPr lang="en-US" dirty="0"/>
              <a:t>Action selectors are attributes that can be applied to action methods and are used to influence which action method gets invoked in response to a request. It helps the routing engine to select the correct action method to handle a particular request.</a:t>
            </a:r>
          </a:p>
          <a:p>
            <a:pPr marL="0" indent="0">
              <a:buNone/>
            </a:pPr>
            <a:endParaRPr lang="en-US" dirty="0"/>
          </a:p>
          <a:p>
            <a:pPr marL="0" indent="0">
              <a:buNone/>
            </a:pPr>
            <a:r>
              <a:rPr lang="en-US" dirty="0"/>
              <a:t>It plays a very crucial role when you are writing your action methods. These selectors will decide the behavior of the method invocation based on the modified name given in front of the action method. It is usually used to alias the name of the action method.</a:t>
            </a:r>
          </a:p>
        </p:txBody>
      </p:sp>
    </p:spTree>
    <p:extLst>
      <p:ext uri="{BB962C8B-B14F-4D97-AF65-F5344CB8AC3E}">
        <p14:creationId xmlns:p14="http://schemas.microsoft.com/office/powerpoint/2010/main" val="2237712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AB235-D49C-4C95-BCBF-7CDF0E038472}"/>
              </a:ext>
            </a:extLst>
          </p:cNvPr>
          <p:cNvSpPr>
            <a:spLocks noGrp="1"/>
          </p:cNvSpPr>
          <p:nvPr>
            <p:ph type="title"/>
          </p:nvPr>
        </p:nvSpPr>
        <p:spPr>
          <a:xfrm>
            <a:off x="838200" y="378004"/>
            <a:ext cx="10515600" cy="1325563"/>
          </a:xfrm>
        </p:spPr>
        <p:txBody>
          <a:bodyPr/>
          <a:lstStyle/>
          <a:p>
            <a:r>
              <a:rPr lang="en-US" b="1" dirty="0"/>
              <a:t>Three types of action selector attributes </a:t>
            </a:r>
          </a:p>
        </p:txBody>
      </p:sp>
      <p:sp>
        <p:nvSpPr>
          <p:cNvPr id="3" name="Content Placeholder 2">
            <a:extLst>
              <a:ext uri="{FF2B5EF4-FFF2-40B4-BE49-F238E27FC236}">
                <a16:creationId xmlns:a16="http://schemas.microsoft.com/office/drawing/2014/main" id="{9E3F4E2D-ED5D-4346-9A55-AF36C8F33466}"/>
              </a:ext>
            </a:extLst>
          </p:cNvPr>
          <p:cNvSpPr>
            <a:spLocks noGrp="1"/>
          </p:cNvSpPr>
          <p:nvPr>
            <p:ph idx="1"/>
          </p:nvPr>
        </p:nvSpPr>
        <p:spPr>
          <a:xfrm>
            <a:off x="838200" y="1825625"/>
            <a:ext cx="10515600" cy="4351338"/>
          </a:xfrm>
        </p:spPr>
        <p:txBody>
          <a:bodyPr>
            <a:normAutofit fontScale="25000" lnSpcReduction="20000"/>
          </a:bodyPr>
          <a:lstStyle/>
          <a:p>
            <a:pPr marL="514350" indent="-514350">
              <a:buFont typeface="+mj-lt"/>
              <a:buAutoNum type="arabicPeriod"/>
            </a:pPr>
            <a:r>
              <a:rPr lang="en-US" sz="9600" dirty="0" err="1"/>
              <a:t>ActionName</a:t>
            </a:r>
            <a:r>
              <a:rPr lang="en-US" sz="9600" dirty="0"/>
              <a:t>	</a:t>
            </a:r>
          </a:p>
          <a:p>
            <a:pPr marL="457200" lvl="1" indent="0">
              <a:buNone/>
            </a:pPr>
            <a:r>
              <a:rPr lang="en-US" sz="9600" dirty="0"/>
              <a:t>	 This class represents an attribute that is used for the name of an action. It also allows developers to use a different action name than the method name</a:t>
            </a:r>
          </a:p>
          <a:p>
            <a:pPr marL="457200" lvl="1" indent="0">
              <a:buNone/>
            </a:pPr>
            <a:endParaRPr lang="en-US" dirty="0"/>
          </a:p>
          <a:p>
            <a:pPr marL="0" indent="0">
              <a:buNone/>
            </a:pPr>
            <a:r>
              <a:rPr kumimoji="0" lang="en-US" altLang="en-US" b="0" i="0" u="none" strike="noStrike" cap="none" normalizeH="0" baseline="0" dirty="0">
                <a:ln>
                  <a:noFill/>
                </a:ln>
                <a:solidFill>
                  <a:srgbClr val="000088"/>
                </a:solidFill>
                <a:effectLst/>
                <a:latin typeface="Menlo"/>
              </a:rPr>
              <a:t>	</a:t>
            </a:r>
            <a:r>
              <a:rPr kumimoji="0" lang="en-US" altLang="en-US" sz="4800" b="0" i="0" u="none" strike="noStrike" cap="none" normalizeH="0" baseline="0" dirty="0">
                <a:ln>
                  <a:noFill/>
                </a:ln>
                <a:solidFill>
                  <a:srgbClr val="000088"/>
                </a:solidFill>
                <a:effectLst/>
                <a:latin typeface="Menlo"/>
              </a:rPr>
              <a:t>public</a:t>
            </a:r>
            <a:r>
              <a:rPr kumimoji="0" lang="en-US" altLang="en-US" sz="4800" b="0" i="0" u="none" strike="noStrike" cap="none" normalizeH="0" baseline="0" dirty="0">
                <a:ln>
                  <a:noFill/>
                </a:ln>
                <a:solidFill>
                  <a:srgbClr val="313131"/>
                </a:solidFill>
                <a:effectLst/>
                <a:latin typeface="Menlo"/>
              </a:rPr>
              <a:t> </a:t>
            </a:r>
            <a:r>
              <a:rPr kumimoji="0" lang="en-US" altLang="en-US" sz="4800" b="0" i="0" u="none" strike="noStrike" cap="none" normalizeH="0" baseline="0" dirty="0">
                <a:ln>
                  <a:noFill/>
                </a:ln>
                <a:solidFill>
                  <a:srgbClr val="000088"/>
                </a:solidFill>
                <a:effectLst/>
                <a:latin typeface="Menlo"/>
              </a:rPr>
              <a:t>class</a:t>
            </a:r>
            <a:r>
              <a:rPr kumimoji="0" lang="en-US" altLang="en-US" sz="4800" b="0" i="0" u="none" strike="noStrike" cap="none" normalizeH="0" baseline="0" dirty="0">
                <a:ln>
                  <a:noFill/>
                </a:ln>
                <a:solidFill>
                  <a:srgbClr val="313131"/>
                </a:solidFill>
                <a:effectLst/>
                <a:latin typeface="Menlo"/>
              </a:rPr>
              <a:t> </a:t>
            </a:r>
            <a:r>
              <a:rPr kumimoji="0" lang="en-US" altLang="en-US" sz="4800" b="0" i="0" u="none" strike="noStrike" cap="none" normalizeH="0" baseline="0" dirty="0" err="1">
                <a:ln>
                  <a:noFill/>
                </a:ln>
                <a:solidFill>
                  <a:srgbClr val="7F0055"/>
                </a:solidFill>
                <a:effectLst/>
                <a:latin typeface="Menlo"/>
              </a:rPr>
              <a:t>HomeController</a:t>
            </a:r>
            <a:r>
              <a:rPr kumimoji="0" lang="en-US" altLang="en-US" sz="4800" b="0" i="0" u="none" strike="noStrike" cap="none" normalizeH="0" baseline="0" dirty="0">
                <a:ln>
                  <a:noFill/>
                </a:ln>
                <a:solidFill>
                  <a:srgbClr val="313131"/>
                </a:solidFill>
                <a:effectLst/>
                <a:latin typeface="Menlo"/>
              </a:rPr>
              <a:t> </a:t>
            </a:r>
            <a:r>
              <a:rPr kumimoji="0" lang="en-US" altLang="en-US" sz="4800" b="0" i="0" u="none" strike="noStrike" cap="none" normalizeH="0" baseline="0" dirty="0">
                <a:ln>
                  <a:noFill/>
                </a:ln>
                <a:solidFill>
                  <a:srgbClr val="666600"/>
                </a:solidFill>
                <a:effectLst/>
                <a:latin typeface="Menlo"/>
              </a:rPr>
              <a:t>:</a:t>
            </a:r>
            <a:r>
              <a:rPr kumimoji="0" lang="en-US" altLang="en-US" sz="4800" b="0" i="0" u="none" strike="noStrike" cap="none" normalizeH="0" baseline="0" dirty="0">
                <a:ln>
                  <a:noFill/>
                </a:ln>
                <a:solidFill>
                  <a:srgbClr val="313131"/>
                </a:solidFill>
                <a:effectLst/>
                <a:latin typeface="Menlo"/>
              </a:rPr>
              <a:t> </a:t>
            </a:r>
            <a:r>
              <a:rPr kumimoji="0" lang="en-US" altLang="en-US" sz="4800" b="0" i="0" u="none" strike="noStrike" cap="none" normalizeH="0" baseline="0" dirty="0">
                <a:ln>
                  <a:noFill/>
                </a:ln>
                <a:solidFill>
                  <a:srgbClr val="7F0055"/>
                </a:solidFill>
                <a:effectLst/>
                <a:latin typeface="Menlo"/>
              </a:rPr>
              <a:t>Controller</a:t>
            </a:r>
          </a:p>
          <a:p>
            <a:pPr marL="0" indent="0">
              <a:buNone/>
            </a:pPr>
            <a:r>
              <a:rPr kumimoji="0" lang="en-US" altLang="en-US" sz="4800" b="0" i="0" u="none" strike="noStrike" cap="none" normalizeH="0" baseline="0" dirty="0">
                <a:ln>
                  <a:noFill/>
                </a:ln>
                <a:solidFill>
                  <a:srgbClr val="666600"/>
                </a:solidFill>
                <a:effectLst/>
                <a:latin typeface="Menlo"/>
              </a:rPr>
              <a:t>	{</a:t>
            </a:r>
            <a:r>
              <a:rPr kumimoji="0" lang="en-US" altLang="en-US" sz="4800" b="0" i="0" u="none" strike="noStrike" cap="none" normalizeH="0" baseline="0" dirty="0">
                <a:ln>
                  <a:noFill/>
                </a:ln>
                <a:solidFill>
                  <a:srgbClr val="313131"/>
                </a:solidFill>
                <a:effectLst/>
                <a:latin typeface="Menlo"/>
              </a:rPr>
              <a:t> </a:t>
            </a:r>
          </a:p>
          <a:p>
            <a:pPr marL="0" indent="0">
              <a:buNone/>
            </a:pPr>
            <a:r>
              <a:rPr kumimoji="0" lang="en-US" altLang="en-US" sz="4800" b="0" i="0" u="none" strike="noStrike" cap="none" normalizeH="0" baseline="0" dirty="0">
                <a:ln>
                  <a:noFill/>
                </a:ln>
                <a:solidFill>
                  <a:srgbClr val="880000"/>
                </a:solidFill>
                <a:effectLst/>
                <a:latin typeface="Menlo"/>
              </a:rPr>
              <a:t>	// GET: Home</a:t>
            </a:r>
            <a:r>
              <a:rPr kumimoji="0" lang="en-US" altLang="en-US" sz="4800" b="0" i="0" u="none" strike="noStrike" cap="none" normalizeH="0" baseline="0" dirty="0">
                <a:ln>
                  <a:noFill/>
                </a:ln>
                <a:solidFill>
                  <a:srgbClr val="313131"/>
                </a:solidFill>
                <a:effectLst/>
                <a:latin typeface="Menlo"/>
              </a:rPr>
              <a:t> </a:t>
            </a:r>
            <a:r>
              <a:rPr kumimoji="0" lang="en-US" altLang="en-US" sz="4800" b="0" i="0" u="none" strike="noStrike" cap="none" normalizeH="0" baseline="0" dirty="0">
                <a:ln>
                  <a:noFill/>
                </a:ln>
                <a:solidFill>
                  <a:srgbClr val="000088"/>
                </a:solidFill>
                <a:effectLst/>
                <a:latin typeface="Menlo"/>
              </a:rPr>
              <a:t>public</a:t>
            </a:r>
            <a:r>
              <a:rPr kumimoji="0" lang="en-US" altLang="en-US" sz="4800" b="0" i="0" u="none" strike="noStrike" cap="none" normalizeH="0" baseline="0" dirty="0">
                <a:ln>
                  <a:noFill/>
                </a:ln>
                <a:solidFill>
                  <a:srgbClr val="313131"/>
                </a:solidFill>
                <a:effectLst/>
                <a:latin typeface="Menlo"/>
              </a:rPr>
              <a:t> </a:t>
            </a:r>
            <a:r>
              <a:rPr kumimoji="0" lang="en-US" altLang="en-US" sz="4800" b="0" i="0" u="none" strike="noStrike" cap="none" normalizeH="0" baseline="0" dirty="0">
                <a:ln>
                  <a:noFill/>
                </a:ln>
                <a:solidFill>
                  <a:srgbClr val="000088"/>
                </a:solidFill>
                <a:effectLst/>
                <a:latin typeface="Menlo"/>
              </a:rPr>
              <a:t>string</a:t>
            </a:r>
            <a:r>
              <a:rPr kumimoji="0" lang="en-US" altLang="en-US" sz="4800" b="0" i="0" u="none" strike="noStrike" cap="none" normalizeH="0" baseline="0" dirty="0">
                <a:ln>
                  <a:noFill/>
                </a:ln>
                <a:solidFill>
                  <a:srgbClr val="313131"/>
                </a:solidFill>
                <a:effectLst/>
                <a:latin typeface="Menlo"/>
              </a:rPr>
              <a:t> </a:t>
            </a:r>
            <a:r>
              <a:rPr kumimoji="0" lang="en-US" altLang="en-US" sz="4800" b="0" i="0" u="none" strike="noStrike" cap="none" normalizeH="0" baseline="0" dirty="0">
                <a:ln>
                  <a:noFill/>
                </a:ln>
                <a:solidFill>
                  <a:srgbClr val="7F0055"/>
                </a:solidFill>
                <a:effectLst/>
                <a:latin typeface="Menlo"/>
              </a:rPr>
              <a:t>Index</a:t>
            </a:r>
            <a:r>
              <a:rPr kumimoji="0" lang="en-US" altLang="en-US" sz="4800" b="0" i="0" u="none" strike="noStrike" cap="none" normalizeH="0" baseline="0" dirty="0">
                <a:ln>
                  <a:noFill/>
                </a:ln>
                <a:solidFill>
                  <a:srgbClr val="666600"/>
                </a:solidFill>
                <a:effectLst/>
                <a:latin typeface="Menlo"/>
              </a:rPr>
              <a:t>()</a:t>
            </a:r>
          </a:p>
          <a:p>
            <a:pPr marL="0" indent="0">
              <a:buNone/>
            </a:pPr>
            <a:r>
              <a:rPr lang="en-US" altLang="en-US" sz="4800" dirty="0">
                <a:solidFill>
                  <a:srgbClr val="666600"/>
                </a:solidFill>
                <a:latin typeface="Menlo"/>
              </a:rPr>
              <a:t>	</a:t>
            </a:r>
            <a:r>
              <a:rPr kumimoji="0" lang="en-US" altLang="en-US" sz="4800" b="0" i="0" u="none" strike="noStrike" cap="none" normalizeH="0" baseline="0" dirty="0">
                <a:ln>
                  <a:noFill/>
                </a:ln>
                <a:solidFill>
                  <a:srgbClr val="666600"/>
                </a:solidFill>
                <a:effectLst/>
                <a:latin typeface="Menlo"/>
              </a:rPr>
              <a:t>{</a:t>
            </a:r>
          </a:p>
          <a:p>
            <a:pPr marL="0" indent="0">
              <a:buNone/>
            </a:pPr>
            <a:r>
              <a:rPr lang="en-US" altLang="en-US" sz="4800" dirty="0">
                <a:solidFill>
                  <a:srgbClr val="666600"/>
                </a:solidFill>
                <a:latin typeface="Menlo"/>
              </a:rPr>
              <a:t>	</a:t>
            </a:r>
            <a:r>
              <a:rPr kumimoji="0" lang="en-US" altLang="en-US" sz="4800" b="0" i="0" u="none" strike="noStrike" cap="none" normalizeH="0" baseline="0" dirty="0">
                <a:ln>
                  <a:noFill/>
                </a:ln>
                <a:solidFill>
                  <a:srgbClr val="313131"/>
                </a:solidFill>
                <a:effectLst/>
                <a:latin typeface="Menlo"/>
              </a:rPr>
              <a:t> </a:t>
            </a:r>
            <a:r>
              <a:rPr kumimoji="0" lang="en-US" altLang="en-US" sz="4800" b="0" i="0" u="none" strike="noStrike" cap="none" normalizeH="0" baseline="0" dirty="0">
                <a:ln>
                  <a:noFill/>
                </a:ln>
                <a:solidFill>
                  <a:srgbClr val="000088"/>
                </a:solidFill>
                <a:effectLst/>
                <a:latin typeface="Menlo"/>
              </a:rPr>
              <a:t>return</a:t>
            </a:r>
            <a:r>
              <a:rPr kumimoji="0" lang="en-US" altLang="en-US" sz="4800" b="0" i="0" u="none" strike="noStrike" cap="none" normalizeH="0" baseline="0" dirty="0">
                <a:ln>
                  <a:noFill/>
                </a:ln>
                <a:solidFill>
                  <a:srgbClr val="313131"/>
                </a:solidFill>
                <a:effectLst/>
                <a:latin typeface="Menlo"/>
              </a:rPr>
              <a:t> </a:t>
            </a:r>
            <a:r>
              <a:rPr kumimoji="0" lang="en-US" altLang="en-US" sz="4800" b="0" i="0" u="none" strike="noStrike" cap="none" normalizeH="0" baseline="0" dirty="0">
                <a:ln>
                  <a:noFill/>
                </a:ln>
                <a:solidFill>
                  <a:srgbClr val="008800"/>
                </a:solidFill>
                <a:effectLst/>
                <a:latin typeface="Menlo"/>
              </a:rPr>
              <a:t>"This is </a:t>
            </a:r>
            <a:r>
              <a:rPr kumimoji="0" lang="en-US" altLang="en-US" sz="4800" b="0" i="0" u="none" strike="noStrike" cap="none" normalizeH="0" baseline="0" dirty="0" err="1">
                <a:ln>
                  <a:noFill/>
                </a:ln>
                <a:solidFill>
                  <a:srgbClr val="008800"/>
                </a:solidFill>
                <a:effectLst/>
                <a:latin typeface="Menlo"/>
              </a:rPr>
              <a:t>ASP.Net</a:t>
            </a:r>
            <a:r>
              <a:rPr kumimoji="0" lang="en-US" altLang="en-US" sz="4800" b="0" i="0" u="none" strike="noStrike" cap="none" normalizeH="0" baseline="0" dirty="0">
                <a:ln>
                  <a:noFill/>
                </a:ln>
                <a:solidFill>
                  <a:srgbClr val="008800"/>
                </a:solidFill>
                <a:effectLst/>
                <a:latin typeface="Menlo"/>
              </a:rPr>
              <a:t> MVC Filters Tutorial"</a:t>
            </a:r>
            <a:r>
              <a:rPr kumimoji="0" lang="en-US" altLang="en-US" sz="4800" b="0" i="0" u="none" strike="noStrike" cap="none" normalizeH="0" baseline="0" dirty="0">
                <a:ln>
                  <a:noFill/>
                </a:ln>
                <a:solidFill>
                  <a:srgbClr val="666600"/>
                </a:solidFill>
                <a:effectLst/>
                <a:latin typeface="Menlo"/>
              </a:rPr>
              <a:t>;</a:t>
            </a:r>
            <a:r>
              <a:rPr kumimoji="0" lang="en-US" altLang="en-US" sz="4800" b="0" i="0" u="none" strike="noStrike" cap="none" normalizeH="0" baseline="0" dirty="0">
                <a:ln>
                  <a:noFill/>
                </a:ln>
                <a:solidFill>
                  <a:srgbClr val="313131"/>
                </a:solidFill>
                <a:effectLst/>
                <a:latin typeface="Menlo"/>
              </a:rPr>
              <a:t> </a:t>
            </a:r>
          </a:p>
          <a:p>
            <a:pPr marL="0" indent="0">
              <a:buNone/>
            </a:pPr>
            <a:r>
              <a:rPr kumimoji="0" lang="en-US" altLang="en-US" sz="4800" b="0" i="0" u="none" strike="noStrike" cap="none" normalizeH="0" baseline="0" dirty="0">
                <a:ln>
                  <a:noFill/>
                </a:ln>
                <a:solidFill>
                  <a:srgbClr val="666600"/>
                </a:solidFill>
                <a:effectLst/>
                <a:latin typeface="Menlo"/>
              </a:rPr>
              <a:t>	}</a:t>
            </a:r>
            <a:r>
              <a:rPr kumimoji="0" lang="en-US" altLang="en-US" sz="4800" b="0" i="0" u="none" strike="noStrike" cap="none" normalizeH="0" baseline="0" dirty="0">
                <a:ln>
                  <a:noFill/>
                </a:ln>
                <a:solidFill>
                  <a:srgbClr val="313131"/>
                </a:solidFill>
                <a:effectLst/>
                <a:latin typeface="Menlo"/>
              </a:rPr>
              <a:t> </a:t>
            </a:r>
          </a:p>
          <a:p>
            <a:pPr marL="0" indent="0">
              <a:buNone/>
            </a:pPr>
            <a:r>
              <a:rPr kumimoji="0" lang="en-US" altLang="en-US" sz="4800" b="0" i="0" u="none" strike="noStrike" cap="none" normalizeH="0" baseline="0" dirty="0">
                <a:ln>
                  <a:noFill/>
                </a:ln>
                <a:solidFill>
                  <a:srgbClr val="666600"/>
                </a:solidFill>
                <a:effectLst/>
                <a:latin typeface="Menlo"/>
              </a:rPr>
              <a:t>	[</a:t>
            </a:r>
          </a:p>
          <a:p>
            <a:pPr marL="0" indent="0">
              <a:buNone/>
            </a:pPr>
            <a:r>
              <a:rPr lang="en-US" altLang="en-US" sz="4800" dirty="0">
                <a:solidFill>
                  <a:srgbClr val="666600"/>
                </a:solidFill>
                <a:latin typeface="Menlo"/>
              </a:rPr>
              <a:t>	</a:t>
            </a:r>
            <a:r>
              <a:rPr kumimoji="0" lang="en-US" altLang="en-US" sz="4800" b="0" i="0" u="none" strike="noStrike" cap="none" normalizeH="0" baseline="0" dirty="0" err="1">
                <a:ln>
                  <a:noFill/>
                </a:ln>
                <a:solidFill>
                  <a:srgbClr val="7F0055"/>
                </a:solidFill>
                <a:effectLst/>
                <a:latin typeface="Menlo"/>
              </a:rPr>
              <a:t>ActionName</a:t>
            </a:r>
            <a:r>
              <a:rPr kumimoji="0" lang="en-US" altLang="en-US" sz="4800" b="0" i="0" u="none" strike="noStrike" cap="none" normalizeH="0" baseline="0" dirty="0">
                <a:ln>
                  <a:noFill/>
                </a:ln>
                <a:solidFill>
                  <a:srgbClr val="666600"/>
                </a:solidFill>
                <a:effectLst/>
                <a:latin typeface="Menlo"/>
              </a:rPr>
              <a:t>(</a:t>
            </a:r>
            <a:r>
              <a:rPr kumimoji="0" lang="en-US" altLang="en-US" sz="4800" b="0" i="0" u="none" strike="noStrike" cap="none" normalizeH="0" baseline="0" dirty="0">
                <a:ln>
                  <a:noFill/>
                </a:ln>
                <a:solidFill>
                  <a:srgbClr val="008800"/>
                </a:solidFill>
                <a:effectLst/>
                <a:latin typeface="Menlo"/>
              </a:rPr>
              <a:t>"</a:t>
            </a:r>
            <a:r>
              <a:rPr kumimoji="0" lang="en-US" altLang="en-US" sz="4800" b="0" i="0" u="none" strike="noStrike" cap="none" normalizeH="0" baseline="0" dirty="0" err="1">
                <a:ln>
                  <a:noFill/>
                </a:ln>
                <a:solidFill>
                  <a:srgbClr val="008800"/>
                </a:solidFill>
                <a:effectLst/>
                <a:latin typeface="Menlo"/>
              </a:rPr>
              <a:t>CurrentTime</a:t>
            </a:r>
            <a:r>
              <a:rPr kumimoji="0" lang="en-US" altLang="en-US" sz="4800" b="0" i="0" u="none" strike="noStrike" cap="none" normalizeH="0" baseline="0" dirty="0">
                <a:ln>
                  <a:noFill/>
                </a:ln>
                <a:solidFill>
                  <a:srgbClr val="008800"/>
                </a:solidFill>
                <a:effectLst/>
                <a:latin typeface="Menlo"/>
              </a:rPr>
              <a:t>"</a:t>
            </a:r>
            <a:r>
              <a:rPr kumimoji="0" lang="en-US" altLang="en-US" sz="4800" b="0" i="0" u="none" strike="noStrike" cap="none" normalizeH="0" baseline="0" dirty="0">
                <a:ln>
                  <a:noFill/>
                </a:ln>
                <a:solidFill>
                  <a:srgbClr val="666600"/>
                </a:solidFill>
                <a:effectLst/>
                <a:latin typeface="Menlo"/>
              </a:rPr>
              <a:t>)]</a:t>
            </a:r>
            <a:r>
              <a:rPr kumimoji="0" lang="en-US" altLang="en-US" sz="4800" b="0" i="0" u="none" strike="noStrike" cap="none" normalizeH="0" baseline="0" dirty="0">
                <a:ln>
                  <a:noFill/>
                </a:ln>
                <a:solidFill>
                  <a:srgbClr val="313131"/>
                </a:solidFill>
                <a:effectLst/>
                <a:latin typeface="Menlo"/>
              </a:rPr>
              <a:t> </a:t>
            </a:r>
          </a:p>
          <a:p>
            <a:pPr marL="0" indent="0">
              <a:buNone/>
            </a:pPr>
            <a:r>
              <a:rPr kumimoji="0" lang="en-US" altLang="en-US" sz="4800" b="0" i="0" u="none" strike="noStrike" cap="none" normalizeH="0" baseline="0" dirty="0">
                <a:ln>
                  <a:noFill/>
                </a:ln>
                <a:solidFill>
                  <a:srgbClr val="000088"/>
                </a:solidFill>
                <a:effectLst/>
                <a:latin typeface="Menlo"/>
              </a:rPr>
              <a:t>	public</a:t>
            </a:r>
            <a:r>
              <a:rPr kumimoji="0" lang="en-US" altLang="en-US" sz="4800" b="0" i="0" u="none" strike="noStrike" cap="none" normalizeH="0" baseline="0" dirty="0">
                <a:ln>
                  <a:noFill/>
                </a:ln>
                <a:solidFill>
                  <a:srgbClr val="313131"/>
                </a:solidFill>
                <a:effectLst/>
                <a:latin typeface="Menlo"/>
              </a:rPr>
              <a:t> </a:t>
            </a:r>
            <a:r>
              <a:rPr kumimoji="0" lang="en-US" altLang="en-US" sz="4800" b="0" i="0" u="none" strike="noStrike" cap="none" normalizeH="0" baseline="0" dirty="0">
                <a:ln>
                  <a:noFill/>
                </a:ln>
                <a:solidFill>
                  <a:srgbClr val="000088"/>
                </a:solidFill>
                <a:effectLst/>
                <a:latin typeface="Menlo"/>
              </a:rPr>
              <a:t>string</a:t>
            </a:r>
            <a:r>
              <a:rPr kumimoji="0" lang="en-US" altLang="en-US" sz="4800" b="0" i="0" u="none" strike="noStrike" cap="none" normalizeH="0" baseline="0" dirty="0">
                <a:ln>
                  <a:noFill/>
                </a:ln>
                <a:solidFill>
                  <a:srgbClr val="313131"/>
                </a:solidFill>
                <a:effectLst/>
                <a:latin typeface="Menlo"/>
              </a:rPr>
              <a:t> </a:t>
            </a:r>
            <a:r>
              <a:rPr kumimoji="0" lang="en-US" altLang="en-US" sz="4800" b="0" i="0" u="none" strike="noStrike" cap="none" normalizeH="0" baseline="0" dirty="0" err="1">
                <a:ln>
                  <a:noFill/>
                </a:ln>
                <a:solidFill>
                  <a:srgbClr val="7F0055"/>
                </a:solidFill>
                <a:effectLst/>
                <a:latin typeface="Menlo"/>
              </a:rPr>
              <a:t>GetCurrentTime</a:t>
            </a:r>
            <a:r>
              <a:rPr kumimoji="0" lang="en-US" altLang="en-US" sz="4800" b="0" i="0" u="none" strike="noStrike" cap="none" normalizeH="0" baseline="0" dirty="0">
                <a:ln>
                  <a:noFill/>
                </a:ln>
                <a:solidFill>
                  <a:srgbClr val="666600"/>
                </a:solidFill>
                <a:effectLst/>
                <a:latin typeface="Menlo"/>
              </a:rPr>
              <a:t>()</a:t>
            </a:r>
          </a:p>
          <a:p>
            <a:pPr marL="0" indent="0">
              <a:buNone/>
            </a:pPr>
            <a:r>
              <a:rPr kumimoji="0" lang="en-US" altLang="en-US" sz="4800" b="0" i="0" u="none" strike="noStrike" cap="none" normalizeH="0" baseline="0" dirty="0">
                <a:ln>
                  <a:noFill/>
                </a:ln>
                <a:solidFill>
                  <a:srgbClr val="666600"/>
                </a:solidFill>
                <a:effectLst/>
                <a:latin typeface="Menlo"/>
              </a:rPr>
              <a:t>	{</a:t>
            </a:r>
          </a:p>
          <a:p>
            <a:pPr marL="0" indent="0">
              <a:buNone/>
            </a:pPr>
            <a:r>
              <a:rPr lang="en-US" altLang="en-US" sz="4800" dirty="0">
                <a:solidFill>
                  <a:srgbClr val="666600"/>
                </a:solidFill>
                <a:latin typeface="Menlo"/>
              </a:rPr>
              <a:t>	</a:t>
            </a:r>
            <a:r>
              <a:rPr kumimoji="0" lang="en-US" altLang="en-US" sz="4800" b="0" i="0" u="none" strike="noStrike" cap="none" normalizeH="0" baseline="0" dirty="0">
                <a:ln>
                  <a:noFill/>
                </a:ln>
                <a:solidFill>
                  <a:srgbClr val="313131"/>
                </a:solidFill>
                <a:effectLst/>
                <a:latin typeface="Menlo"/>
              </a:rPr>
              <a:t> </a:t>
            </a:r>
            <a:r>
              <a:rPr kumimoji="0" lang="en-US" altLang="en-US" sz="4800" b="0" i="0" u="none" strike="noStrike" cap="none" normalizeH="0" baseline="0" dirty="0">
                <a:ln>
                  <a:noFill/>
                </a:ln>
                <a:solidFill>
                  <a:srgbClr val="000088"/>
                </a:solidFill>
                <a:effectLst/>
                <a:latin typeface="Menlo"/>
              </a:rPr>
              <a:t>return</a:t>
            </a:r>
            <a:r>
              <a:rPr kumimoji="0" lang="en-US" altLang="en-US" sz="4800" b="0" i="0" u="none" strike="noStrike" cap="none" normalizeH="0" baseline="0" dirty="0">
                <a:ln>
                  <a:noFill/>
                </a:ln>
                <a:solidFill>
                  <a:srgbClr val="313131"/>
                </a:solidFill>
                <a:effectLst/>
                <a:latin typeface="Menlo"/>
              </a:rPr>
              <a:t> </a:t>
            </a:r>
            <a:r>
              <a:rPr kumimoji="0" lang="en-US" altLang="en-US" sz="4800" b="0" i="0" u="none" strike="noStrike" cap="none" normalizeH="0" baseline="0" dirty="0" err="1">
                <a:ln>
                  <a:noFill/>
                </a:ln>
                <a:solidFill>
                  <a:srgbClr val="7F0055"/>
                </a:solidFill>
                <a:effectLst/>
                <a:latin typeface="Menlo"/>
              </a:rPr>
              <a:t>DateTime</a:t>
            </a:r>
            <a:r>
              <a:rPr kumimoji="0" lang="en-US" altLang="en-US" sz="4800" b="0" i="0" u="none" strike="noStrike" cap="none" normalizeH="0" baseline="0" dirty="0" err="1">
                <a:ln>
                  <a:noFill/>
                </a:ln>
                <a:solidFill>
                  <a:srgbClr val="666600"/>
                </a:solidFill>
                <a:effectLst/>
                <a:latin typeface="Menlo"/>
              </a:rPr>
              <a:t>.</a:t>
            </a:r>
            <a:r>
              <a:rPr kumimoji="0" lang="en-US" altLang="en-US" sz="4800" b="0" i="0" u="none" strike="noStrike" cap="none" normalizeH="0" baseline="0" dirty="0" err="1">
                <a:ln>
                  <a:noFill/>
                </a:ln>
                <a:solidFill>
                  <a:srgbClr val="7F0055"/>
                </a:solidFill>
                <a:effectLst/>
                <a:latin typeface="Menlo"/>
              </a:rPr>
              <a:t>Now</a:t>
            </a:r>
            <a:r>
              <a:rPr kumimoji="0" lang="en-US" altLang="en-US" sz="4800" b="0" i="0" u="none" strike="noStrike" cap="none" normalizeH="0" baseline="0" dirty="0" err="1">
                <a:ln>
                  <a:noFill/>
                </a:ln>
                <a:solidFill>
                  <a:srgbClr val="666600"/>
                </a:solidFill>
                <a:effectLst/>
                <a:latin typeface="Menlo"/>
              </a:rPr>
              <a:t>.</a:t>
            </a:r>
            <a:r>
              <a:rPr kumimoji="0" lang="en-US" altLang="en-US" sz="4800" b="0" i="0" u="none" strike="noStrike" cap="none" normalizeH="0" baseline="0" dirty="0" err="1">
                <a:ln>
                  <a:noFill/>
                </a:ln>
                <a:solidFill>
                  <a:srgbClr val="7F0055"/>
                </a:solidFill>
                <a:effectLst/>
                <a:latin typeface="Menlo"/>
              </a:rPr>
              <a:t>ToString</a:t>
            </a:r>
            <a:r>
              <a:rPr kumimoji="0" lang="en-US" altLang="en-US" sz="4800" b="0" i="0" u="none" strike="noStrike" cap="none" normalizeH="0" baseline="0" dirty="0">
                <a:ln>
                  <a:noFill/>
                </a:ln>
                <a:solidFill>
                  <a:srgbClr val="666600"/>
                </a:solidFill>
                <a:effectLst/>
                <a:latin typeface="Menlo"/>
              </a:rPr>
              <a:t>(</a:t>
            </a:r>
            <a:r>
              <a:rPr kumimoji="0" lang="en-US" altLang="en-US" sz="4800" b="0" i="0" u="none" strike="noStrike" cap="none" normalizeH="0" baseline="0" dirty="0">
                <a:ln>
                  <a:noFill/>
                </a:ln>
                <a:solidFill>
                  <a:srgbClr val="008800"/>
                </a:solidFill>
                <a:effectLst/>
                <a:latin typeface="Menlo"/>
              </a:rPr>
              <a:t>"T"</a:t>
            </a:r>
            <a:r>
              <a:rPr kumimoji="0" lang="en-US" altLang="en-US" sz="4800" b="0" i="0" u="none" strike="noStrike" cap="none" normalizeH="0" baseline="0" dirty="0">
                <a:ln>
                  <a:noFill/>
                </a:ln>
                <a:solidFill>
                  <a:srgbClr val="666600"/>
                </a:solidFill>
                <a:effectLst/>
                <a:latin typeface="Menlo"/>
              </a:rPr>
              <a:t>);</a:t>
            </a:r>
            <a:r>
              <a:rPr kumimoji="0" lang="en-US" altLang="en-US" sz="4800" b="0" i="0" u="none" strike="noStrike" cap="none" normalizeH="0" baseline="0" dirty="0">
                <a:ln>
                  <a:noFill/>
                </a:ln>
                <a:solidFill>
                  <a:srgbClr val="313131"/>
                </a:solidFill>
                <a:effectLst/>
                <a:latin typeface="Menlo"/>
              </a:rPr>
              <a:t> </a:t>
            </a:r>
          </a:p>
          <a:p>
            <a:pPr marL="0" indent="0">
              <a:buNone/>
            </a:pPr>
            <a:r>
              <a:rPr kumimoji="0" lang="en-US" altLang="en-US" sz="4800" b="0" i="0" u="none" strike="noStrike" cap="none" normalizeH="0" baseline="0" dirty="0">
                <a:ln>
                  <a:noFill/>
                </a:ln>
                <a:solidFill>
                  <a:srgbClr val="666600"/>
                </a:solidFill>
                <a:effectLst/>
                <a:latin typeface="Menlo"/>
              </a:rPr>
              <a:t>	}</a:t>
            </a:r>
            <a:r>
              <a:rPr kumimoji="0" lang="en-US" altLang="en-US" sz="4800" b="0" i="0" u="none" strike="noStrike" cap="none" normalizeH="0" baseline="0" dirty="0">
                <a:ln>
                  <a:noFill/>
                </a:ln>
                <a:solidFill>
                  <a:srgbClr val="313131"/>
                </a:solidFill>
                <a:effectLst/>
                <a:latin typeface="Menlo"/>
              </a:rPr>
              <a:t> </a:t>
            </a:r>
            <a:r>
              <a:rPr kumimoji="0" lang="en-US" altLang="en-US" sz="4800" b="0" i="0" u="none" strike="noStrike" cap="none" normalizeH="0" baseline="0" dirty="0">
                <a:ln>
                  <a:noFill/>
                </a:ln>
                <a:solidFill>
                  <a:srgbClr val="666600"/>
                </a:solidFill>
                <a:effectLst/>
                <a:latin typeface="Menlo"/>
              </a:rPr>
              <a:t>}</a:t>
            </a:r>
            <a:endParaRPr lang="en-US" sz="4800"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415919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07666A-5D6B-4CF4-9008-1B3C66F8D125}"/>
              </a:ext>
            </a:extLst>
          </p:cNvPr>
          <p:cNvSpPr>
            <a:spLocks noGrp="1"/>
          </p:cNvSpPr>
          <p:nvPr>
            <p:ph idx="1"/>
          </p:nvPr>
        </p:nvSpPr>
        <p:spPr>
          <a:xfrm>
            <a:off x="838200" y="412124"/>
            <a:ext cx="10515600" cy="5764839"/>
          </a:xfrm>
        </p:spPr>
        <p:txBody>
          <a:bodyPr/>
          <a:lstStyle/>
          <a:p>
            <a:pPr marL="514350" indent="-514350">
              <a:buFont typeface="+mj-lt"/>
              <a:buAutoNum type="arabicPeriod" startAt="2"/>
            </a:pPr>
            <a:r>
              <a:rPr lang="en-US" dirty="0" err="1"/>
              <a:t>NonAction</a:t>
            </a:r>
            <a:endParaRPr lang="en-US" dirty="0"/>
          </a:p>
          <a:p>
            <a:pPr marL="0" indent="0">
              <a:buNone/>
            </a:pPr>
            <a:r>
              <a:rPr lang="en-US" dirty="0"/>
              <a:t>	</a:t>
            </a:r>
            <a:r>
              <a:rPr lang="en-US" dirty="0" err="1"/>
              <a:t>NonAction</a:t>
            </a:r>
            <a:r>
              <a:rPr lang="en-US" dirty="0"/>
              <a:t> is another built-in attribute, which indicates 			that a public method of a Controller is not an action 			method. It is used when you want that a method shouldn’t 		be treated as an action method.</a:t>
            </a:r>
          </a:p>
          <a:p>
            <a:pPr marL="0" indent="0">
              <a:buNone/>
            </a:pPr>
            <a:endParaRPr lang="en-US" dirty="0"/>
          </a:p>
          <a:p>
            <a:pPr marL="514350" indent="-514350">
              <a:buFont typeface="+mj-lt"/>
              <a:buAutoNum type="arabicPeriod" startAt="2"/>
            </a:pPr>
            <a:r>
              <a:rPr lang="en-US" dirty="0" err="1"/>
              <a:t>ActionVerbs</a:t>
            </a:r>
            <a:endParaRPr lang="en-US" dirty="0"/>
          </a:p>
          <a:p>
            <a:pPr marL="457200" lvl="1" indent="0">
              <a:buNone/>
            </a:pPr>
            <a:r>
              <a:rPr lang="en-US" dirty="0"/>
              <a:t>	</a:t>
            </a:r>
            <a:r>
              <a:rPr lang="en-US" sz="2800" dirty="0"/>
              <a:t>Another selector filter that you can apply is the 				</a:t>
            </a:r>
            <a:r>
              <a:rPr lang="en-US" sz="2800" dirty="0" err="1"/>
              <a:t>ActionVerbs</a:t>
            </a:r>
            <a:r>
              <a:rPr lang="en-US" sz="2800" dirty="0"/>
              <a:t> attributes. So this restricts the indication of a 		specific action to specific </a:t>
            </a:r>
            <a:r>
              <a:rPr lang="en-US" sz="2800" dirty="0" err="1"/>
              <a:t>HttpVerbs</a:t>
            </a:r>
            <a:r>
              <a:rPr lang="en-US" sz="2800" dirty="0"/>
              <a:t>. You can define two different 	action methods with the same name but one action method 	responds to an HTTP Get request and another action method 	responds to an HTTP Post request.</a:t>
            </a:r>
          </a:p>
        </p:txBody>
      </p:sp>
    </p:spTree>
    <p:extLst>
      <p:ext uri="{BB962C8B-B14F-4D97-AF65-F5344CB8AC3E}">
        <p14:creationId xmlns:p14="http://schemas.microsoft.com/office/powerpoint/2010/main" val="2153475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BAF9AD-18D6-4F11-A5D8-1A9D6F9B9674}"/>
              </a:ext>
            </a:extLst>
          </p:cNvPr>
          <p:cNvSpPr>
            <a:spLocks noGrp="1"/>
          </p:cNvSpPr>
          <p:nvPr>
            <p:ph idx="1"/>
          </p:nvPr>
        </p:nvSpPr>
        <p:spPr>
          <a:xfrm>
            <a:off x="838200" y="193183"/>
            <a:ext cx="10515600" cy="5983780"/>
          </a:xfrm>
        </p:spPr>
        <p:txBody>
          <a:bodyPr/>
          <a:lstStyle/>
          <a:p>
            <a:pPr marL="0" indent="0">
              <a:buNone/>
            </a:pPr>
            <a:r>
              <a:rPr lang="en-US" dirty="0"/>
              <a:t>MVC framework supports the following </a:t>
            </a:r>
            <a:r>
              <a:rPr lang="en-US" dirty="0" err="1"/>
              <a:t>ActionVerbs</a:t>
            </a:r>
            <a:r>
              <a:rPr lang="en-US" dirty="0"/>
              <a:t>.</a:t>
            </a:r>
          </a:p>
          <a:p>
            <a:pPr lvl="2"/>
            <a:r>
              <a:rPr lang="en-US" dirty="0" err="1"/>
              <a:t>HttpGet</a:t>
            </a:r>
            <a:endParaRPr lang="en-US" dirty="0"/>
          </a:p>
          <a:p>
            <a:pPr lvl="2"/>
            <a:r>
              <a:rPr lang="en-US" dirty="0" err="1"/>
              <a:t>HttpPost</a:t>
            </a:r>
            <a:endParaRPr lang="en-US" dirty="0"/>
          </a:p>
          <a:p>
            <a:pPr lvl="2"/>
            <a:r>
              <a:rPr lang="en-US" dirty="0" err="1"/>
              <a:t>HttpPut</a:t>
            </a:r>
            <a:endParaRPr lang="en-US" dirty="0"/>
          </a:p>
          <a:p>
            <a:pPr lvl="2"/>
            <a:r>
              <a:rPr lang="en-US" dirty="0" err="1"/>
              <a:t>HttpDelete</a:t>
            </a:r>
            <a:endParaRPr lang="en-US" dirty="0"/>
          </a:p>
          <a:p>
            <a:pPr lvl="2"/>
            <a:r>
              <a:rPr lang="en-US" dirty="0" err="1"/>
              <a:t>HttpOptions</a:t>
            </a:r>
            <a:endParaRPr lang="en-US" dirty="0"/>
          </a:p>
          <a:p>
            <a:pPr lvl="2"/>
            <a:r>
              <a:rPr lang="en-US" dirty="0" err="1"/>
              <a:t>HttpPatch</a:t>
            </a:r>
            <a:endParaRPr lang="en-US" dirty="0"/>
          </a:p>
          <a:p>
            <a:pPr marL="0" indent="0">
              <a:buNone/>
            </a:pPr>
            <a:endParaRPr lang="en-US" dirty="0"/>
          </a:p>
        </p:txBody>
      </p:sp>
    </p:spTree>
    <p:extLst>
      <p:ext uri="{BB962C8B-B14F-4D97-AF65-F5344CB8AC3E}">
        <p14:creationId xmlns:p14="http://schemas.microsoft.com/office/powerpoint/2010/main" val="3993612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5B96-5B36-4E43-BA89-D27EFED47F67}"/>
              </a:ext>
            </a:extLst>
          </p:cNvPr>
          <p:cNvSpPr>
            <a:spLocks noGrp="1"/>
          </p:cNvSpPr>
          <p:nvPr>
            <p:ph type="title"/>
          </p:nvPr>
        </p:nvSpPr>
        <p:spPr/>
        <p:txBody>
          <a:bodyPr/>
          <a:lstStyle/>
          <a:p>
            <a:r>
              <a:rPr lang="en-US" altLang="en-US" b="1" dirty="0"/>
              <a:t>Controller base class methods</a:t>
            </a:r>
            <a:endParaRPr lang="en-US" dirty="0"/>
          </a:p>
        </p:txBody>
      </p:sp>
      <p:sp>
        <p:nvSpPr>
          <p:cNvPr id="3" name="Content Placeholder 2">
            <a:extLst>
              <a:ext uri="{FF2B5EF4-FFF2-40B4-BE49-F238E27FC236}">
                <a16:creationId xmlns:a16="http://schemas.microsoft.com/office/drawing/2014/main" id="{DA7CCD92-C0C7-4B8E-BF80-64C0D4CA42F5}"/>
              </a:ext>
            </a:extLst>
          </p:cNvPr>
          <p:cNvSpPr>
            <a:spLocks noGrp="1"/>
          </p:cNvSpPr>
          <p:nvPr>
            <p:ph idx="1"/>
          </p:nvPr>
        </p:nvSpPr>
        <p:spPr/>
        <p:txBody>
          <a:bodyPr/>
          <a:lstStyle/>
          <a:p>
            <a:r>
              <a:rPr lang="en-US" dirty="0"/>
              <a:t>View </a:t>
            </a:r>
          </a:p>
          <a:p>
            <a:r>
              <a:rPr lang="en-US" dirty="0"/>
              <a:t>Redirect </a:t>
            </a:r>
          </a:p>
          <a:p>
            <a:r>
              <a:rPr lang="en-US" dirty="0" err="1"/>
              <a:t>RedirectToAction</a:t>
            </a:r>
            <a:r>
              <a:rPr lang="en-US" dirty="0"/>
              <a:t> </a:t>
            </a:r>
          </a:p>
          <a:p>
            <a:r>
              <a:rPr lang="en-US" dirty="0" err="1"/>
              <a:t>RedirectToRoute</a:t>
            </a:r>
            <a:r>
              <a:rPr lang="en-US" dirty="0"/>
              <a:t> </a:t>
            </a:r>
          </a:p>
          <a:p>
            <a:r>
              <a:rPr lang="en-US" dirty="0" err="1"/>
              <a:t>Json</a:t>
            </a:r>
            <a:r>
              <a:rPr lang="en-US" dirty="0"/>
              <a:t> </a:t>
            </a:r>
          </a:p>
          <a:p>
            <a:r>
              <a:rPr lang="en-US" dirty="0" err="1"/>
              <a:t>JavaScriptResult</a:t>
            </a:r>
            <a:r>
              <a:rPr lang="en-US" dirty="0"/>
              <a:t> </a:t>
            </a:r>
          </a:p>
          <a:p>
            <a:r>
              <a:rPr lang="en-US" dirty="0"/>
              <a:t>Content </a:t>
            </a:r>
          </a:p>
          <a:p>
            <a:r>
              <a:rPr lang="en-US" dirty="0"/>
              <a:t>File </a:t>
            </a:r>
          </a:p>
          <a:p>
            <a:endParaRPr lang="en-US" dirty="0"/>
          </a:p>
        </p:txBody>
      </p:sp>
    </p:spTree>
    <p:extLst>
      <p:ext uri="{BB962C8B-B14F-4D97-AF65-F5344CB8AC3E}">
        <p14:creationId xmlns:p14="http://schemas.microsoft.com/office/powerpoint/2010/main" val="2298521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3FA8-8223-4348-988B-C4B233D26799}"/>
              </a:ext>
            </a:extLst>
          </p:cNvPr>
          <p:cNvSpPr>
            <a:spLocks noGrp="1"/>
          </p:cNvSpPr>
          <p:nvPr>
            <p:ph type="title"/>
          </p:nvPr>
        </p:nvSpPr>
        <p:spPr/>
        <p:txBody>
          <a:bodyPr/>
          <a:lstStyle/>
          <a:p>
            <a:r>
              <a:rPr lang="en-US" dirty="0">
                <a:latin typeface="De La Fuente" pitchFamily="2" charset="0"/>
              </a:rPr>
              <a:t>ASP.NET Models</a:t>
            </a:r>
            <a:endParaRPr lang="en-US" dirty="0"/>
          </a:p>
        </p:txBody>
      </p:sp>
      <p:sp>
        <p:nvSpPr>
          <p:cNvPr id="3" name="Content Placeholder 2">
            <a:extLst>
              <a:ext uri="{FF2B5EF4-FFF2-40B4-BE49-F238E27FC236}">
                <a16:creationId xmlns:a16="http://schemas.microsoft.com/office/drawing/2014/main" id="{325A1485-E3AC-4692-A4A7-058836B95F47}"/>
              </a:ext>
            </a:extLst>
          </p:cNvPr>
          <p:cNvSpPr>
            <a:spLocks noGrp="1"/>
          </p:cNvSpPr>
          <p:nvPr>
            <p:ph idx="1"/>
          </p:nvPr>
        </p:nvSpPr>
        <p:spPr/>
        <p:txBody>
          <a:bodyPr/>
          <a:lstStyle/>
          <a:p>
            <a:r>
              <a:rPr lang="en-US" dirty="0">
                <a:latin typeface="De La Fuente" pitchFamily="2" charset="0"/>
              </a:rPr>
              <a:t>ASP.NET supports three different development models:</a:t>
            </a:r>
          </a:p>
          <a:p>
            <a:r>
              <a:rPr lang="en-US" dirty="0">
                <a:latin typeface="De La Fuente" pitchFamily="2" charset="0"/>
              </a:rPr>
              <a:t>Web Pages:</a:t>
            </a:r>
          </a:p>
          <a:p>
            <a:pPr lvl="1"/>
            <a:r>
              <a:rPr lang="en-US" dirty="0">
                <a:latin typeface="De La Fuente" pitchFamily="2" charset="0"/>
              </a:rPr>
              <a:t>Web Pages is the easiest development model for developing ASP.NET web sites.</a:t>
            </a:r>
          </a:p>
          <a:p>
            <a:r>
              <a:rPr lang="en-US" dirty="0">
                <a:latin typeface="De La Fuente" pitchFamily="2" charset="0"/>
              </a:rPr>
              <a:t>MVC (Model View Controller):</a:t>
            </a:r>
          </a:p>
          <a:p>
            <a:pPr lvl="1"/>
            <a:r>
              <a:rPr lang="en-US" dirty="0">
                <a:latin typeface="De La Fuente" pitchFamily="2" charset="0"/>
              </a:rPr>
              <a:t>MVC is a model for building web applications using a MVC (Model View Controller) design.</a:t>
            </a:r>
          </a:p>
          <a:p>
            <a:r>
              <a:rPr lang="en-US" dirty="0">
                <a:latin typeface="De La Fuente" pitchFamily="2" charset="0"/>
              </a:rPr>
              <a:t>Web Forms:</a:t>
            </a:r>
          </a:p>
          <a:p>
            <a:pPr lvl="1"/>
            <a:r>
              <a:rPr lang="en-US" dirty="0">
                <a:latin typeface="De La Fuente" pitchFamily="2" charset="0"/>
              </a:rPr>
              <a:t>Web Forms is the traditional ASP.NET model, based on event driven Web Forms and post backs.</a:t>
            </a:r>
          </a:p>
          <a:p>
            <a:endParaRPr lang="en-US" dirty="0"/>
          </a:p>
        </p:txBody>
      </p:sp>
    </p:spTree>
    <p:extLst>
      <p:ext uri="{BB962C8B-B14F-4D97-AF65-F5344CB8AC3E}">
        <p14:creationId xmlns:p14="http://schemas.microsoft.com/office/powerpoint/2010/main" val="4136060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6BDAE6C-0D63-4D37-8E5F-833989A52CE9}"/>
              </a:ext>
            </a:extLst>
          </p:cNvPr>
          <p:cNvPicPr>
            <a:picLocks noGrp="1" noChangeAspect="1"/>
          </p:cNvPicPr>
          <p:nvPr>
            <p:ph idx="1"/>
          </p:nvPr>
        </p:nvPicPr>
        <p:blipFill>
          <a:blip r:embed="rId2"/>
          <a:stretch>
            <a:fillRect/>
          </a:stretch>
        </p:blipFill>
        <p:spPr>
          <a:xfrm>
            <a:off x="1705451" y="985837"/>
            <a:ext cx="8533924" cy="4606131"/>
          </a:xfrm>
          <a:prstGeom prst="rect">
            <a:avLst/>
          </a:prstGeom>
        </p:spPr>
      </p:pic>
    </p:spTree>
    <p:extLst>
      <p:ext uri="{BB962C8B-B14F-4D97-AF65-F5344CB8AC3E}">
        <p14:creationId xmlns:p14="http://schemas.microsoft.com/office/powerpoint/2010/main" val="1506215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6B57E-BF5C-4DEE-93D0-F1AB727EE0E3}"/>
              </a:ext>
            </a:extLst>
          </p:cNvPr>
          <p:cNvSpPr>
            <a:spLocks noGrp="1"/>
          </p:cNvSpPr>
          <p:nvPr>
            <p:ph type="title"/>
          </p:nvPr>
        </p:nvSpPr>
        <p:spPr/>
        <p:txBody>
          <a:bodyPr/>
          <a:lstStyle/>
          <a:p>
            <a:r>
              <a:rPr lang="en-US" altLang="en-US" b="1" dirty="0"/>
              <a:t>Pass Data to a View</a:t>
            </a:r>
            <a:endParaRPr lang="en-US" dirty="0"/>
          </a:p>
        </p:txBody>
      </p:sp>
      <p:sp>
        <p:nvSpPr>
          <p:cNvPr id="3" name="Content Placeholder 2">
            <a:extLst>
              <a:ext uri="{FF2B5EF4-FFF2-40B4-BE49-F238E27FC236}">
                <a16:creationId xmlns:a16="http://schemas.microsoft.com/office/drawing/2014/main" id="{A1E78228-3AF7-46E8-9060-005D1C640E99}"/>
              </a:ext>
            </a:extLst>
          </p:cNvPr>
          <p:cNvSpPr>
            <a:spLocks noGrp="1"/>
          </p:cNvSpPr>
          <p:nvPr>
            <p:ph idx="1"/>
          </p:nvPr>
        </p:nvSpPr>
        <p:spPr/>
        <p:txBody>
          <a:bodyPr/>
          <a:lstStyle/>
          <a:p>
            <a:r>
              <a:rPr lang="en-US" dirty="0"/>
              <a:t>With </a:t>
            </a:r>
            <a:r>
              <a:rPr lang="en-US" dirty="0" err="1"/>
              <a:t>ViewData</a:t>
            </a:r>
            <a:r>
              <a:rPr lang="en-US" dirty="0"/>
              <a:t>:</a:t>
            </a:r>
          </a:p>
          <a:p>
            <a:pPr lvl="2"/>
            <a:r>
              <a:rPr lang="en-US" dirty="0" err="1"/>
              <a:t>ViewData</a:t>
            </a:r>
            <a:r>
              <a:rPr lang="en-US" dirty="0"/>
              <a:t>["message"] = "Hello World!"; </a:t>
            </a:r>
          </a:p>
          <a:p>
            <a:r>
              <a:rPr lang="en-US" dirty="0"/>
              <a:t>Strongly typed </a:t>
            </a:r>
            <a:r>
              <a:rPr lang="en-US" dirty="0" err="1"/>
              <a:t>ViewData</a:t>
            </a:r>
            <a:r>
              <a:rPr lang="en-US" dirty="0"/>
              <a:t>:</a:t>
            </a:r>
          </a:p>
          <a:p>
            <a:pPr lvl="2"/>
            <a:r>
              <a:rPr lang="en-US" dirty="0" err="1"/>
              <a:t>ViewData.Model</a:t>
            </a:r>
            <a:r>
              <a:rPr lang="en-US" dirty="0"/>
              <a:t> = </a:t>
            </a:r>
            <a:r>
              <a:rPr lang="en-US" dirty="0" err="1"/>
              <a:t>OurModel</a:t>
            </a:r>
            <a:r>
              <a:rPr lang="en-US" dirty="0"/>
              <a:t>;</a:t>
            </a:r>
          </a:p>
          <a:p>
            <a:r>
              <a:rPr lang="en-US" dirty="0"/>
              <a:t>With </a:t>
            </a:r>
            <a:r>
              <a:rPr lang="en-US" dirty="0" err="1"/>
              <a:t>ViewBag</a:t>
            </a:r>
            <a:r>
              <a:rPr lang="en-US" dirty="0"/>
              <a:t>:</a:t>
            </a:r>
          </a:p>
          <a:p>
            <a:pPr lvl="1"/>
            <a:r>
              <a:rPr lang="en-US" dirty="0" err="1"/>
              <a:t>ViewBag.Message</a:t>
            </a:r>
            <a:r>
              <a:rPr lang="en-US" dirty="0"/>
              <a:t> = "Hello World!"; </a:t>
            </a:r>
          </a:p>
          <a:p>
            <a:endParaRPr lang="en-US" dirty="0"/>
          </a:p>
        </p:txBody>
      </p:sp>
    </p:spTree>
    <p:extLst>
      <p:ext uri="{BB962C8B-B14F-4D97-AF65-F5344CB8AC3E}">
        <p14:creationId xmlns:p14="http://schemas.microsoft.com/office/powerpoint/2010/main" val="419065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F1556-CE7C-467C-9BA8-958DBD12D759}"/>
              </a:ext>
            </a:extLst>
          </p:cNvPr>
          <p:cNvSpPr>
            <a:spLocks noGrp="1"/>
          </p:cNvSpPr>
          <p:nvPr>
            <p:ph type="title"/>
          </p:nvPr>
        </p:nvSpPr>
        <p:spPr/>
        <p:txBody>
          <a:bodyPr/>
          <a:lstStyle/>
          <a:p>
            <a:r>
              <a:rPr lang="en-US" altLang="en-US" b="1" dirty="0"/>
              <a:t>HTML Helpers</a:t>
            </a:r>
            <a:endParaRPr lang="en-US" dirty="0"/>
          </a:p>
        </p:txBody>
      </p:sp>
      <p:sp>
        <p:nvSpPr>
          <p:cNvPr id="3" name="Content Placeholder 2">
            <a:extLst>
              <a:ext uri="{FF2B5EF4-FFF2-40B4-BE49-F238E27FC236}">
                <a16:creationId xmlns:a16="http://schemas.microsoft.com/office/drawing/2014/main" id="{61325E9E-088A-4BC3-8C82-864C00F5F5EE}"/>
              </a:ext>
            </a:extLst>
          </p:cNvPr>
          <p:cNvSpPr>
            <a:spLocks noGrp="1"/>
          </p:cNvSpPr>
          <p:nvPr>
            <p:ph idx="1"/>
          </p:nvPr>
        </p:nvSpPr>
        <p:spPr/>
        <p:txBody>
          <a:bodyPr/>
          <a:lstStyle/>
          <a:p>
            <a:r>
              <a:rPr lang="en-US" dirty="0"/>
              <a:t>Methods which typically return string.</a:t>
            </a:r>
          </a:p>
          <a:p>
            <a:r>
              <a:rPr lang="en-US" dirty="0"/>
              <a:t>Used to generate standard HTML elements</a:t>
            </a:r>
          </a:p>
          <a:p>
            <a:r>
              <a:rPr lang="en-US" dirty="0"/>
              <a:t>textboxes, dropdown lists, links etc.</a:t>
            </a:r>
          </a:p>
          <a:p>
            <a:r>
              <a:rPr lang="en-US" dirty="0"/>
              <a:t>Example: </a:t>
            </a:r>
            <a:r>
              <a:rPr lang="en-US" dirty="0" err="1"/>
              <a:t>Html.TextBox</a:t>
            </a:r>
            <a:r>
              <a:rPr lang="en-US" dirty="0"/>
              <a:t>() method</a:t>
            </a:r>
          </a:p>
          <a:p>
            <a:r>
              <a:rPr lang="en-US" dirty="0"/>
              <a:t>Usage is optional</a:t>
            </a:r>
          </a:p>
          <a:p>
            <a:r>
              <a:rPr lang="en-US" dirty="0"/>
              <a:t>You can create your own HTML Helpers</a:t>
            </a:r>
          </a:p>
          <a:p>
            <a:endParaRPr lang="en-US" dirty="0"/>
          </a:p>
        </p:txBody>
      </p:sp>
    </p:spTree>
    <p:extLst>
      <p:ext uri="{BB962C8B-B14F-4D97-AF65-F5344CB8AC3E}">
        <p14:creationId xmlns:p14="http://schemas.microsoft.com/office/powerpoint/2010/main" val="1046329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86BB4-434A-4607-9DA5-BC5BFF5616A4}"/>
              </a:ext>
            </a:extLst>
          </p:cNvPr>
          <p:cNvSpPr>
            <a:spLocks noGrp="1"/>
          </p:cNvSpPr>
          <p:nvPr>
            <p:ph type="title"/>
          </p:nvPr>
        </p:nvSpPr>
        <p:spPr/>
        <p:txBody>
          <a:bodyPr/>
          <a:lstStyle/>
          <a:p>
            <a:r>
              <a:rPr lang="en-US" dirty="0"/>
              <a:t>Forms and Helper</a:t>
            </a:r>
          </a:p>
        </p:txBody>
      </p:sp>
      <p:pic>
        <p:nvPicPr>
          <p:cNvPr id="4" name="Content Placeholder 3">
            <a:extLst>
              <a:ext uri="{FF2B5EF4-FFF2-40B4-BE49-F238E27FC236}">
                <a16:creationId xmlns:a16="http://schemas.microsoft.com/office/drawing/2014/main" id="{4DF65E42-E1EA-4658-83DA-210630AA766D}"/>
              </a:ext>
            </a:extLst>
          </p:cNvPr>
          <p:cNvPicPr>
            <a:picLocks noGrp="1" noChangeAspect="1"/>
          </p:cNvPicPr>
          <p:nvPr>
            <p:ph idx="1"/>
          </p:nvPr>
        </p:nvPicPr>
        <p:blipFill>
          <a:blip r:embed="rId2"/>
          <a:stretch>
            <a:fillRect/>
          </a:stretch>
        </p:blipFill>
        <p:spPr>
          <a:xfrm>
            <a:off x="838201" y="1825625"/>
            <a:ext cx="10306050" cy="4351338"/>
          </a:xfrm>
          <a:prstGeom prst="rect">
            <a:avLst/>
          </a:prstGeom>
        </p:spPr>
      </p:pic>
    </p:spTree>
    <p:extLst>
      <p:ext uri="{BB962C8B-B14F-4D97-AF65-F5344CB8AC3E}">
        <p14:creationId xmlns:p14="http://schemas.microsoft.com/office/powerpoint/2010/main" val="1015319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C6E2CBD-B429-4522-A277-634136EB6863}"/>
              </a:ext>
            </a:extLst>
          </p:cNvPr>
          <p:cNvPicPr>
            <a:picLocks noGrp="1" noChangeAspect="1"/>
          </p:cNvPicPr>
          <p:nvPr>
            <p:ph idx="1"/>
          </p:nvPr>
        </p:nvPicPr>
        <p:blipFill>
          <a:blip r:embed="rId2"/>
          <a:stretch>
            <a:fillRect/>
          </a:stretch>
        </p:blipFill>
        <p:spPr>
          <a:xfrm>
            <a:off x="-111054" y="271463"/>
            <a:ext cx="9827726" cy="5905500"/>
          </a:xfrm>
          <a:prstGeom prst="rect">
            <a:avLst/>
          </a:prstGeom>
        </p:spPr>
      </p:pic>
    </p:spTree>
    <p:extLst>
      <p:ext uri="{BB962C8B-B14F-4D97-AF65-F5344CB8AC3E}">
        <p14:creationId xmlns:p14="http://schemas.microsoft.com/office/powerpoint/2010/main" val="529306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1B5E6-E4A1-4C9E-8C83-D9323AF4B91E}"/>
              </a:ext>
            </a:extLst>
          </p:cNvPr>
          <p:cNvSpPr>
            <a:spLocks noGrp="1"/>
          </p:cNvSpPr>
          <p:nvPr>
            <p:ph type="title"/>
          </p:nvPr>
        </p:nvSpPr>
        <p:spPr/>
        <p:txBody>
          <a:bodyPr/>
          <a:lstStyle/>
          <a:p>
            <a:r>
              <a:rPr lang="en-US" altLang="en-US" b="1" dirty="0"/>
              <a:t>Routing</a:t>
            </a:r>
            <a:endParaRPr lang="en-US" dirty="0"/>
          </a:p>
        </p:txBody>
      </p:sp>
      <p:sp>
        <p:nvSpPr>
          <p:cNvPr id="3" name="Content Placeholder 2">
            <a:extLst>
              <a:ext uri="{FF2B5EF4-FFF2-40B4-BE49-F238E27FC236}">
                <a16:creationId xmlns:a16="http://schemas.microsoft.com/office/drawing/2014/main" id="{F93F3AF1-9EF2-4CC0-B06E-4572BB38DC5E}"/>
              </a:ext>
            </a:extLst>
          </p:cNvPr>
          <p:cNvSpPr>
            <a:spLocks noGrp="1"/>
          </p:cNvSpPr>
          <p:nvPr>
            <p:ph idx="1"/>
          </p:nvPr>
        </p:nvSpPr>
        <p:spPr/>
        <p:txBody>
          <a:bodyPr/>
          <a:lstStyle/>
          <a:p>
            <a:r>
              <a:rPr lang="en-US" dirty="0"/>
              <a:t>The Routing module is responsible for mapping incoming browser requests to particular MVC controller actions.</a:t>
            </a:r>
          </a:p>
          <a:p>
            <a:r>
              <a:rPr lang="en-US" dirty="0"/>
              <a:t>Two places to setup:</a:t>
            </a:r>
          </a:p>
          <a:p>
            <a:r>
              <a:rPr lang="en-US" dirty="0" err="1"/>
              <a:t>Web.config</a:t>
            </a:r>
            <a:r>
              <a:rPr lang="en-US" dirty="0"/>
              <a:t> file</a:t>
            </a:r>
          </a:p>
          <a:p>
            <a:r>
              <a:rPr lang="en-US" dirty="0" err="1"/>
              <a:t>Global.asax</a:t>
            </a:r>
            <a:r>
              <a:rPr lang="en-US" dirty="0"/>
              <a:t> file</a:t>
            </a:r>
          </a:p>
          <a:p>
            <a:endParaRPr lang="en-US" dirty="0"/>
          </a:p>
        </p:txBody>
      </p:sp>
    </p:spTree>
    <p:extLst>
      <p:ext uri="{BB962C8B-B14F-4D97-AF65-F5344CB8AC3E}">
        <p14:creationId xmlns:p14="http://schemas.microsoft.com/office/powerpoint/2010/main" val="1768219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97D86-565A-4B11-8797-F2DD053EAB2A}"/>
              </a:ext>
            </a:extLst>
          </p:cNvPr>
          <p:cNvSpPr>
            <a:spLocks noGrp="1"/>
          </p:cNvSpPr>
          <p:nvPr>
            <p:ph type="title"/>
          </p:nvPr>
        </p:nvSpPr>
        <p:spPr/>
        <p:txBody>
          <a:bodyPr/>
          <a:lstStyle/>
          <a:p>
            <a:r>
              <a:rPr lang="en-US" altLang="en-US" b="1" dirty="0"/>
              <a:t>Routing Setup</a:t>
            </a:r>
            <a:endParaRPr lang="en-US" dirty="0"/>
          </a:p>
        </p:txBody>
      </p:sp>
      <p:sp>
        <p:nvSpPr>
          <p:cNvPr id="3" name="Content Placeholder 2">
            <a:extLst>
              <a:ext uri="{FF2B5EF4-FFF2-40B4-BE49-F238E27FC236}">
                <a16:creationId xmlns:a16="http://schemas.microsoft.com/office/drawing/2014/main" id="{E8A1FD1F-DF79-40C6-87B6-B6F273CA926D}"/>
              </a:ext>
            </a:extLst>
          </p:cNvPr>
          <p:cNvSpPr>
            <a:spLocks noGrp="1"/>
          </p:cNvSpPr>
          <p:nvPr>
            <p:ph idx="1"/>
          </p:nvPr>
        </p:nvSpPr>
        <p:spPr/>
        <p:txBody>
          <a:bodyPr/>
          <a:lstStyle/>
          <a:p>
            <a:pPr marL="0" indent="0">
              <a:buNone/>
            </a:pPr>
            <a:endParaRPr lang="en-US" dirty="0"/>
          </a:p>
        </p:txBody>
      </p:sp>
      <p:sp>
        <p:nvSpPr>
          <p:cNvPr id="4" name="Rectangle 4">
            <a:extLst>
              <a:ext uri="{FF2B5EF4-FFF2-40B4-BE49-F238E27FC236}">
                <a16:creationId xmlns:a16="http://schemas.microsoft.com/office/drawing/2014/main" id="{1491A073-8305-421F-B8E2-1E0291EA83F2}"/>
              </a:ext>
            </a:extLst>
          </p:cNvPr>
          <p:cNvSpPr>
            <a:spLocks noChangeArrowheads="1"/>
          </p:cNvSpPr>
          <p:nvPr/>
        </p:nvSpPr>
        <p:spPr bwMode="auto">
          <a:xfrm>
            <a:off x="1909293" y="2404056"/>
            <a:ext cx="3409950" cy="1116013"/>
          </a:xfrm>
          <a:prstGeom prst="rect">
            <a:avLst/>
          </a:prstGeom>
          <a:solidFill>
            <a:srgbClr val="000000">
              <a:alpha val="39999"/>
            </a:srgbClr>
          </a:solidFill>
          <a:ln w="3240">
            <a:solidFill>
              <a:srgbClr val="76B2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44000" tIns="91440" rIns="144000" bIns="109800">
            <a:spAutoFit/>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lnSpc>
                <a:spcPct val="100000"/>
              </a:lnSpc>
              <a:buClrTx/>
              <a:buFontTx/>
              <a:buNone/>
            </a:pPr>
            <a:r>
              <a:rPr lang="en-US" altLang="en-US" sz="2000" b="1" dirty="0">
                <a:solidFill>
                  <a:srgbClr val="F5FFE0"/>
                </a:solidFill>
                <a:latin typeface="Courier New" panose="02070309020205020404" pitchFamily="49" charset="0"/>
              </a:rPr>
              <a:t>&lt;</a:t>
            </a:r>
            <a:r>
              <a:rPr lang="en-US" altLang="en-US" sz="2000" b="1" dirty="0" err="1">
                <a:solidFill>
                  <a:srgbClr val="F5FFE0"/>
                </a:solidFill>
                <a:latin typeface="Courier New" panose="02070309020205020404" pitchFamily="49" charset="0"/>
              </a:rPr>
              <a:t>system.web</a:t>
            </a:r>
            <a:r>
              <a:rPr lang="en-US" altLang="en-US" sz="2000" b="1" dirty="0">
                <a:solidFill>
                  <a:srgbClr val="F5FFE0"/>
                </a:solidFill>
                <a:latin typeface="Courier New" panose="02070309020205020404" pitchFamily="49" charset="0"/>
              </a:rPr>
              <a:t>&gt;</a:t>
            </a:r>
          </a:p>
          <a:p>
            <a:pPr eaLnBrk="1" hangingPunct="1">
              <a:lnSpc>
                <a:spcPct val="100000"/>
              </a:lnSpc>
              <a:buClrTx/>
              <a:buFontTx/>
              <a:buNone/>
            </a:pPr>
            <a:r>
              <a:rPr lang="en-US" altLang="en-US" sz="2000" b="1" dirty="0">
                <a:solidFill>
                  <a:srgbClr val="F5FFE0"/>
                </a:solidFill>
                <a:latin typeface="Courier New" panose="02070309020205020404" pitchFamily="49" charset="0"/>
              </a:rPr>
              <a:t>	&lt;</a:t>
            </a:r>
            <a:r>
              <a:rPr lang="en-US" altLang="en-US" sz="2000" b="1" dirty="0" err="1">
                <a:solidFill>
                  <a:srgbClr val="F5FFE0"/>
                </a:solidFill>
                <a:latin typeface="Courier New" panose="02070309020205020404" pitchFamily="49" charset="0"/>
              </a:rPr>
              <a:t>httpModules</a:t>
            </a:r>
            <a:r>
              <a:rPr lang="en-US" altLang="en-US" sz="2000" b="1" dirty="0">
                <a:solidFill>
                  <a:srgbClr val="F5FFE0"/>
                </a:solidFill>
                <a:latin typeface="Courier New" panose="02070309020205020404" pitchFamily="49" charset="0"/>
              </a:rPr>
              <a:t>&gt;</a:t>
            </a:r>
          </a:p>
          <a:p>
            <a:pPr eaLnBrk="1" hangingPunct="1">
              <a:lnSpc>
                <a:spcPct val="100000"/>
              </a:lnSpc>
              <a:buClrTx/>
              <a:buFontTx/>
              <a:buNone/>
            </a:pPr>
            <a:r>
              <a:rPr lang="en-US" altLang="en-US" sz="2000" b="1" dirty="0">
                <a:solidFill>
                  <a:srgbClr val="F5FFE0"/>
                </a:solidFill>
                <a:latin typeface="Courier New" panose="02070309020205020404" pitchFamily="49" charset="0"/>
              </a:rPr>
              <a:t>		…</a:t>
            </a:r>
          </a:p>
        </p:txBody>
      </p:sp>
      <p:sp>
        <p:nvSpPr>
          <p:cNvPr id="5" name="Rectangle 5">
            <a:extLst>
              <a:ext uri="{FF2B5EF4-FFF2-40B4-BE49-F238E27FC236}">
                <a16:creationId xmlns:a16="http://schemas.microsoft.com/office/drawing/2014/main" id="{C42D98D0-B993-47AB-BE62-A42EA052F5BF}"/>
              </a:ext>
            </a:extLst>
          </p:cNvPr>
          <p:cNvSpPr>
            <a:spLocks noChangeArrowheads="1"/>
          </p:cNvSpPr>
          <p:nvPr/>
        </p:nvSpPr>
        <p:spPr bwMode="auto">
          <a:xfrm>
            <a:off x="1909293" y="3805819"/>
            <a:ext cx="3409950" cy="1116012"/>
          </a:xfrm>
          <a:prstGeom prst="rect">
            <a:avLst/>
          </a:prstGeom>
          <a:solidFill>
            <a:srgbClr val="000000">
              <a:alpha val="39999"/>
            </a:srgbClr>
          </a:solidFill>
          <a:ln w="3240">
            <a:solidFill>
              <a:srgbClr val="76B2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44000" tIns="91440" rIns="144000" bIns="109800">
            <a:spAutoFit/>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lnSpc>
                <a:spcPct val="100000"/>
              </a:lnSpc>
              <a:buClrTx/>
              <a:buFontTx/>
              <a:buNone/>
            </a:pPr>
            <a:r>
              <a:rPr lang="en-US" altLang="en-US" sz="2000" b="1" dirty="0">
                <a:solidFill>
                  <a:srgbClr val="F5FFE0"/>
                </a:solidFill>
                <a:latin typeface="Courier New" panose="02070309020205020404" pitchFamily="49" charset="0"/>
              </a:rPr>
              <a:t>&lt;</a:t>
            </a:r>
            <a:r>
              <a:rPr lang="en-US" altLang="en-US" sz="2000" b="1" dirty="0" err="1">
                <a:solidFill>
                  <a:srgbClr val="F5FFE0"/>
                </a:solidFill>
                <a:latin typeface="Courier New" panose="02070309020205020404" pitchFamily="49" charset="0"/>
              </a:rPr>
              <a:t>system.web</a:t>
            </a:r>
            <a:r>
              <a:rPr lang="en-US" altLang="en-US" sz="2000" b="1" dirty="0">
                <a:solidFill>
                  <a:srgbClr val="F5FFE0"/>
                </a:solidFill>
                <a:latin typeface="Courier New" panose="02070309020205020404" pitchFamily="49" charset="0"/>
              </a:rPr>
              <a:t>&gt;</a:t>
            </a:r>
          </a:p>
          <a:p>
            <a:pPr eaLnBrk="1" hangingPunct="1">
              <a:lnSpc>
                <a:spcPct val="100000"/>
              </a:lnSpc>
              <a:buClrTx/>
              <a:buFontTx/>
              <a:buNone/>
            </a:pPr>
            <a:r>
              <a:rPr lang="en-US" altLang="en-US" sz="2000" b="1" dirty="0">
                <a:solidFill>
                  <a:srgbClr val="F5FFE0"/>
                </a:solidFill>
                <a:latin typeface="Courier New" panose="02070309020205020404" pitchFamily="49" charset="0"/>
              </a:rPr>
              <a:t>	&lt;</a:t>
            </a:r>
            <a:r>
              <a:rPr lang="en-US" altLang="en-US" sz="2000" b="1" dirty="0" err="1">
                <a:solidFill>
                  <a:srgbClr val="F5FFE0"/>
                </a:solidFill>
                <a:latin typeface="Courier New" panose="02070309020205020404" pitchFamily="49" charset="0"/>
              </a:rPr>
              <a:t>httpHandlers</a:t>
            </a:r>
            <a:r>
              <a:rPr lang="en-US" altLang="en-US" sz="2000" b="1" dirty="0">
                <a:solidFill>
                  <a:srgbClr val="F5FFE0"/>
                </a:solidFill>
                <a:latin typeface="Courier New" panose="02070309020205020404" pitchFamily="49" charset="0"/>
              </a:rPr>
              <a:t>&gt;		…</a:t>
            </a:r>
          </a:p>
        </p:txBody>
      </p:sp>
      <p:sp>
        <p:nvSpPr>
          <p:cNvPr id="6" name="Rectangle 6">
            <a:extLst>
              <a:ext uri="{FF2B5EF4-FFF2-40B4-BE49-F238E27FC236}">
                <a16:creationId xmlns:a16="http://schemas.microsoft.com/office/drawing/2014/main" id="{7A0C52F0-4BDA-4513-AD40-DCF67B740F57}"/>
              </a:ext>
            </a:extLst>
          </p:cNvPr>
          <p:cNvSpPr>
            <a:spLocks noChangeArrowheads="1"/>
          </p:cNvSpPr>
          <p:nvPr/>
        </p:nvSpPr>
        <p:spPr bwMode="auto">
          <a:xfrm>
            <a:off x="6252693" y="2404056"/>
            <a:ext cx="3409950" cy="811213"/>
          </a:xfrm>
          <a:prstGeom prst="rect">
            <a:avLst/>
          </a:prstGeom>
          <a:solidFill>
            <a:srgbClr val="000000">
              <a:alpha val="39999"/>
            </a:srgbClr>
          </a:solidFill>
          <a:ln w="3240">
            <a:solidFill>
              <a:srgbClr val="76B2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44000" tIns="91440" rIns="144000" bIns="109800">
            <a:spAutoFit/>
          </a:bodyPr>
          <a:lstStyle>
            <a:lvl1pPr eaLnBrk="0">
              <a:tabLst>
                <a:tab pos="0" algn="l"/>
                <a:tab pos="720725" algn="l"/>
                <a:tab pos="1444625" algn="l"/>
                <a:tab pos="2168525" algn="l"/>
                <a:tab pos="2892425" algn="l"/>
                <a:tab pos="3141663" algn="l"/>
                <a:tab pos="3590925" algn="l"/>
                <a:tab pos="4040188" algn="l"/>
                <a:tab pos="4489450" algn="l"/>
                <a:tab pos="4938713" algn="l"/>
                <a:tab pos="5389563"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720725" algn="l"/>
                <a:tab pos="1444625" algn="l"/>
                <a:tab pos="2168525" algn="l"/>
                <a:tab pos="2892425" algn="l"/>
                <a:tab pos="3141663" algn="l"/>
                <a:tab pos="3590925" algn="l"/>
                <a:tab pos="4040188" algn="l"/>
                <a:tab pos="4489450" algn="l"/>
                <a:tab pos="4938713" algn="l"/>
                <a:tab pos="5389563"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720725" algn="l"/>
                <a:tab pos="1444625" algn="l"/>
                <a:tab pos="2168525" algn="l"/>
                <a:tab pos="2892425" algn="l"/>
                <a:tab pos="3141663" algn="l"/>
                <a:tab pos="3590925" algn="l"/>
                <a:tab pos="4040188" algn="l"/>
                <a:tab pos="4489450" algn="l"/>
                <a:tab pos="4938713" algn="l"/>
                <a:tab pos="5389563"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720725" algn="l"/>
                <a:tab pos="1444625" algn="l"/>
                <a:tab pos="2168525" algn="l"/>
                <a:tab pos="2892425" algn="l"/>
                <a:tab pos="3141663" algn="l"/>
                <a:tab pos="3590925" algn="l"/>
                <a:tab pos="4040188" algn="l"/>
                <a:tab pos="4489450" algn="l"/>
                <a:tab pos="4938713" algn="l"/>
                <a:tab pos="5389563"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720725" algn="l"/>
                <a:tab pos="1444625" algn="l"/>
                <a:tab pos="2168525" algn="l"/>
                <a:tab pos="2892425" algn="l"/>
                <a:tab pos="3141663" algn="l"/>
                <a:tab pos="3590925" algn="l"/>
                <a:tab pos="4040188" algn="l"/>
                <a:tab pos="4489450" algn="l"/>
                <a:tab pos="4938713" algn="l"/>
                <a:tab pos="5389563"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720725" algn="l"/>
                <a:tab pos="1444625" algn="l"/>
                <a:tab pos="2168525" algn="l"/>
                <a:tab pos="2892425" algn="l"/>
                <a:tab pos="3141663" algn="l"/>
                <a:tab pos="3590925" algn="l"/>
                <a:tab pos="4040188" algn="l"/>
                <a:tab pos="4489450" algn="l"/>
                <a:tab pos="4938713" algn="l"/>
                <a:tab pos="5389563"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720725" algn="l"/>
                <a:tab pos="1444625" algn="l"/>
                <a:tab pos="2168525" algn="l"/>
                <a:tab pos="2892425" algn="l"/>
                <a:tab pos="3141663" algn="l"/>
                <a:tab pos="3590925" algn="l"/>
                <a:tab pos="4040188" algn="l"/>
                <a:tab pos="4489450" algn="l"/>
                <a:tab pos="4938713" algn="l"/>
                <a:tab pos="5389563"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720725" algn="l"/>
                <a:tab pos="1444625" algn="l"/>
                <a:tab pos="2168525" algn="l"/>
                <a:tab pos="2892425" algn="l"/>
                <a:tab pos="3141663" algn="l"/>
                <a:tab pos="3590925" algn="l"/>
                <a:tab pos="4040188" algn="l"/>
                <a:tab pos="4489450" algn="l"/>
                <a:tab pos="4938713" algn="l"/>
                <a:tab pos="5389563"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720725" algn="l"/>
                <a:tab pos="1444625" algn="l"/>
                <a:tab pos="2168525" algn="l"/>
                <a:tab pos="2892425" algn="l"/>
                <a:tab pos="3141663" algn="l"/>
                <a:tab pos="3590925" algn="l"/>
                <a:tab pos="4040188" algn="l"/>
                <a:tab pos="4489450" algn="l"/>
                <a:tab pos="4938713" algn="l"/>
                <a:tab pos="5389563"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chemeClr val="bg1"/>
                </a:solidFill>
                <a:latin typeface="Arial" panose="020B0604020202020204" pitchFamily="34" charset="0"/>
                <a:ea typeface="Microsoft YaHei" panose="020B0503020204020204" pitchFamily="34" charset="-122"/>
              </a:defRPr>
            </a:lvl9pPr>
          </a:lstStyle>
          <a:p>
            <a:pPr eaLnBrk="1" hangingPunct="1">
              <a:lnSpc>
                <a:spcPct val="100000"/>
              </a:lnSpc>
              <a:buClrTx/>
              <a:buFontTx/>
              <a:buNone/>
            </a:pPr>
            <a:r>
              <a:rPr lang="en-US" altLang="en-US" sz="2000" b="1">
                <a:solidFill>
                  <a:srgbClr val="F5FFE0"/>
                </a:solidFill>
                <a:latin typeface="Courier New" panose="02070309020205020404" pitchFamily="49" charset="0"/>
              </a:rPr>
              <a:t>&lt;system.webServer&gt;	 &lt;modules&gt;		     …</a:t>
            </a:r>
          </a:p>
        </p:txBody>
      </p:sp>
      <p:sp>
        <p:nvSpPr>
          <p:cNvPr id="7" name="Rectangle 7">
            <a:extLst>
              <a:ext uri="{FF2B5EF4-FFF2-40B4-BE49-F238E27FC236}">
                <a16:creationId xmlns:a16="http://schemas.microsoft.com/office/drawing/2014/main" id="{3E6AB408-75D0-4793-8DE4-14F79BDDE1C6}"/>
              </a:ext>
            </a:extLst>
          </p:cNvPr>
          <p:cNvSpPr>
            <a:spLocks noChangeArrowheads="1"/>
          </p:cNvSpPr>
          <p:nvPr/>
        </p:nvSpPr>
        <p:spPr bwMode="auto">
          <a:xfrm>
            <a:off x="6252693" y="3802644"/>
            <a:ext cx="3409950" cy="1116012"/>
          </a:xfrm>
          <a:prstGeom prst="rect">
            <a:avLst/>
          </a:prstGeom>
          <a:solidFill>
            <a:srgbClr val="000000">
              <a:alpha val="39999"/>
            </a:srgbClr>
          </a:solidFill>
          <a:ln w="3240">
            <a:solidFill>
              <a:srgbClr val="76B2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44000" tIns="91440" rIns="144000" bIns="109800">
            <a:spAutoFit/>
          </a:bodyPr>
          <a:lstStyle>
            <a:lvl1pPr eaLnBrk="0">
              <a:tabLst>
                <a:tab pos="0" algn="l"/>
                <a:tab pos="720725" algn="l"/>
                <a:tab pos="1444625" algn="l"/>
                <a:tab pos="2168525" algn="l"/>
                <a:tab pos="2892425" algn="l"/>
                <a:tab pos="3141663" algn="l"/>
                <a:tab pos="3590925" algn="l"/>
                <a:tab pos="4040188" algn="l"/>
                <a:tab pos="4489450" algn="l"/>
                <a:tab pos="4938713" algn="l"/>
                <a:tab pos="5389563"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720725" algn="l"/>
                <a:tab pos="1444625" algn="l"/>
                <a:tab pos="2168525" algn="l"/>
                <a:tab pos="2892425" algn="l"/>
                <a:tab pos="3141663" algn="l"/>
                <a:tab pos="3590925" algn="l"/>
                <a:tab pos="4040188" algn="l"/>
                <a:tab pos="4489450" algn="l"/>
                <a:tab pos="4938713" algn="l"/>
                <a:tab pos="5389563"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720725" algn="l"/>
                <a:tab pos="1444625" algn="l"/>
                <a:tab pos="2168525" algn="l"/>
                <a:tab pos="2892425" algn="l"/>
                <a:tab pos="3141663" algn="l"/>
                <a:tab pos="3590925" algn="l"/>
                <a:tab pos="4040188" algn="l"/>
                <a:tab pos="4489450" algn="l"/>
                <a:tab pos="4938713" algn="l"/>
                <a:tab pos="5389563"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720725" algn="l"/>
                <a:tab pos="1444625" algn="l"/>
                <a:tab pos="2168525" algn="l"/>
                <a:tab pos="2892425" algn="l"/>
                <a:tab pos="3141663" algn="l"/>
                <a:tab pos="3590925" algn="l"/>
                <a:tab pos="4040188" algn="l"/>
                <a:tab pos="4489450" algn="l"/>
                <a:tab pos="4938713" algn="l"/>
                <a:tab pos="5389563"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720725" algn="l"/>
                <a:tab pos="1444625" algn="l"/>
                <a:tab pos="2168525" algn="l"/>
                <a:tab pos="2892425" algn="l"/>
                <a:tab pos="3141663" algn="l"/>
                <a:tab pos="3590925" algn="l"/>
                <a:tab pos="4040188" algn="l"/>
                <a:tab pos="4489450" algn="l"/>
                <a:tab pos="4938713" algn="l"/>
                <a:tab pos="5389563"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720725" algn="l"/>
                <a:tab pos="1444625" algn="l"/>
                <a:tab pos="2168525" algn="l"/>
                <a:tab pos="2892425" algn="l"/>
                <a:tab pos="3141663" algn="l"/>
                <a:tab pos="3590925" algn="l"/>
                <a:tab pos="4040188" algn="l"/>
                <a:tab pos="4489450" algn="l"/>
                <a:tab pos="4938713" algn="l"/>
                <a:tab pos="5389563"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720725" algn="l"/>
                <a:tab pos="1444625" algn="l"/>
                <a:tab pos="2168525" algn="l"/>
                <a:tab pos="2892425" algn="l"/>
                <a:tab pos="3141663" algn="l"/>
                <a:tab pos="3590925" algn="l"/>
                <a:tab pos="4040188" algn="l"/>
                <a:tab pos="4489450" algn="l"/>
                <a:tab pos="4938713" algn="l"/>
                <a:tab pos="5389563"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720725" algn="l"/>
                <a:tab pos="1444625" algn="l"/>
                <a:tab pos="2168525" algn="l"/>
                <a:tab pos="2892425" algn="l"/>
                <a:tab pos="3141663" algn="l"/>
                <a:tab pos="3590925" algn="l"/>
                <a:tab pos="4040188" algn="l"/>
                <a:tab pos="4489450" algn="l"/>
                <a:tab pos="4938713" algn="l"/>
                <a:tab pos="5389563"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720725" algn="l"/>
                <a:tab pos="1444625" algn="l"/>
                <a:tab pos="2168525" algn="l"/>
                <a:tab pos="2892425" algn="l"/>
                <a:tab pos="3141663" algn="l"/>
                <a:tab pos="3590925" algn="l"/>
                <a:tab pos="4040188" algn="l"/>
                <a:tab pos="4489450" algn="l"/>
                <a:tab pos="4938713" algn="l"/>
                <a:tab pos="5389563"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chemeClr val="bg1"/>
                </a:solidFill>
                <a:latin typeface="Arial" panose="020B0604020202020204" pitchFamily="34" charset="0"/>
                <a:ea typeface="Microsoft YaHei" panose="020B0503020204020204" pitchFamily="34" charset="-122"/>
              </a:defRPr>
            </a:lvl9pPr>
          </a:lstStyle>
          <a:p>
            <a:pPr eaLnBrk="1" hangingPunct="1">
              <a:lnSpc>
                <a:spcPct val="100000"/>
              </a:lnSpc>
              <a:buClrTx/>
              <a:buFontTx/>
              <a:buNone/>
            </a:pPr>
            <a:r>
              <a:rPr lang="en-US" altLang="en-US" sz="2000" b="1">
                <a:solidFill>
                  <a:srgbClr val="F5FFE0"/>
                </a:solidFill>
                <a:latin typeface="Courier New" panose="02070309020205020404" pitchFamily="49" charset="0"/>
              </a:rPr>
              <a:t>&lt;system.webServer&gt;	 &lt;handlers&gt;		     …</a:t>
            </a:r>
          </a:p>
        </p:txBody>
      </p:sp>
    </p:spTree>
    <p:extLst>
      <p:ext uri="{BB962C8B-B14F-4D97-AF65-F5344CB8AC3E}">
        <p14:creationId xmlns:p14="http://schemas.microsoft.com/office/powerpoint/2010/main" val="4165598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B1E29-CC72-479B-8EB8-33AB160BE024}"/>
              </a:ext>
            </a:extLst>
          </p:cNvPr>
          <p:cNvSpPr>
            <a:spLocks noGrp="1"/>
          </p:cNvSpPr>
          <p:nvPr>
            <p:ph type="title"/>
          </p:nvPr>
        </p:nvSpPr>
        <p:spPr/>
        <p:txBody>
          <a:bodyPr/>
          <a:lstStyle/>
          <a:p>
            <a:r>
              <a:rPr lang="en-US" altLang="en-US" b="1" dirty="0"/>
              <a:t>Routing Setup</a:t>
            </a:r>
            <a:endParaRPr lang="en-US" dirty="0"/>
          </a:p>
        </p:txBody>
      </p:sp>
      <p:sp>
        <p:nvSpPr>
          <p:cNvPr id="3" name="Content Placeholder 2">
            <a:extLst>
              <a:ext uri="{FF2B5EF4-FFF2-40B4-BE49-F238E27FC236}">
                <a16:creationId xmlns:a16="http://schemas.microsoft.com/office/drawing/2014/main" id="{156884EF-3371-4ECE-9C43-0E73B4FA4F8D}"/>
              </a:ext>
            </a:extLst>
          </p:cNvPr>
          <p:cNvSpPr>
            <a:spLocks noGrp="1"/>
          </p:cNvSpPr>
          <p:nvPr>
            <p:ph idx="1"/>
          </p:nvPr>
        </p:nvSpPr>
        <p:spPr/>
        <p:txBody>
          <a:bodyPr>
            <a:normAutofit/>
          </a:bodyPr>
          <a:lstStyle/>
          <a:p>
            <a:r>
              <a:rPr lang="en-US" dirty="0" err="1"/>
              <a:t>Global.asax</a:t>
            </a:r>
            <a:r>
              <a:rPr lang="en-US" dirty="0"/>
              <a:t> file</a:t>
            </a:r>
          </a:p>
          <a:p>
            <a:pPr marL="0" lvl="0" indent="0" defTabSz="449263" fontAlgn="base">
              <a:lnSpc>
                <a:spcPct val="100000"/>
              </a:lnSpc>
              <a:spcBef>
                <a:spcPct val="0"/>
              </a:spcBef>
              <a:spcAft>
                <a:spcPct val="0"/>
              </a:spcAft>
              <a:buSzPct val="100000"/>
              <a:buNone/>
            </a:pPr>
            <a:r>
              <a:rPr lang="en-US" altLang="en-US" sz="1600" b="1" dirty="0">
                <a:solidFill>
                  <a:srgbClr val="F5FFE0"/>
                </a:solidFill>
                <a:latin typeface="Courier New" panose="02070309020205020404" pitchFamily="49" charset="0"/>
                <a:ea typeface="Microsoft YaHei" panose="020B0503020204020204" pitchFamily="34" charset="-122"/>
              </a:rPr>
              <a:t>public class </a:t>
            </a:r>
            <a:r>
              <a:rPr lang="en-US" altLang="en-US" sz="1600" b="1" dirty="0" err="1">
                <a:solidFill>
                  <a:srgbClr val="F5FFE0"/>
                </a:solidFill>
                <a:latin typeface="Courier New" panose="02070309020205020404" pitchFamily="49" charset="0"/>
                <a:ea typeface="Microsoft YaHei" panose="020B0503020204020204" pitchFamily="34" charset="-122"/>
              </a:rPr>
              <a:t>MvcApplication</a:t>
            </a:r>
            <a:r>
              <a:rPr lang="en-US" altLang="en-US" sz="1600" b="1" dirty="0">
                <a:solidFill>
                  <a:srgbClr val="F5FFE0"/>
                </a:solidFill>
                <a:latin typeface="Courier New" panose="02070309020205020404" pitchFamily="49" charset="0"/>
                <a:ea typeface="Microsoft YaHei" panose="020B0503020204020204" pitchFamily="34" charset="-122"/>
              </a:rPr>
              <a:t> : </a:t>
            </a:r>
            <a:r>
              <a:rPr lang="en-US" altLang="en-US" sz="1600" b="1" dirty="0" err="1">
                <a:solidFill>
                  <a:srgbClr val="F5FFE0"/>
                </a:solidFill>
                <a:latin typeface="Courier New" panose="02070309020205020404" pitchFamily="49" charset="0"/>
                <a:ea typeface="Microsoft YaHei" panose="020B0503020204020204" pitchFamily="34" charset="-122"/>
              </a:rPr>
              <a:t>System.Web.HttpApplication</a:t>
            </a:r>
            <a:endParaRPr lang="en-US" altLang="en-US" sz="1600" b="1" dirty="0">
              <a:solidFill>
                <a:srgbClr val="F5FFE0"/>
              </a:solidFill>
              <a:latin typeface="Courier New" panose="02070309020205020404" pitchFamily="49" charset="0"/>
              <a:ea typeface="Microsoft YaHei" panose="020B0503020204020204" pitchFamily="34" charset="-122"/>
            </a:endParaRPr>
          </a:p>
          <a:p>
            <a:pPr marL="0" lvl="0" indent="0" defTabSz="449263" fontAlgn="base">
              <a:lnSpc>
                <a:spcPct val="100000"/>
              </a:lnSpc>
              <a:spcBef>
                <a:spcPct val="0"/>
              </a:spcBef>
              <a:spcAft>
                <a:spcPct val="0"/>
              </a:spcAft>
              <a:buSzPct val="100000"/>
              <a:buNone/>
            </a:pPr>
            <a:r>
              <a:rPr lang="en-US" altLang="en-US" sz="1600" b="1" dirty="0">
                <a:solidFill>
                  <a:srgbClr val="F5FFE0"/>
                </a:solidFill>
                <a:latin typeface="Courier New" panose="02070309020205020404" pitchFamily="49" charset="0"/>
                <a:ea typeface="Microsoft YaHei" panose="020B0503020204020204" pitchFamily="34" charset="-122"/>
              </a:rPr>
              <a:t>{</a:t>
            </a:r>
            <a:endParaRPr lang="en-US" altLang="en-US" sz="1600" b="1" dirty="0">
              <a:latin typeface="Courier New" panose="02070309020205020404" pitchFamily="49" charset="0"/>
              <a:ea typeface="Microsoft YaHei" panose="020B0503020204020204" pitchFamily="34" charset="-122"/>
            </a:endParaRPr>
          </a:p>
          <a:p>
            <a:pPr marL="457200" lvl="1" indent="0" defTabSz="449263" fontAlgn="base">
              <a:lnSpc>
                <a:spcPct val="100000"/>
              </a:lnSpc>
              <a:spcBef>
                <a:spcPct val="0"/>
              </a:spcBef>
              <a:spcAft>
                <a:spcPct val="0"/>
              </a:spcAft>
              <a:buSzPct val="100000"/>
              <a:buNone/>
            </a:pPr>
            <a:r>
              <a:rPr lang="en-US" altLang="en-US" sz="1200" b="1" dirty="0">
                <a:latin typeface="Courier New" panose="02070309020205020404" pitchFamily="49" charset="0"/>
                <a:ea typeface="Microsoft YaHei" panose="020B0503020204020204" pitchFamily="34" charset="-122"/>
              </a:rPr>
              <a:t>	public static void </a:t>
            </a:r>
            <a:r>
              <a:rPr lang="en-US" altLang="en-US" sz="1200" b="1" dirty="0" err="1">
                <a:latin typeface="Courier New" panose="02070309020205020404" pitchFamily="49" charset="0"/>
                <a:ea typeface="Microsoft YaHei" panose="020B0503020204020204" pitchFamily="34" charset="-122"/>
              </a:rPr>
              <a:t>RegisterRoutes</a:t>
            </a:r>
            <a:r>
              <a:rPr lang="en-US" altLang="en-US" sz="1200" b="1" dirty="0">
                <a:latin typeface="Courier New" panose="02070309020205020404" pitchFamily="49" charset="0"/>
                <a:ea typeface="Microsoft YaHei" panose="020B0503020204020204" pitchFamily="34" charset="-122"/>
              </a:rPr>
              <a:t>(</a:t>
            </a:r>
            <a:r>
              <a:rPr lang="en-US" altLang="en-US" sz="1200" b="1" dirty="0" err="1">
                <a:latin typeface="Courier New" panose="02070309020205020404" pitchFamily="49" charset="0"/>
                <a:ea typeface="Microsoft YaHei" panose="020B0503020204020204" pitchFamily="34" charset="-122"/>
              </a:rPr>
              <a:t>RouteCollection</a:t>
            </a:r>
            <a:r>
              <a:rPr lang="en-US" altLang="en-US" sz="1200" b="1" dirty="0">
                <a:latin typeface="Courier New" panose="02070309020205020404" pitchFamily="49" charset="0"/>
                <a:ea typeface="Microsoft YaHei" panose="020B0503020204020204" pitchFamily="34" charset="-122"/>
              </a:rPr>
              <a:t> routes)</a:t>
            </a:r>
          </a:p>
          <a:p>
            <a:pPr marL="457200" lvl="1" indent="0" defTabSz="449263" fontAlgn="base">
              <a:lnSpc>
                <a:spcPct val="100000"/>
              </a:lnSpc>
              <a:spcBef>
                <a:spcPct val="0"/>
              </a:spcBef>
              <a:spcAft>
                <a:spcPct val="0"/>
              </a:spcAft>
              <a:buSzPct val="100000"/>
              <a:buNone/>
            </a:pPr>
            <a:r>
              <a:rPr lang="en-US" altLang="en-US" sz="1200" b="1" dirty="0">
                <a:latin typeface="Courier New" panose="02070309020205020404" pitchFamily="49" charset="0"/>
                <a:ea typeface="Microsoft YaHei" panose="020B0503020204020204" pitchFamily="34" charset="-122"/>
              </a:rPr>
              <a:t>        {</a:t>
            </a:r>
          </a:p>
          <a:p>
            <a:pPr marL="457200" lvl="1" indent="0" defTabSz="449263" fontAlgn="base">
              <a:lnSpc>
                <a:spcPct val="100000"/>
              </a:lnSpc>
              <a:spcBef>
                <a:spcPct val="0"/>
              </a:spcBef>
              <a:spcAft>
                <a:spcPct val="0"/>
              </a:spcAft>
              <a:buSzPct val="100000"/>
              <a:buNone/>
            </a:pPr>
            <a:r>
              <a:rPr lang="en-US" altLang="en-US" sz="1200" b="1" dirty="0">
                <a:latin typeface="Courier New" panose="02070309020205020404" pitchFamily="49" charset="0"/>
                <a:ea typeface="Microsoft YaHei" panose="020B0503020204020204" pitchFamily="34" charset="-122"/>
              </a:rPr>
              <a:t>            </a:t>
            </a:r>
            <a:r>
              <a:rPr lang="en-US" altLang="en-US" sz="1200" b="1" dirty="0" err="1">
                <a:latin typeface="Courier New" panose="02070309020205020404" pitchFamily="49" charset="0"/>
                <a:ea typeface="Microsoft YaHei" panose="020B0503020204020204" pitchFamily="34" charset="-122"/>
              </a:rPr>
              <a:t>routes.IgnoreRoute</a:t>
            </a:r>
            <a:r>
              <a:rPr lang="en-US" altLang="en-US" sz="1200" b="1" dirty="0">
                <a:latin typeface="Courier New" panose="02070309020205020404" pitchFamily="49" charset="0"/>
                <a:ea typeface="Microsoft YaHei" panose="020B0503020204020204" pitchFamily="34" charset="-122"/>
              </a:rPr>
              <a:t>("{resource}.</a:t>
            </a:r>
            <a:r>
              <a:rPr lang="en-US" altLang="en-US" sz="1200" b="1" dirty="0" err="1">
                <a:latin typeface="Courier New" panose="02070309020205020404" pitchFamily="49" charset="0"/>
                <a:ea typeface="Microsoft YaHei" panose="020B0503020204020204" pitchFamily="34" charset="-122"/>
              </a:rPr>
              <a:t>axd</a:t>
            </a:r>
            <a:r>
              <a:rPr lang="en-US" altLang="en-US" sz="1200" b="1" dirty="0">
                <a:latin typeface="Courier New" panose="02070309020205020404" pitchFamily="49" charset="0"/>
                <a:ea typeface="Microsoft YaHei" panose="020B0503020204020204" pitchFamily="34" charset="-122"/>
              </a:rPr>
              <a:t>/{*</a:t>
            </a:r>
            <a:r>
              <a:rPr lang="en-US" altLang="en-US" sz="1200" b="1" dirty="0" err="1">
                <a:latin typeface="Courier New" panose="02070309020205020404" pitchFamily="49" charset="0"/>
                <a:ea typeface="Microsoft YaHei" panose="020B0503020204020204" pitchFamily="34" charset="-122"/>
              </a:rPr>
              <a:t>pathInfo</a:t>
            </a:r>
            <a:r>
              <a:rPr lang="en-US" altLang="en-US" sz="1200" b="1" dirty="0">
                <a:latin typeface="Courier New" panose="02070309020205020404" pitchFamily="49" charset="0"/>
                <a:ea typeface="Microsoft YaHei" panose="020B0503020204020204" pitchFamily="34" charset="-122"/>
              </a:rPr>
              <a:t>}");</a:t>
            </a:r>
          </a:p>
          <a:p>
            <a:pPr marL="457200" lvl="1" indent="0" defTabSz="449263" fontAlgn="base">
              <a:lnSpc>
                <a:spcPct val="100000"/>
              </a:lnSpc>
              <a:spcBef>
                <a:spcPct val="0"/>
              </a:spcBef>
              <a:spcAft>
                <a:spcPct val="0"/>
              </a:spcAft>
              <a:buSzPct val="100000"/>
              <a:buNone/>
            </a:pPr>
            <a:endParaRPr lang="en-US" altLang="en-US" sz="1200" b="1" dirty="0">
              <a:latin typeface="Courier New" panose="02070309020205020404" pitchFamily="49" charset="0"/>
              <a:ea typeface="Microsoft YaHei" panose="020B0503020204020204" pitchFamily="34" charset="-122"/>
            </a:endParaRPr>
          </a:p>
          <a:p>
            <a:pPr marL="457200" lvl="1" indent="0" defTabSz="449263" fontAlgn="base">
              <a:lnSpc>
                <a:spcPct val="100000"/>
              </a:lnSpc>
              <a:spcBef>
                <a:spcPct val="0"/>
              </a:spcBef>
              <a:spcAft>
                <a:spcPct val="0"/>
              </a:spcAft>
              <a:buSzPct val="100000"/>
              <a:buNone/>
            </a:pPr>
            <a:r>
              <a:rPr lang="en-US" altLang="en-US" sz="1200" b="1" dirty="0">
                <a:latin typeface="Courier New" panose="02070309020205020404" pitchFamily="49" charset="0"/>
                <a:ea typeface="Microsoft YaHei" panose="020B0503020204020204" pitchFamily="34" charset="-122"/>
              </a:rPr>
              <a:t>            </a:t>
            </a:r>
            <a:r>
              <a:rPr lang="en-US" altLang="en-US" sz="1200" b="1" dirty="0" err="1">
                <a:latin typeface="Courier New" panose="02070309020205020404" pitchFamily="49" charset="0"/>
                <a:ea typeface="Microsoft YaHei" panose="020B0503020204020204" pitchFamily="34" charset="-122"/>
              </a:rPr>
              <a:t>routes.MapRoute</a:t>
            </a:r>
            <a:r>
              <a:rPr lang="en-US" altLang="en-US" sz="1200" b="1" dirty="0">
                <a:latin typeface="Courier New" panose="02070309020205020404" pitchFamily="49" charset="0"/>
                <a:ea typeface="Microsoft YaHei" panose="020B0503020204020204" pitchFamily="34" charset="-122"/>
              </a:rPr>
              <a:t>(</a:t>
            </a:r>
          </a:p>
          <a:p>
            <a:pPr marL="457200" lvl="1" indent="0" defTabSz="449263" fontAlgn="base">
              <a:lnSpc>
                <a:spcPct val="100000"/>
              </a:lnSpc>
              <a:spcBef>
                <a:spcPct val="0"/>
              </a:spcBef>
              <a:spcAft>
                <a:spcPct val="0"/>
              </a:spcAft>
              <a:buSzPct val="100000"/>
              <a:buNone/>
            </a:pPr>
            <a:r>
              <a:rPr lang="en-US" altLang="en-US" sz="1200" b="1" dirty="0">
                <a:latin typeface="Courier New" panose="02070309020205020404" pitchFamily="49" charset="0"/>
                <a:ea typeface="Microsoft YaHei" panose="020B0503020204020204" pitchFamily="34" charset="-122"/>
              </a:rPr>
              <a:t>                "Default",                                          </a:t>
            </a:r>
          </a:p>
          <a:p>
            <a:pPr marL="457200" lvl="1" indent="0" defTabSz="449263" fontAlgn="base">
              <a:lnSpc>
                <a:spcPct val="100000"/>
              </a:lnSpc>
              <a:spcBef>
                <a:spcPct val="0"/>
              </a:spcBef>
              <a:spcAft>
                <a:spcPct val="0"/>
              </a:spcAft>
              <a:buSzPct val="100000"/>
              <a:buNone/>
            </a:pPr>
            <a:r>
              <a:rPr lang="en-US" altLang="en-US" sz="1200" b="1" dirty="0">
                <a:latin typeface="Courier New" panose="02070309020205020404" pitchFamily="49" charset="0"/>
                <a:ea typeface="Microsoft YaHei" panose="020B0503020204020204" pitchFamily="34" charset="-122"/>
              </a:rPr>
              <a:t>                "{controller}/{action}/{id}",                      </a:t>
            </a:r>
          </a:p>
          <a:p>
            <a:pPr marL="457200" lvl="1" indent="0" defTabSz="449263" fontAlgn="base">
              <a:lnSpc>
                <a:spcPct val="100000"/>
              </a:lnSpc>
              <a:spcBef>
                <a:spcPct val="0"/>
              </a:spcBef>
              <a:spcAft>
                <a:spcPct val="0"/>
              </a:spcAft>
              <a:buSzPct val="100000"/>
              <a:buNone/>
            </a:pPr>
            <a:r>
              <a:rPr lang="en-US" altLang="en-US" sz="1200" b="1" dirty="0">
                <a:latin typeface="Courier New" panose="02070309020205020404" pitchFamily="49" charset="0"/>
                <a:ea typeface="Microsoft YaHei" panose="020B0503020204020204" pitchFamily="34" charset="-122"/>
              </a:rPr>
              <a:t>                new { controller = "Home", </a:t>
            </a:r>
          </a:p>
          <a:p>
            <a:pPr marL="457200" lvl="1" indent="0" defTabSz="449263" fontAlgn="base">
              <a:lnSpc>
                <a:spcPct val="100000"/>
              </a:lnSpc>
              <a:spcBef>
                <a:spcPct val="0"/>
              </a:spcBef>
              <a:spcAft>
                <a:spcPct val="0"/>
              </a:spcAft>
              <a:buSzPct val="100000"/>
              <a:buNone/>
            </a:pPr>
            <a:r>
              <a:rPr lang="en-US" altLang="en-US" sz="1200" b="1" dirty="0">
                <a:latin typeface="Courier New" panose="02070309020205020404" pitchFamily="49" charset="0"/>
                <a:ea typeface="Microsoft YaHei" panose="020B0503020204020204" pitchFamily="34" charset="-122"/>
              </a:rPr>
              <a:t>			action = "Index", id = "" }</a:t>
            </a:r>
          </a:p>
          <a:p>
            <a:pPr marL="457200" lvl="1" indent="0" defTabSz="449263" fontAlgn="base">
              <a:lnSpc>
                <a:spcPct val="100000"/>
              </a:lnSpc>
              <a:spcBef>
                <a:spcPct val="0"/>
              </a:spcBef>
              <a:spcAft>
                <a:spcPct val="0"/>
              </a:spcAft>
              <a:buSzPct val="100000"/>
              <a:buNone/>
            </a:pPr>
            <a:r>
              <a:rPr lang="en-US" altLang="en-US" sz="1200" b="1" dirty="0">
                <a:latin typeface="Courier New" panose="02070309020205020404" pitchFamily="49" charset="0"/>
                <a:ea typeface="Microsoft YaHei" panose="020B0503020204020204" pitchFamily="34" charset="-122"/>
              </a:rPr>
              <a:t>            );</a:t>
            </a:r>
          </a:p>
          <a:p>
            <a:pPr marL="457200" lvl="1" indent="0" defTabSz="449263" fontAlgn="base">
              <a:lnSpc>
                <a:spcPct val="100000"/>
              </a:lnSpc>
              <a:spcBef>
                <a:spcPct val="0"/>
              </a:spcBef>
              <a:spcAft>
                <a:spcPct val="0"/>
              </a:spcAft>
              <a:buSzPct val="100000"/>
              <a:buNone/>
            </a:pPr>
            <a:endParaRPr lang="en-US" altLang="en-US" sz="1200" b="1" dirty="0">
              <a:latin typeface="Courier New" panose="02070309020205020404" pitchFamily="49" charset="0"/>
              <a:ea typeface="Microsoft YaHei" panose="020B0503020204020204" pitchFamily="34" charset="-122"/>
            </a:endParaRPr>
          </a:p>
          <a:p>
            <a:pPr marL="457200" lvl="1" indent="0" defTabSz="449263" fontAlgn="base">
              <a:lnSpc>
                <a:spcPct val="100000"/>
              </a:lnSpc>
              <a:spcBef>
                <a:spcPct val="0"/>
              </a:spcBef>
              <a:spcAft>
                <a:spcPct val="0"/>
              </a:spcAft>
              <a:buSzPct val="100000"/>
              <a:buNone/>
            </a:pPr>
            <a:r>
              <a:rPr lang="en-US" altLang="en-US" sz="1200" b="1" dirty="0">
                <a:latin typeface="Courier New" panose="02070309020205020404" pitchFamily="49" charset="0"/>
                <a:ea typeface="Microsoft YaHei" panose="020B0503020204020204" pitchFamily="34" charset="-122"/>
              </a:rPr>
              <a:t>        }</a:t>
            </a:r>
          </a:p>
          <a:p>
            <a:pPr marL="457200" lvl="1" indent="0" defTabSz="449263" fontAlgn="base">
              <a:lnSpc>
                <a:spcPct val="100000"/>
              </a:lnSpc>
              <a:spcBef>
                <a:spcPct val="0"/>
              </a:spcBef>
              <a:spcAft>
                <a:spcPct val="0"/>
              </a:spcAft>
              <a:buSzPct val="100000"/>
              <a:buNone/>
            </a:pPr>
            <a:endParaRPr lang="en-US" altLang="en-US" sz="1200" b="1" dirty="0">
              <a:latin typeface="Courier New" panose="02070309020205020404" pitchFamily="49" charset="0"/>
              <a:ea typeface="Microsoft YaHei" panose="020B0503020204020204" pitchFamily="34" charset="-122"/>
            </a:endParaRPr>
          </a:p>
          <a:p>
            <a:pPr marL="457200" lvl="1" indent="0" defTabSz="449263" fontAlgn="base">
              <a:lnSpc>
                <a:spcPct val="100000"/>
              </a:lnSpc>
              <a:spcBef>
                <a:spcPct val="0"/>
              </a:spcBef>
              <a:spcAft>
                <a:spcPct val="0"/>
              </a:spcAft>
              <a:buSzPct val="100000"/>
              <a:buNone/>
            </a:pPr>
            <a:r>
              <a:rPr lang="en-US" altLang="en-US" sz="1200" b="1" dirty="0">
                <a:latin typeface="Courier New" panose="02070309020205020404" pitchFamily="49" charset="0"/>
                <a:ea typeface="Microsoft YaHei" panose="020B0503020204020204" pitchFamily="34" charset="-122"/>
              </a:rPr>
              <a:t>        protected void </a:t>
            </a:r>
            <a:r>
              <a:rPr lang="en-US" altLang="en-US" sz="1200" b="1" dirty="0" err="1">
                <a:latin typeface="Courier New" panose="02070309020205020404" pitchFamily="49" charset="0"/>
                <a:ea typeface="Microsoft YaHei" panose="020B0503020204020204" pitchFamily="34" charset="-122"/>
              </a:rPr>
              <a:t>Application_Start</a:t>
            </a:r>
            <a:r>
              <a:rPr lang="en-US" altLang="en-US" sz="1200" b="1" dirty="0">
                <a:latin typeface="Courier New" panose="02070309020205020404" pitchFamily="49" charset="0"/>
                <a:ea typeface="Microsoft YaHei" panose="020B0503020204020204" pitchFamily="34" charset="-122"/>
              </a:rPr>
              <a:t>()</a:t>
            </a:r>
          </a:p>
          <a:p>
            <a:pPr marL="457200" lvl="1" indent="0" defTabSz="449263" fontAlgn="base">
              <a:lnSpc>
                <a:spcPct val="100000"/>
              </a:lnSpc>
              <a:spcBef>
                <a:spcPct val="0"/>
              </a:spcBef>
              <a:spcAft>
                <a:spcPct val="0"/>
              </a:spcAft>
              <a:buSzPct val="100000"/>
              <a:buNone/>
            </a:pPr>
            <a:r>
              <a:rPr lang="en-US" altLang="en-US" sz="1200" b="1" dirty="0">
                <a:latin typeface="Courier New" panose="02070309020205020404" pitchFamily="49" charset="0"/>
                <a:ea typeface="Microsoft YaHei" panose="020B0503020204020204" pitchFamily="34" charset="-122"/>
              </a:rPr>
              <a:t>        {</a:t>
            </a:r>
          </a:p>
          <a:p>
            <a:pPr marL="457200" lvl="1" indent="0" defTabSz="449263" fontAlgn="base">
              <a:lnSpc>
                <a:spcPct val="100000"/>
              </a:lnSpc>
              <a:spcBef>
                <a:spcPct val="0"/>
              </a:spcBef>
              <a:spcAft>
                <a:spcPct val="0"/>
              </a:spcAft>
              <a:buSzPct val="100000"/>
              <a:buNone/>
            </a:pPr>
            <a:r>
              <a:rPr lang="en-US" altLang="en-US" sz="1200" b="1" dirty="0">
                <a:latin typeface="Courier New" panose="02070309020205020404" pitchFamily="49" charset="0"/>
                <a:ea typeface="Microsoft YaHei" panose="020B0503020204020204" pitchFamily="34" charset="-122"/>
              </a:rPr>
              <a:t>            </a:t>
            </a:r>
            <a:r>
              <a:rPr lang="en-US" altLang="en-US" sz="1200" b="1" dirty="0" err="1">
                <a:latin typeface="Courier New" panose="02070309020205020404" pitchFamily="49" charset="0"/>
                <a:ea typeface="Microsoft YaHei" panose="020B0503020204020204" pitchFamily="34" charset="-122"/>
              </a:rPr>
              <a:t>RegisterRoutes</a:t>
            </a:r>
            <a:r>
              <a:rPr lang="en-US" altLang="en-US" sz="1200" b="1" dirty="0">
                <a:latin typeface="Courier New" panose="02070309020205020404" pitchFamily="49" charset="0"/>
                <a:ea typeface="Microsoft YaHei" panose="020B0503020204020204" pitchFamily="34" charset="-122"/>
              </a:rPr>
              <a:t>(</a:t>
            </a:r>
            <a:r>
              <a:rPr lang="en-US" altLang="en-US" sz="1200" b="1" dirty="0" err="1">
                <a:latin typeface="Courier New" panose="02070309020205020404" pitchFamily="49" charset="0"/>
                <a:ea typeface="Microsoft YaHei" panose="020B0503020204020204" pitchFamily="34" charset="-122"/>
              </a:rPr>
              <a:t>RouteTable.Routes</a:t>
            </a:r>
            <a:r>
              <a:rPr lang="en-US" altLang="en-US" sz="1200" b="1" dirty="0">
                <a:latin typeface="Courier New" panose="02070309020205020404" pitchFamily="49" charset="0"/>
                <a:ea typeface="Microsoft YaHei" panose="020B0503020204020204" pitchFamily="34" charset="-122"/>
              </a:rPr>
              <a:t>);</a:t>
            </a:r>
          </a:p>
          <a:p>
            <a:pPr marL="457200" lvl="1" indent="0" defTabSz="449263" fontAlgn="base">
              <a:lnSpc>
                <a:spcPct val="100000"/>
              </a:lnSpc>
              <a:spcBef>
                <a:spcPct val="0"/>
              </a:spcBef>
              <a:spcAft>
                <a:spcPct val="0"/>
              </a:spcAft>
              <a:buSzPct val="100000"/>
              <a:buNone/>
            </a:pPr>
            <a:r>
              <a:rPr lang="en-US" altLang="en-US" sz="1200" b="1" dirty="0">
                <a:latin typeface="Courier New" panose="02070309020205020404" pitchFamily="49" charset="0"/>
                <a:ea typeface="Microsoft YaHei" panose="020B0503020204020204" pitchFamily="34" charset="-122"/>
              </a:rPr>
              <a:t>        }</a:t>
            </a:r>
          </a:p>
          <a:p>
            <a:pPr marL="457200" lvl="1" indent="0" defTabSz="449263" fontAlgn="base">
              <a:lnSpc>
                <a:spcPct val="100000"/>
              </a:lnSpc>
              <a:spcBef>
                <a:spcPct val="0"/>
              </a:spcBef>
              <a:spcAft>
                <a:spcPct val="0"/>
              </a:spcAft>
              <a:buSzPct val="100000"/>
              <a:buNone/>
            </a:pPr>
            <a:r>
              <a:rPr lang="en-US" altLang="en-US" sz="1200" b="1" dirty="0">
                <a:solidFill>
                  <a:srgbClr val="F5FFE0"/>
                </a:solidFill>
                <a:latin typeface="Courier New" panose="02070309020205020404" pitchFamily="49" charset="0"/>
                <a:ea typeface="Microsoft YaHei" panose="020B0503020204020204" pitchFamily="34" charset="-122"/>
              </a:rPr>
              <a:t>}</a:t>
            </a:r>
            <a:endParaRPr lang="en-US" dirty="0"/>
          </a:p>
        </p:txBody>
      </p:sp>
    </p:spTree>
    <p:extLst>
      <p:ext uri="{BB962C8B-B14F-4D97-AF65-F5344CB8AC3E}">
        <p14:creationId xmlns:p14="http://schemas.microsoft.com/office/powerpoint/2010/main" val="610111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46DAD-B280-4428-9C29-770C6C1A128F}"/>
              </a:ext>
            </a:extLst>
          </p:cNvPr>
          <p:cNvSpPr>
            <a:spLocks noGrp="1"/>
          </p:cNvSpPr>
          <p:nvPr>
            <p:ph type="title"/>
          </p:nvPr>
        </p:nvSpPr>
        <p:spPr/>
        <p:txBody>
          <a:bodyPr/>
          <a:lstStyle/>
          <a:p>
            <a:r>
              <a:rPr lang="en-US" altLang="en-US" b="1" dirty="0"/>
              <a:t>View Engines</a:t>
            </a:r>
            <a:endParaRPr lang="en-US" dirty="0"/>
          </a:p>
        </p:txBody>
      </p:sp>
      <p:sp>
        <p:nvSpPr>
          <p:cNvPr id="3" name="Content Placeholder 2">
            <a:extLst>
              <a:ext uri="{FF2B5EF4-FFF2-40B4-BE49-F238E27FC236}">
                <a16:creationId xmlns:a16="http://schemas.microsoft.com/office/drawing/2014/main" id="{0E1CB8B4-E4A4-4DC8-ABA4-4AA1CE31C18E}"/>
              </a:ext>
            </a:extLst>
          </p:cNvPr>
          <p:cNvSpPr>
            <a:spLocks noGrp="1"/>
          </p:cNvSpPr>
          <p:nvPr>
            <p:ph idx="1"/>
          </p:nvPr>
        </p:nvSpPr>
        <p:spPr/>
        <p:txBody>
          <a:bodyPr/>
          <a:lstStyle/>
          <a:p>
            <a:r>
              <a:rPr lang="en-US" dirty="0"/>
              <a:t>Handles the rendering of the view to UI (html/xml);</a:t>
            </a:r>
          </a:p>
          <a:p>
            <a:r>
              <a:rPr lang="en-US" dirty="0"/>
              <a:t>Different view engines have different syntax</a:t>
            </a:r>
          </a:p>
          <a:p>
            <a:r>
              <a:rPr lang="en-US" dirty="0"/>
              <a:t>ASP.NET MVC 3 Pre-included View Engines:</a:t>
            </a:r>
          </a:p>
          <a:p>
            <a:pPr lvl="2"/>
            <a:r>
              <a:rPr lang="en-US" dirty="0"/>
              <a:t>Web Forms</a:t>
            </a:r>
          </a:p>
          <a:p>
            <a:pPr lvl="2"/>
            <a:r>
              <a:rPr lang="en-US" dirty="0"/>
              <a:t>Razor </a:t>
            </a:r>
          </a:p>
          <a:p>
            <a:endParaRPr lang="en-US" dirty="0"/>
          </a:p>
        </p:txBody>
      </p:sp>
    </p:spTree>
    <p:extLst>
      <p:ext uri="{BB962C8B-B14F-4D97-AF65-F5344CB8AC3E}">
        <p14:creationId xmlns:p14="http://schemas.microsoft.com/office/powerpoint/2010/main" val="3798380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5C0F3-9512-4C24-87F5-26ED725277A6}"/>
              </a:ext>
            </a:extLst>
          </p:cNvPr>
          <p:cNvSpPr>
            <a:spLocks noGrp="1"/>
          </p:cNvSpPr>
          <p:nvPr>
            <p:ph type="title"/>
          </p:nvPr>
        </p:nvSpPr>
        <p:spPr/>
        <p:txBody>
          <a:bodyPr/>
          <a:lstStyle/>
          <a:p>
            <a:r>
              <a:rPr lang="en-US" b="1" dirty="0">
                <a:latin typeface="De La Fuente" pitchFamily="2" charset="0"/>
              </a:rPr>
              <a:t>Razor Syntax Rules</a:t>
            </a:r>
            <a:endParaRPr lang="en-US" dirty="0"/>
          </a:p>
        </p:txBody>
      </p:sp>
      <p:sp>
        <p:nvSpPr>
          <p:cNvPr id="3" name="Content Placeholder 2">
            <a:extLst>
              <a:ext uri="{FF2B5EF4-FFF2-40B4-BE49-F238E27FC236}">
                <a16:creationId xmlns:a16="http://schemas.microsoft.com/office/drawing/2014/main" id="{2632407F-950E-4B00-8655-F78F1DC3EC5F}"/>
              </a:ext>
            </a:extLst>
          </p:cNvPr>
          <p:cNvSpPr>
            <a:spLocks noGrp="1"/>
          </p:cNvSpPr>
          <p:nvPr>
            <p:ph idx="1"/>
          </p:nvPr>
        </p:nvSpPr>
        <p:spPr/>
        <p:txBody>
          <a:bodyPr/>
          <a:lstStyle/>
          <a:p>
            <a:endParaRPr lang="en-US" dirty="0"/>
          </a:p>
          <a:p>
            <a:r>
              <a:rPr lang="en-US" dirty="0"/>
              <a:t>Razor using an @ character instead of </a:t>
            </a:r>
            <a:r>
              <a:rPr lang="en-US" dirty="0" err="1"/>
              <a:t>aspx's</a:t>
            </a:r>
            <a:r>
              <a:rPr lang="en-US" dirty="0"/>
              <a:t> &lt;% %&gt; and Razor does not require you to explicitly close the code-block, this view engine is parsed intelligently by the run-time to determine what is a presentation element and what is a code element. Razor view engine is compatible with unit testing frameworks</a:t>
            </a:r>
            <a:r>
              <a:rPr lang="en-US" b="1" dirty="0"/>
              <a:t>. This is the default view engine in MVC 3 and MVC 4. Web pages with Razor syntax have the special file extension </a:t>
            </a:r>
            <a:r>
              <a:rPr lang="en-US" b="1" dirty="0" err="1"/>
              <a:t>cshtml</a:t>
            </a:r>
            <a:r>
              <a:rPr lang="en-US" b="1" dirty="0"/>
              <a:t> (Razor with C#) </a:t>
            </a:r>
            <a:r>
              <a:rPr lang="en-US" dirty="0"/>
              <a:t>or </a:t>
            </a:r>
            <a:r>
              <a:rPr lang="en-US" dirty="0" err="1"/>
              <a:t>vbhtml</a:t>
            </a:r>
            <a:r>
              <a:rPr lang="en-US" dirty="0"/>
              <a:t> (Razor with VB).</a:t>
            </a:r>
          </a:p>
        </p:txBody>
      </p:sp>
    </p:spTree>
    <p:extLst>
      <p:ext uri="{BB962C8B-B14F-4D97-AF65-F5344CB8AC3E}">
        <p14:creationId xmlns:p14="http://schemas.microsoft.com/office/powerpoint/2010/main" val="2224707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6090E-236D-4B86-9789-95A732F05D10}"/>
              </a:ext>
            </a:extLst>
          </p:cNvPr>
          <p:cNvSpPr>
            <a:spLocks noGrp="1"/>
          </p:cNvSpPr>
          <p:nvPr>
            <p:ph type="title"/>
          </p:nvPr>
        </p:nvSpPr>
        <p:spPr/>
        <p:txBody>
          <a:bodyPr/>
          <a:lstStyle/>
          <a:p>
            <a:r>
              <a:rPr lang="en-US" dirty="0">
                <a:latin typeface="De La Fuente" pitchFamily="2" charset="0"/>
              </a:rPr>
              <a:t>Code-behind model</a:t>
            </a:r>
            <a:endParaRPr lang="en-US" dirty="0"/>
          </a:p>
        </p:txBody>
      </p:sp>
      <p:sp>
        <p:nvSpPr>
          <p:cNvPr id="3" name="Content Placeholder 2">
            <a:extLst>
              <a:ext uri="{FF2B5EF4-FFF2-40B4-BE49-F238E27FC236}">
                <a16:creationId xmlns:a16="http://schemas.microsoft.com/office/drawing/2014/main" id="{BD1401EA-40DB-4703-BFC8-195F797C7821}"/>
              </a:ext>
            </a:extLst>
          </p:cNvPr>
          <p:cNvSpPr>
            <a:spLocks noGrp="1"/>
          </p:cNvSpPr>
          <p:nvPr>
            <p:ph idx="1"/>
          </p:nvPr>
        </p:nvSpPr>
        <p:spPr/>
        <p:txBody>
          <a:bodyPr/>
          <a:lstStyle/>
          <a:p>
            <a:r>
              <a:rPr lang="en-US" dirty="0">
                <a:latin typeface="De La Fuente" pitchFamily="2" charset="0"/>
              </a:rPr>
              <a:t>It encourages developers to build applications with separation of presentation and content in mind.</a:t>
            </a:r>
          </a:p>
          <a:p>
            <a:r>
              <a:rPr lang="en-US" dirty="0">
                <a:latin typeface="De La Fuente" pitchFamily="2" charset="0"/>
              </a:rPr>
              <a:t> In theory, this would allow a web designer, for example, to focus on the design markup with less potential for disturbing the programming code that drives it.</a:t>
            </a:r>
          </a:p>
          <a:p>
            <a:r>
              <a:rPr lang="en-US" dirty="0">
                <a:latin typeface="De La Fuente" pitchFamily="2" charset="0"/>
              </a:rPr>
              <a:t> This is similar to the separation of the controller from the view in Model–View–Controller (MVC) frameworks.</a:t>
            </a:r>
          </a:p>
          <a:p>
            <a:r>
              <a:rPr lang="en-US" dirty="0">
                <a:latin typeface="De La Fuente" pitchFamily="2" charset="0"/>
              </a:rPr>
              <a:t>Using "code behind" separates the presentation logic from UI visualization.</a:t>
            </a:r>
          </a:p>
          <a:p>
            <a:endParaRPr lang="en-US" dirty="0"/>
          </a:p>
        </p:txBody>
      </p:sp>
    </p:spTree>
    <p:extLst>
      <p:ext uri="{BB962C8B-B14F-4D97-AF65-F5344CB8AC3E}">
        <p14:creationId xmlns:p14="http://schemas.microsoft.com/office/powerpoint/2010/main" val="47526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5DF21-C2EB-4609-9F96-C6F0EBA55718}"/>
              </a:ext>
            </a:extLst>
          </p:cNvPr>
          <p:cNvSpPr>
            <a:spLocks noGrp="1"/>
          </p:cNvSpPr>
          <p:nvPr>
            <p:ph type="title"/>
          </p:nvPr>
        </p:nvSpPr>
        <p:spPr/>
        <p:txBody>
          <a:bodyPr/>
          <a:lstStyle/>
          <a:p>
            <a:br>
              <a:rPr lang="en-US" dirty="0"/>
            </a:br>
            <a:r>
              <a:rPr lang="en-US" dirty="0"/>
              <a:t> </a:t>
            </a:r>
            <a:r>
              <a:rPr lang="en-US" b="1" dirty="0"/>
              <a:t>Comment in ASPX and Razor View Engine</a:t>
            </a:r>
            <a:endParaRPr lang="en-US" dirty="0"/>
          </a:p>
        </p:txBody>
      </p:sp>
      <p:sp>
        <p:nvSpPr>
          <p:cNvPr id="3" name="Content Placeholder 2">
            <a:extLst>
              <a:ext uri="{FF2B5EF4-FFF2-40B4-BE49-F238E27FC236}">
                <a16:creationId xmlns:a16="http://schemas.microsoft.com/office/drawing/2014/main" id="{332FB5E3-D991-4BC9-92F3-F5E32A7E13EE}"/>
              </a:ext>
            </a:extLst>
          </p:cNvPr>
          <p:cNvSpPr>
            <a:spLocks noGrp="1"/>
          </p:cNvSpPr>
          <p:nvPr>
            <p:ph idx="1"/>
          </p:nvPr>
        </p:nvSpPr>
        <p:spPr/>
        <p:txBody>
          <a:bodyPr>
            <a:normAutofit fontScale="85000" lnSpcReduction="10000"/>
          </a:bodyPr>
          <a:lstStyle/>
          <a:p>
            <a:endParaRPr lang="en-US" dirty="0"/>
          </a:p>
          <a:p>
            <a:r>
              <a:rPr lang="en-US" dirty="0"/>
              <a:t> @*Your Razor Comment Here*@ </a:t>
            </a:r>
          </a:p>
          <a:p>
            <a:r>
              <a:rPr lang="en-US" dirty="0"/>
              <a:t>&lt;%--Your Razor Comment Here--%&gt; 	</a:t>
            </a:r>
          </a:p>
          <a:p>
            <a:pPr marL="0" indent="0">
              <a:buNone/>
            </a:pPr>
            <a:r>
              <a:rPr lang="en-US" dirty="0"/>
              <a:t>In a C# code block the comment for Razor or ASPX will be // and /* */ comment delimiters. Following code shows comments inside a </a:t>
            </a:r>
            <a:r>
              <a:rPr lang="en-US" dirty="0" err="1"/>
              <a:t>c#</a:t>
            </a:r>
            <a:r>
              <a:rPr lang="en-US" dirty="0"/>
              <a:t> code block. </a:t>
            </a:r>
          </a:p>
          <a:p>
            <a:pPr marL="0" indent="0">
              <a:buNone/>
            </a:pPr>
            <a:r>
              <a:rPr lang="en-US" sz="1100" dirty="0"/>
              <a:t>	@{ </a:t>
            </a:r>
          </a:p>
          <a:p>
            <a:pPr marL="0" indent="0">
              <a:buNone/>
            </a:pPr>
            <a:r>
              <a:rPr lang="en-US" sz="1100" dirty="0"/>
              <a:t>		//Razor</a:t>
            </a:r>
          </a:p>
          <a:p>
            <a:pPr marL="0" indent="0">
              <a:buNone/>
            </a:pPr>
            <a:r>
              <a:rPr lang="en-US" sz="1100" dirty="0"/>
              <a:t>		 //Single line comment </a:t>
            </a:r>
          </a:p>
          <a:p>
            <a:pPr marL="0" indent="0">
              <a:buNone/>
            </a:pPr>
            <a:r>
              <a:rPr lang="en-US" sz="1100" dirty="0"/>
              <a:t>		/* Multi line comment */</a:t>
            </a:r>
          </a:p>
          <a:p>
            <a:pPr marL="0" indent="0">
              <a:buNone/>
            </a:pPr>
            <a:r>
              <a:rPr lang="en-US" sz="1100" dirty="0"/>
              <a:t>	 }</a:t>
            </a:r>
          </a:p>
          <a:p>
            <a:pPr marL="0" indent="0">
              <a:buNone/>
            </a:pPr>
            <a:r>
              <a:rPr lang="en-US" sz="1100" dirty="0"/>
              <a:t>	 &lt;% </a:t>
            </a:r>
          </a:p>
          <a:p>
            <a:pPr marL="0" indent="0">
              <a:buNone/>
            </a:pPr>
            <a:r>
              <a:rPr lang="en-US" sz="1100" dirty="0"/>
              <a:t>	//ASPX </a:t>
            </a:r>
          </a:p>
          <a:p>
            <a:pPr marL="0" indent="0">
              <a:buNone/>
            </a:pPr>
            <a:r>
              <a:rPr lang="en-US" sz="1100" dirty="0"/>
              <a:t>	//Single line comment </a:t>
            </a:r>
          </a:p>
          <a:p>
            <a:pPr marL="0" indent="0">
              <a:buNone/>
            </a:pPr>
            <a:r>
              <a:rPr lang="en-US" sz="1100" dirty="0"/>
              <a:t>	/* Multi line comment */ </a:t>
            </a:r>
          </a:p>
          <a:p>
            <a:pPr marL="0" indent="0">
              <a:buNone/>
            </a:pPr>
            <a:r>
              <a:rPr lang="en-US" sz="1100" dirty="0"/>
              <a:t>	%&gt;</a:t>
            </a:r>
          </a:p>
        </p:txBody>
      </p:sp>
    </p:spTree>
    <p:extLst>
      <p:ext uri="{BB962C8B-B14F-4D97-AF65-F5344CB8AC3E}">
        <p14:creationId xmlns:p14="http://schemas.microsoft.com/office/powerpoint/2010/main" val="2244159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2C50A-7143-4F60-B3EA-7EBB5342DA2B}"/>
              </a:ext>
            </a:extLst>
          </p:cNvPr>
          <p:cNvSpPr>
            <a:spLocks noGrp="1"/>
          </p:cNvSpPr>
          <p:nvPr>
            <p:ph type="title"/>
          </p:nvPr>
        </p:nvSpPr>
        <p:spPr/>
        <p:txBody>
          <a:bodyPr/>
          <a:lstStyle/>
          <a:p>
            <a:r>
              <a:rPr lang="en-US" b="1" dirty="0"/>
              <a:t>Razor View Engine</a:t>
            </a:r>
            <a:endParaRPr lang="en-US" dirty="0"/>
          </a:p>
        </p:txBody>
      </p:sp>
      <p:sp>
        <p:nvSpPr>
          <p:cNvPr id="3" name="Content Placeholder 2">
            <a:extLst>
              <a:ext uri="{FF2B5EF4-FFF2-40B4-BE49-F238E27FC236}">
                <a16:creationId xmlns:a16="http://schemas.microsoft.com/office/drawing/2014/main" id="{A3799B79-E3C5-43F1-AD3F-FB767E3F1368}"/>
              </a:ext>
            </a:extLst>
          </p:cNvPr>
          <p:cNvSpPr>
            <a:spLocks noGrp="1"/>
          </p:cNvSpPr>
          <p:nvPr>
            <p:ph idx="1"/>
          </p:nvPr>
        </p:nvSpPr>
        <p:spPr/>
        <p:txBody>
          <a:bodyPr>
            <a:normAutofit fontScale="85000" lnSpcReduction="20000"/>
          </a:bodyPr>
          <a:lstStyle/>
          <a:p>
            <a:pPr marL="0" indent="0">
              <a:buNone/>
            </a:pPr>
            <a:r>
              <a:rPr lang="en-US" dirty="0"/>
              <a:t>@{</a:t>
            </a:r>
          </a:p>
          <a:p>
            <a:pPr marL="0" indent="0">
              <a:buNone/>
            </a:pPr>
            <a:r>
              <a:rPr lang="en-US" dirty="0"/>
              <a:t>	string </a:t>
            </a:r>
            <a:r>
              <a:rPr lang="en-US" dirty="0" err="1"/>
              <a:t>strVariable</a:t>
            </a:r>
            <a:r>
              <a:rPr lang="en-US" dirty="0"/>
              <a:t> = "Razor </a:t>
            </a:r>
            <a:r>
              <a:rPr lang="en-US" dirty="0" err="1"/>
              <a:t>Stirng</a:t>
            </a:r>
            <a:r>
              <a:rPr lang="en-US" dirty="0"/>
              <a:t>"; </a:t>
            </a:r>
          </a:p>
          <a:p>
            <a:pPr marL="0" indent="0">
              <a:buNone/>
            </a:pPr>
            <a:r>
              <a:rPr lang="en-US" dirty="0"/>
              <a:t>	bool </a:t>
            </a:r>
            <a:r>
              <a:rPr lang="en-US" dirty="0" err="1"/>
              <a:t>isRazor</a:t>
            </a:r>
            <a:r>
              <a:rPr lang="en-US" dirty="0"/>
              <a:t> = true; </a:t>
            </a:r>
          </a:p>
          <a:p>
            <a:pPr marL="0" indent="0">
              <a:buNone/>
            </a:pPr>
            <a:r>
              <a:rPr lang="en-US" dirty="0"/>
              <a:t>	string[] </a:t>
            </a:r>
            <a:r>
              <a:rPr lang="en-US" dirty="0" err="1"/>
              <a:t>arrRazor</a:t>
            </a:r>
            <a:r>
              <a:rPr lang="en-US" dirty="0"/>
              <a:t> = new string[] { "MVC", "RAZOR", "AXPS"}; </a:t>
            </a:r>
          </a:p>
          <a:p>
            <a:pPr marL="0" indent="0">
              <a:buNone/>
            </a:pPr>
            <a:r>
              <a:rPr lang="en-US" dirty="0"/>
              <a:t>	}</a:t>
            </a:r>
          </a:p>
          <a:p>
            <a:pPr marL="0" indent="0">
              <a:buNone/>
            </a:pPr>
            <a:r>
              <a:rPr lang="en-US" dirty="0"/>
              <a:t>&lt;span&gt;@Your Code&lt;/span&gt; 	</a:t>
            </a:r>
          </a:p>
          <a:p>
            <a:pPr marL="914400" lvl="2" indent="0">
              <a:buNone/>
            </a:pPr>
            <a:r>
              <a:rPr lang="en-US" dirty="0"/>
              <a:t>@if (</a:t>
            </a:r>
            <a:r>
              <a:rPr lang="en-US" dirty="0" err="1"/>
              <a:t>isRazor</a:t>
            </a:r>
            <a:r>
              <a:rPr lang="en-US" dirty="0"/>
              <a:t>) </a:t>
            </a:r>
          </a:p>
          <a:p>
            <a:pPr marL="914400" lvl="2" indent="0">
              <a:buNone/>
            </a:pPr>
            <a:r>
              <a:rPr lang="en-US" dirty="0"/>
              <a:t>{ </a:t>
            </a:r>
          </a:p>
          <a:p>
            <a:pPr marL="914400" lvl="2" indent="0">
              <a:buNone/>
            </a:pPr>
            <a:r>
              <a:rPr lang="en-US" dirty="0"/>
              <a:t>&lt;span&gt;</a:t>
            </a:r>
            <a:r>
              <a:rPr lang="en-US" dirty="0" err="1"/>
              <a:t>ViewEngine:Razor</a:t>
            </a:r>
            <a:r>
              <a:rPr lang="en-US" dirty="0"/>
              <a:t>&lt;/span&gt; </a:t>
            </a:r>
          </a:p>
          <a:p>
            <a:pPr marL="914400" lvl="2" indent="0">
              <a:buNone/>
            </a:pPr>
            <a:r>
              <a:rPr lang="en-US" dirty="0"/>
              <a:t>} </a:t>
            </a:r>
          </a:p>
          <a:p>
            <a:pPr marL="914400" lvl="2" indent="0">
              <a:buNone/>
            </a:pPr>
            <a:r>
              <a:rPr lang="en-US" dirty="0"/>
              <a:t>else </a:t>
            </a:r>
          </a:p>
          <a:p>
            <a:pPr marL="914400" lvl="2" indent="0">
              <a:buNone/>
            </a:pPr>
            <a:r>
              <a:rPr lang="en-US" dirty="0"/>
              <a:t>{ </a:t>
            </a:r>
          </a:p>
          <a:p>
            <a:pPr marL="914400" lvl="2" indent="0">
              <a:buNone/>
            </a:pPr>
            <a:r>
              <a:rPr lang="en-US" dirty="0"/>
              <a:t>&lt;span&gt;</a:t>
            </a:r>
            <a:r>
              <a:rPr lang="en-US" dirty="0" err="1"/>
              <a:t>ViewEngine:Other</a:t>
            </a:r>
            <a:r>
              <a:rPr lang="en-US" dirty="0"/>
              <a:t>&lt;/span&gt; </a:t>
            </a:r>
          </a:p>
          <a:p>
            <a:pPr marL="914400" lvl="2" indent="0">
              <a:buNone/>
            </a:pPr>
            <a:r>
              <a:rPr lang="en-US" dirty="0"/>
              <a:t>} 	</a:t>
            </a:r>
          </a:p>
          <a:p>
            <a:pPr marL="0" indent="0">
              <a:buNone/>
            </a:pPr>
            <a:endParaRPr lang="en-US" dirty="0"/>
          </a:p>
        </p:txBody>
      </p:sp>
    </p:spTree>
    <p:extLst>
      <p:ext uri="{BB962C8B-B14F-4D97-AF65-F5344CB8AC3E}">
        <p14:creationId xmlns:p14="http://schemas.microsoft.com/office/powerpoint/2010/main" val="31807930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4DC06-C26E-444F-A634-5B62E2EB7B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83F692-0615-4178-8026-6417B97BE14D}"/>
              </a:ext>
            </a:extLst>
          </p:cNvPr>
          <p:cNvSpPr>
            <a:spLocks noGrp="1"/>
          </p:cNvSpPr>
          <p:nvPr>
            <p:ph idx="1"/>
          </p:nvPr>
        </p:nvSpPr>
        <p:spPr/>
        <p:txBody>
          <a:bodyPr/>
          <a:lstStyle/>
          <a:p>
            <a:pPr marL="0" indent="0">
              <a:buNone/>
            </a:pPr>
            <a:r>
              <a:rPr lang="en-US" sz="2000" dirty="0"/>
              <a:t>&lt;</a:t>
            </a:r>
            <a:r>
              <a:rPr lang="en-US" sz="2000" dirty="0" err="1"/>
              <a:t>ul</a:t>
            </a:r>
            <a:r>
              <a:rPr lang="en-US" sz="2000" dirty="0"/>
              <a:t>&gt; </a:t>
            </a:r>
          </a:p>
          <a:p>
            <a:pPr marL="0" indent="0">
              <a:buNone/>
            </a:pPr>
            <a:r>
              <a:rPr lang="sv-SE" sz="2000" dirty="0"/>
              <a:t>@foreach (var item in ListItem) </a:t>
            </a:r>
          </a:p>
          <a:p>
            <a:pPr marL="0" indent="0">
              <a:buNone/>
            </a:pPr>
            <a:r>
              <a:rPr lang="en-US" sz="2000" dirty="0"/>
              <a:t>{ </a:t>
            </a:r>
          </a:p>
          <a:p>
            <a:pPr marL="0" indent="0">
              <a:buNone/>
            </a:pPr>
            <a:r>
              <a:rPr lang="en-US" sz="2000" dirty="0"/>
              <a:t>&lt;li&gt;@item&lt;/li&gt; </a:t>
            </a:r>
          </a:p>
          <a:p>
            <a:pPr marL="0" indent="0">
              <a:buNone/>
            </a:pPr>
            <a:r>
              <a:rPr lang="en-US" sz="2000" dirty="0"/>
              <a:t>} </a:t>
            </a:r>
          </a:p>
          <a:p>
            <a:pPr marL="0" indent="0">
              <a:buNone/>
            </a:pPr>
            <a:r>
              <a:rPr lang="en-US" sz="2000" dirty="0"/>
              <a:t>&lt;/</a:t>
            </a:r>
            <a:r>
              <a:rPr lang="en-US" sz="2000" dirty="0" err="1"/>
              <a:t>ul</a:t>
            </a:r>
            <a:r>
              <a:rPr lang="en-US" sz="2000" dirty="0"/>
              <a:t>&gt; </a:t>
            </a:r>
            <a:r>
              <a:rPr lang="en-US" dirty="0"/>
              <a:t>	</a:t>
            </a:r>
          </a:p>
          <a:p>
            <a:endParaRPr lang="en-US" dirty="0"/>
          </a:p>
        </p:txBody>
      </p:sp>
    </p:spTree>
    <p:extLst>
      <p:ext uri="{BB962C8B-B14F-4D97-AF65-F5344CB8AC3E}">
        <p14:creationId xmlns:p14="http://schemas.microsoft.com/office/powerpoint/2010/main" val="3507435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9629-58E6-496F-9E1C-7F5E5EFFED8A}"/>
              </a:ext>
            </a:extLst>
          </p:cNvPr>
          <p:cNvSpPr>
            <a:spLocks noGrp="1"/>
          </p:cNvSpPr>
          <p:nvPr>
            <p:ph type="title"/>
          </p:nvPr>
        </p:nvSpPr>
        <p:spPr/>
        <p:txBody>
          <a:bodyPr/>
          <a:lstStyle/>
          <a:p>
            <a:r>
              <a:rPr lang="en-US" b="1" dirty="0"/>
              <a:t>Delegate in Method in ASPX and Razor View Engine</a:t>
            </a:r>
            <a:endParaRPr lang="en-US" dirty="0"/>
          </a:p>
        </p:txBody>
      </p:sp>
      <p:sp>
        <p:nvSpPr>
          <p:cNvPr id="3" name="Content Placeholder 2">
            <a:extLst>
              <a:ext uri="{FF2B5EF4-FFF2-40B4-BE49-F238E27FC236}">
                <a16:creationId xmlns:a16="http://schemas.microsoft.com/office/drawing/2014/main" id="{47729C5B-F9F5-4CE3-A09C-60C4F56DDCF3}"/>
              </a:ext>
            </a:extLst>
          </p:cNvPr>
          <p:cNvSpPr>
            <a:spLocks noGrp="1"/>
          </p:cNvSpPr>
          <p:nvPr>
            <p:ph idx="1"/>
          </p:nvPr>
        </p:nvSpPr>
        <p:spPr/>
        <p:txBody>
          <a:bodyPr>
            <a:normAutofit fontScale="77500" lnSpcReduction="20000"/>
          </a:bodyPr>
          <a:lstStyle/>
          <a:p>
            <a:pPr marL="0" indent="0">
              <a:buNone/>
            </a:pPr>
            <a:r>
              <a:rPr lang="en-US" dirty="0"/>
              <a:t>@{ </a:t>
            </a:r>
          </a:p>
          <a:p>
            <a:pPr marL="0" indent="0">
              <a:buNone/>
            </a:pPr>
            <a:r>
              <a:rPr lang="en-US" dirty="0"/>
              <a:t>	</a:t>
            </a:r>
            <a:r>
              <a:rPr lang="en-US" dirty="0" err="1"/>
              <a:t>Func</a:t>
            </a:r>
            <a:r>
              <a:rPr lang="en-US" dirty="0"/>
              <a:t>&lt;string[], object=""&gt; </a:t>
            </a:r>
            <a:r>
              <a:rPr lang="en-US" dirty="0" err="1"/>
              <a:t>SomeList</a:t>
            </a:r>
            <a:r>
              <a:rPr lang="en-US" dirty="0"/>
              <a:t> = </a:t>
            </a:r>
          </a:p>
          <a:p>
            <a:pPr marL="0" indent="0">
              <a:buNone/>
            </a:pPr>
            <a:r>
              <a:rPr lang="en-US" dirty="0"/>
              <a:t>		@&lt;</a:t>
            </a:r>
            <a:r>
              <a:rPr lang="en-US" dirty="0" err="1"/>
              <a:t>ul</a:t>
            </a:r>
            <a:r>
              <a:rPr lang="en-US" dirty="0"/>
              <a:t>&gt; </a:t>
            </a:r>
          </a:p>
          <a:p>
            <a:pPr marL="0" indent="0">
              <a:buNone/>
            </a:pPr>
            <a:r>
              <a:rPr lang="en-US" dirty="0"/>
              <a:t>		@</a:t>
            </a:r>
            <a:r>
              <a:rPr lang="en-US" dirty="0" err="1"/>
              <a:t>foreach</a:t>
            </a:r>
            <a:r>
              <a:rPr lang="en-US" dirty="0"/>
              <a:t> (string p in item) </a:t>
            </a:r>
          </a:p>
          <a:p>
            <a:pPr marL="0" indent="0">
              <a:buNone/>
            </a:pPr>
            <a:r>
              <a:rPr lang="en-US" dirty="0"/>
              <a:t>		{ </a:t>
            </a:r>
          </a:p>
          <a:p>
            <a:pPr marL="0" indent="0">
              <a:buNone/>
            </a:pPr>
            <a:r>
              <a:rPr lang="en-US" dirty="0"/>
              <a:t>			&lt;li&gt;@p&lt;/li&gt; </a:t>
            </a:r>
          </a:p>
          <a:p>
            <a:pPr marL="0" indent="0">
              <a:buNone/>
            </a:pPr>
            <a:r>
              <a:rPr lang="en-US" dirty="0"/>
              <a:t>		} </a:t>
            </a:r>
          </a:p>
          <a:p>
            <a:pPr marL="0" indent="0">
              <a:buNone/>
            </a:pPr>
            <a:r>
              <a:rPr lang="en-US" dirty="0"/>
              <a:t>		&lt;/</a:t>
            </a:r>
            <a:r>
              <a:rPr lang="en-US" dirty="0" err="1"/>
              <a:t>ul</a:t>
            </a:r>
            <a:r>
              <a:rPr lang="en-US" dirty="0"/>
              <a:t>&gt;; </a:t>
            </a:r>
          </a:p>
          <a:p>
            <a:pPr marL="0" indent="0">
              <a:buNone/>
            </a:pPr>
            <a:r>
              <a:rPr lang="en-US" dirty="0"/>
              <a:t>} </a:t>
            </a:r>
          </a:p>
          <a:p>
            <a:pPr marL="0" indent="0">
              <a:buNone/>
            </a:pPr>
            <a:r>
              <a:rPr lang="en-US" dirty="0"/>
              <a:t>Some listing from delegate- </a:t>
            </a:r>
          </a:p>
          <a:p>
            <a:pPr marL="0" indent="0">
              <a:buNone/>
            </a:pPr>
            <a:r>
              <a:rPr lang="en-US" dirty="0"/>
              <a:t>@</a:t>
            </a:r>
            <a:r>
              <a:rPr lang="en-US" dirty="0" err="1"/>
              <a:t>SomeList</a:t>
            </a:r>
            <a:r>
              <a:rPr lang="en-US" dirty="0"/>
              <a:t>(</a:t>
            </a:r>
            <a:r>
              <a:rPr lang="en-US" dirty="0" err="1"/>
              <a:t>ListItem</a:t>
            </a:r>
            <a:r>
              <a:rPr lang="en-US" dirty="0"/>
              <a:t>); </a:t>
            </a:r>
          </a:p>
          <a:p>
            <a:pPr marL="0" indent="0">
              <a:buNone/>
            </a:pPr>
            <a:r>
              <a:rPr lang="en-US" dirty="0"/>
              <a:t>&lt;/string[],&gt; 	</a:t>
            </a:r>
          </a:p>
          <a:p>
            <a:endParaRPr lang="en-US" dirty="0"/>
          </a:p>
        </p:txBody>
      </p:sp>
    </p:spTree>
    <p:extLst>
      <p:ext uri="{BB962C8B-B14F-4D97-AF65-F5344CB8AC3E}">
        <p14:creationId xmlns:p14="http://schemas.microsoft.com/office/powerpoint/2010/main" val="29924918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69ABE-0938-4888-8585-1C58F9158529}"/>
              </a:ext>
            </a:extLst>
          </p:cNvPr>
          <p:cNvSpPr>
            <a:spLocks noGrp="1"/>
          </p:cNvSpPr>
          <p:nvPr>
            <p:ph type="title"/>
          </p:nvPr>
        </p:nvSpPr>
        <p:spPr/>
        <p:txBody>
          <a:bodyPr/>
          <a:lstStyle/>
          <a:p>
            <a:r>
              <a:rPr lang="en-US" dirty="0"/>
              <a:t>Filters</a:t>
            </a:r>
          </a:p>
        </p:txBody>
      </p:sp>
      <p:sp>
        <p:nvSpPr>
          <p:cNvPr id="3" name="Content Placeholder 2">
            <a:extLst>
              <a:ext uri="{FF2B5EF4-FFF2-40B4-BE49-F238E27FC236}">
                <a16:creationId xmlns:a16="http://schemas.microsoft.com/office/drawing/2014/main" id="{AE95CF71-38B8-4119-8FAE-50F1F03D4009}"/>
              </a:ext>
            </a:extLst>
          </p:cNvPr>
          <p:cNvSpPr>
            <a:spLocks noGrp="1"/>
          </p:cNvSpPr>
          <p:nvPr>
            <p:ph idx="1"/>
          </p:nvPr>
        </p:nvSpPr>
        <p:spPr/>
        <p:txBody>
          <a:bodyPr/>
          <a:lstStyle/>
          <a:p>
            <a:r>
              <a:rPr lang="en-US" dirty="0"/>
              <a:t>In ASP.NET MVC, controllers define action methods that usually have a one-to-one relationship with possible user interactions, but sometimes you want to perform logic either before an action method is called or after an action method runs.</a:t>
            </a:r>
          </a:p>
          <a:p>
            <a:r>
              <a:rPr lang="en-US" dirty="0"/>
              <a:t>To support this, ASP.NET MVC provides filters. </a:t>
            </a:r>
            <a:r>
              <a:rPr lang="en-US" b="1" dirty="0"/>
              <a:t>Filters</a:t>
            </a:r>
            <a:r>
              <a:rPr lang="en-US" dirty="0"/>
              <a:t> are custom classes that provide both a declarative and programmatic means to add pre-action and post-action behavior to controller action methods.</a:t>
            </a:r>
          </a:p>
          <a:p>
            <a:endParaRPr lang="en-US" dirty="0"/>
          </a:p>
        </p:txBody>
      </p:sp>
    </p:spTree>
    <p:extLst>
      <p:ext uri="{BB962C8B-B14F-4D97-AF65-F5344CB8AC3E}">
        <p14:creationId xmlns:p14="http://schemas.microsoft.com/office/powerpoint/2010/main" val="32942813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3D00D-E37B-4495-BB94-5DD6BC3E55AE}"/>
              </a:ext>
            </a:extLst>
          </p:cNvPr>
          <p:cNvSpPr>
            <a:spLocks noGrp="1"/>
          </p:cNvSpPr>
          <p:nvPr>
            <p:ph type="title"/>
          </p:nvPr>
        </p:nvSpPr>
        <p:spPr/>
        <p:txBody>
          <a:bodyPr/>
          <a:lstStyle/>
          <a:p>
            <a:r>
              <a:rPr lang="en-US" dirty="0"/>
              <a:t>Types of Filters</a:t>
            </a:r>
          </a:p>
        </p:txBody>
      </p:sp>
      <p:sp>
        <p:nvSpPr>
          <p:cNvPr id="3" name="Content Placeholder 2">
            <a:extLst>
              <a:ext uri="{FF2B5EF4-FFF2-40B4-BE49-F238E27FC236}">
                <a16:creationId xmlns:a16="http://schemas.microsoft.com/office/drawing/2014/main" id="{C4147F20-DE9A-4DF0-8D2F-BB57DACA6311}"/>
              </a:ext>
            </a:extLst>
          </p:cNvPr>
          <p:cNvSpPr>
            <a:spLocks noGrp="1"/>
          </p:cNvSpPr>
          <p:nvPr>
            <p:ph idx="1"/>
          </p:nvPr>
        </p:nvSpPr>
        <p:spPr/>
        <p:txBody>
          <a:bodyPr/>
          <a:lstStyle/>
          <a:p>
            <a:r>
              <a:rPr lang="en-US" b="1" dirty="0"/>
              <a:t>Authorization Filters</a:t>
            </a:r>
            <a:r>
              <a:rPr lang="en-US" dirty="0"/>
              <a:t> − Implements the </a:t>
            </a:r>
            <a:r>
              <a:rPr lang="en-US" dirty="0" err="1"/>
              <a:t>IAuthorizationFilter</a:t>
            </a:r>
            <a:r>
              <a:rPr lang="en-US" dirty="0"/>
              <a:t> attribute.</a:t>
            </a:r>
          </a:p>
          <a:p>
            <a:r>
              <a:rPr lang="en-US" b="1" dirty="0"/>
              <a:t>Action Filters</a:t>
            </a:r>
            <a:r>
              <a:rPr lang="en-US" dirty="0"/>
              <a:t> − Implements the </a:t>
            </a:r>
            <a:r>
              <a:rPr lang="en-US" dirty="0" err="1"/>
              <a:t>IActionFilter</a:t>
            </a:r>
            <a:r>
              <a:rPr lang="en-US" dirty="0"/>
              <a:t> attribute.</a:t>
            </a:r>
          </a:p>
          <a:p>
            <a:r>
              <a:rPr lang="en-US" b="1" dirty="0"/>
              <a:t>Result Filters</a:t>
            </a:r>
            <a:r>
              <a:rPr lang="en-US" dirty="0"/>
              <a:t> − Implements the </a:t>
            </a:r>
            <a:r>
              <a:rPr lang="en-US" dirty="0" err="1"/>
              <a:t>IResultFilter</a:t>
            </a:r>
            <a:r>
              <a:rPr lang="en-US" dirty="0"/>
              <a:t> attribute.</a:t>
            </a:r>
          </a:p>
          <a:p>
            <a:r>
              <a:rPr lang="en-US" b="1" dirty="0"/>
              <a:t>Exception Filters</a:t>
            </a:r>
            <a:r>
              <a:rPr lang="en-US" dirty="0"/>
              <a:t> − Implements the </a:t>
            </a:r>
            <a:r>
              <a:rPr lang="en-US" dirty="0" err="1"/>
              <a:t>IExceptionFilter</a:t>
            </a:r>
            <a:r>
              <a:rPr lang="en-US" dirty="0"/>
              <a:t> attribute</a:t>
            </a:r>
          </a:p>
          <a:p>
            <a:pPr marL="0" indent="0">
              <a:buNone/>
            </a:pPr>
            <a:endParaRPr lang="en-US" dirty="0"/>
          </a:p>
          <a:p>
            <a:pPr marL="0" indent="0">
              <a:buNone/>
            </a:pPr>
            <a:r>
              <a:rPr lang="en-US" dirty="0"/>
              <a:t>Filters are executed in the order listed above. For example, authorization filters are always executed before action filters and exception filters are always executed after every other type of filter.</a:t>
            </a:r>
          </a:p>
        </p:txBody>
      </p:sp>
    </p:spTree>
    <p:extLst>
      <p:ext uri="{BB962C8B-B14F-4D97-AF65-F5344CB8AC3E}">
        <p14:creationId xmlns:p14="http://schemas.microsoft.com/office/powerpoint/2010/main" val="21984379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BD8D0-D22D-4B5F-81C9-31B06F89A054}"/>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E1866AAF-F308-45C2-A54C-A72E8987CAB0}"/>
              </a:ext>
            </a:extLst>
          </p:cNvPr>
          <p:cNvSpPr>
            <a:spLocks noGrp="1"/>
          </p:cNvSpPr>
          <p:nvPr>
            <p:ph idx="1"/>
          </p:nvPr>
        </p:nvSpPr>
        <p:spPr/>
        <p:txBody>
          <a:bodyPr/>
          <a:lstStyle/>
          <a:p>
            <a:endParaRPr lang="en-US" dirty="0"/>
          </a:p>
          <a:p>
            <a:r>
              <a:rPr lang="en-US" dirty="0"/>
              <a:t>https://www.tutorialspoint.com/asp.net_mvc/index.htm	</a:t>
            </a:r>
          </a:p>
          <a:p>
            <a:r>
              <a:rPr lang="en-US" dirty="0"/>
              <a:t>https://www.codeproject.com/Articles/866143/Learn-MVC-step-by-step-in-days-Day	</a:t>
            </a:r>
          </a:p>
          <a:p>
            <a:pPr marL="0" indent="0">
              <a:buNone/>
            </a:pPr>
            <a:endParaRPr lang="en-US" dirty="0"/>
          </a:p>
        </p:txBody>
      </p:sp>
    </p:spTree>
    <p:extLst>
      <p:ext uri="{BB962C8B-B14F-4D97-AF65-F5344CB8AC3E}">
        <p14:creationId xmlns:p14="http://schemas.microsoft.com/office/powerpoint/2010/main" val="3693133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17D14-5193-4796-BAAC-671C88A76558}"/>
              </a:ext>
            </a:extLst>
          </p:cNvPr>
          <p:cNvSpPr>
            <a:spLocks noGrp="1"/>
          </p:cNvSpPr>
          <p:nvPr>
            <p:ph type="title"/>
          </p:nvPr>
        </p:nvSpPr>
        <p:spPr/>
        <p:txBody>
          <a:bodyPr/>
          <a:lstStyle/>
          <a:p>
            <a:r>
              <a:rPr lang="en-US" altLang="en-US" b="1" dirty="0">
                <a:solidFill>
                  <a:schemeClr val="tx1">
                    <a:lumMod val="95000"/>
                    <a:lumOff val="5000"/>
                  </a:schemeClr>
                </a:solidFill>
              </a:rPr>
              <a:t>ASP.NET Web Forms</a:t>
            </a:r>
            <a:endParaRPr lang="en-US"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D0E13CF9-5CC9-487D-9BE0-272D9FF90B3A}"/>
              </a:ext>
            </a:extLst>
          </p:cNvPr>
          <p:cNvSpPr>
            <a:spLocks noGrp="1"/>
          </p:cNvSpPr>
          <p:nvPr>
            <p:ph idx="1"/>
          </p:nvPr>
        </p:nvSpPr>
        <p:spPr/>
        <p:txBody>
          <a:bodyPr/>
          <a:lstStyle/>
          <a:p>
            <a:r>
              <a:rPr lang="en-US" dirty="0"/>
              <a:t>Rich controls and tools</a:t>
            </a:r>
          </a:p>
          <a:p>
            <a:r>
              <a:rPr lang="en-US" dirty="0" err="1"/>
              <a:t>Postbacks</a:t>
            </a:r>
            <a:endParaRPr lang="en-US" dirty="0"/>
          </a:p>
          <a:p>
            <a:r>
              <a:rPr lang="en-US" dirty="0"/>
              <a:t>Event driven web development</a:t>
            </a:r>
          </a:p>
          <a:p>
            <a:r>
              <a:rPr lang="en-US" dirty="0" err="1"/>
              <a:t>Viewstate</a:t>
            </a:r>
            <a:endParaRPr lang="en-US" dirty="0"/>
          </a:p>
          <a:p>
            <a:r>
              <a:rPr lang="en-US" dirty="0"/>
              <a:t>Less control over the HTML</a:t>
            </a:r>
          </a:p>
          <a:p>
            <a:r>
              <a:rPr lang="en-US" dirty="0"/>
              <a:t>Hard to test</a:t>
            </a:r>
          </a:p>
          <a:p>
            <a:r>
              <a:rPr lang="en-US" dirty="0"/>
              <a:t>Rapid development</a:t>
            </a:r>
          </a:p>
          <a:p>
            <a:endParaRPr lang="en-US" dirty="0"/>
          </a:p>
        </p:txBody>
      </p:sp>
    </p:spTree>
    <p:extLst>
      <p:ext uri="{BB962C8B-B14F-4D97-AF65-F5344CB8AC3E}">
        <p14:creationId xmlns:p14="http://schemas.microsoft.com/office/powerpoint/2010/main" val="3490199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8CA66-8D3D-41BD-88C8-AE0B83AEF595}"/>
              </a:ext>
            </a:extLst>
          </p:cNvPr>
          <p:cNvSpPr>
            <a:spLocks noGrp="1"/>
          </p:cNvSpPr>
          <p:nvPr>
            <p:ph type="title"/>
          </p:nvPr>
        </p:nvSpPr>
        <p:spPr/>
        <p:txBody>
          <a:bodyPr/>
          <a:lstStyle/>
          <a:p>
            <a:r>
              <a:rPr lang="en-US" dirty="0">
                <a:latin typeface="De La Fuente" pitchFamily="2" charset="0"/>
              </a:rPr>
              <a:t>Program Structure</a:t>
            </a:r>
            <a:endParaRPr lang="en-US" dirty="0"/>
          </a:p>
        </p:txBody>
      </p:sp>
      <p:sp>
        <p:nvSpPr>
          <p:cNvPr id="3" name="Content Placeholder 2">
            <a:extLst>
              <a:ext uri="{FF2B5EF4-FFF2-40B4-BE49-F238E27FC236}">
                <a16:creationId xmlns:a16="http://schemas.microsoft.com/office/drawing/2014/main" id="{9E9AD444-069D-48EA-9CA4-846A5038E140}"/>
              </a:ext>
            </a:extLst>
          </p:cNvPr>
          <p:cNvSpPr>
            <a:spLocks noGrp="1"/>
          </p:cNvSpPr>
          <p:nvPr>
            <p:ph idx="1"/>
          </p:nvPr>
        </p:nvSpPr>
        <p:spPr/>
        <p:txBody>
          <a:bodyPr/>
          <a:lstStyle/>
          <a:p>
            <a:r>
              <a:rPr lang="en-US" dirty="0">
                <a:latin typeface="De La Fuente" pitchFamily="2" charset="0"/>
              </a:rPr>
              <a:t>ASP.NET pages have the extension .</a:t>
            </a:r>
            <a:r>
              <a:rPr lang="en-US" dirty="0" err="1">
                <a:latin typeface="De La Fuente" pitchFamily="2" charset="0"/>
              </a:rPr>
              <a:t>aspx</a:t>
            </a:r>
            <a:r>
              <a:rPr lang="en-US" dirty="0">
                <a:latin typeface="De La Fuente" pitchFamily="2" charset="0"/>
              </a:rPr>
              <a:t>, and are normally written in VB (Visual Basic) or C# (C sharp).</a:t>
            </a:r>
          </a:p>
          <a:p>
            <a:r>
              <a:rPr lang="en-US" dirty="0">
                <a:latin typeface="De La Fuente" pitchFamily="2" charset="0"/>
              </a:rPr>
              <a:t>Razor is a new and simple markup syntax for embedding server code into ASP.NET web pages.</a:t>
            </a:r>
          </a:p>
          <a:p>
            <a:pPr marL="0" indent="0">
              <a:buNone/>
            </a:pPr>
            <a:r>
              <a:rPr lang="en-US" dirty="0"/>
              <a:t>	</a:t>
            </a:r>
          </a:p>
        </p:txBody>
      </p:sp>
    </p:spTree>
    <p:extLst>
      <p:ext uri="{BB962C8B-B14F-4D97-AF65-F5344CB8AC3E}">
        <p14:creationId xmlns:p14="http://schemas.microsoft.com/office/powerpoint/2010/main" val="3656078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15812-EBCE-4752-9A1B-5EB7689E1C4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0B23F29-04BB-4AAE-924C-F9E9AD963A11}"/>
              </a:ext>
            </a:extLst>
          </p:cNvPr>
          <p:cNvSpPr>
            <a:spLocks noGrp="1"/>
          </p:cNvSpPr>
          <p:nvPr>
            <p:ph idx="1"/>
          </p:nvPr>
        </p:nvSpPr>
        <p:spPr/>
        <p:txBody>
          <a:bodyPr>
            <a:normAutofit/>
          </a:bodyPr>
          <a:lstStyle/>
          <a:p>
            <a:r>
              <a:rPr lang="en-US" sz="2000" dirty="0"/>
              <a:t>Beforehand – ASP.NET Web Forms</a:t>
            </a:r>
          </a:p>
          <a:p>
            <a:r>
              <a:rPr lang="en-US" sz="2000" dirty="0"/>
              <a:t>What is MVC</a:t>
            </a:r>
          </a:p>
          <a:p>
            <a:r>
              <a:rPr lang="en-US" sz="2000" dirty="0"/>
              <a:t>What is ASP.NET MVC?</a:t>
            </a:r>
          </a:p>
          <a:p>
            <a:r>
              <a:rPr lang="en-US" sz="2000" dirty="0"/>
              <a:t>Models</a:t>
            </a:r>
          </a:p>
          <a:p>
            <a:r>
              <a:rPr lang="en-US" sz="2000" dirty="0"/>
              <a:t>Views</a:t>
            </a:r>
          </a:p>
          <a:p>
            <a:r>
              <a:rPr lang="en-US" sz="2000" dirty="0"/>
              <a:t>Controllers</a:t>
            </a:r>
          </a:p>
          <a:p>
            <a:r>
              <a:rPr lang="en-US" sz="2000" dirty="0"/>
              <a:t>Validation</a:t>
            </a:r>
          </a:p>
          <a:p>
            <a:r>
              <a:rPr lang="en-US" sz="2000" dirty="0"/>
              <a:t>Routing</a:t>
            </a:r>
          </a:p>
          <a:p>
            <a:r>
              <a:rPr lang="en-US" sz="2000" dirty="0"/>
              <a:t>Unit Tests</a:t>
            </a:r>
          </a:p>
          <a:p>
            <a:r>
              <a:rPr lang="en-US" sz="2000" dirty="0"/>
              <a:t>View engines</a:t>
            </a:r>
          </a:p>
          <a:p>
            <a:endParaRPr lang="en-US" sz="2000" dirty="0"/>
          </a:p>
        </p:txBody>
      </p:sp>
    </p:spTree>
    <p:extLst>
      <p:ext uri="{BB962C8B-B14F-4D97-AF65-F5344CB8AC3E}">
        <p14:creationId xmlns:p14="http://schemas.microsoft.com/office/powerpoint/2010/main" val="834828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EB5EF5A-CCCD-4BFB-AF67-B9CB1ED37A03}"/>
              </a:ext>
            </a:extLst>
          </p:cNvPr>
          <p:cNvPicPr>
            <a:picLocks noGrp="1" noChangeAspect="1"/>
          </p:cNvPicPr>
          <p:nvPr>
            <p:ph idx="1"/>
          </p:nvPr>
        </p:nvPicPr>
        <p:blipFill>
          <a:blip r:embed="rId2"/>
          <a:stretch>
            <a:fillRect/>
          </a:stretch>
        </p:blipFill>
        <p:spPr>
          <a:xfrm>
            <a:off x="901865" y="757238"/>
            <a:ext cx="7908760" cy="4939506"/>
          </a:xfrm>
          <a:prstGeom prst="rect">
            <a:avLst/>
          </a:prstGeom>
        </p:spPr>
      </p:pic>
    </p:spTree>
    <p:extLst>
      <p:ext uri="{BB962C8B-B14F-4D97-AF65-F5344CB8AC3E}">
        <p14:creationId xmlns:p14="http://schemas.microsoft.com/office/powerpoint/2010/main" val="4254357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A4995-71C4-4E65-8E1A-C6034D0778A8}"/>
              </a:ext>
            </a:extLst>
          </p:cNvPr>
          <p:cNvSpPr>
            <a:spLocks noGrp="1"/>
          </p:cNvSpPr>
          <p:nvPr>
            <p:ph type="title"/>
          </p:nvPr>
        </p:nvSpPr>
        <p:spPr/>
        <p:txBody>
          <a:bodyPr/>
          <a:lstStyle/>
          <a:p>
            <a:r>
              <a:rPr lang="en-US" altLang="en-US" b="1" dirty="0">
                <a:solidFill>
                  <a:schemeClr val="tx1">
                    <a:lumMod val="95000"/>
                    <a:lumOff val="5000"/>
                  </a:schemeClr>
                </a:solidFill>
                <a:latin typeface="Corbel" panose="020B0503020204020204" pitchFamily="34" charset="0"/>
              </a:rPr>
              <a:t>Model – View - Controller</a:t>
            </a:r>
            <a:br>
              <a:rPr lang="en-US" altLang="en-US" b="1" dirty="0">
                <a:solidFill>
                  <a:srgbClr val="CCFF33"/>
                </a:solidFill>
                <a:latin typeface="Corbel" panose="020B0503020204020204" pitchFamily="34" charset="0"/>
              </a:rPr>
            </a:br>
            <a:endParaRPr lang="en-US" dirty="0"/>
          </a:p>
        </p:txBody>
      </p:sp>
      <p:sp>
        <p:nvSpPr>
          <p:cNvPr id="3" name="Content Placeholder 2">
            <a:extLst>
              <a:ext uri="{FF2B5EF4-FFF2-40B4-BE49-F238E27FC236}">
                <a16:creationId xmlns:a16="http://schemas.microsoft.com/office/drawing/2014/main" id="{44F077DC-1DAE-4E51-9579-25364D41F6E5}"/>
              </a:ext>
            </a:extLst>
          </p:cNvPr>
          <p:cNvSpPr>
            <a:spLocks noGrp="1"/>
          </p:cNvSpPr>
          <p:nvPr>
            <p:ph idx="1"/>
          </p:nvPr>
        </p:nvSpPr>
        <p:spPr/>
        <p:txBody>
          <a:bodyPr/>
          <a:lstStyle/>
          <a:p>
            <a:r>
              <a:rPr lang="en-US" dirty="0"/>
              <a:t>Controller - responsible for handling all user input</a:t>
            </a:r>
          </a:p>
          <a:p>
            <a:r>
              <a:rPr lang="en-US" dirty="0"/>
              <a:t>Model - represents the logic of the application</a:t>
            </a:r>
          </a:p>
          <a:p>
            <a:r>
              <a:rPr lang="en-US" dirty="0"/>
              <a:t>View - the visual representation of the model</a:t>
            </a:r>
          </a:p>
          <a:p>
            <a:endParaRPr lang="en-US" dirty="0"/>
          </a:p>
        </p:txBody>
      </p:sp>
    </p:spTree>
    <p:extLst>
      <p:ext uri="{BB962C8B-B14F-4D97-AF65-F5344CB8AC3E}">
        <p14:creationId xmlns:p14="http://schemas.microsoft.com/office/powerpoint/2010/main" val="3470292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79083-B5A4-498A-9FAA-16B38E14DCEF}"/>
              </a:ext>
            </a:extLst>
          </p:cNvPr>
          <p:cNvSpPr>
            <a:spLocks noGrp="1"/>
          </p:cNvSpPr>
          <p:nvPr>
            <p:ph type="title"/>
          </p:nvPr>
        </p:nvSpPr>
        <p:spPr/>
        <p:txBody>
          <a:bodyPr/>
          <a:lstStyle/>
          <a:p>
            <a:r>
              <a:rPr lang="en-US" altLang="en-US" b="1" dirty="0"/>
              <a:t>Models</a:t>
            </a:r>
            <a:r>
              <a:rPr lang="en-US" dirty="0"/>
              <a:t>	</a:t>
            </a:r>
          </a:p>
        </p:txBody>
      </p:sp>
      <p:sp>
        <p:nvSpPr>
          <p:cNvPr id="3" name="Content Placeholder 2">
            <a:extLst>
              <a:ext uri="{FF2B5EF4-FFF2-40B4-BE49-F238E27FC236}">
                <a16:creationId xmlns:a16="http://schemas.microsoft.com/office/drawing/2014/main" id="{31A30BDB-D6C8-4152-8188-A861991AAE7C}"/>
              </a:ext>
            </a:extLst>
          </p:cNvPr>
          <p:cNvSpPr>
            <a:spLocks noGrp="1"/>
          </p:cNvSpPr>
          <p:nvPr>
            <p:ph idx="1"/>
          </p:nvPr>
        </p:nvSpPr>
        <p:spPr/>
        <p:txBody>
          <a:bodyPr/>
          <a:lstStyle/>
          <a:p>
            <a:r>
              <a:rPr lang="en-US" dirty="0"/>
              <a:t>The model should contain all of the application business logic, validation logic, and database access logic.</a:t>
            </a:r>
          </a:p>
          <a:p>
            <a:r>
              <a:rPr lang="en-US" dirty="0"/>
              <a:t>ASP.NET MVC is compatible with any data access technology (for example LINQ to SQL)</a:t>
            </a:r>
          </a:p>
          <a:p>
            <a:r>
              <a:rPr lang="en-US" dirty="0"/>
              <a:t>All .</a:t>
            </a:r>
            <a:r>
              <a:rPr lang="en-US" dirty="0" err="1"/>
              <a:t>edmx</a:t>
            </a:r>
            <a:r>
              <a:rPr lang="en-US" dirty="0"/>
              <a:t> files, .</a:t>
            </a:r>
            <a:r>
              <a:rPr lang="en-US" dirty="0" err="1"/>
              <a:t>dbml</a:t>
            </a:r>
            <a:r>
              <a:rPr lang="en-US" dirty="0"/>
              <a:t> files etc. are located in the Models folder. </a:t>
            </a:r>
          </a:p>
          <a:p>
            <a:endParaRPr lang="en-US" dirty="0"/>
          </a:p>
        </p:txBody>
      </p:sp>
    </p:spTree>
    <p:extLst>
      <p:ext uri="{BB962C8B-B14F-4D97-AF65-F5344CB8AC3E}">
        <p14:creationId xmlns:p14="http://schemas.microsoft.com/office/powerpoint/2010/main" val="1709552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1485</TotalTime>
  <Words>1066</Words>
  <Application>Microsoft Office PowerPoint</Application>
  <PresentationFormat>Widescreen</PresentationFormat>
  <Paragraphs>265</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Microsoft YaHei</vt:lpstr>
      <vt:lpstr>Arial</vt:lpstr>
      <vt:lpstr>Calibri</vt:lpstr>
      <vt:lpstr>Calibri Light</vt:lpstr>
      <vt:lpstr>Corbel</vt:lpstr>
      <vt:lpstr>Courier New</vt:lpstr>
      <vt:lpstr>De La Fuente</vt:lpstr>
      <vt:lpstr>Menlo</vt:lpstr>
      <vt:lpstr>Office Theme</vt:lpstr>
      <vt:lpstr>PowerPoint Presentation</vt:lpstr>
      <vt:lpstr>ASP.NET Models</vt:lpstr>
      <vt:lpstr>Code-behind model</vt:lpstr>
      <vt:lpstr>ASP.NET Web Forms</vt:lpstr>
      <vt:lpstr>Program Structure</vt:lpstr>
      <vt:lpstr>PowerPoint Presentation</vt:lpstr>
      <vt:lpstr>PowerPoint Presentation</vt:lpstr>
      <vt:lpstr>Model – View - Controller </vt:lpstr>
      <vt:lpstr>Models </vt:lpstr>
      <vt:lpstr>Custom View Models</vt:lpstr>
      <vt:lpstr>What is Controller?</vt:lpstr>
      <vt:lpstr>Controller Actions</vt:lpstr>
      <vt:lpstr>Action Results</vt:lpstr>
      <vt:lpstr>Action Results Types</vt:lpstr>
      <vt:lpstr>Action selectors</vt:lpstr>
      <vt:lpstr>Three types of action selector attributes </vt:lpstr>
      <vt:lpstr>PowerPoint Presentation</vt:lpstr>
      <vt:lpstr>PowerPoint Presentation</vt:lpstr>
      <vt:lpstr>Controller base class methods</vt:lpstr>
      <vt:lpstr>PowerPoint Presentation</vt:lpstr>
      <vt:lpstr>Pass Data to a View</vt:lpstr>
      <vt:lpstr>HTML Helpers</vt:lpstr>
      <vt:lpstr>Forms and Helper</vt:lpstr>
      <vt:lpstr>PowerPoint Presentation</vt:lpstr>
      <vt:lpstr>Routing</vt:lpstr>
      <vt:lpstr>Routing Setup</vt:lpstr>
      <vt:lpstr>Routing Setup</vt:lpstr>
      <vt:lpstr>View Engines</vt:lpstr>
      <vt:lpstr>Razor Syntax Rules</vt:lpstr>
      <vt:lpstr>  Comment in ASPX and Razor View Engine</vt:lpstr>
      <vt:lpstr>Razor View Engine</vt:lpstr>
      <vt:lpstr>PowerPoint Presentation</vt:lpstr>
      <vt:lpstr>Delegate in Method in ASPX and Razor View Engine</vt:lpstr>
      <vt:lpstr>Filters</vt:lpstr>
      <vt:lpstr>Types of Filters</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Basavraj Patil</dc:creator>
  <cp:lastModifiedBy>Basavraj Patil</cp:lastModifiedBy>
  <cp:revision>20</cp:revision>
  <dcterms:created xsi:type="dcterms:W3CDTF">2017-08-29T06:42:37Z</dcterms:created>
  <dcterms:modified xsi:type="dcterms:W3CDTF">2017-08-30T07:28:03Z</dcterms:modified>
</cp:coreProperties>
</file>