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cf529f0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cf529f04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cf529f04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cf529f04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cf529f0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cf529f0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d2e6f24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d2e6f24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d28e5e6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d28e5e6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d28e5e6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d28e5e6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d28e5e61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d28e5e61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d28e5e6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d28e5e6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d28e5e61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d28e5e6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d28e5e61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9d28e5e61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cf3036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cf3036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d4128c3f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d4128c3f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9d4128c3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9d4128c3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9d2e6f24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9d2e6f24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d2e6f248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9d2e6f248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d2e6f248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d2e6f248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d2e6f248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d2e6f248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d2e6f2489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d2e6f2489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d2e6f248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d2e6f248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d2e6f2489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d2e6f2489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9d2e6f24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9d2e6f24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cf3036a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cf3036a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cf3036a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cf3036a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d2e6f24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d2e6f2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f3036a5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cf3036a5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d2e6f24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d2e6f24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cf529f0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cf529f0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9cf529f0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9cf529f0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Shaquille O'Neal NBA Career</a:t>
            </a:r>
            <a:endParaRPr/>
          </a:p>
        </p:txBody>
      </p:sp>
      <p:sp>
        <p:nvSpPr>
          <p:cNvPr id="135" name="Google Shape;135;p13"/>
          <p:cNvSpPr txBox="1"/>
          <p:nvPr>
            <p:ph idx="1" type="subTitle"/>
          </p:nvPr>
        </p:nvSpPr>
        <p:spPr>
          <a:xfrm>
            <a:off x="4620000" y="3924925"/>
            <a:ext cx="39345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Shiwei Kang, Omkar Jadhav and Sabari Mukundth J</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analysis and associated data visualizations</a:t>
            </a:r>
            <a:endParaRPr/>
          </a:p>
          <a:p>
            <a:pPr indent="0" lvl="0" marL="0" rtl="0" algn="l">
              <a:spcBef>
                <a:spcPts val="0"/>
              </a:spcBef>
              <a:spcAft>
                <a:spcPts val="0"/>
              </a:spcAft>
              <a:buNone/>
            </a:pPr>
            <a:r>
              <a:rPr lang="zh-CN"/>
              <a:t>-</a:t>
            </a:r>
            <a:r>
              <a:rPr lang="zh-CN"/>
              <a:t>Classification Tree Model</a:t>
            </a:r>
            <a:endParaRPr/>
          </a:p>
        </p:txBody>
      </p:sp>
      <p:sp>
        <p:nvSpPr>
          <p:cNvPr id="195" name="Google Shape;195;p22"/>
          <p:cNvSpPr txBox="1"/>
          <p:nvPr>
            <p:ph idx="1" type="body"/>
          </p:nvPr>
        </p:nvSpPr>
        <p:spPr>
          <a:xfrm>
            <a:off x="4323825" y="1837625"/>
            <a:ext cx="4685400" cy="16548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ial"/>
              <a:buChar char="●"/>
            </a:pPr>
            <a:r>
              <a:rPr lang="zh-CN" sz="1400">
                <a:highlight>
                  <a:srgbClr val="1B212C"/>
                </a:highlight>
                <a:latin typeface="Arial"/>
                <a:ea typeface="Arial"/>
                <a:cs typeface="Arial"/>
                <a:sym typeface="Arial"/>
              </a:rPr>
              <a:t>Model Creation: Built a classification tree (model_tree) with 'class' method on the modified shaq_data.</a:t>
            </a:r>
            <a:endParaRPr sz="1400">
              <a:highlight>
                <a:srgbClr val="1B212C"/>
              </a:highlight>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highlight>
                  <a:srgbClr val="1B212C"/>
                </a:highlight>
                <a:latin typeface="Arial"/>
                <a:ea typeface="Arial"/>
                <a:cs typeface="Arial"/>
                <a:sym typeface="Arial"/>
              </a:rPr>
              <a:t>Pruning: Applied 1-standard error rule for model simplification.</a:t>
            </a:r>
            <a:endParaRPr sz="1400">
              <a:highlight>
                <a:srgbClr val="1B212C"/>
              </a:highlight>
              <a:latin typeface="Arial"/>
              <a:ea typeface="Arial"/>
              <a:cs typeface="Arial"/>
              <a:sym typeface="Arial"/>
            </a:endParaRPr>
          </a:p>
          <a:p>
            <a:pPr indent="-317500" lvl="0" marL="457200" rtl="0" algn="l">
              <a:lnSpc>
                <a:spcPct val="150000"/>
              </a:lnSpc>
              <a:spcBef>
                <a:spcPts val="0"/>
              </a:spcBef>
              <a:spcAft>
                <a:spcPts val="0"/>
              </a:spcAft>
              <a:buSzPts val="1400"/>
              <a:buFont typeface="Arial"/>
              <a:buChar char="●"/>
            </a:pPr>
            <a:r>
              <a:rPr lang="zh-CN" sz="1400">
                <a:highlight>
                  <a:srgbClr val="1B212C"/>
                </a:highlight>
                <a:latin typeface="Arial"/>
                <a:ea typeface="Arial"/>
                <a:cs typeface="Arial"/>
                <a:sym typeface="Arial"/>
              </a:rPr>
              <a:t>Error Rate: Pruned tree's error rate is 77.58%, indicating prediction accuracy.</a:t>
            </a:r>
            <a:endParaRPr sz="1400">
              <a:highlight>
                <a:srgbClr val="1B212C"/>
              </a:highlight>
              <a:latin typeface="Arial"/>
              <a:ea typeface="Arial"/>
              <a:cs typeface="Arial"/>
              <a:sym typeface="Arial"/>
            </a:endParaRPr>
          </a:p>
        </p:txBody>
      </p:sp>
      <p:pic>
        <p:nvPicPr>
          <p:cNvPr id="196" name="Google Shape;196;p22"/>
          <p:cNvPicPr preferRelativeResize="0"/>
          <p:nvPr/>
        </p:nvPicPr>
        <p:blipFill>
          <a:blip r:embed="rId3">
            <a:alphaModFix/>
          </a:blip>
          <a:stretch>
            <a:fillRect/>
          </a:stretch>
        </p:blipFill>
        <p:spPr>
          <a:xfrm>
            <a:off x="586900" y="1257725"/>
            <a:ext cx="3534191"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analysis and associated data visualizations</a:t>
            </a:r>
            <a:endParaRPr/>
          </a:p>
          <a:p>
            <a:pPr indent="0" lvl="0" marL="0" rtl="0" algn="l">
              <a:spcBef>
                <a:spcPts val="0"/>
              </a:spcBef>
              <a:spcAft>
                <a:spcPts val="0"/>
              </a:spcAft>
              <a:buNone/>
            </a:pPr>
            <a:r>
              <a:rPr lang="zh-CN"/>
              <a:t>-Classification Tree Model(cont.)</a:t>
            </a:r>
            <a:endParaRPr/>
          </a:p>
        </p:txBody>
      </p:sp>
      <p:sp>
        <p:nvSpPr>
          <p:cNvPr id="202" name="Google Shape;202;p23"/>
          <p:cNvSpPr txBox="1"/>
          <p:nvPr>
            <p:ph idx="1" type="body"/>
          </p:nvPr>
        </p:nvSpPr>
        <p:spPr>
          <a:xfrm>
            <a:off x="4652625" y="1567550"/>
            <a:ext cx="4204200" cy="33999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Arial"/>
              <a:buChar char="●"/>
            </a:pPr>
            <a:r>
              <a:rPr lang="zh-CN" sz="1200">
                <a:highlight>
                  <a:srgbClr val="1B212C"/>
                </a:highlight>
                <a:latin typeface="Arial"/>
                <a:ea typeface="Arial"/>
                <a:cs typeface="Arial"/>
                <a:sym typeface="Arial"/>
              </a:rPr>
              <a:t>Root Node: Represents 1207 observations, with 'Win' distribution of 0.3215 for '0' and 0.6785 for '1'.</a:t>
            </a:r>
            <a:endParaRPr sz="1200">
              <a:highlight>
                <a:srgbClr val="1B212C"/>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zh-CN" sz="1200">
                <a:highlight>
                  <a:srgbClr val="1B212C"/>
                </a:highlight>
                <a:latin typeface="Arial"/>
                <a:ea typeface="Arial"/>
                <a:cs typeface="Arial"/>
                <a:sym typeface="Arial"/>
              </a:rPr>
              <a:t>Splits: Tree divides based on 'Pls.Mns', 'Opp', 'FG.', 'Minutes', 'TOV', 'CarrGm', 'GmSc'.</a:t>
            </a:r>
            <a:endParaRPr sz="1200">
              <a:highlight>
                <a:srgbClr val="1B212C"/>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zh-CN" sz="1200">
                <a:highlight>
                  <a:srgbClr val="1B212C"/>
                </a:highlight>
                <a:latin typeface="Arial"/>
                <a:ea typeface="Arial"/>
                <a:cs typeface="Arial"/>
                <a:sym typeface="Arial"/>
              </a:rPr>
              <a:t>Terminal Nodes: For instance, node 4 predicts 'Win' as '0' with 0.8947 probability when 'Pls.Mns' &lt; -6.5.</a:t>
            </a:r>
            <a:endParaRPr sz="1200">
              <a:highlight>
                <a:srgbClr val="1B212C"/>
              </a:highlight>
              <a:latin typeface="Arial"/>
              <a:ea typeface="Arial"/>
              <a:cs typeface="Arial"/>
              <a:sym typeface="Arial"/>
            </a:endParaRPr>
          </a:p>
          <a:p>
            <a:pPr indent="-304800" lvl="0" marL="457200" rtl="0" algn="l">
              <a:lnSpc>
                <a:spcPct val="150000"/>
              </a:lnSpc>
              <a:spcBef>
                <a:spcPts val="0"/>
              </a:spcBef>
              <a:spcAft>
                <a:spcPts val="0"/>
              </a:spcAft>
              <a:buSzPts val="1200"/>
              <a:buFont typeface="Arial"/>
              <a:buChar char="●"/>
            </a:pPr>
            <a:r>
              <a:rPr lang="zh-CN" sz="1200">
                <a:highlight>
                  <a:srgbClr val="1B212C"/>
                </a:highlight>
                <a:latin typeface="Arial"/>
                <a:ea typeface="Arial"/>
                <a:cs typeface="Arial"/>
                <a:sym typeface="Arial"/>
              </a:rPr>
              <a:t>Visualization: Used rpart.plot for clear representation of the pruned tree.</a:t>
            </a:r>
            <a:endParaRPr sz="1200">
              <a:highlight>
                <a:srgbClr val="1B212C"/>
              </a:highlight>
              <a:latin typeface="Arial"/>
              <a:ea typeface="Arial"/>
              <a:cs typeface="Arial"/>
              <a:sym typeface="Arial"/>
            </a:endParaRPr>
          </a:p>
        </p:txBody>
      </p:sp>
      <p:pic>
        <p:nvPicPr>
          <p:cNvPr id="203" name="Google Shape;203;p23"/>
          <p:cNvPicPr preferRelativeResize="0"/>
          <p:nvPr/>
        </p:nvPicPr>
        <p:blipFill>
          <a:blip r:embed="rId3">
            <a:alphaModFix/>
          </a:blip>
          <a:stretch>
            <a:fillRect/>
          </a:stretch>
        </p:blipFill>
        <p:spPr>
          <a:xfrm>
            <a:off x="423650" y="1307850"/>
            <a:ext cx="4148353"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(Initial) results</a:t>
            </a:r>
            <a:endParaRPr/>
          </a:p>
        </p:txBody>
      </p:sp>
      <p:sp>
        <p:nvSpPr>
          <p:cNvPr id="209" name="Google Shape;209;p24"/>
          <p:cNvSpPr txBox="1"/>
          <p:nvPr>
            <p:ph idx="1" type="body"/>
          </p:nvPr>
        </p:nvSpPr>
        <p:spPr>
          <a:xfrm>
            <a:off x="1002150" y="1249125"/>
            <a:ext cx="7629600" cy="361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500">
                <a:highlight>
                  <a:srgbClr val="1B212C"/>
                </a:highlight>
              </a:rPr>
              <a:t>Logistic Regression Model:</a:t>
            </a:r>
            <a:endParaRPr sz="1500">
              <a:highlight>
                <a:srgbClr val="1B212C"/>
              </a:highlight>
            </a:endParaRPr>
          </a:p>
          <a:p>
            <a:pPr indent="-323850" lvl="0" marL="457200" rtl="0" algn="l">
              <a:spcBef>
                <a:spcPts val="1500"/>
              </a:spcBef>
              <a:spcAft>
                <a:spcPts val="0"/>
              </a:spcAft>
              <a:buClr>
                <a:schemeClr val="lt1"/>
              </a:buClr>
              <a:buSzPts val="1500"/>
              <a:buFont typeface="Lato"/>
              <a:buChar char="●"/>
            </a:pPr>
            <a:r>
              <a:rPr lang="zh-CN" sz="1500">
                <a:highlight>
                  <a:srgbClr val="1B212C"/>
                </a:highlight>
              </a:rPr>
              <a:t>Predicts 'Win' using PTS, TRB, AST, BLK.</a:t>
            </a:r>
            <a:endParaRPr sz="1500">
              <a:highlight>
                <a:srgbClr val="1B212C"/>
              </a:highlight>
            </a:endParaRPr>
          </a:p>
          <a:p>
            <a:pPr indent="-323850" lvl="0" marL="457200" rtl="0" algn="l">
              <a:spcBef>
                <a:spcPts val="0"/>
              </a:spcBef>
              <a:spcAft>
                <a:spcPts val="0"/>
              </a:spcAft>
              <a:buClr>
                <a:schemeClr val="lt1"/>
              </a:buClr>
              <a:buSzPts val="1500"/>
              <a:buFont typeface="Lato"/>
              <a:buChar char="●"/>
            </a:pPr>
            <a:r>
              <a:rPr lang="zh-CN" sz="1500">
                <a:highlight>
                  <a:srgbClr val="1B212C"/>
                </a:highlight>
              </a:rPr>
              <a:t>AST and BLK have positive coefficients, TRB has a negative one.</a:t>
            </a:r>
            <a:endParaRPr sz="1500">
              <a:highlight>
                <a:srgbClr val="1B212C"/>
              </a:highlight>
            </a:endParaRPr>
          </a:p>
          <a:p>
            <a:pPr indent="-323850" lvl="0" marL="457200" rtl="0" algn="l">
              <a:spcBef>
                <a:spcPts val="0"/>
              </a:spcBef>
              <a:spcAft>
                <a:spcPts val="0"/>
              </a:spcAft>
              <a:buClr>
                <a:schemeClr val="lt1"/>
              </a:buClr>
              <a:buSzPts val="1500"/>
              <a:buFont typeface="Lato"/>
              <a:buChar char="●"/>
            </a:pPr>
            <a:r>
              <a:rPr lang="zh-CN" sz="1500">
                <a:highlight>
                  <a:srgbClr val="1B212C"/>
                </a:highlight>
              </a:rPr>
              <a:t>AST and BLK have significant p-values (&lt;0.1); TRB's p-value is not significant.</a:t>
            </a:r>
            <a:endParaRPr sz="1500">
              <a:highlight>
                <a:srgbClr val="1B212C"/>
              </a:highlight>
            </a:endParaRPr>
          </a:p>
          <a:p>
            <a:pPr indent="0" lvl="0" marL="0" rtl="0" algn="l">
              <a:spcBef>
                <a:spcPts val="1500"/>
              </a:spcBef>
              <a:spcAft>
                <a:spcPts val="0"/>
              </a:spcAft>
              <a:buNone/>
            </a:pPr>
            <a:r>
              <a:rPr lang="zh-CN" sz="1500">
                <a:highlight>
                  <a:srgbClr val="1B212C"/>
                </a:highlight>
              </a:rPr>
              <a:t>Classification Tree Model:</a:t>
            </a:r>
            <a:endParaRPr sz="1500">
              <a:highlight>
                <a:srgbClr val="1B212C"/>
              </a:highlight>
            </a:endParaRPr>
          </a:p>
          <a:p>
            <a:pPr indent="-323850" lvl="0" marL="457200" rtl="0" algn="l">
              <a:spcBef>
                <a:spcPts val="1500"/>
              </a:spcBef>
              <a:spcAft>
                <a:spcPts val="0"/>
              </a:spcAft>
              <a:buClr>
                <a:schemeClr val="lt1"/>
              </a:buClr>
              <a:buSzPts val="1500"/>
              <a:buFont typeface="Lato"/>
              <a:buChar char="●"/>
            </a:pPr>
            <a:r>
              <a:rPr lang="zh-CN" sz="1500">
                <a:highlight>
                  <a:srgbClr val="1B212C"/>
                </a:highlight>
              </a:rPr>
              <a:t>Created, pruned, and cross-validated to predict 'Win', excluding 'teamdiff'.</a:t>
            </a:r>
            <a:endParaRPr sz="1500">
              <a:highlight>
                <a:srgbClr val="1B212C"/>
              </a:highlight>
            </a:endParaRPr>
          </a:p>
          <a:p>
            <a:pPr indent="-323850" lvl="0" marL="457200" rtl="0" algn="l">
              <a:spcBef>
                <a:spcPts val="0"/>
              </a:spcBef>
              <a:spcAft>
                <a:spcPts val="0"/>
              </a:spcAft>
              <a:buClr>
                <a:schemeClr val="lt1"/>
              </a:buClr>
              <a:buSzPts val="1500"/>
              <a:buFont typeface="Lato"/>
              <a:buChar char="●"/>
            </a:pPr>
            <a:r>
              <a:rPr lang="zh-CN" sz="1500">
                <a:highlight>
                  <a:srgbClr val="1B212C"/>
                </a:highlight>
              </a:rPr>
              <a:t>Splits based on Pls.Mns, Opp, FG., Minutes, TOV, CarrGm, GmSc.</a:t>
            </a:r>
            <a:endParaRPr sz="1500">
              <a:highlight>
                <a:srgbClr val="1B212C"/>
              </a:highlight>
            </a:endParaRPr>
          </a:p>
          <a:p>
            <a:pPr indent="-323850" lvl="0" marL="457200" rtl="0" algn="l">
              <a:spcBef>
                <a:spcPts val="0"/>
              </a:spcBef>
              <a:spcAft>
                <a:spcPts val="0"/>
              </a:spcAft>
              <a:buClr>
                <a:schemeClr val="lt1"/>
              </a:buClr>
              <a:buSzPts val="1500"/>
              <a:buFont typeface="Lato"/>
              <a:buChar char="●"/>
            </a:pPr>
            <a:r>
              <a:rPr lang="zh-CN" sz="1500">
                <a:highlight>
                  <a:srgbClr val="1B212C"/>
                </a:highlight>
              </a:rPr>
              <a:t>Cross-validated error rate: ~0.776.</a:t>
            </a:r>
            <a:endParaRPr sz="1500">
              <a:highlight>
                <a:srgbClr val="1B212C"/>
              </a:highlight>
            </a:endParaRPr>
          </a:p>
          <a:p>
            <a:pPr indent="0" lvl="0" marL="0" rtl="0" algn="l">
              <a:lnSpc>
                <a:spcPct val="105000"/>
              </a:lnSpc>
              <a:spcBef>
                <a:spcPts val="0"/>
              </a:spcBef>
              <a:spcAft>
                <a:spcPts val="1200"/>
              </a:spcAft>
              <a:buNone/>
            </a:pPr>
            <a:r>
              <a:t/>
            </a:r>
            <a:endParaRPr b="1" sz="1515">
              <a:highlight>
                <a:srgbClr val="1B212C"/>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Conclusions</a:t>
            </a:r>
            <a:endParaRPr/>
          </a:p>
        </p:txBody>
      </p:sp>
      <p:sp>
        <p:nvSpPr>
          <p:cNvPr id="215" name="Google Shape;215;p25"/>
          <p:cNvSpPr txBox="1"/>
          <p:nvPr>
            <p:ph idx="1" type="body"/>
          </p:nvPr>
        </p:nvSpPr>
        <p:spPr>
          <a:xfrm>
            <a:off x="1068300" y="1307850"/>
            <a:ext cx="7597800" cy="299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200"/>
              <a:t>#</a:t>
            </a:r>
            <a:r>
              <a:rPr lang="zh-CN"/>
              <a:t>1: Does Shaquille O'Neal's individual game statistics significantly impact his team's chances of winning (Win)?</a:t>
            </a:r>
            <a:endParaRPr/>
          </a:p>
          <a:p>
            <a:pPr indent="0" lvl="0" marL="0" rtl="0" algn="l">
              <a:lnSpc>
                <a:spcPct val="100000"/>
              </a:lnSpc>
              <a:spcBef>
                <a:spcPts val="1200"/>
              </a:spcBef>
              <a:spcAft>
                <a:spcPts val="0"/>
              </a:spcAft>
              <a:buNone/>
            </a:pPr>
            <a:r>
              <a:rPr lang="zh-CN">
                <a:highlight>
                  <a:srgbClr val="1B212C"/>
                </a:highlight>
              </a:rPr>
              <a:t>Logistic Regression Model:</a:t>
            </a:r>
            <a:endParaRPr>
              <a:highlight>
                <a:srgbClr val="1B212C"/>
              </a:highlight>
            </a:endParaRPr>
          </a:p>
          <a:p>
            <a:pPr indent="-311150" lvl="0" marL="457200" rtl="0" algn="l">
              <a:lnSpc>
                <a:spcPct val="100000"/>
              </a:lnSpc>
              <a:spcBef>
                <a:spcPts val="1500"/>
              </a:spcBef>
              <a:spcAft>
                <a:spcPts val="0"/>
              </a:spcAft>
              <a:buClr>
                <a:schemeClr val="lt1"/>
              </a:buClr>
              <a:buSzPts val="1300"/>
              <a:buFont typeface="Lato"/>
              <a:buChar char="●"/>
            </a:pPr>
            <a:r>
              <a:rPr lang="zh-CN">
                <a:highlight>
                  <a:srgbClr val="1B212C"/>
                </a:highlight>
              </a:rPr>
              <a:t>AST and BLK are key predictors for wins.</a:t>
            </a:r>
            <a:endParaRPr>
              <a:highlight>
                <a:srgbClr val="1B212C"/>
              </a:highlight>
            </a:endParaRPr>
          </a:p>
          <a:p>
            <a:pPr indent="-311150" lvl="0" marL="457200" rtl="0" algn="l">
              <a:lnSpc>
                <a:spcPct val="100000"/>
              </a:lnSpc>
              <a:spcBef>
                <a:spcPts val="0"/>
              </a:spcBef>
              <a:spcAft>
                <a:spcPts val="0"/>
              </a:spcAft>
              <a:buClr>
                <a:schemeClr val="lt1"/>
              </a:buClr>
              <a:buSzPts val="1300"/>
              <a:buFont typeface="Lato"/>
              <a:buChar char="●"/>
            </a:pPr>
            <a:r>
              <a:rPr lang="zh-CN">
                <a:highlight>
                  <a:srgbClr val="1B212C"/>
                </a:highlight>
              </a:rPr>
              <a:t>Limited overall significance due to higher p-values and TRB's insignificance.</a:t>
            </a:r>
            <a:endParaRPr>
              <a:highlight>
                <a:srgbClr val="1B212C"/>
              </a:highlight>
            </a:endParaRPr>
          </a:p>
          <a:p>
            <a:pPr indent="0" lvl="0" marL="0" rtl="0" algn="l">
              <a:lnSpc>
                <a:spcPct val="100000"/>
              </a:lnSpc>
              <a:spcBef>
                <a:spcPts val="1500"/>
              </a:spcBef>
              <a:spcAft>
                <a:spcPts val="0"/>
              </a:spcAft>
              <a:buNone/>
            </a:pPr>
            <a:r>
              <a:rPr lang="zh-CN">
                <a:highlight>
                  <a:srgbClr val="1B212C"/>
                </a:highlight>
              </a:rPr>
              <a:t>Classification Tree Model:</a:t>
            </a:r>
            <a:endParaRPr>
              <a:highlight>
                <a:srgbClr val="1B212C"/>
              </a:highlight>
            </a:endParaRPr>
          </a:p>
          <a:p>
            <a:pPr indent="-311150" lvl="0" marL="457200" rtl="0" algn="l">
              <a:lnSpc>
                <a:spcPct val="100000"/>
              </a:lnSpc>
              <a:spcBef>
                <a:spcPts val="1500"/>
              </a:spcBef>
              <a:spcAft>
                <a:spcPts val="0"/>
              </a:spcAft>
              <a:buClr>
                <a:schemeClr val="lt1"/>
              </a:buClr>
              <a:buSzPts val="1300"/>
              <a:buFont typeface="Lato"/>
              <a:buChar char="●"/>
            </a:pPr>
            <a:r>
              <a:rPr lang="zh-CN">
                <a:highlight>
                  <a:srgbClr val="1B212C"/>
                </a:highlight>
              </a:rPr>
              <a:t>Offers detailed insight into feature interactions for win prediction.</a:t>
            </a:r>
            <a:endParaRPr>
              <a:highlight>
                <a:srgbClr val="1B212C"/>
              </a:highlight>
            </a:endParaRPr>
          </a:p>
          <a:p>
            <a:pPr indent="-311150" lvl="0" marL="457200" rtl="0" algn="l">
              <a:lnSpc>
                <a:spcPct val="100000"/>
              </a:lnSpc>
              <a:spcBef>
                <a:spcPts val="0"/>
              </a:spcBef>
              <a:spcAft>
                <a:spcPts val="0"/>
              </a:spcAft>
              <a:buClr>
                <a:schemeClr val="lt1"/>
              </a:buClr>
              <a:buSzPts val="1300"/>
              <a:buFont typeface="Lato"/>
              <a:buChar char="●"/>
            </a:pPr>
            <a:r>
              <a:rPr lang="zh-CN">
                <a:highlight>
                  <a:srgbClr val="1B212C"/>
                </a:highlight>
              </a:rPr>
              <a:t>High misclassification rate implies limited accuracy or complex data patterns.</a:t>
            </a:r>
            <a:endParaRPr b="1">
              <a:highlight>
                <a:srgbClr val="1B212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1052550" y="211470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zh-CN" sz="1800"/>
              <a:t>How does age affect Shaquille O'Neal's performance regarding rebounds (TRB) and blocks (BLK)?</a:t>
            </a:r>
            <a:endParaRPr sz="1800"/>
          </a:p>
        </p:txBody>
      </p:sp>
      <p:sp>
        <p:nvSpPr>
          <p:cNvPr id="221" name="Google Shape;221;p26"/>
          <p:cNvSpPr txBox="1"/>
          <p:nvPr>
            <p:ph type="title"/>
          </p:nvPr>
        </p:nvSpPr>
        <p:spPr>
          <a:xfrm>
            <a:off x="1052550" y="1234725"/>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zh-CN" sz="1800"/>
              <a:t>Research Question</a:t>
            </a:r>
            <a:br>
              <a:rPr lang="zh-CN" sz="1800"/>
            </a:br>
            <a:r>
              <a:rPr lang="zh-CN" sz="1800"/>
              <a:t>#2</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Summary Statistics for the Research Question</a:t>
            </a:r>
            <a:endParaRPr/>
          </a:p>
        </p:txBody>
      </p:sp>
      <p:sp>
        <p:nvSpPr>
          <p:cNvPr id="227" name="Google Shape;227;p27"/>
          <p:cNvSpPr txBox="1"/>
          <p:nvPr>
            <p:ph idx="1" type="body"/>
          </p:nvPr>
        </p:nvSpPr>
        <p:spPr>
          <a:xfrm>
            <a:off x="4832075" y="1559350"/>
            <a:ext cx="3532800" cy="2913600"/>
          </a:xfrm>
          <a:prstGeom prst="rect">
            <a:avLst/>
          </a:prstGeom>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SzPts val="1200"/>
              <a:buChar char="●"/>
            </a:pPr>
            <a:r>
              <a:rPr lang="zh-CN" sz="1200"/>
              <a:t>This statistics allows us to understand the BLK and TRB influence on Age.</a:t>
            </a:r>
            <a:endParaRPr sz="1200"/>
          </a:p>
          <a:p>
            <a:pPr indent="0" lvl="0" marL="0" rtl="0" algn="l">
              <a:lnSpc>
                <a:spcPct val="105000"/>
              </a:lnSpc>
              <a:spcBef>
                <a:spcPts val="1200"/>
              </a:spcBef>
              <a:spcAft>
                <a:spcPts val="0"/>
              </a:spcAft>
              <a:buNone/>
            </a:pPr>
            <a:r>
              <a:t/>
            </a:r>
            <a:endParaRPr sz="1200"/>
          </a:p>
          <a:p>
            <a:pPr indent="-304800" lvl="0" marL="457200" rtl="0" algn="l">
              <a:lnSpc>
                <a:spcPct val="105000"/>
              </a:lnSpc>
              <a:spcBef>
                <a:spcPts val="1200"/>
              </a:spcBef>
              <a:spcAft>
                <a:spcPts val="0"/>
              </a:spcAft>
              <a:buSzPts val="1200"/>
              <a:buChar char="●"/>
            </a:pPr>
            <a:r>
              <a:rPr lang="zh-CN" sz="1200"/>
              <a:t>P</a:t>
            </a:r>
            <a:r>
              <a:rPr lang="zh-CN" sz="1200"/>
              <a:t>-values for these coefficients are low which specifies the corresponding variable is a significant predictor of Age.</a:t>
            </a:r>
            <a:endParaRPr sz="1200"/>
          </a:p>
          <a:p>
            <a:pPr indent="0" lvl="0" marL="0" rtl="0" algn="l">
              <a:lnSpc>
                <a:spcPct val="105000"/>
              </a:lnSpc>
              <a:spcBef>
                <a:spcPts val="1200"/>
              </a:spcBef>
              <a:spcAft>
                <a:spcPts val="0"/>
              </a:spcAft>
              <a:buNone/>
            </a:pPr>
            <a:r>
              <a:t/>
            </a:r>
            <a:endParaRPr sz="1200"/>
          </a:p>
          <a:p>
            <a:pPr indent="-304800" lvl="0" marL="457200" rtl="0" algn="l">
              <a:lnSpc>
                <a:spcPct val="105000"/>
              </a:lnSpc>
              <a:spcBef>
                <a:spcPts val="1200"/>
              </a:spcBef>
              <a:spcAft>
                <a:spcPts val="0"/>
              </a:spcAft>
              <a:buSzPts val="1200"/>
              <a:buChar char="●"/>
            </a:pPr>
            <a:r>
              <a:rPr lang="zh-CN" sz="1200"/>
              <a:t>R-squared value is higher and can be said that it is better fit of the model to the data</a:t>
            </a:r>
            <a:endParaRPr sz="1200"/>
          </a:p>
        </p:txBody>
      </p:sp>
      <p:pic>
        <p:nvPicPr>
          <p:cNvPr id="228" name="Google Shape;228;p27"/>
          <p:cNvPicPr preferRelativeResize="0"/>
          <p:nvPr/>
        </p:nvPicPr>
        <p:blipFill rotWithShape="1">
          <a:blip r:embed="rId3">
            <a:alphaModFix/>
          </a:blip>
          <a:srcRect b="0" l="0" r="46881" t="0"/>
          <a:stretch/>
        </p:blipFill>
        <p:spPr>
          <a:xfrm>
            <a:off x="938925" y="1761776"/>
            <a:ext cx="3893151" cy="250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Co-relation between the data</a:t>
            </a:r>
            <a:endParaRPr/>
          </a:p>
        </p:txBody>
      </p:sp>
      <p:sp>
        <p:nvSpPr>
          <p:cNvPr id="234" name="Google Shape;234;p28"/>
          <p:cNvSpPr txBox="1"/>
          <p:nvPr>
            <p:ph idx="1" type="body"/>
          </p:nvPr>
        </p:nvSpPr>
        <p:spPr>
          <a:xfrm>
            <a:off x="5008900" y="1863650"/>
            <a:ext cx="3515700" cy="231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Residual vs Fitted detects the non-linearity of the data.</a:t>
            </a:r>
            <a:endParaRPr/>
          </a:p>
          <a:p>
            <a:pPr indent="-311150" lvl="0" marL="457200" rtl="0" algn="l">
              <a:spcBef>
                <a:spcPts val="0"/>
              </a:spcBef>
              <a:spcAft>
                <a:spcPts val="0"/>
              </a:spcAft>
              <a:buSzPts val="1300"/>
              <a:buChar char="●"/>
            </a:pPr>
            <a:r>
              <a:rPr lang="zh-CN"/>
              <a:t>Normal-QQ checks if residuals are normally distributed.</a:t>
            </a:r>
            <a:endParaRPr/>
          </a:p>
          <a:p>
            <a:pPr indent="-311150" lvl="0" marL="457200" rtl="0" algn="l">
              <a:spcBef>
                <a:spcPts val="0"/>
              </a:spcBef>
              <a:spcAft>
                <a:spcPts val="0"/>
              </a:spcAft>
              <a:buSzPts val="1300"/>
              <a:buChar char="●"/>
            </a:pPr>
            <a:r>
              <a:rPr lang="zh-CN"/>
              <a:t>Scale-Location analyses the spread more clearly than Residual vs Fitted model.</a:t>
            </a:r>
            <a:endParaRPr/>
          </a:p>
          <a:p>
            <a:pPr indent="-311150" lvl="0" marL="457200" rtl="0" algn="l">
              <a:spcBef>
                <a:spcPts val="0"/>
              </a:spcBef>
              <a:spcAft>
                <a:spcPts val="0"/>
              </a:spcAft>
              <a:buSzPts val="1300"/>
              <a:buChar char="●"/>
            </a:pPr>
            <a:r>
              <a:rPr lang="zh-CN"/>
              <a:t>Residual vs Leverage detects the disproportionate impact on the model.</a:t>
            </a:r>
            <a:endParaRPr/>
          </a:p>
        </p:txBody>
      </p:sp>
      <p:pic>
        <p:nvPicPr>
          <p:cNvPr id="235" name="Google Shape;235;p28"/>
          <p:cNvPicPr preferRelativeResize="0"/>
          <p:nvPr/>
        </p:nvPicPr>
        <p:blipFill>
          <a:blip r:embed="rId3">
            <a:alphaModFix/>
          </a:blip>
          <a:stretch>
            <a:fillRect/>
          </a:stretch>
        </p:blipFill>
        <p:spPr>
          <a:xfrm>
            <a:off x="574450" y="1778751"/>
            <a:ext cx="4150800" cy="24888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48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Exploratory visualizations and research questions</a:t>
            </a:r>
            <a:endParaRPr/>
          </a:p>
        </p:txBody>
      </p:sp>
      <p:sp>
        <p:nvSpPr>
          <p:cNvPr id="241" name="Google Shape;241;p29"/>
          <p:cNvSpPr txBox="1"/>
          <p:nvPr/>
        </p:nvSpPr>
        <p:spPr>
          <a:xfrm>
            <a:off x="5746250" y="1680750"/>
            <a:ext cx="3083700" cy="1782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Visualisation between the Total rebounds and Age.</a:t>
            </a:r>
            <a:endParaRPr sz="1200">
              <a:solidFill>
                <a:schemeClr val="lt1"/>
              </a:solidFill>
              <a:latin typeface="Lato"/>
              <a:ea typeface="Lato"/>
              <a:cs typeface="Lato"/>
              <a:sym typeface="Lato"/>
            </a:endParaRPr>
          </a:p>
          <a:p>
            <a:pPr indent="0" lvl="0" marL="45720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Age has affected the number of rebounds.</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Loess can fit well with non-linear </a:t>
            </a:r>
            <a:r>
              <a:rPr lang="zh-CN" sz="1200">
                <a:solidFill>
                  <a:schemeClr val="lt1"/>
                </a:solidFill>
                <a:latin typeface="Lato"/>
                <a:ea typeface="Lato"/>
                <a:cs typeface="Lato"/>
                <a:sym typeface="Lato"/>
              </a:rPr>
              <a:t>and</a:t>
            </a:r>
            <a:r>
              <a:rPr lang="zh-CN" sz="1200">
                <a:solidFill>
                  <a:schemeClr val="lt1"/>
                </a:solidFill>
                <a:latin typeface="Lato"/>
                <a:ea typeface="Lato"/>
                <a:cs typeface="Lato"/>
                <a:sym typeface="Lato"/>
              </a:rPr>
              <a:t> complex model.</a:t>
            </a:r>
            <a:endParaRPr sz="1200">
              <a:solidFill>
                <a:schemeClr val="lt1"/>
              </a:solidFill>
              <a:latin typeface="Lato"/>
              <a:ea typeface="Lato"/>
              <a:cs typeface="Lato"/>
              <a:sym typeface="Lato"/>
            </a:endParaRPr>
          </a:p>
        </p:txBody>
      </p:sp>
      <p:pic>
        <p:nvPicPr>
          <p:cNvPr id="242" name="Google Shape;242;p29"/>
          <p:cNvPicPr preferRelativeResize="0"/>
          <p:nvPr/>
        </p:nvPicPr>
        <p:blipFill>
          <a:blip r:embed="rId3">
            <a:alphaModFix/>
          </a:blip>
          <a:stretch>
            <a:fillRect/>
          </a:stretch>
        </p:blipFill>
        <p:spPr>
          <a:xfrm>
            <a:off x="1297500" y="1292913"/>
            <a:ext cx="4265649" cy="2557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0"/>
          <p:cNvPicPr preferRelativeResize="0"/>
          <p:nvPr/>
        </p:nvPicPr>
        <p:blipFill>
          <a:blip r:embed="rId3">
            <a:alphaModFix/>
          </a:blip>
          <a:stretch>
            <a:fillRect/>
          </a:stretch>
        </p:blipFill>
        <p:spPr>
          <a:xfrm>
            <a:off x="1142525" y="1292913"/>
            <a:ext cx="4265632" cy="2557674"/>
          </a:xfrm>
          <a:prstGeom prst="rect">
            <a:avLst/>
          </a:prstGeom>
          <a:noFill/>
          <a:ln>
            <a:noFill/>
          </a:ln>
        </p:spPr>
      </p:pic>
      <p:sp>
        <p:nvSpPr>
          <p:cNvPr id="248" name="Google Shape;248;p30"/>
          <p:cNvSpPr txBox="1"/>
          <p:nvPr/>
        </p:nvSpPr>
        <p:spPr>
          <a:xfrm>
            <a:off x="5801700" y="1006125"/>
            <a:ext cx="3068400" cy="30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49" name="Google Shape;249;p30"/>
          <p:cNvSpPr txBox="1"/>
          <p:nvPr/>
        </p:nvSpPr>
        <p:spPr>
          <a:xfrm>
            <a:off x="5533500" y="1733250"/>
            <a:ext cx="3336600" cy="1677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The Relation between Blocks and Age.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The trend line's movement provides insights into how block performance has varied over the years.</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zh-CN" sz="1200">
                <a:solidFill>
                  <a:schemeClr val="lt1"/>
                </a:solidFill>
                <a:latin typeface="Lato"/>
                <a:ea typeface="Lato"/>
                <a:cs typeface="Lato"/>
                <a:sym typeface="Lato"/>
              </a:rPr>
              <a:t>Age is also affected over here.</a:t>
            </a:r>
            <a:endParaRPr sz="12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880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Regression tree model</a:t>
            </a:r>
            <a:endParaRPr/>
          </a:p>
        </p:txBody>
      </p:sp>
      <p:sp>
        <p:nvSpPr>
          <p:cNvPr id="255" name="Google Shape;255;p31"/>
          <p:cNvSpPr txBox="1"/>
          <p:nvPr>
            <p:ph idx="1" type="body"/>
          </p:nvPr>
        </p:nvSpPr>
        <p:spPr>
          <a:xfrm>
            <a:off x="4984600" y="1873413"/>
            <a:ext cx="3544200" cy="2299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a:t>
            </a:r>
            <a:r>
              <a:rPr lang="zh-CN"/>
              <a:t>he regression tree provides a visual and interpretable model of how TRB and BLK relate to Age. </a:t>
            </a:r>
            <a:endParaRPr/>
          </a:p>
          <a:p>
            <a:pPr indent="-311150" lvl="0" marL="457200" rtl="0" algn="l">
              <a:spcBef>
                <a:spcPts val="0"/>
              </a:spcBef>
              <a:spcAft>
                <a:spcPts val="0"/>
              </a:spcAft>
              <a:buSzPts val="1300"/>
              <a:buChar char="●"/>
            </a:pPr>
            <a:r>
              <a:rPr lang="zh-CN"/>
              <a:t>The regression tree can capture complex, non-linear relationships that might not be apparent in a standard linear regression model. </a:t>
            </a:r>
            <a:endParaRPr/>
          </a:p>
          <a:p>
            <a:pPr indent="-311150" lvl="0" marL="457200" rtl="0" algn="l">
              <a:spcBef>
                <a:spcPts val="0"/>
              </a:spcBef>
              <a:spcAft>
                <a:spcPts val="0"/>
              </a:spcAft>
              <a:buSzPts val="1300"/>
              <a:buChar char="●"/>
            </a:pPr>
            <a:r>
              <a:rPr lang="zh-CN"/>
              <a:t>The tree allows for making predictions at different levels of TRB and BLK.</a:t>
            </a:r>
            <a:endParaRPr/>
          </a:p>
        </p:txBody>
      </p:sp>
      <p:pic>
        <p:nvPicPr>
          <p:cNvPr id="256" name="Google Shape;256;p31"/>
          <p:cNvPicPr preferRelativeResize="0"/>
          <p:nvPr/>
        </p:nvPicPr>
        <p:blipFill>
          <a:blip r:embed="rId3">
            <a:alphaModFix/>
          </a:blip>
          <a:stretch>
            <a:fillRect/>
          </a:stretch>
        </p:blipFill>
        <p:spPr>
          <a:xfrm>
            <a:off x="152400" y="1677838"/>
            <a:ext cx="4487401" cy="269063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Outline:</a:t>
            </a:r>
            <a:endParaRPr/>
          </a:p>
        </p:txBody>
      </p:sp>
      <p:sp>
        <p:nvSpPr>
          <p:cNvPr id="141" name="Google Shape;141;p14"/>
          <p:cNvSpPr txBox="1"/>
          <p:nvPr>
            <p:ph idx="1" type="body"/>
          </p:nvPr>
        </p:nvSpPr>
        <p:spPr>
          <a:xfrm>
            <a:off x="1052550" y="1453250"/>
            <a:ext cx="7038900" cy="2911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zh-CN"/>
              <a:t>Dataset / </a:t>
            </a:r>
            <a:r>
              <a:rPr lang="zh-CN"/>
              <a:t>description</a:t>
            </a:r>
            <a:endParaRPr/>
          </a:p>
          <a:p>
            <a:pPr indent="-311150" lvl="0" marL="457200" rtl="0" algn="l">
              <a:lnSpc>
                <a:spcPct val="150000"/>
              </a:lnSpc>
              <a:spcBef>
                <a:spcPts val="0"/>
              </a:spcBef>
              <a:spcAft>
                <a:spcPts val="0"/>
              </a:spcAft>
              <a:buSzPts val="1300"/>
              <a:buChar char="●"/>
            </a:pPr>
            <a:r>
              <a:rPr lang="zh-CN"/>
              <a:t>Source</a:t>
            </a:r>
            <a:endParaRPr/>
          </a:p>
          <a:p>
            <a:pPr indent="-311150" lvl="0" marL="457200" rtl="0" algn="l">
              <a:lnSpc>
                <a:spcPct val="150000"/>
              </a:lnSpc>
              <a:spcBef>
                <a:spcPts val="0"/>
              </a:spcBef>
              <a:spcAft>
                <a:spcPts val="0"/>
              </a:spcAft>
              <a:buSzPts val="1300"/>
              <a:buChar char="●"/>
            </a:pPr>
            <a:r>
              <a:rPr lang="zh-CN"/>
              <a:t>Research questions</a:t>
            </a:r>
            <a:endParaRPr/>
          </a:p>
          <a:p>
            <a:pPr indent="-298450" lvl="1" marL="914400" rtl="0" algn="l">
              <a:lnSpc>
                <a:spcPct val="150000"/>
              </a:lnSpc>
              <a:spcBef>
                <a:spcPts val="0"/>
              </a:spcBef>
              <a:spcAft>
                <a:spcPts val="0"/>
              </a:spcAft>
              <a:buSzPts val="1100"/>
              <a:buChar char="○"/>
            </a:pPr>
            <a:r>
              <a:rPr lang="zh-CN"/>
              <a:t>Data tidying and transformations </a:t>
            </a:r>
            <a:endParaRPr/>
          </a:p>
          <a:p>
            <a:pPr indent="-298450" lvl="1" marL="914400" rtl="0" algn="l">
              <a:lnSpc>
                <a:spcPct val="150000"/>
              </a:lnSpc>
              <a:spcBef>
                <a:spcPts val="0"/>
              </a:spcBef>
              <a:spcAft>
                <a:spcPts val="0"/>
              </a:spcAft>
              <a:buSzPts val="1100"/>
              <a:buChar char="○"/>
            </a:pPr>
            <a:r>
              <a:rPr lang="zh-CN"/>
              <a:t>Exploratory visualizations and research questions</a:t>
            </a:r>
            <a:endParaRPr/>
          </a:p>
          <a:p>
            <a:pPr indent="-298450" lvl="1" marL="914400" rtl="0" algn="l">
              <a:lnSpc>
                <a:spcPct val="150000"/>
              </a:lnSpc>
              <a:spcBef>
                <a:spcPts val="0"/>
              </a:spcBef>
              <a:spcAft>
                <a:spcPts val="0"/>
              </a:spcAft>
              <a:buSzPts val="1100"/>
              <a:buChar char="○"/>
            </a:pPr>
            <a:r>
              <a:rPr lang="zh-CN"/>
              <a:t>Data analysis and associated data visualizations</a:t>
            </a:r>
            <a:endParaRPr/>
          </a:p>
          <a:p>
            <a:pPr indent="-298450" lvl="1" marL="914400" rtl="0" algn="l">
              <a:lnSpc>
                <a:spcPct val="150000"/>
              </a:lnSpc>
              <a:spcBef>
                <a:spcPts val="0"/>
              </a:spcBef>
              <a:spcAft>
                <a:spcPts val="0"/>
              </a:spcAft>
              <a:buSzPts val="1100"/>
              <a:buChar char="○"/>
            </a:pPr>
            <a:r>
              <a:rPr lang="zh-CN"/>
              <a:t>(Initial) results</a:t>
            </a:r>
            <a:endParaRPr/>
          </a:p>
          <a:p>
            <a:pPr indent="-298450" lvl="1" marL="914400" rtl="0" algn="l">
              <a:lnSpc>
                <a:spcPct val="150000"/>
              </a:lnSpc>
              <a:spcBef>
                <a:spcPts val="0"/>
              </a:spcBef>
              <a:spcAft>
                <a:spcPts val="0"/>
              </a:spcAft>
              <a:buSzPts val="1100"/>
              <a:buChar char="○"/>
            </a:pPr>
            <a:r>
              <a:rPr lang="zh-CN"/>
              <a:t>Conclusions</a:t>
            </a:r>
            <a:endParaRPr/>
          </a:p>
          <a:p>
            <a:pPr indent="-298450" lvl="1" marL="914400" rtl="0" algn="l">
              <a:lnSpc>
                <a:spcPct val="150000"/>
              </a:lnSpc>
              <a:spcBef>
                <a:spcPts val="0"/>
              </a:spcBef>
              <a:spcAft>
                <a:spcPts val="0"/>
              </a:spcAft>
              <a:buSzPts val="1100"/>
              <a:buChar char="○"/>
            </a:pPr>
            <a:r>
              <a:rPr lang="zh-CN"/>
              <a:t>Challenges / further analysis </a:t>
            </a:r>
            <a:endParaRPr/>
          </a:p>
        </p:txBody>
      </p:sp>
      <p:pic>
        <p:nvPicPr>
          <p:cNvPr id="142" name="Google Shape;142;p14"/>
          <p:cNvPicPr preferRelativeResize="0"/>
          <p:nvPr/>
        </p:nvPicPr>
        <p:blipFill>
          <a:blip r:embed="rId3">
            <a:alphaModFix/>
          </a:blip>
          <a:stretch>
            <a:fillRect/>
          </a:stretch>
        </p:blipFill>
        <p:spPr>
          <a:xfrm>
            <a:off x="5305800" y="1556100"/>
            <a:ext cx="3535324" cy="2416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(Initial)Results</a:t>
            </a:r>
            <a:endParaRPr/>
          </a:p>
        </p:txBody>
      </p:sp>
      <p:sp>
        <p:nvSpPr>
          <p:cNvPr id="262" name="Google Shape;262;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CN"/>
              <a:t>Linear Regression:</a:t>
            </a:r>
            <a:endParaRPr/>
          </a:p>
          <a:p>
            <a:pPr indent="-304958" lvl="0" marL="457200" rtl="0" algn="l">
              <a:spcBef>
                <a:spcPts val="1200"/>
              </a:spcBef>
              <a:spcAft>
                <a:spcPts val="0"/>
              </a:spcAft>
              <a:buSzPct val="100000"/>
              <a:buChar char="●"/>
            </a:pPr>
            <a:r>
              <a:rPr lang="zh-CN"/>
              <a:t>A linear regression model has been created using Age as the response variable and both TRB and BLK as predictors. The summary of this model would provide the Co-efficients (35.54337), significance levels (p-values) (22 x 10</a:t>
            </a:r>
            <a:r>
              <a:rPr baseline="30000" lang="zh-CN"/>
              <a:t>-16</a:t>
            </a:r>
            <a:r>
              <a:rPr lang="zh-CN"/>
              <a:t>), and model fit statistics(158.3).</a:t>
            </a:r>
            <a:endParaRPr/>
          </a:p>
          <a:p>
            <a:pPr indent="0" lvl="0" marL="0" rtl="0" algn="l">
              <a:spcBef>
                <a:spcPts val="1200"/>
              </a:spcBef>
              <a:spcAft>
                <a:spcPts val="0"/>
              </a:spcAft>
              <a:buNone/>
            </a:pPr>
            <a:r>
              <a:rPr lang="zh-CN"/>
              <a:t>Regression tree Model:</a:t>
            </a:r>
            <a:endParaRPr/>
          </a:p>
          <a:p>
            <a:pPr indent="-304958" lvl="0" marL="457200" rtl="0" algn="l">
              <a:spcBef>
                <a:spcPts val="1200"/>
              </a:spcBef>
              <a:spcAft>
                <a:spcPts val="0"/>
              </a:spcAft>
              <a:buSzPct val="100000"/>
              <a:buChar char="●"/>
            </a:pPr>
            <a:r>
              <a:rPr lang="zh-CN"/>
              <a:t>A regression tree trb_blk_tree_model has been fitted using Age as the response variable and TRB and BLK as predictors with a complexity parameter of cp=0.001. This suggests an attempt to balance the model's complexity and fit.</a:t>
            </a:r>
            <a:endParaRPr/>
          </a:p>
          <a:p>
            <a:pPr indent="0" lvl="0" marL="0" rtl="0" algn="l">
              <a:spcBef>
                <a:spcPts val="1200"/>
              </a:spcBef>
              <a:spcAft>
                <a:spcPts val="0"/>
              </a:spcAft>
              <a:buNone/>
            </a:pPr>
            <a:r>
              <a:rPr lang="zh-CN"/>
              <a:t>Regression analysis:</a:t>
            </a:r>
            <a:endParaRPr/>
          </a:p>
          <a:p>
            <a:pPr indent="-304958" lvl="0" marL="457200" rtl="0" algn="l">
              <a:spcBef>
                <a:spcPts val="1200"/>
              </a:spcBef>
              <a:spcAft>
                <a:spcPts val="0"/>
              </a:spcAft>
              <a:buSzPct val="100000"/>
              <a:buChar char="●"/>
            </a:pPr>
            <a:r>
              <a:rPr lang="zh-CN"/>
              <a:t>The R</a:t>
            </a:r>
            <a:r>
              <a:rPr baseline="30000" lang="zh-CN"/>
              <a:t>2 </a:t>
            </a:r>
            <a:r>
              <a:rPr lang="zh-CN"/>
              <a:t> value for the </a:t>
            </a:r>
            <a:r>
              <a:rPr lang="zh-CN"/>
              <a:t>regression</a:t>
            </a:r>
            <a:r>
              <a:rPr lang="zh-CN"/>
              <a:t> model between TRB and Age would be 0.1603, for BLK and Age would be 0.0813, the MSE value for TRB is 24.7301, and for the BLK is 27.0953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a:t>
            </a:r>
            <a:endParaRPr/>
          </a:p>
        </p:txBody>
      </p:sp>
      <p:sp>
        <p:nvSpPr>
          <p:cNvPr id="268" name="Google Shape;268;p33"/>
          <p:cNvSpPr txBox="1"/>
          <p:nvPr>
            <p:ph idx="1" type="body"/>
          </p:nvPr>
        </p:nvSpPr>
        <p:spPr>
          <a:xfrm>
            <a:off x="1297500" y="1437300"/>
            <a:ext cx="7038900" cy="2268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The analysis revealed that Total Rebounds and Blocks are important metrics that, according to the constructed models, vary with Shaquille O'Neal's age. The visualizations and models suggest that peak performance in these areas could be associated with specific age ranges.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zh-CN"/>
              <a:t> The regression models and the regression tree provides insights into the statistical significance of the predictors and the fit of the models.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297500" y="1456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CN"/>
              <a:t>Research Question </a:t>
            </a:r>
            <a:endParaRPr/>
          </a:p>
          <a:p>
            <a:pPr indent="0" lvl="0" marL="0" rtl="0" algn="ctr">
              <a:spcBef>
                <a:spcPts val="0"/>
              </a:spcBef>
              <a:spcAft>
                <a:spcPts val="0"/>
              </a:spcAft>
              <a:buNone/>
            </a:pPr>
            <a:r>
              <a:rPr lang="zh-CN"/>
              <a:t>#3: </a:t>
            </a:r>
            <a:endParaRPr/>
          </a:p>
        </p:txBody>
      </p:sp>
      <p:sp>
        <p:nvSpPr>
          <p:cNvPr id="274" name="Google Shape;274;p34"/>
          <p:cNvSpPr txBox="1"/>
          <p:nvPr>
            <p:ph idx="1" type="body"/>
          </p:nvPr>
        </p:nvSpPr>
        <p:spPr>
          <a:xfrm>
            <a:off x="1297500" y="2747775"/>
            <a:ext cx="7038900" cy="173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1800"/>
              <a:t>How are the personal fouls and the offensive rebounds affecting Shaquille O’Neal’s points?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Summary statistics using Linear regression model.</a:t>
            </a:r>
            <a:endParaRPr/>
          </a:p>
        </p:txBody>
      </p:sp>
      <p:sp>
        <p:nvSpPr>
          <p:cNvPr id="280" name="Google Shape;280;p35"/>
          <p:cNvSpPr txBox="1"/>
          <p:nvPr>
            <p:ph idx="1" type="body"/>
          </p:nvPr>
        </p:nvSpPr>
        <p:spPr>
          <a:xfrm>
            <a:off x="5031475" y="1307850"/>
            <a:ext cx="3840600" cy="3737400"/>
          </a:xfrm>
          <a:prstGeom prst="rect">
            <a:avLst/>
          </a:prstGeom>
        </p:spPr>
        <p:txBody>
          <a:bodyPr anchorCtr="0" anchor="t" bIns="91425" lIns="91425" spcFirstLastPara="1" rIns="91425" wrap="square" tIns="91425">
            <a:normAutofit fontScale="47500" lnSpcReduction="10000"/>
          </a:bodyPr>
          <a:lstStyle/>
          <a:p>
            <a:pPr indent="-314018" lvl="0" marL="457200" rtl="0" algn="l">
              <a:spcBef>
                <a:spcPts val="0"/>
              </a:spcBef>
              <a:spcAft>
                <a:spcPts val="0"/>
              </a:spcAft>
              <a:buClr>
                <a:srgbClr val="E3E3E3"/>
              </a:buClr>
              <a:buSzPct val="100000"/>
              <a:buFont typeface="Arial"/>
              <a:buChar char="●"/>
            </a:pPr>
            <a:r>
              <a:rPr lang="zh-CN" sz="2831">
                <a:solidFill>
                  <a:srgbClr val="E3E3E3"/>
                </a:solidFill>
                <a:latin typeface="Arial"/>
                <a:ea typeface="Arial"/>
                <a:cs typeface="Arial"/>
                <a:sym typeface="Arial"/>
              </a:rPr>
              <a:t>The result of the linear regression model is that the residual standard error is 7.996 on 1204 degrees of freedom. This means that the model is able to explain 21.16% of the variation in the data, and that the average residual is 7.996. </a:t>
            </a:r>
            <a:endParaRPr sz="2831">
              <a:solidFill>
                <a:srgbClr val="E3E3E3"/>
              </a:solidFill>
              <a:latin typeface="Arial"/>
              <a:ea typeface="Arial"/>
              <a:cs typeface="Arial"/>
              <a:sym typeface="Arial"/>
            </a:endParaRPr>
          </a:p>
          <a:p>
            <a:pPr indent="0" lvl="0" marL="457200" rtl="0" algn="l">
              <a:spcBef>
                <a:spcPts val="1800"/>
              </a:spcBef>
              <a:spcAft>
                <a:spcPts val="0"/>
              </a:spcAft>
              <a:buNone/>
            </a:pPr>
            <a:r>
              <a:t/>
            </a:r>
            <a:endParaRPr sz="2831">
              <a:solidFill>
                <a:srgbClr val="E3E3E3"/>
              </a:solidFill>
              <a:latin typeface="Arial"/>
              <a:ea typeface="Arial"/>
              <a:cs typeface="Arial"/>
              <a:sym typeface="Arial"/>
            </a:endParaRPr>
          </a:p>
          <a:p>
            <a:pPr indent="-314018" lvl="0" marL="457200" rtl="0" algn="l">
              <a:spcBef>
                <a:spcPts val="1800"/>
              </a:spcBef>
              <a:spcAft>
                <a:spcPts val="0"/>
              </a:spcAft>
              <a:buClr>
                <a:srgbClr val="E3E3E3"/>
              </a:buClr>
              <a:buSzPct val="100000"/>
              <a:buFont typeface="Arial"/>
              <a:buChar char="●"/>
            </a:pPr>
            <a:r>
              <a:rPr lang="zh-CN" sz="2831">
                <a:solidFill>
                  <a:srgbClr val="E3E3E3"/>
                </a:solidFill>
                <a:latin typeface="Arial"/>
                <a:ea typeface="Arial"/>
                <a:cs typeface="Arial"/>
                <a:sym typeface="Arial"/>
              </a:rPr>
              <a:t>The p-values for the PF and TRB variables are both less than 0.05, which means that these variables have a significant effect on the outcome of the model.</a:t>
            </a:r>
            <a:endParaRPr sz="2831">
              <a:solidFill>
                <a:srgbClr val="E3E3E3"/>
              </a:solidFill>
              <a:latin typeface="Arial"/>
              <a:ea typeface="Arial"/>
              <a:cs typeface="Arial"/>
              <a:sym typeface="Arial"/>
            </a:endParaRPr>
          </a:p>
          <a:p>
            <a:pPr indent="0" lvl="0" marL="457200" rtl="0" algn="l">
              <a:spcBef>
                <a:spcPts val="1800"/>
              </a:spcBef>
              <a:spcAft>
                <a:spcPts val="1800"/>
              </a:spcAft>
              <a:buNone/>
            </a:pPr>
            <a:r>
              <a:t/>
            </a:r>
            <a:endParaRPr sz="1200">
              <a:solidFill>
                <a:srgbClr val="1F1F1F"/>
              </a:solidFill>
              <a:latin typeface="Arial"/>
              <a:ea typeface="Arial"/>
              <a:cs typeface="Arial"/>
              <a:sym typeface="Arial"/>
            </a:endParaRPr>
          </a:p>
        </p:txBody>
      </p:sp>
      <p:pic>
        <p:nvPicPr>
          <p:cNvPr id="281" name="Google Shape;281;p35"/>
          <p:cNvPicPr preferRelativeResize="0"/>
          <p:nvPr/>
        </p:nvPicPr>
        <p:blipFill>
          <a:blip r:embed="rId3">
            <a:alphaModFix/>
          </a:blip>
          <a:stretch>
            <a:fillRect/>
          </a:stretch>
        </p:blipFill>
        <p:spPr>
          <a:xfrm>
            <a:off x="517225" y="1458175"/>
            <a:ext cx="4377100" cy="324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297500" y="3708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Visualization of the research question using linear regression.</a:t>
            </a:r>
            <a:endParaRPr/>
          </a:p>
        </p:txBody>
      </p:sp>
      <p:sp>
        <p:nvSpPr>
          <p:cNvPr id="287" name="Google Shape;287;p36"/>
          <p:cNvSpPr txBox="1"/>
          <p:nvPr>
            <p:ph idx="1" type="body"/>
          </p:nvPr>
        </p:nvSpPr>
        <p:spPr>
          <a:xfrm>
            <a:off x="5900175" y="1224650"/>
            <a:ext cx="2868900" cy="3362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ECECF1"/>
              </a:buClr>
              <a:buSzPts val="1200"/>
              <a:buFont typeface="Roboto"/>
              <a:buAutoNum type="arabicPeriod"/>
            </a:pPr>
            <a:r>
              <a:rPr lang="zh-CN" sz="1200">
                <a:solidFill>
                  <a:srgbClr val="ECECF1"/>
                </a:solidFill>
                <a:latin typeface="Roboto"/>
                <a:ea typeface="Roboto"/>
                <a:cs typeface="Roboto"/>
                <a:sym typeface="Roboto"/>
              </a:rPr>
              <a:t>Residual vs Fitted helps spot non-linear patterns in the data.</a:t>
            </a:r>
            <a:endParaRPr sz="1200">
              <a:solidFill>
                <a:srgbClr val="ECECF1"/>
              </a:solidFill>
              <a:latin typeface="Roboto"/>
              <a:ea typeface="Roboto"/>
              <a:cs typeface="Roboto"/>
              <a:sym typeface="Roboto"/>
            </a:endParaRPr>
          </a:p>
          <a:p>
            <a:pPr indent="0" lvl="0" marL="457200" rtl="0" algn="l">
              <a:spcBef>
                <a:spcPts val="1200"/>
              </a:spcBef>
              <a:spcAft>
                <a:spcPts val="0"/>
              </a:spcAft>
              <a:buNone/>
            </a:pPr>
            <a:r>
              <a:rPr lang="zh-CN" sz="1200">
                <a:solidFill>
                  <a:srgbClr val="ECECF1"/>
                </a:solidFill>
                <a:latin typeface="Roboto"/>
                <a:ea typeface="Roboto"/>
                <a:cs typeface="Roboto"/>
                <a:sym typeface="Roboto"/>
              </a:rPr>
              <a:t> </a:t>
            </a:r>
            <a:endParaRPr sz="1200">
              <a:solidFill>
                <a:srgbClr val="ECECF1"/>
              </a:solidFill>
              <a:latin typeface="Roboto"/>
              <a:ea typeface="Roboto"/>
              <a:cs typeface="Roboto"/>
              <a:sym typeface="Roboto"/>
            </a:endParaRPr>
          </a:p>
          <a:p>
            <a:pPr indent="-304800" lvl="0" marL="457200" rtl="0" algn="l">
              <a:spcBef>
                <a:spcPts val="1200"/>
              </a:spcBef>
              <a:spcAft>
                <a:spcPts val="0"/>
              </a:spcAft>
              <a:buClr>
                <a:srgbClr val="ECECF1"/>
              </a:buClr>
              <a:buSzPts val="1200"/>
              <a:buFont typeface="Roboto"/>
              <a:buAutoNum type="arabicPeriod"/>
            </a:pPr>
            <a:r>
              <a:rPr lang="zh-CN" sz="1200">
                <a:solidFill>
                  <a:srgbClr val="ECECF1"/>
                </a:solidFill>
                <a:latin typeface="Roboto"/>
                <a:ea typeface="Roboto"/>
                <a:cs typeface="Roboto"/>
                <a:sym typeface="Roboto"/>
              </a:rPr>
              <a:t>QQ checks if residuals follow a normal distribution. </a:t>
            </a:r>
            <a:endParaRPr sz="1200">
              <a:solidFill>
                <a:srgbClr val="ECECF1"/>
              </a:solidFill>
              <a:latin typeface="Roboto"/>
              <a:ea typeface="Roboto"/>
              <a:cs typeface="Roboto"/>
              <a:sym typeface="Roboto"/>
            </a:endParaRPr>
          </a:p>
          <a:p>
            <a:pPr indent="0" lvl="0" marL="457200" rtl="0" algn="l">
              <a:spcBef>
                <a:spcPts val="1200"/>
              </a:spcBef>
              <a:spcAft>
                <a:spcPts val="0"/>
              </a:spcAft>
              <a:buNone/>
            </a:pPr>
            <a:r>
              <a:t/>
            </a:r>
            <a:endParaRPr sz="1200">
              <a:solidFill>
                <a:srgbClr val="ECECF1"/>
              </a:solidFill>
              <a:latin typeface="Roboto"/>
              <a:ea typeface="Roboto"/>
              <a:cs typeface="Roboto"/>
              <a:sym typeface="Roboto"/>
            </a:endParaRPr>
          </a:p>
          <a:p>
            <a:pPr indent="-304800" lvl="0" marL="457200" rtl="0" algn="l">
              <a:spcBef>
                <a:spcPts val="1200"/>
              </a:spcBef>
              <a:spcAft>
                <a:spcPts val="0"/>
              </a:spcAft>
              <a:buClr>
                <a:srgbClr val="ECECF1"/>
              </a:buClr>
              <a:buSzPts val="1200"/>
              <a:buFont typeface="Roboto"/>
              <a:buAutoNum type="arabicPeriod"/>
            </a:pPr>
            <a:r>
              <a:rPr lang="zh-CN" sz="1200">
                <a:solidFill>
                  <a:srgbClr val="ECECF1"/>
                </a:solidFill>
                <a:latin typeface="Roboto"/>
                <a:ea typeface="Roboto"/>
                <a:cs typeface="Roboto"/>
                <a:sym typeface="Roboto"/>
              </a:rPr>
              <a:t>Scale-Location shows spread more clearly than Residual vs Fitted. </a:t>
            </a:r>
            <a:endParaRPr sz="1200">
              <a:solidFill>
                <a:srgbClr val="ECECF1"/>
              </a:solidFill>
              <a:latin typeface="Roboto"/>
              <a:ea typeface="Roboto"/>
              <a:cs typeface="Roboto"/>
              <a:sym typeface="Roboto"/>
            </a:endParaRPr>
          </a:p>
          <a:p>
            <a:pPr indent="0" lvl="0" marL="457200" rtl="0" algn="l">
              <a:spcBef>
                <a:spcPts val="1200"/>
              </a:spcBef>
              <a:spcAft>
                <a:spcPts val="0"/>
              </a:spcAft>
              <a:buNone/>
            </a:pPr>
            <a:r>
              <a:t/>
            </a:r>
            <a:endParaRPr sz="1200">
              <a:solidFill>
                <a:srgbClr val="ECECF1"/>
              </a:solidFill>
              <a:latin typeface="Roboto"/>
              <a:ea typeface="Roboto"/>
              <a:cs typeface="Roboto"/>
              <a:sym typeface="Roboto"/>
            </a:endParaRPr>
          </a:p>
          <a:p>
            <a:pPr indent="-304800" lvl="0" marL="457200" rtl="0" algn="l">
              <a:spcBef>
                <a:spcPts val="1200"/>
              </a:spcBef>
              <a:spcAft>
                <a:spcPts val="0"/>
              </a:spcAft>
              <a:buClr>
                <a:srgbClr val="ECECF1"/>
              </a:buClr>
              <a:buSzPts val="1200"/>
              <a:buFont typeface="Roboto"/>
              <a:buAutoNum type="arabicPeriod"/>
            </a:pPr>
            <a:r>
              <a:rPr lang="zh-CN" sz="1200">
                <a:solidFill>
                  <a:srgbClr val="ECECF1"/>
                </a:solidFill>
                <a:latin typeface="Roboto"/>
                <a:ea typeface="Roboto"/>
                <a:cs typeface="Roboto"/>
                <a:sym typeface="Roboto"/>
              </a:rPr>
              <a:t>Residual vs Leverage identifies points disproportionately impacting the model.</a:t>
            </a:r>
            <a:endParaRPr sz="1200"/>
          </a:p>
        </p:txBody>
      </p:sp>
      <p:pic>
        <p:nvPicPr>
          <p:cNvPr id="288" name="Google Shape;288;p36"/>
          <p:cNvPicPr preferRelativeResize="0"/>
          <p:nvPr/>
        </p:nvPicPr>
        <p:blipFill>
          <a:blip r:embed="rId3">
            <a:alphaModFix/>
          </a:blip>
          <a:stretch>
            <a:fillRect/>
          </a:stretch>
        </p:blipFill>
        <p:spPr>
          <a:xfrm>
            <a:off x="221000" y="1224650"/>
            <a:ext cx="5606797" cy="349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Summary statistics using Logistic regression.</a:t>
            </a:r>
            <a:endParaRPr/>
          </a:p>
        </p:txBody>
      </p:sp>
      <p:sp>
        <p:nvSpPr>
          <p:cNvPr id="294" name="Google Shape;294;p37"/>
          <p:cNvSpPr txBox="1"/>
          <p:nvPr>
            <p:ph idx="1" type="body"/>
          </p:nvPr>
        </p:nvSpPr>
        <p:spPr>
          <a:xfrm>
            <a:off x="5077200" y="1567550"/>
            <a:ext cx="3259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This is a summary statistics of logisitic regression model which shows the significance of personal fouls and offensive rebounds on points. Here we used the formula “Win ~ Personal Fouls + Offensive Rebound and more variables”. After performing the regression analysis, we found out the pvalue and the required values for our regression model. Use of more variables increases the accuracy.</a:t>
            </a:r>
            <a:endParaRPr/>
          </a:p>
        </p:txBody>
      </p:sp>
      <p:pic>
        <p:nvPicPr>
          <p:cNvPr id="295" name="Google Shape;295;p37"/>
          <p:cNvPicPr preferRelativeResize="0"/>
          <p:nvPr/>
        </p:nvPicPr>
        <p:blipFill>
          <a:blip r:embed="rId3">
            <a:alphaModFix/>
          </a:blip>
          <a:stretch>
            <a:fillRect/>
          </a:stretch>
        </p:blipFill>
        <p:spPr>
          <a:xfrm>
            <a:off x="391775" y="1147575"/>
            <a:ext cx="4360425" cy="3691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Predicting Win-Loss using logistic regression model.</a:t>
            </a:r>
            <a:endParaRPr/>
          </a:p>
        </p:txBody>
      </p:sp>
      <p:sp>
        <p:nvSpPr>
          <p:cNvPr id="301" name="Google Shape;301;p38"/>
          <p:cNvSpPr txBox="1"/>
          <p:nvPr>
            <p:ph idx="1" type="body"/>
          </p:nvPr>
        </p:nvSpPr>
        <p:spPr>
          <a:xfrm>
            <a:off x="5877300" y="1362400"/>
            <a:ext cx="3040500" cy="351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solidFill>
                  <a:srgbClr val="E3E3E3"/>
                </a:solidFill>
                <a:latin typeface="Arial"/>
                <a:ea typeface="Arial"/>
                <a:cs typeface="Arial"/>
                <a:sym typeface="Arial"/>
              </a:rPr>
              <a:t>The model was trained on a training dataset and then used to make predictions on the test dataset. The accuracy of the model was then calculated using a confusion matrix.</a:t>
            </a:r>
            <a:endParaRPr sz="1200">
              <a:solidFill>
                <a:srgbClr val="E3E3E3"/>
              </a:solidFill>
              <a:latin typeface="Arial"/>
              <a:ea typeface="Arial"/>
              <a:cs typeface="Arial"/>
              <a:sym typeface="Arial"/>
            </a:endParaRPr>
          </a:p>
          <a:p>
            <a:pPr indent="0" lvl="0" marL="0" rtl="0" algn="l">
              <a:spcBef>
                <a:spcPts val="1800"/>
              </a:spcBef>
              <a:spcAft>
                <a:spcPts val="0"/>
              </a:spcAft>
              <a:buNone/>
            </a:pPr>
            <a:r>
              <a:rPr lang="zh-CN" sz="1200">
                <a:solidFill>
                  <a:srgbClr val="E3E3E3"/>
                </a:solidFill>
                <a:latin typeface="Arial"/>
                <a:ea typeface="Arial"/>
                <a:cs typeface="Arial"/>
                <a:sym typeface="Arial"/>
              </a:rPr>
              <a:t>The confusion matrix shows that the model correctly predicted 56 out of 76 wins and correctly predicted 159 out of 214 losses. This gives an overall accuracy of 0.72, which means that the model correctly predicted the outcome of 72% of the test cases.</a:t>
            </a:r>
            <a:endParaRPr sz="1200">
              <a:solidFill>
                <a:srgbClr val="E3E3E3"/>
              </a:solidFill>
              <a:latin typeface="Arial"/>
              <a:ea typeface="Arial"/>
              <a:cs typeface="Arial"/>
              <a:sym typeface="Arial"/>
            </a:endParaRPr>
          </a:p>
          <a:p>
            <a:pPr indent="0" lvl="0" marL="0" rtl="0" algn="l">
              <a:spcBef>
                <a:spcPts val="1800"/>
              </a:spcBef>
              <a:spcAft>
                <a:spcPts val="1200"/>
              </a:spcAft>
              <a:buNone/>
            </a:pPr>
            <a:r>
              <a:t/>
            </a:r>
            <a:endParaRPr/>
          </a:p>
        </p:txBody>
      </p:sp>
      <p:pic>
        <p:nvPicPr>
          <p:cNvPr id="302" name="Google Shape;302;p38"/>
          <p:cNvPicPr preferRelativeResize="0"/>
          <p:nvPr/>
        </p:nvPicPr>
        <p:blipFill rotWithShape="1">
          <a:blip r:embed="rId3">
            <a:alphaModFix/>
          </a:blip>
          <a:srcRect b="0" l="0" r="11008" t="0"/>
          <a:stretch/>
        </p:blipFill>
        <p:spPr>
          <a:xfrm>
            <a:off x="455300" y="1362400"/>
            <a:ext cx="5204825" cy="3321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(Initial) results</a:t>
            </a:r>
            <a:endParaRPr/>
          </a:p>
        </p:txBody>
      </p:sp>
      <p:sp>
        <p:nvSpPr>
          <p:cNvPr id="308" name="Google Shape;308;p39"/>
          <p:cNvSpPr txBox="1"/>
          <p:nvPr>
            <p:ph idx="1" type="body"/>
          </p:nvPr>
        </p:nvSpPr>
        <p:spPr>
          <a:xfrm>
            <a:off x="825250" y="1307850"/>
            <a:ext cx="8101800" cy="3617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zh-CN" sz="1215"/>
              <a:t>Linear Regression Model:</a:t>
            </a:r>
            <a:endParaRPr b="1" sz="1215"/>
          </a:p>
          <a:p>
            <a:pPr indent="-305752" lvl="0" marL="457200" rtl="0" algn="l">
              <a:lnSpc>
                <a:spcPct val="105000"/>
              </a:lnSpc>
              <a:spcBef>
                <a:spcPts val="1200"/>
              </a:spcBef>
              <a:spcAft>
                <a:spcPts val="0"/>
              </a:spcAft>
              <a:buSzPts val="1215"/>
              <a:buChar char="●"/>
            </a:pPr>
            <a:r>
              <a:rPr lang="zh-CN" sz="1215"/>
              <a:t>A linear regression model was fitted to predict 'Win' using points (PTS), total rebounds (TRB),  and personal fouls (PF) as predictors.</a:t>
            </a:r>
            <a:endParaRPr sz="1215"/>
          </a:p>
          <a:p>
            <a:pPr indent="-305752" lvl="0" marL="457200" rtl="0" algn="l">
              <a:lnSpc>
                <a:spcPct val="105000"/>
              </a:lnSpc>
              <a:spcBef>
                <a:spcPts val="0"/>
              </a:spcBef>
              <a:spcAft>
                <a:spcPts val="0"/>
              </a:spcAft>
              <a:buSzPts val="1215"/>
              <a:buChar char="●"/>
            </a:pPr>
            <a:r>
              <a:rPr lang="zh-CN" sz="1215"/>
              <a:t>The variable total rebounds (TRB), personal fouls (PF) are significant variables and this model fits well. This model can be used to predict the dependent variable.</a:t>
            </a:r>
            <a:endParaRPr sz="1215"/>
          </a:p>
          <a:p>
            <a:pPr indent="0" lvl="0" marL="0" rtl="0" algn="l">
              <a:lnSpc>
                <a:spcPct val="105000"/>
              </a:lnSpc>
              <a:spcBef>
                <a:spcPts val="1200"/>
              </a:spcBef>
              <a:spcAft>
                <a:spcPts val="0"/>
              </a:spcAft>
              <a:buNone/>
            </a:pPr>
            <a:r>
              <a:rPr b="1" lang="zh-CN" sz="1215"/>
              <a:t>Logistic Regression Model:</a:t>
            </a:r>
            <a:endParaRPr b="1" sz="1215"/>
          </a:p>
          <a:p>
            <a:pPr indent="-305752" lvl="0" marL="457200" rtl="0" algn="l">
              <a:lnSpc>
                <a:spcPct val="105000"/>
              </a:lnSpc>
              <a:spcBef>
                <a:spcPts val="1200"/>
              </a:spcBef>
              <a:spcAft>
                <a:spcPts val="0"/>
              </a:spcAft>
              <a:buSzPts val="1215"/>
              <a:buChar char="●"/>
            </a:pPr>
            <a:r>
              <a:rPr lang="zh-CN" sz="1215"/>
              <a:t>A logistic regression model was fitted to predict 'Win' using points (PTS), total rebounds (TRB), assists (AST), blocks (BLK), personal fouls(PF),  Steals(STL), GameScore(GS), and Free Throw(FT) as predictors.</a:t>
            </a:r>
            <a:endParaRPr sz="1215"/>
          </a:p>
          <a:p>
            <a:pPr indent="-305752" lvl="0" marL="457200" rtl="0" algn="l">
              <a:lnSpc>
                <a:spcPct val="105000"/>
              </a:lnSpc>
              <a:spcBef>
                <a:spcPts val="0"/>
              </a:spcBef>
              <a:spcAft>
                <a:spcPts val="0"/>
              </a:spcAft>
              <a:buSzPts val="1215"/>
              <a:buChar char="●"/>
            </a:pPr>
            <a:r>
              <a:rPr lang="zh-CN" sz="1215"/>
              <a:t>The variables have a great influence on the results. The variables increases the accuracy of the logistic regression model. </a:t>
            </a:r>
            <a:endParaRPr sz="1215"/>
          </a:p>
          <a:p>
            <a:pPr indent="0" lvl="0" marL="457200" rtl="0" algn="l">
              <a:lnSpc>
                <a:spcPct val="105000"/>
              </a:lnSpc>
              <a:spcBef>
                <a:spcPts val="1200"/>
              </a:spcBef>
              <a:spcAft>
                <a:spcPts val="1200"/>
              </a:spcAft>
              <a:buNone/>
            </a:pPr>
            <a:r>
              <a:t/>
            </a:r>
            <a:endParaRPr sz="121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Conclusion</a:t>
            </a:r>
            <a:endParaRPr/>
          </a:p>
        </p:txBody>
      </p:sp>
      <p:sp>
        <p:nvSpPr>
          <p:cNvPr id="314" name="Google Shape;314;p40"/>
          <p:cNvSpPr txBox="1"/>
          <p:nvPr>
            <p:ph idx="1" type="body"/>
          </p:nvPr>
        </p:nvSpPr>
        <p:spPr>
          <a:xfrm>
            <a:off x="1297500" y="153325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zh-CN" sz="1400"/>
              <a:t>#3: How are the personal fouls and the offensive rebounds affecting Shaquille O’Neal’s points? </a:t>
            </a:r>
            <a:endParaRPr sz="1400"/>
          </a:p>
          <a:p>
            <a:pPr indent="0" lvl="0" marL="0" rtl="0" algn="l">
              <a:lnSpc>
                <a:spcPct val="100000"/>
              </a:lnSpc>
              <a:spcBef>
                <a:spcPts val="1200"/>
              </a:spcBef>
              <a:spcAft>
                <a:spcPts val="0"/>
              </a:spcAft>
              <a:buNone/>
            </a:pPr>
            <a:r>
              <a:rPr lang="zh-CN" sz="1400"/>
              <a:t>Linear Regression Model: </a:t>
            </a:r>
            <a:endParaRPr sz="1400"/>
          </a:p>
          <a:p>
            <a:pPr indent="-317500" lvl="0" marL="457200" rtl="0" algn="l">
              <a:lnSpc>
                <a:spcPct val="100000"/>
              </a:lnSpc>
              <a:spcBef>
                <a:spcPts val="1200"/>
              </a:spcBef>
              <a:spcAft>
                <a:spcPts val="0"/>
              </a:spcAft>
              <a:buSzPts val="1400"/>
              <a:buChar char="●"/>
            </a:pPr>
            <a:r>
              <a:rPr lang="zh-CN" sz="1400"/>
              <a:t>Variables such as TRB, PF are key predictor variables.</a:t>
            </a:r>
            <a:endParaRPr sz="1400"/>
          </a:p>
          <a:p>
            <a:pPr indent="-317500" lvl="0" marL="457200" rtl="0" algn="l">
              <a:lnSpc>
                <a:spcPct val="100000"/>
              </a:lnSpc>
              <a:spcBef>
                <a:spcPts val="0"/>
              </a:spcBef>
              <a:spcAft>
                <a:spcPts val="0"/>
              </a:spcAft>
              <a:buSzPts val="1400"/>
              <a:buChar char="●"/>
            </a:pPr>
            <a:r>
              <a:rPr lang="zh-CN" sz="1400"/>
              <a:t>This model is able to explain 21% variance, and has very less accuracy. </a:t>
            </a:r>
            <a:endParaRPr sz="1400"/>
          </a:p>
          <a:p>
            <a:pPr indent="0" lvl="0" marL="0" rtl="0" algn="l">
              <a:lnSpc>
                <a:spcPct val="100000"/>
              </a:lnSpc>
              <a:spcBef>
                <a:spcPts val="1200"/>
              </a:spcBef>
              <a:spcAft>
                <a:spcPts val="0"/>
              </a:spcAft>
              <a:buNone/>
            </a:pPr>
            <a:r>
              <a:rPr lang="zh-CN" sz="1400">
                <a:highlight>
                  <a:schemeClr val="dk1"/>
                </a:highlight>
              </a:rPr>
              <a:t>Logistic Regression Model:</a:t>
            </a:r>
            <a:endParaRPr sz="1400">
              <a:highlight>
                <a:schemeClr val="dk1"/>
              </a:highlight>
            </a:endParaRPr>
          </a:p>
          <a:p>
            <a:pPr indent="-317500" lvl="0" marL="457200" rtl="0" algn="l">
              <a:lnSpc>
                <a:spcPct val="100000"/>
              </a:lnSpc>
              <a:spcBef>
                <a:spcPts val="1500"/>
              </a:spcBef>
              <a:spcAft>
                <a:spcPts val="0"/>
              </a:spcAft>
              <a:buSzPts val="1400"/>
              <a:buFont typeface="Lato"/>
              <a:buChar char="●"/>
            </a:pPr>
            <a:r>
              <a:rPr lang="zh-CN" sz="1400">
                <a:highlight>
                  <a:schemeClr val="dk1"/>
                </a:highlight>
              </a:rPr>
              <a:t>Multiple Variables increases the accuracy of the model.</a:t>
            </a:r>
            <a:endParaRPr sz="1400">
              <a:highlight>
                <a:schemeClr val="dk1"/>
              </a:highlight>
            </a:endParaRPr>
          </a:p>
          <a:p>
            <a:pPr indent="-317500" lvl="0" marL="457200" rtl="0" algn="l">
              <a:lnSpc>
                <a:spcPct val="100000"/>
              </a:lnSpc>
              <a:spcBef>
                <a:spcPts val="0"/>
              </a:spcBef>
              <a:spcAft>
                <a:spcPts val="0"/>
              </a:spcAft>
              <a:buSzPts val="1400"/>
              <a:buFont typeface="Lato"/>
              <a:buChar char="●"/>
            </a:pPr>
            <a:r>
              <a:rPr lang="zh-CN" sz="1400">
                <a:highlight>
                  <a:schemeClr val="dk1"/>
                </a:highlight>
              </a:rPr>
              <a:t>Win - Loss can be predicted using this model.</a:t>
            </a:r>
            <a:endParaRPr sz="1400">
              <a:highlight>
                <a:schemeClr val="dk1"/>
              </a:highlight>
            </a:endParaRPr>
          </a:p>
          <a:p>
            <a:pPr indent="0" lvl="0" marL="457200" rtl="0" algn="l">
              <a:lnSpc>
                <a:spcPct val="100000"/>
              </a:lnSpc>
              <a:spcBef>
                <a:spcPts val="15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Challenges / further analysis</a:t>
            </a:r>
            <a:endParaRPr/>
          </a:p>
        </p:txBody>
      </p:sp>
      <p:sp>
        <p:nvSpPr>
          <p:cNvPr id="320" name="Google Shape;320;p41"/>
          <p:cNvSpPr txBox="1"/>
          <p:nvPr>
            <p:ph idx="1" type="body"/>
          </p:nvPr>
        </p:nvSpPr>
        <p:spPr>
          <a:xfrm>
            <a:off x="1297500" y="1355150"/>
            <a:ext cx="7038900" cy="3381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zh-CN"/>
              <a:t>Additional Data Exploration:</a:t>
            </a:r>
            <a:endParaRPr b="1"/>
          </a:p>
          <a:p>
            <a:pPr indent="-311150" lvl="0" marL="457200" marR="0" rtl="0" algn="l">
              <a:lnSpc>
                <a:spcPct val="115000"/>
              </a:lnSpc>
              <a:spcBef>
                <a:spcPts val="1200"/>
              </a:spcBef>
              <a:spcAft>
                <a:spcPts val="0"/>
              </a:spcAft>
              <a:buSzPts val="1300"/>
              <a:buChar char="●"/>
            </a:pPr>
            <a:r>
              <a:rPr b="1" lang="zh-CN"/>
              <a:t>Exploring more features or collecting additional data could provide further insights.</a:t>
            </a:r>
            <a:endParaRPr b="1"/>
          </a:p>
          <a:p>
            <a:pPr indent="-311150" lvl="0" marL="457200" marR="0" rtl="0" algn="l">
              <a:lnSpc>
                <a:spcPct val="115000"/>
              </a:lnSpc>
              <a:spcBef>
                <a:spcPts val="0"/>
              </a:spcBef>
              <a:spcAft>
                <a:spcPts val="0"/>
              </a:spcAft>
              <a:buSzPts val="1300"/>
              <a:buChar char="●"/>
            </a:pPr>
            <a:r>
              <a:rPr b="1" lang="zh-CN"/>
              <a:t>Analyzing player or team-specific trends could also be beneficial.</a:t>
            </a:r>
            <a:endParaRPr b="1"/>
          </a:p>
          <a:p>
            <a:pPr indent="0" lvl="0" marL="0" marR="0" rtl="0" algn="l">
              <a:lnSpc>
                <a:spcPct val="115000"/>
              </a:lnSpc>
              <a:spcBef>
                <a:spcPts val="1200"/>
              </a:spcBef>
              <a:spcAft>
                <a:spcPts val="0"/>
              </a:spcAft>
              <a:buNone/>
            </a:pPr>
            <a:r>
              <a:rPr b="1" lang="zh-CN"/>
              <a:t>Comparison with Other Models:</a:t>
            </a:r>
            <a:endParaRPr b="1"/>
          </a:p>
          <a:p>
            <a:pPr indent="-311150" lvl="0" marL="457200" marR="0" rtl="0" algn="l">
              <a:lnSpc>
                <a:spcPct val="115000"/>
              </a:lnSpc>
              <a:spcBef>
                <a:spcPts val="1200"/>
              </a:spcBef>
              <a:spcAft>
                <a:spcPts val="0"/>
              </a:spcAft>
              <a:buSzPts val="1300"/>
              <a:buChar char="●"/>
            </a:pPr>
            <a:r>
              <a:rPr b="1" lang="zh-CN"/>
              <a:t>Comparing these models with other statistical or machine learning techniques could provide a better understanding of their strengths and weaknesses.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Dataset / description</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zh-CN"/>
              <a:t>The dataset appears to contain game-by-game regular season statistics for Shaquille O'Neal's NBA career. The columns include various performance metrics such as points scored (PTS), rebounds (TRB), assists (AST), steals (STL), blocks (BLK), turnovers (TOV), and personal fouls (PF), among others. There are also indicators for the season number, game number, date, age, team, whether the game was at home or away, the opponent team, win/loss, and the point difference in the game.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Source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zh-CN"/>
              <a:t>The dataset is a compilation of Shaquille O'Neal's performance in each game during the NBA regular seasons. It is selected from https://sports-statistics.com/sports-data/sports-data-sets-for-data-modeling-visualization-predictions-machine-learning/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2400">
                <a:latin typeface="Montserrat"/>
                <a:ea typeface="Montserrat"/>
                <a:cs typeface="Montserrat"/>
                <a:sym typeface="Montserrat"/>
              </a:rPr>
              <a:t>Research Question</a:t>
            </a:r>
            <a:endParaRPr sz="2400">
              <a:latin typeface="Montserrat"/>
              <a:ea typeface="Montserrat"/>
              <a:cs typeface="Montserrat"/>
              <a:sym typeface="Montserrat"/>
            </a:endParaRPr>
          </a:p>
          <a:p>
            <a:pPr indent="0" lvl="0" marL="0" rtl="0" algn="ctr">
              <a:spcBef>
                <a:spcPts val="1200"/>
              </a:spcBef>
              <a:spcAft>
                <a:spcPts val="1200"/>
              </a:spcAft>
              <a:buNone/>
            </a:pPr>
            <a:r>
              <a:rPr lang="zh-CN" sz="2400">
                <a:latin typeface="Montserrat"/>
                <a:ea typeface="Montserrat"/>
                <a:cs typeface="Montserrat"/>
                <a:sym typeface="Montserrat"/>
              </a:rPr>
              <a:t>#1</a:t>
            </a:r>
            <a:br>
              <a:rPr lang="zh-CN" sz="1800"/>
            </a:br>
            <a:r>
              <a:rPr lang="zh-CN" sz="1800"/>
              <a:t>Does Shaquille O'Neal's individual game statistics significantly impact his team's chances of winning (Win)?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Data tidying and transformations</a:t>
            </a:r>
            <a:endParaRPr/>
          </a:p>
        </p:txBody>
      </p:sp>
      <p:sp>
        <p:nvSpPr>
          <p:cNvPr id="166" name="Google Shape;166;p18"/>
          <p:cNvSpPr txBox="1"/>
          <p:nvPr>
            <p:ph idx="1" type="body"/>
          </p:nvPr>
        </p:nvSpPr>
        <p:spPr>
          <a:xfrm>
            <a:off x="733850" y="4408325"/>
            <a:ext cx="7821300" cy="5754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1200"/>
              </a:spcAft>
              <a:buSzPts val="605"/>
              <a:buNone/>
            </a:pPr>
            <a:r>
              <a:rPr lang="zh-CN" sz="1014"/>
              <a:t>Upon analyzing the data, I noticed </a:t>
            </a:r>
            <a:r>
              <a:rPr b="1" lang="zh-CN" sz="1014"/>
              <a:t>significant null values in metrics like 'X3P.' (Three-Point Field Goals made) and 'Pls.Mns' (Plus/Minus: team point differential with the player on court)</a:t>
            </a:r>
            <a:r>
              <a:rPr lang="zh-CN" sz="1014"/>
              <a:t>. Lacking a viable method to handle these nulls, we temporarily retain them.</a:t>
            </a:r>
            <a:endParaRPr sz="1014"/>
          </a:p>
        </p:txBody>
      </p:sp>
      <p:pic>
        <p:nvPicPr>
          <p:cNvPr id="167" name="Google Shape;167;p18"/>
          <p:cNvPicPr preferRelativeResize="0"/>
          <p:nvPr/>
        </p:nvPicPr>
        <p:blipFill>
          <a:blip r:embed="rId3">
            <a:alphaModFix/>
          </a:blip>
          <a:stretch>
            <a:fillRect/>
          </a:stretch>
        </p:blipFill>
        <p:spPr>
          <a:xfrm>
            <a:off x="816020" y="1247350"/>
            <a:ext cx="3493699" cy="2840350"/>
          </a:xfrm>
          <a:prstGeom prst="rect">
            <a:avLst/>
          </a:prstGeom>
          <a:noFill/>
          <a:ln>
            <a:noFill/>
          </a:ln>
        </p:spPr>
      </p:pic>
      <p:pic>
        <p:nvPicPr>
          <p:cNvPr id="168" name="Google Shape;168;p18"/>
          <p:cNvPicPr preferRelativeResize="0"/>
          <p:nvPr/>
        </p:nvPicPr>
        <p:blipFill>
          <a:blip r:embed="rId4">
            <a:alphaModFix/>
          </a:blip>
          <a:stretch>
            <a:fillRect/>
          </a:stretch>
        </p:blipFill>
        <p:spPr>
          <a:xfrm>
            <a:off x="5232976" y="1091125"/>
            <a:ext cx="3322175" cy="315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Data tidying and transformations(cont.)</a:t>
            </a:r>
            <a:endParaRPr/>
          </a:p>
        </p:txBody>
      </p:sp>
      <p:sp>
        <p:nvSpPr>
          <p:cNvPr id="174" name="Google Shape;174;p19"/>
          <p:cNvSpPr txBox="1"/>
          <p:nvPr>
            <p:ph idx="1" type="body"/>
          </p:nvPr>
        </p:nvSpPr>
        <p:spPr>
          <a:xfrm>
            <a:off x="4221825" y="1828200"/>
            <a:ext cx="4869600" cy="2335500"/>
          </a:xfrm>
          <a:prstGeom prst="rect">
            <a:avLst/>
          </a:prstGeom>
        </p:spPr>
        <p:txBody>
          <a:bodyPr anchorCtr="0" anchor="t" bIns="91425" lIns="91425" spcFirstLastPara="1" rIns="91425" wrap="square" tIns="91425">
            <a:spAutoFit/>
          </a:bodyPr>
          <a:lstStyle/>
          <a:p>
            <a:pPr indent="-305752" lvl="0" marL="457200" rtl="0" algn="l">
              <a:lnSpc>
                <a:spcPct val="150000"/>
              </a:lnSpc>
              <a:spcBef>
                <a:spcPts val="0"/>
              </a:spcBef>
              <a:spcAft>
                <a:spcPts val="0"/>
              </a:spcAft>
              <a:buSzPts val="1215"/>
              <a:buChar char="●"/>
            </a:pPr>
            <a:r>
              <a:rPr lang="zh-CN" sz="1215"/>
              <a:t>'GameDate' Adjustment: </a:t>
            </a:r>
            <a:endParaRPr sz="1215"/>
          </a:p>
          <a:p>
            <a:pPr indent="-305752" lvl="1" marL="914400" rtl="0" algn="l">
              <a:lnSpc>
                <a:spcPct val="150000"/>
              </a:lnSpc>
              <a:spcBef>
                <a:spcPts val="0"/>
              </a:spcBef>
              <a:spcAft>
                <a:spcPts val="0"/>
              </a:spcAft>
              <a:buSzPts val="1215"/>
              <a:buChar char="○"/>
            </a:pPr>
            <a:r>
              <a:rPr lang="zh-CN" sz="1215"/>
              <a:t>'Date' variable adjusted and reformatted using as.Date, with a specific origin date.</a:t>
            </a:r>
            <a:endParaRPr sz="1215"/>
          </a:p>
          <a:p>
            <a:pPr indent="-305752" lvl="0" marL="457200" rtl="0" algn="l">
              <a:lnSpc>
                <a:spcPct val="150000"/>
              </a:lnSpc>
              <a:spcBef>
                <a:spcPts val="0"/>
              </a:spcBef>
              <a:spcAft>
                <a:spcPts val="0"/>
              </a:spcAft>
              <a:buSzPts val="1215"/>
              <a:buChar char="●"/>
            </a:pPr>
            <a:r>
              <a:rPr lang="zh-CN" sz="1215"/>
              <a:t>'Win' Conversion: </a:t>
            </a:r>
            <a:endParaRPr sz="1215"/>
          </a:p>
          <a:p>
            <a:pPr indent="-305752" lvl="1" marL="914400" rtl="0" algn="l">
              <a:lnSpc>
                <a:spcPct val="150000"/>
              </a:lnSpc>
              <a:spcBef>
                <a:spcPts val="0"/>
              </a:spcBef>
              <a:spcAft>
                <a:spcPts val="0"/>
              </a:spcAft>
              <a:buSzPts val="1215"/>
              <a:buChar char="○"/>
            </a:pPr>
            <a:r>
              <a:rPr lang="zh-CN" sz="1215"/>
              <a:t>Transformed into a factor for logistic regression.</a:t>
            </a:r>
            <a:endParaRPr sz="1215"/>
          </a:p>
          <a:p>
            <a:pPr indent="-305752" lvl="0" marL="457200" rtl="0" algn="l">
              <a:lnSpc>
                <a:spcPct val="150000"/>
              </a:lnSpc>
              <a:spcBef>
                <a:spcPts val="0"/>
              </a:spcBef>
              <a:spcAft>
                <a:spcPts val="0"/>
              </a:spcAft>
              <a:buSzPts val="1215"/>
              <a:buChar char="●"/>
            </a:pPr>
            <a:r>
              <a:rPr lang="zh-CN" sz="1215"/>
              <a:t>Exclusion of 'teamdiff': </a:t>
            </a:r>
            <a:endParaRPr sz="1215"/>
          </a:p>
          <a:p>
            <a:pPr indent="-305752" lvl="1" marL="914400" rtl="0" algn="l">
              <a:lnSpc>
                <a:spcPct val="150000"/>
              </a:lnSpc>
              <a:spcBef>
                <a:spcPts val="0"/>
              </a:spcBef>
              <a:spcAft>
                <a:spcPts val="0"/>
              </a:spcAft>
              <a:buSzPts val="1215"/>
              <a:buChar char="○"/>
            </a:pPr>
            <a:r>
              <a:rPr lang="zh-CN" sz="1215"/>
              <a:t>Removed from dataset before classification tree analysis.</a:t>
            </a:r>
            <a:endParaRPr sz="1215"/>
          </a:p>
        </p:txBody>
      </p:sp>
      <p:pic>
        <p:nvPicPr>
          <p:cNvPr id="175" name="Google Shape;175;p19"/>
          <p:cNvPicPr preferRelativeResize="0"/>
          <p:nvPr/>
        </p:nvPicPr>
        <p:blipFill>
          <a:blip r:embed="rId3">
            <a:alphaModFix/>
          </a:blip>
          <a:stretch>
            <a:fillRect/>
          </a:stretch>
        </p:blipFill>
        <p:spPr>
          <a:xfrm>
            <a:off x="304800" y="1366325"/>
            <a:ext cx="3917026" cy="3217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Exploratory visualizations and research questions</a:t>
            </a:r>
            <a:endParaRPr/>
          </a:p>
        </p:txBody>
      </p:sp>
      <p:sp>
        <p:nvSpPr>
          <p:cNvPr id="181" name="Google Shape;181;p20"/>
          <p:cNvSpPr txBox="1"/>
          <p:nvPr>
            <p:ph idx="1" type="body"/>
          </p:nvPr>
        </p:nvSpPr>
        <p:spPr>
          <a:xfrm>
            <a:off x="5533375" y="1488200"/>
            <a:ext cx="3405600" cy="2039400"/>
          </a:xfrm>
          <a:prstGeom prst="rect">
            <a:avLst/>
          </a:prstGeom>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zh-CN"/>
              <a:t>Linear Regression Graphs: </a:t>
            </a:r>
            <a:endParaRPr/>
          </a:p>
          <a:p>
            <a:pPr indent="0" lvl="0" marL="0" rtl="0" algn="l">
              <a:lnSpc>
                <a:spcPct val="150000"/>
              </a:lnSpc>
              <a:spcBef>
                <a:spcPts val="1200"/>
              </a:spcBef>
              <a:spcAft>
                <a:spcPts val="1200"/>
              </a:spcAft>
              <a:buNone/>
            </a:pPr>
            <a:r>
              <a:rPr lang="zh-CN"/>
              <a:t>Created four graphs showing linear correlations between </a:t>
            </a:r>
            <a:r>
              <a:rPr b="1" lang="zh-CN"/>
              <a:t>Shaq's performance metrics (scoring, rebounds, assists, blocks) and team wins/losses</a:t>
            </a:r>
            <a:r>
              <a:rPr lang="zh-CN"/>
              <a:t>. Improved Shaq stats correlate with higher win likelihood.</a:t>
            </a:r>
            <a:endParaRPr/>
          </a:p>
        </p:txBody>
      </p:sp>
      <p:pic>
        <p:nvPicPr>
          <p:cNvPr id="182" name="Google Shape;182;p20"/>
          <p:cNvPicPr preferRelativeResize="0"/>
          <p:nvPr/>
        </p:nvPicPr>
        <p:blipFill>
          <a:blip r:embed="rId3">
            <a:alphaModFix/>
          </a:blip>
          <a:stretch>
            <a:fillRect/>
          </a:stretch>
        </p:blipFill>
        <p:spPr>
          <a:xfrm>
            <a:off x="679185" y="999088"/>
            <a:ext cx="4661974" cy="3883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analysis and associated data visualizations</a:t>
            </a:r>
            <a:br>
              <a:rPr lang="zh-CN"/>
            </a:br>
            <a:r>
              <a:rPr lang="zh-CN"/>
              <a:t>-Logistic Regression Model</a:t>
            </a:r>
            <a:endParaRPr/>
          </a:p>
        </p:txBody>
      </p:sp>
      <p:sp>
        <p:nvSpPr>
          <p:cNvPr id="188" name="Google Shape;188;p21"/>
          <p:cNvSpPr txBox="1"/>
          <p:nvPr>
            <p:ph idx="1" type="body"/>
          </p:nvPr>
        </p:nvSpPr>
        <p:spPr>
          <a:xfrm>
            <a:off x="5228075" y="1979238"/>
            <a:ext cx="3786900" cy="1185000"/>
          </a:xfrm>
          <a:prstGeom prst="rect">
            <a:avLst/>
          </a:prstGeom>
        </p:spPr>
        <p:txBody>
          <a:bodyPr anchorCtr="0" anchor="t" bIns="91425" lIns="91425" spcFirstLastPara="1" rIns="91425" wrap="square" tIns="91425">
            <a:noAutofit/>
          </a:bodyPr>
          <a:lstStyle/>
          <a:p>
            <a:pPr indent="-306387" lvl="0" marL="457200" rtl="0" algn="l">
              <a:lnSpc>
                <a:spcPct val="150000"/>
              </a:lnSpc>
              <a:spcBef>
                <a:spcPts val="0"/>
              </a:spcBef>
              <a:spcAft>
                <a:spcPts val="0"/>
              </a:spcAft>
              <a:buSzPts val="1225"/>
              <a:buChar char="●"/>
            </a:pPr>
            <a:r>
              <a:rPr lang="zh-CN" sz="1225"/>
              <a:t>Logistic Regression Model: Used to predict 'Win' with PTS, TRB, AST, and BLK.</a:t>
            </a:r>
            <a:endParaRPr sz="1225"/>
          </a:p>
          <a:p>
            <a:pPr indent="-306387" lvl="0" marL="457200" rtl="0" algn="l">
              <a:lnSpc>
                <a:spcPct val="150000"/>
              </a:lnSpc>
              <a:spcBef>
                <a:spcPts val="0"/>
              </a:spcBef>
              <a:spcAft>
                <a:spcPts val="0"/>
              </a:spcAft>
              <a:buSzPts val="1225"/>
              <a:buChar char="●"/>
            </a:pPr>
            <a:r>
              <a:rPr lang="zh-CN" sz="1225"/>
              <a:t>Key Findings: Strong correlation between assists and winning; positive but less certain impact of points scored; rebounds and blocks show weaker significance in predicting wins.</a:t>
            </a:r>
            <a:endParaRPr sz="1225"/>
          </a:p>
        </p:txBody>
      </p:sp>
      <p:pic>
        <p:nvPicPr>
          <p:cNvPr id="189" name="Google Shape;189;p21"/>
          <p:cNvPicPr preferRelativeResize="0"/>
          <p:nvPr/>
        </p:nvPicPr>
        <p:blipFill>
          <a:blip r:embed="rId3">
            <a:alphaModFix/>
          </a:blip>
          <a:stretch>
            <a:fillRect/>
          </a:stretch>
        </p:blipFill>
        <p:spPr>
          <a:xfrm>
            <a:off x="105700" y="1567554"/>
            <a:ext cx="4937350" cy="277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