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34"/>
  </p:notesMasterIdLst>
  <p:sldIdLst>
    <p:sldId id="256" r:id="rId2"/>
    <p:sldId id="257" r:id="rId3"/>
    <p:sldId id="290" r:id="rId4"/>
    <p:sldId id="291" r:id="rId5"/>
    <p:sldId id="260" r:id="rId6"/>
    <p:sldId id="261" r:id="rId7"/>
    <p:sldId id="262" r:id="rId8"/>
    <p:sldId id="294" r:id="rId9"/>
    <p:sldId id="304" r:id="rId10"/>
    <p:sldId id="292" r:id="rId11"/>
    <p:sldId id="267" r:id="rId12"/>
    <p:sldId id="293" r:id="rId13"/>
    <p:sldId id="303" r:id="rId14"/>
    <p:sldId id="296" r:id="rId15"/>
    <p:sldId id="298" r:id="rId16"/>
    <p:sldId id="299" r:id="rId17"/>
    <p:sldId id="300" r:id="rId18"/>
    <p:sldId id="301" r:id="rId19"/>
    <p:sldId id="287" r:id="rId20"/>
    <p:sldId id="288" r:id="rId21"/>
    <p:sldId id="269" r:id="rId22"/>
    <p:sldId id="306" r:id="rId23"/>
    <p:sldId id="271" r:id="rId24"/>
    <p:sldId id="273" r:id="rId25"/>
    <p:sldId id="307" r:id="rId26"/>
    <p:sldId id="274" r:id="rId27"/>
    <p:sldId id="275" r:id="rId28"/>
    <p:sldId id="277" r:id="rId29"/>
    <p:sldId id="308" r:id="rId30"/>
    <p:sldId id="309" r:id="rId31"/>
    <p:sldId id="310" r:id="rId32"/>
    <p:sldId id="302" r:id="rId3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C1ABB1-14A6-4A85-BEE7-DCB9623DB1DD}">
  <a:tblStyle styleId="{41C1ABB1-14A6-4A85-BEE7-DCB9623DB1D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p:cViewPr varScale="1">
        <p:scale>
          <a:sx n="109" d="100"/>
          <a:sy n="109" d="100"/>
        </p:scale>
        <p:origin x="734" y="8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48A87A34-81AB-432B-8DAE-1953F412C126}" type="datetimeFigureOut">
              <a:rPr lang="en-US" dirty="0"/>
              <a:t>6/7/2023</a:t>
            </a:fld>
            <a:endParaRPr lang="en-US" dirty="0"/>
          </a:p>
        </p:txBody>
      </p:sp>
      <p:sp>
        <p:nvSpPr>
          <p:cNvPr id="5" name="Footer Placeholder 4"/>
          <p:cNvSpPr>
            <a:spLocks noGrp="1"/>
          </p:cNvSpPr>
          <p:nvPr>
            <p:ph type="ftr" sz="quarter" idx="11"/>
          </p:nvPr>
        </p:nvSpPr>
        <p:spPr>
          <a:xfrm>
            <a:off x="1407318" y="4057651"/>
            <a:ext cx="3843665" cy="273844"/>
          </a:xfrm>
        </p:spPr>
        <p:txBody>
          <a:bodyPr/>
          <a:lstStyle/>
          <a:p>
            <a:endParaRPr lang="en-US" dirty="0"/>
          </a:p>
        </p:txBody>
      </p:sp>
      <p:sp>
        <p:nvSpPr>
          <p:cNvPr id="6" name="Slide Number Placeholder 5"/>
          <p:cNvSpPr>
            <a:spLocks noGrp="1"/>
          </p:cNvSpPr>
          <p:nvPr>
            <p:ph type="sldNum" sz="quarter" idx="12"/>
          </p:nvPr>
        </p:nvSpPr>
        <p:spPr>
          <a:xfrm>
            <a:off x="7422684" y="4057650"/>
            <a:ext cx="578317" cy="273844"/>
          </a:xfrm>
        </p:spPr>
        <p:txBody>
          <a:bodyPr/>
          <a:lstStyle/>
          <a:p>
            <a:pPr marL="0" lvl="0" indent="0" algn="r" rtl="0">
              <a:spcBef>
                <a:spcPts val="0"/>
              </a:spcBef>
              <a:spcAft>
                <a:spcPts val="0"/>
              </a:spcAft>
              <a:buClr>
                <a:schemeClr val="lt1"/>
              </a:buClr>
              <a:buSzPts val="1800"/>
              <a:buFont typeface="Bebas Neue"/>
              <a:buNone/>
            </a:pPr>
            <a:fld id="{00000000-1234-1234-1234-123412341234}" type="slidenum">
              <a:rPr lang="en" smtClean="0"/>
              <a:pPr marL="0" lvl="0" indent="0" algn="r" rtl="0">
                <a:spcBef>
                  <a:spcPts val="0"/>
                </a:spcBef>
                <a:spcAft>
                  <a:spcPts val="0"/>
                </a:spcAft>
                <a:buClr>
                  <a:schemeClr val="lt1"/>
                </a:buClr>
                <a:buSzPts val="1800"/>
                <a:buFont typeface="Bebas Neue"/>
                <a:buNone/>
              </a:pPr>
              <a:t>‹#›</a:t>
            </a:fld>
            <a:endParaRPr lang="en"/>
          </a:p>
        </p:txBody>
      </p:sp>
    </p:spTree>
    <p:extLst>
      <p:ext uri="{BB962C8B-B14F-4D97-AF65-F5344CB8AC3E}">
        <p14:creationId xmlns:p14="http://schemas.microsoft.com/office/powerpoint/2010/main" val="315597487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Clr>
                <a:schemeClr val="lt1"/>
              </a:buClr>
              <a:buSzPts val="1800"/>
              <a:buFont typeface="Bebas Neue"/>
              <a:buNone/>
            </a:pPr>
            <a:fld id="{00000000-1234-1234-1234-123412341234}" type="slidenum">
              <a:rPr lang="en" smtClean="0"/>
              <a:pPr marL="0" lvl="0" indent="0" algn="r" rtl="0">
                <a:spcBef>
                  <a:spcPts val="0"/>
                </a:spcBef>
                <a:spcAft>
                  <a:spcPts val="0"/>
                </a:spcAft>
                <a:buClr>
                  <a:schemeClr val="lt1"/>
                </a:buClr>
                <a:buSzPts val="1800"/>
                <a:buFont typeface="Bebas Neue"/>
                <a:buNone/>
              </a:pPr>
              <a:t>‹#›</a:t>
            </a:fld>
            <a:endParaRPr lang="en"/>
          </a:p>
        </p:txBody>
      </p:sp>
    </p:spTree>
    <p:extLst>
      <p:ext uri="{BB962C8B-B14F-4D97-AF65-F5344CB8AC3E}">
        <p14:creationId xmlns:p14="http://schemas.microsoft.com/office/powerpoint/2010/main" val="267519148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Clr>
                <a:schemeClr val="lt1"/>
              </a:buClr>
              <a:buSzPts val="1800"/>
              <a:buFont typeface="Bebas Neue"/>
              <a:buNone/>
            </a:pPr>
            <a:fld id="{00000000-1234-1234-1234-123412341234}" type="slidenum">
              <a:rPr lang="en" smtClean="0"/>
              <a:pPr marL="0" lvl="0" indent="0" algn="r" rtl="0">
                <a:spcBef>
                  <a:spcPts val="0"/>
                </a:spcBef>
                <a:spcAft>
                  <a:spcPts val="0"/>
                </a:spcAft>
                <a:buClr>
                  <a:schemeClr val="lt1"/>
                </a:buClr>
                <a:buSzPts val="1800"/>
                <a:buFont typeface="Bebas Neue"/>
                <a:buNone/>
              </a:pPr>
              <a:t>‹#›</a:t>
            </a:fld>
            <a:endParaRPr lang="en"/>
          </a:p>
        </p:txBody>
      </p:sp>
    </p:spTree>
    <p:extLst>
      <p:ext uri="{BB962C8B-B14F-4D97-AF65-F5344CB8AC3E}">
        <p14:creationId xmlns:p14="http://schemas.microsoft.com/office/powerpoint/2010/main" val="332326288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Clr>
                <a:schemeClr val="lt1"/>
              </a:buClr>
              <a:buSzPts val="1800"/>
              <a:buFont typeface="Bebas Neue"/>
              <a:buNone/>
            </a:pPr>
            <a:fld id="{00000000-1234-1234-1234-123412341234}" type="slidenum">
              <a:rPr lang="en" smtClean="0"/>
              <a:pPr marL="0" lvl="0" indent="0" algn="r" rtl="0">
                <a:spcBef>
                  <a:spcPts val="0"/>
                </a:spcBef>
                <a:spcAft>
                  <a:spcPts val="0"/>
                </a:spcAft>
                <a:buClr>
                  <a:schemeClr val="lt1"/>
                </a:buClr>
                <a:buSzPts val="1800"/>
                <a:buFont typeface="Bebas Neue"/>
                <a:buNone/>
              </a:pPr>
              <a:t>‹#›</a:t>
            </a:fld>
            <a:endParaRPr lang="en"/>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43180878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Clr>
                <a:schemeClr val="lt1"/>
              </a:buClr>
              <a:buSzPts val="1800"/>
              <a:buFont typeface="Bebas Neue"/>
              <a:buNone/>
            </a:pPr>
            <a:fld id="{00000000-1234-1234-1234-123412341234}" type="slidenum">
              <a:rPr lang="en" smtClean="0"/>
              <a:pPr marL="0" lvl="0" indent="0" algn="r" rtl="0">
                <a:spcBef>
                  <a:spcPts val="0"/>
                </a:spcBef>
                <a:spcAft>
                  <a:spcPts val="0"/>
                </a:spcAft>
                <a:buClr>
                  <a:schemeClr val="lt1"/>
                </a:buClr>
                <a:buSzPts val="1800"/>
                <a:buFont typeface="Bebas Neue"/>
                <a:buNone/>
              </a:pPr>
              <a:t>‹#›</a:t>
            </a:fld>
            <a:endParaRPr lang="en"/>
          </a:p>
        </p:txBody>
      </p:sp>
    </p:spTree>
    <p:extLst>
      <p:ext uri="{BB962C8B-B14F-4D97-AF65-F5344CB8AC3E}">
        <p14:creationId xmlns:p14="http://schemas.microsoft.com/office/powerpoint/2010/main" val="164503300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Clr>
                <a:schemeClr val="lt1"/>
              </a:buClr>
              <a:buSzPts val="1800"/>
              <a:buFont typeface="Bebas Neue"/>
              <a:buNone/>
            </a:pPr>
            <a:fld id="{00000000-1234-1234-1234-123412341234}" type="slidenum">
              <a:rPr lang="en" smtClean="0"/>
              <a:pPr marL="0" lvl="0" indent="0" algn="r" rtl="0">
                <a:spcBef>
                  <a:spcPts val="0"/>
                </a:spcBef>
                <a:spcAft>
                  <a:spcPts val="0"/>
                </a:spcAft>
                <a:buClr>
                  <a:schemeClr val="lt1"/>
                </a:buClr>
                <a:buSzPts val="1800"/>
                <a:buFont typeface="Bebas Neue"/>
                <a:buNone/>
              </a:pPr>
              <a:t>‹#›</a:t>
            </a:fld>
            <a:endParaRPr lang="en"/>
          </a:p>
        </p:txBody>
      </p:sp>
    </p:spTree>
    <p:extLst>
      <p:ext uri="{BB962C8B-B14F-4D97-AF65-F5344CB8AC3E}">
        <p14:creationId xmlns:p14="http://schemas.microsoft.com/office/powerpoint/2010/main" val="37467739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Clr>
                <a:schemeClr val="lt1"/>
              </a:buClr>
              <a:buSzPts val="1800"/>
              <a:buFont typeface="Bebas Neue"/>
              <a:buNone/>
            </a:pPr>
            <a:fld id="{00000000-1234-1234-1234-123412341234}" type="slidenum">
              <a:rPr lang="en" smtClean="0"/>
              <a:pPr marL="0" lvl="0" indent="0" algn="r" rtl="0">
                <a:spcBef>
                  <a:spcPts val="0"/>
                </a:spcBef>
                <a:spcAft>
                  <a:spcPts val="0"/>
                </a:spcAft>
                <a:buClr>
                  <a:schemeClr val="lt1"/>
                </a:buClr>
                <a:buSzPts val="1800"/>
                <a:buFont typeface="Bebas Neue"/>
                <a:buNone/>
              </a:pPr>
              <a:t>‹#›</a:t>
            </a:fld>
            <a:endParaRPr lang="en"/>
          </a:p>
        </p:txBody>
      </p:sp>
    </p:spTree>
    <p:extLst>
      <p:ext uri="{BB962C8B-B14F-4D97-AF65-F5344CB8AC3E}">
        <p14:creationId xmlns:p14="http://schemas.microsoft.com/office/powerpoint/2010/main" val="324713854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Clr>
                <a:schemeClr val="lt1"/>
              </a:buClr>
              <a:buSzPts val="1800"/>
              <a:buFont typeface="Bebas Neue"/>
              <a:buNone/>
            </a:pPr>
            <a:fld id="{00000000-1234-1234-1234-123412341234}" type="slidenum">
              <a:rPr lang="en" smtClean="0"/>
              <a:pPr marL="0" lvl="0" indent="0" algn="r" rtl="0">
                <a:spcBef>
                  <a:spcPts val="0"/>
                </a:spcBef>
                <a:spcAft>
                  <a:spcPts val="0"/>
                </a:spcAft>
                <a:buClr>
                  <a:schemeClr val="lt1"/>
                </a:buClr>
                <a:buSzPts val="1800"/>
                <a:buFont typeface="Bebas Neue"/>
                <a:buNone/>
              </a:pPr>
              <a:t>‹#›</a:t>
            </a:fld>
            <a:endParaRPr lang="en"/>
          </a:p>
        </p:txBody>
      </p:sp>
    </p:spTree>
    <p:extLst>
      <p:ext uri="{BB962C8B-B14F-4D97-AF65-F5344CB8AC3E}">
        <p14:creationId xmlns:p14="http://schemas.microsoft.com/office/powerpoint/2010/main" val="357020349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Clr>
                <a:schemeClr val="lt1"/>
              </a:buClr>
              <a:buSzPts val="1800"/>
              <a:buFont typeface="Bebas Neue"/>
              <a:buNone/>
            </a:pPr>
            <a:fld id="{00000000-1234-1234-1234-123412341234}" type="slidenum">
              <a:rPr lang="en" smtClean="0"/>
              <a:pPr marL="0" lvl="0" indent="0" algn="r" rtl="0">
                <a:spcBef>
                  <a:spcPts val="0"/>
                </a:spcBef>
                <a:spcAft>
                  <a:spcPts val="0"/>
                </a:spcAft>
                <a:buClr>
                  <a:schemeClr val="lt1"/>
                </a:buClr>
                <a:buSzPts val="1800"/>
                <a:buFont typeface="Bebas Neue"/>
                <a:buNone/>
              </a:pPr>
              <a:t>‹#›</a:t>
            </a:fld>
            <a:endParaRPr lang="en"/>
          </a:p>
        </p:txBody>
      </p:sp>
    </p:spTree>
    <p:extLst>
      <p:ext uri="{BB962C8B-B14F-4D97-AF65-F5344CB8AC3E}">
        <p14:creationId xmlns:p14="http://schemas.microsoft.com/office/powerpoint/2010/main" val="646931532"/>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79100" y="1137350"/>
            <a:ext cx="4959600" cy="2868900"/>
          </a:xfrm>
          <a:prstGeom prst="rect">
            <a:avLst/>
          </a:prstGeom>
        </p:spPr>
        <p:txBody>
          <a:bodyPr spcFirstLastPara="1" wrap="square" lIns="0" tIns="0" rIns="0" bIns="0" anchor="ctr" anchorCtr="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Tree>
    <p:extLst>
      <p:ext uri="{BB962C8B-B14F-4D97-AF65-F5344CB8AC3E}">
        <p14:creationId xmlns:p14="http://schemas.microsoft.com/office/powerpoint/2010/main" val="3949285342"/>
      </p:ext>
    </p:extLst>
  </p:cSld>
  <p:clrMapOvr>
    <a:masterClrMapping/>
  </p:clrMapOvr>
  <p:transition>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779100" y="1517488"/>
            <a:ext cx="4960500" cy="16281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3" name="Google Shape;13;p3"/>
          <p:cNvSpPr txBox="1">
            <a:spLocks noGrp="1"/>
          </p:cNvSpPr>
          <p:nvPr>
            <p:ph type="subTitle" idx="1"/>
          </p:nvPr>
        </p:nvSpPr>
        <p:spPr>
          <a:xfrm>
            <a:off x="779100" y="3242313"/>
            <a:ext cx="4960500" cy="383700"/>
          </a:xfrm>
          <a:prstGeom prst="rect">
            <a:avLst/>
          </a:prstGeom>
        </p:spPr>
        <p:txBody>
          <a:bodyPr spcFirstLastPara="1" wrap="square" lIns="0" tIns="0" rIns="0" bIns="0" anchor="t" anchorCtr="0">
            <a:noAutofit/>
          </a:bodyPr>
          <a:lstStyle>
            <a:lvl1pPr lvl="0" rtl="0">
              <a:spcBef>
                <a:spcPts val="0"/>
              </a:spcBef>
              <a:spcAft>
                <a:spcPts val="0"/>
              </a:spcAft>
              <a:buSzPts val="2400"/>
              <a:buNone/>
              <a:defRPr/>
            </a:lvl1pPr>
            <a:lvl2pPr lvl="1" rtl="0">
              <a:spcBef>
                <a:spcPts val="800"/>
              </a:spcBef>
              <a:spcAft>
                <a:spcPts val="0"/>
              </a:spcAft>
              <a:buSzPts val="3000"/>
              <a:buNone/>
              <a:defRPr sz="3000"/>
            </a:lvl2pPr>
            <a:lvl3pPr lvl="2" rtl="0">
              <a:spcBef>
                <a:spcPts val="800"/>
              </a:spcBef>
              <a:spcAft>
                <a:spcPts val="0"/>
              </a:spcAft>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a:endParaRPr/>
          </a:p>
        </p:txBody>
      </p:sp>
    </p:spTree>
    <p:extLst>
      <p:ext uri="{BB962C8B-B14F-4D97-AF65-F5344CB8AC3E}">
        <p14:creationId xmlns:p14="http://schemas.microsoft.com/office/powerpoint/2010/main" val="2790682411"/>
      </p:ext>
    </p:extLst>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Clr>
                <a:schemeClr val="lt1"/>
              </a:buClr>
              <a:buSzPts val="1800"/>
              <a:buFont typeface="Bebas Neue"/>
              <a:buNone/>
            </a:pPr>
            <a:fld id="{00000000-1234-1234-1234-123412341234}" type="slidenum">
              <a:rPr lang="en" smtClean="0"/>
              <a:pPr marL="0" lvl="0" indent="0" algn="r" rtl="0">
                <a:spcBef>
                  <a:spcPts val="0"/>
                </a:spcBef>
                <a:spcAft>
                  <a:spcPts val="0"/>
                </a:spcAft>
                <a:buClr>
                  <a:schemeClr val="lt1"/>
                </a:buClr>
                <a:buSzPts val="1800"/>
                <a:buFont typeface="Bebas Neue"/>
                <a:buNone/>
              </a:pPr>
              <a:t>‹#›</a:t>
            </a:fld>
            <a:endParaRPr lang="en"/>
          </a:p>
        </p:txBody>
      </p:sp>
    </p:spTree>
    <p:extLst>
      <p:ext uri="{BB962C8B-B14F-4D97-AF65-F5344CB8AC3E}">
        <p14:creationId xmlns:p14="http://schemas.microsoft.com/office/powerpoint/2010/main" val="46798862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4"/>
        <p:cNvGrpSpPr/>
        <p:nvPr/>
      </p:nvGrpSpPr>
      <p:grpSpPr>
        <a:xfrm>
          <a:off x="0" y="0"/>
          <a:ext cx="0" cy="0"/>
          <a:chOff x="0" y="0"/>
          <a:chExt cx="0" cy="0"/>
        </a:xfrm>
      </p:grpSpPr>
      <p:sp>
        <p:nvSpPr>
          <p:cNvPr id="16" name="Google Shape;16;p4"/>
          <p:cNvSpPr txBox="1">
            <a:spLocks noGrp="1"/>
          </p:cNvSpPr>
          <p:nvPr>
            <p:ph type="body" idx="1"/>
          </p:nvPr>
        </p:nvSpPr>
        <p:spPr>
          <a:xfrm>
            <a:off x="1286575" y="1250325"/>
            <a:ext cx="4844700" cy="2658600"/>
          </a:xfrm>
          <a:prstGeom prst="rect">
            <a:avLst/>
          </a:prstGeom>
        </p:spPr>
        <p:txBody>
          <a:bodyPr spcFirstLastPara="1" wrap="square" lIns="0" tIns="0" rIns="0" bIns="0" anchor="t" anchorCtr="0">
            <a:noAutofit/>
          </a:bodyPr>
          <a:lstStyle>
            <a:lvl1pPr marL="457200" lvl="0" indent="-419100" rtl="0">
              <a:spcBef>
                <a:spcPts val="0"/>
              </a:spcBef>
              <a:spcAft>
                <a:spcPts val="0"/>
              </a:spcAft>
              <a:buSzPts val="3000"/>
              <a:buChar char="▪"/>
              <a:defRPr sz="3000" i="1"/>
            </a:lvl1pPr>
            <a:lvl2pPr marL="914400" lvl="1" indent="-419100" rtl="0">
              <a:spcBef>
                <a:spcPts val="800"/>
              </a:spcBef>
              <a:spcAft>
                <a:spcPts val="0"/>
              </a:spcAft>
              <a:buSzPts val="3000"/>
              <a:buChar char="▫"/>
              <a:defRPr sz="3000" i="1"/>
            </a:lvl2pPr>
            <a:lvl3pPr marL="1371600" lvl="2" indent="-419100" rtl="0">
              <a:spcBef>
                <a:spcPts val="800"/>
              </a:spcBef>
              <a:spcAft>
                <a:spcPts val="0"/>
              </a:spcAft>
              <a:buSzPts val="3000"/>
              <a:buChar char="⬝"/>
              <a:defRPr sz="3000" i="1"/>
            </a:lvl3pPr>
            <a:lvl4pPr marL="1828800" lvl="3" indent="-419100" rtl="0">
              <a:spcBef>
                <a:spcPts val="800"/>
              </a:spcBef>
              <a:spcAft>
                <a:spcPts val="0"/>
              </a:spcAft>
              <a:buSzPts val="3000"/>
              <a:buChar char="⬞"/>
              <a:defRPr sz="3000" i="1"/>
            </a:lvl4pPr>
            <a:lvl5pPr marL="2286000" lvl="4" indent="-419100" rtl="0">
              <a:spcBef>
                <a:spcPts val="800"/>
              </a:spcBef>
              <a:spcAft>
                <a:spcPts val="0"/>
              </a:spcAft>
              <a:buSzPts val="3000"/>
              <a:buChar char="○"/>
              <a:defRPr sz="3000" i="1"/>
            </a:lvl5pPr>
            <a:lvl6pPr marL="2743200" lvl="5" indent="-419100" rtl="0">
              <a:spcBef>
                <a:spcPts val="800"/>
              </a:spcBef>
              <a:spcAft>
                <a:spcPts val="0"/>
              </a:spcAft>
              <a:buSzPts val="3000"/>
              <a:buChar char="■"/>
              <a:defRPr sz="3000" i="1"/>
            </a:lvl6pPr>
            <a:lvl7pPr marL="3200400" lvl="6" indent="-419100" rtl="0">
              <a:spcBef>
                <a:spcPts val="800"/>
              </a:spcBef>
              <a:spcAft>
                <a:spcPts val="0"/>
              </a:spcAft>
              <a:buSzPts val="3000"/>
              <a:buChar char="●"/>
              <a:defRPr sz="3000" i="1"/>
            </a:lvl7pPr>
            <a:lvl8pPr marL="3657600" lvl="7" indent="-419100" rtl="0">
              <a:spcBef>
                <a:spcPts val="800"/>
              </a:spcBef>
              <a:spcAft>
                <a:spcPts val="0"/>
              </a:spcAft>
              <a:buSzPts val="3000"/>
              <a:buChar char="○"/>
              <a:defRPr sz="3000" i="1"/>
            </a:lvl8pPr>
            <a:lvl9pPr marL="4114800" lvl="8" indent="-419100" rtl="0">
              <a:spcBef>
                <a:spcPts val="800"/>
              </a:spcBef>
              <a:spcAft>
                <a:spcPts val="800"/>
              </a:spcAft>
              <a:buSzPts val="3000"/>
              <a:buChar char="■"/>
              <a:defRPr sz="3000" i="1"/>
            </a:lvl9pPr>
          </a:lstStyle>
          <a:p>
            <a:endParaRPr/>
          </a:p>
        </p:txBody>
      </p:sp>
      <p:sp>
        <p:nvSpPr>
          <p:cNvPr id="17" name="Google Shape;17;p4"/>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2569946162"/>
      </p:ext>
    </p:extLst>
  </p:cSld>
  <p:clrMapOvr>
    <a:masterClrMapping/>
  </p:clrMapOvr>
  <p:transition>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0" name="Google Shape;20;p5"/>
          <p:cNvSpPr txBox="1">
            <a:spLocks noGrp="1"/>
          </p:cNvSpPr>
          <p:nvPr>
            <p:ph type="body" idx="1"/>
          </p:nvPr>
        </p:nvSpPr>
        <p:spPr>
          <a:xfrm>
            <a:off x="779100" y="1277748"/>
            <a:ext cx="49755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21" name="Google Shape;21;p5"/>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397573235"/>
      </p:ext>
    </p:extLst>
  </p:cSld>
  <p:clrMapOvr>
    <a:masterClrMapping/>
  </p:clrMapOvr>
  <p:transition>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9" name="Google Shape;29;p7"/>
          <p:cNvSpPr txBox="1">
            <a:spLocks noGrp="1"/>
          </p:cNvSpPr>
          <p:nvPr>
            <p:ph type="body" idx="1"/>
          </p:nvPr>
        </p:nvSpPr>
        <p:spPr>
          <a:xfrm>
            <a:off x="779100" y="1353950"/>
            <a:ext cx="18786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30" name="Google Shape;30;p7"/>
          <p:cNvSpPr txBox="1">
            <a:spLocks noGrp="1"/>
          </p:cNvSpPr>
          <p:nvPr>
            <p:ph type="body" idx="2"/>
          </p:nvPr>
        </p:nvSpPr>
        <p:spPr>
          <a:xfrm>
            <a:off x="2854792" y="1353950"/>
            <a:ext cx="18786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31" name="Google Shape;31;p7"/>
          <p:cNvSpPr txBox="1">
            <a:spLocks noGrp="1"/>
          </p:cNvSpPr>
          <p:nvPr>
            <p:ph type="body" idx="3"/>
          </p:nvPr>
        </p:nvSpPr>
        <p:spPr>
          <a:xfrm>
            <a:off x="4930485" y="1353950"/>
            <a:ext cx="18786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32" name="Google Shape;32;p7"/>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1725285033"/>
      </p:ext>
    </p:extLst>
  </p:cSld>
  <p:clrMapOvr>
    <a:masterClrMapping/>
  </p:clrMapOvr>
  <p:transition>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6"/>
        <p:cNvGrpSpPr/>
        <p:nvPr/>
      </p:nvGrpSpPr>
      <p:grpSpPr>
        <a:xfrm>
          <a:off x="0" y="0"/>
          <a:ext cx="0" cy="0"/>
          <a:chOff x="0" y="0"/>
          <a:chExt cx="0" cy="0"/>
        </a:xfrm>
      </p:grpSpPr>
      <p:sp>
        <p:nvSpPr>
          <p:cNvPr id="37" name="Google Shape;37;p9"/>
          <p:cNvSpPr txBox="1">
            <a:spLocks noGrp="1"/>
          </p:cNvSpPr>
          <p:nvPr>
            <p:ph type="body" idx="1"/>
          </p:nvPr>
        </p:nvSpPr>
        <p:spPr>
          <a:xfrm>
            <a:off x="855300" y="4177700"/>
            <a:ext cx="7433400" cy="3168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a:endParaRPr/>
          </a:p>
        </p:txBody>
      </p:sp>
      <p:sp>
        <p:nvSpPr>
          <p:cNvPr id="38" name="Google Shape;38;p9"/>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2265506975"/>
      </p:ext>
    </p:extLst>
  </p:cSld>
  <p:clrMapOvr>
    <a:masterClrMapping/>
  </p:clrMapOvr>
  <p:transition>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Clr>
                <a:schemeClr val="lt1"/>
              </a:buClr>
              <a:buSzPts val="1800"/>
              <a:buFont typeface="Bebas Neue"/>
              <a:buNone/>
            </a:pPr>
            <a:fld id="{00000000-1234-1234-1234-123412341234}" type="slidenum">
              <a:rPr lang="en" smtClean="0"/>
              <a:pPr marL="0" lvl="0" indent="0" algn="r" rtl="0">
                <a:spcBef>
                  <a:spcPts val="0"/>
                </a:spcBef>
                <a:spcAft>
                  <a:spcPts val="0"/>
                </a:spcAft>
                <a:buClr>
                  <a:schemeClr val="lt1"/>
                </a:buClr>
                <a:buSzPts val="1800"/>
                <a:buFont typeface="Bebas Neue"/>
                <a:buNone/>
              </a:pPr>
              <a:t>‹#›</a:t>
            </a:fld>
            <a:endParaRPr lang="en"/>
          </a:p>
        </p:txBody>
      </p:sp>
    </p:spTree>
    <p:extLst>
      <p:ext uri="{BB962C8B-B14F-4D97-AF65-F5344CB8AC3E}">
        <p14:creationId xmlns:p14="http://schemas.microsoft.com/office/powerpoint/2010/main" val="68832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Clr>
                <a:schemeClr val="lt1"/>
              </a:buClr>
              <a:buSzPts val="1800"/>
              <a:buFont typeface="Bebas Neue"/>
              <a:buNone/>
            </a:pPr>
            <a:fld id="{00000000-1234-1234-1234-123412341234}" type="slidenum">
              <a:rPr lang="en" smtClean="0"/>
              <a:pPr marL="0" lvl="0" indent="0" algn="r" rtl="0">
                <a:spcBef>
                  <a:spcPts val="0"/>
                </a:spcBef>
                <a:spcAft>
                  <a:spcPts val="0"/>
                </a:spcAft>
                <a:buClr>
                  <a:schemeClr val="lt1"/>
                </a:buClr>
                <a:buSzPts val="1800"/>
                <a:buFont typeface="Bebas Neue"/>
                <a:buNone/>
              </a:pPr>
              <a:t>‹#›</a:t>
            </a:fld>
            <a:endParaRPr lang="en"/>
          </a:p>
        </p:txBody>
      </p:sp>
    </p:spTree>
    <p:extLst>
      <p:ext uri="{BB962C8B-B14F-4D97-AF65-F5344CB8AC3E}">
        <p14:creationId xmlns:p14="http://schemas.microsoft.com/office/powerpoint/2010/main" val="421595276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Clr>
                <a:schemeClr val="lt1"/>
              </a:buClr>
              <a:buSzPts val="1800"/>
              <a:buFont typeface="Bebas Neue"/>
              <a:buNone/>
            </a:pPr>
            <a:fld id="{00000000-1234-1234-1234-123412341234}" type="slidenum">
              <a:rPr lang="en" smtClean="0"/>
              <a:pPr marL="0" lvl="0" indent="0" algn="r" rtl="0">
                <a:spcBef>
                  <a:spcPts val="0"/>
                </a:spcBef>
                <a:spcAft>
                  <a:spcPts val="0"/>
                </a:spcAft>
                <a:buClr>
                  <a:schemeClr val="lt1"/>
                </a:buClr>
                <a:buSzPts val="1800"/>
                <a:buFont typeface="Bebas Neue"/>
                <a:buNone/>
              </a:pPr>
              <a:t>‹#›</a:t>
            </a:fld>
            <a:endParaRPr lang="en"/>
          </a:p>
        </p:txBody>
      </p:sp>
    </p:spTree>
    <p:extLst>
      <p:ext uri="{BB962C8B-B14F-4D97-AF65-F5344CB8AC3E}">
        <p14:creationId xmlns:p14="http://schemas.microsoft.com/office/powerpoint/2010/main" val="230303735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Clr>
                <a:schemeClr val="lt1"/>
              </a:buClr>
              <a:buSzPts val="1800"/>
              <a:buFont typeface="Bebas Neue"/>
              <a:buNone/>
            </a:pPr>
            <a:fld id="{00000000-1234-1234-1234-123412341234}" type="slidenum">
              <a:rPr lang="en" smtClean="0"/>
              <a:pPr marL="0" lvl="0" indent="0" algn="r" rtl="0">
                <a:spcBef>
                  <a:spcPts val="0"/>
                </a:spcBef>
                <a:spcAft>
                  <a:spcPts val="0"/>
                </a:spcAft>
                <a:buClr>
                  <a:schemeClr val="lt1"/>
                </a:buClr>
                <a:buSzPts val="1800"/>
                <a:buFont typeface="Bebas Neue"/>
                <a:buNone/>
              </a:pPr>
              <a:t>‹#›</a:t>
            </a:fld>
            <a:endParaRPr lang="en"/>
          </a:p>
        </p:txBody>
      </p:sp>
    </p:spTree>
    <p:extLst>
      <p:ext uri="{BB962C8B-B14F-4D97-AF65-F5344CB8AC3E}">
        <p14:creationId xmlns:p14="http://schemas.microsoft.com/office/powerpoint/2010/main" val="305921879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16733555"/>
      </p:ext>
    </p:extLst>
  </p:cSld>
  <p:clrMapOvr>
    <a:masterClrMapping/>
  </p:clrMapOvr>
  <p:transition>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Clr>
                <a:schemeClr val="lt1"/>
              </a:buClr>
              <a:buSzPts val="1800"/>
              <a:buFont typeface="Bebas Neue"/>
              <a:buNone/>
            </a:pPr>
            <a:fld id="{00000000-1234-1234-1234-123412341234}" type="slidenum">
              <a:rPr lang="en" smtClean="0"/>
              <a:pPr marL="0" lvl="0" indent="0" algn="r" rtl="0">
                <a:spcBef>
                  <a:spcPts val="0"/>
                </a:spcBef>
                <a:spcAft>
                  <a:spcPts val="0"/>
                </a:spcAft>
                <a:buClr>
                  <a:schemeClr val="lt1"/>
                </a:buClr>
                <a:buSzPts val="1800"/>
                <a:buFont typeface="Bebas Neue"/>
                <a:buNone/>
              </a:pPr>
              <a:t>‹#›</a:t>
            </a:fld>
            <a:endParaRPr lang="en"/>
          </a:p>
        </p:txBody>
      </p:sp>
    </p:spTree>
    <p:extLst>
      <p:ext uri="{BB962C8B-B14F-4D97-AF65-F5344CB8AC3E}">
        <p14:creationId xmlns:p14="http://schemas.microsoft.com/office/powerpoint/2010/main" val="287555625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Clr>
                <a:schemeClr val="lt1"/>
              </a:buClr>
              <a:buSzPts val="1800"/>
              <a:buFont typeface="Bebas Neue"/>
              <a:buNone/>
            </a:pPr>
            <a:fld id="{00000000-1234-1234-1234-123412341234}" type="slidenum">
              <a:rPr lang="en" smtClean="0"/>
              <a:pPr marL="0" lvl="0" indent="0" algn="r" rtl="0">
                <a:spcBef>
                  <a:spcPts val="0"/>
                </a:spcBef>
                <a:spcAft>
                  <a:spcPts val="0"/>
                </a:spcAft>
                <a:buClr>
                  <a:schemeClr val="lt1"/>
                </a:buClr>
                <a:buSzPts val="1800"/>
                <a:buFont typeface="Bebas Neue"/>
                <a:buNone/>
              </a:pPr>
              <a:t>‹#›</a:t>
            </a:fld>
            <a:endParaRPr lang="en"/>
          </a:p>
        </p:txBody>
      </p:sp>
    </p:spTree>
    <p:extLst>
      <p:ext uri="{BB962C8B-B14F-4D97-AF65-F5344CB8AC3E}">
        <p14:creationId xmlns:p14="http://schemas.microsoft.com/office/powerpoint/2010/main" val="23767483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5">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48A87A34-81AB-432B-8DAE-1953F412C126}" type="datetimeFigureOut">
              <a:rPr lang="en-US" dirty="0"/>
              <a:pPr/>
              <a:t>6/7/2023</a:t>
            </a:fld>
            <a:endParaRPr lang="en-US" dirty="0"/>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r" rtl="0">
              <a:spcBef>
                <a:spcPts val="0"/>
              </a:spcBef>
              <a:spcAft>
                <a:spcPts val="0"/>
              </a:spcAft>
              <a:buClr>
                <a:schemeClr val="lt1"/>
              </a:buClr>
              <a:buSzPts val="1800"/>
              <a:buFont typeface="Bebas Neue"/>
              <a:buNone/>
            </a:pPr>
            <a:fld id="{00000000-1234-1234-1234-123412341234}" type="slidenum">
              <a:rPr lang="en" smtClean="0"/>
              <a:pPr marL="0" lvl="0" indent="0" algn="r" rtl="0">
                <a:spcBef>
                  <a:spcPts val="0"/>
                </a:spcBef>
                <a:spcAft>
                  <a:spcPts val="0"/>
                </a:spcAft>
                <a:buClr>
                  <a:schemeClr val="lt1"/>
                </a:buClr>
                <a:buSzPts val="1800"/>
                <a:buFont typeface="Bebas Neue"/>
                <a:buNone/>
              </a:pPr>
              <a:t>‹#›</a:t>
            </a:fld>
            <a:endParaRPr lang="en"/>
          </a:p>
        </p:txBody>
      </p:sp>
    </p:spTree>
    <p:extLst>
      <p:ext uri="{BB962C8B-B14F-4D97-AF65-F5344CB8AC3E}">
        <p14:creationId xmlns:p14="http://schemas.microsoft.com/office/powerpoint/2010/main" val="2420660979"/>
      </p:ext>
    </p:extLst>
  </p:cSld>
  <p:clrMap bg1="dk1" tx1="lt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1" r:id="rId22"/>
    <p:sldLayoutId id="2147483682" r:id="rId23"/>
  </p:sldLayoutIdLst>
  <p:transition>
    <p:pull/>
  </p:transition>
  <p:hf hdr="0" ftr="0" dt="0"/>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5.jfif"/><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2.xml"/><Relationship Id="rId5" Type="http://schemas.openxmlformats.org/officeDocument/2006/relationships/image" Target="../media/image4.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3.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1"/>
          <p:cNvSpPr txBox="1">
            <a:spLocks noGrp="1"/>
          </p:cNvSpPr>
          <p:nvPr>
            <p:ph type="ctrTitle"/>
          </p:nvPr>
        </p:nvSpPr>
        <p:spPr>
          <a:xfrm>
            <a:off x="838200" y="3105150"/>
            <a:ext cx="8153400" cy="1474855"/>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 sz="4000" b="1" dirty="0">
                <a:solidFill>
                  <a:schemeClr val="tx1"/>
                </a:solidFill>
                <a:latin typeface="Algerian" pitchFamily="82" charset="0"/>
              </a:rPr>
              <a:t>Uber’s </a:t>
            </a:r>
            <a:r>
              <a:rPr lang="en" sz="4000" b="1" dirty="0">
                <a:latin typeface="Algerian" pitchFamily="82" charset="0"/>
              </a:rPr>
              <a:t>Pickup</a:t>
            </a:r>
            <a:r>
              <a:rPr lang="en" sz="4000" b="1" dirty="0">
                <a:solidFill>
                  <a:schemeClr val="tx1"/>
                </a:solidFill>
                <a:latin typeface="Algerian" pitchFamily="82" charset="0"/>
              </a:rPr>
              <a:t> Analysis</a:t>
            </a:r>
            <a:endParaRPr sz="4000" b="1" dirty="0">
              <a:solidFill>
                <a:schemeClr val="tx1"/>
              </a:solidFill>
              <a:latin typeface="Algerian" pitchFamily="82" charset="0"/>
            </a:endParaRPr>
          </a:p>
        </p:txBody>
      </p:sp>
      <p:pic>
        <p:nvPicPr>
          <p:cNvPr id="46" name="Google Shape;46;p11"/>
          <p:cNvPicPr preferRelativeResize="0"/>
          <p:nvPr/>
        </p:nvPicPr>
        <p:blipFill>
          <a:blip r:embed="rId3">
            <a:alphaModFix/>
          </a:blip>
          <a:stretch>
            <a:fillRect/>
          </a:stretch>
        </p:blipFill>
        <p:spPr>
          <a:xfrm>
            <a:off x="6248400" y="449195"/>
            <a:ext cx="2590800" cy="4495800"/>
          </a:xfrm>
          <a:prstGeom prst="rect">
            <a:avLst/>
          </a:prstGeom>
          <a:noFill/>
          <a:ln>
            <a:noFill/>
          </a:ln>
        </p:spPr>
      </p:pic>
      <p:pic>
        <p:nvPicPr>
          <p:cNvPr id="47" name="Google Shape;47;p11"/>
          <p:cNvPicPr preferRelativeResize="0"/>
          <p:nvPr/>
        </p:nvPicPr>
        <p:blipFill>
          <a:blip r:embed="rId4">
            <a:alphaModFix/>
          </a:blip>
          <a:stretch>
            <a:fillRect/>
          </a:stretch>
        </p:blipFill>
        <p:spPr>
          <a:xfrm>
            <a:off x="6096000" y="0"/>
            <a:ext cx="767393" cy="767396"/>
          </a:xfrm>
          <a:prstGeom prst="rect">
            <a:avLst/>
          </a:prstGeom>
          <a:noFill/>
          <a:ln>
            <a:noFill/>
          </a:ln>
        </p:spPr>
      </p:pic>
      <p:pic>
        <p:nvPicPr>
          <p:cNvPr id="3" name="Picture 2">
            <a:extLst>
              <a:ext uri="{FF2B5EF4-FFF2-40B4-BE49-F238E27FC236}">
                <a16:creationId xmlns:a16="http://schemas.microsoft.com/office/drawing/2014/main" id="{59E1C4AA-19AB-55D2-3B40-49739483124C}"/>
              </a:ext>
            </a:extLst>
          </p:cNvPr>
          <p:cNvPicPr>
            <a:picLocks noChangeAspect="1"/>
          </p:cNvPicPr>
          <p:nvPr/>
        </p:nvPicPr>
        <p:blipFill>
          <a:blip r:embed="rId5"/>
          <a:stretch>
            <a:fillRect/>
          </a:stretch>
        </p:blipFill>
        <p:spPr>
          <a:xfrm>
            <a:off x="923778" y="391611"/>
            <a:ext cx="5181600" cy="3009900"/>
          </a:xfrm>
          <a:prstGeom prst="rect">
            <a:avLst/>
          </a:prstGeom>
        </p:spPr>
      </p:pic>
    </p:spTree>
  </p:cSld>
  <p:clrMapOvr>
    <a:masterClrMapping/>
  </p:clrMapOvr>
  <p:transition>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596807-9389-36BB-7A6F-95B9FC563D0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sp>
        <p:nvSpPr>
          <p:cNvPr id="5" name="TextBox 4">
            <a:extLst>
              <a:ext uri="{FF2B5EF4-FFF2-40B4-BE49-F238E27FC236}">
                <a16:creationId xmlns:a16="http://schemas.microsoft.com/office/drawing/2014/main" id="{F090A067-B63E-795A-98C8-F695534297E4}"/>
              </a:ext>
            </a:extLst>
          </p:cNvPr>
          <p:cNvSpPr txBox="1"/>
          <p:nvPr/>
        </p:nvSpPr>
        <p:spPr>
          <a:xfrm>
            <a:off x="1112926" y="287594"/>
            <a:ext cx="7162800" cy="523220"/>
          </a:xfrm>
          <a:prstGeom prst="rect">
            <a:avLst/>
          </a:prstGeom>
          <a:noFill/>
        </p:spPr>
        <p:txBody>
          <a:bodyPr wrap="square" rtlCol="0">
            <a:spAutoFit/>
          </a:bodyPr>
          <a:lstStyle/>
          <a:p>
            <a:r>
              <a:rPr lang="en-US" sz="2800" b="1" u="sng" dirty="0">
                <a:effectLst/>
                <a:latin typeface="Calibri" panose="020F0502020204030204" pitchFamily="34" charset="0"/>
                <a:ea typeface="Calibri" panose="020F0502020204030204" pitchFamily="34" charset="0"/>
                <a:cs typeface="Calibri" panose="020F0502020204030204" pitchFamily="34" charset="0"/>
              </a:rPr>
              <a:t>Feature Engineering Courtesy of  </a:t>
            </a:r>
            <a:r>
              <a:rPr lang="en-US" sz="2800" b="1" u="sng" dirty="0" err="1">
                <a:effectLst/>
                <a:latin typeface="Calibri" panose="020F0502020204030204" pitchFamily="34" charset="0"/>
                <a:ea typeface="Calibri" panose="020F0502020204030204" pitchFamily="34" charset="0"/>
                <a:cs typeface="Calibri" panose="020F0502020204030204" pitchFamily="34" charset="0"/>
              </a:rPr>
              <a:t>Digitalag</a:t>
            </a:r>
            <a:endParaRPr lang="en-IN" sz="2800" u="sng"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D8950E94-2A57-0466-38BE-1CE3C09C0BA9}"/>
              </a:ext>
            </a:extLst>
          </p:cNvPr>
          <p:cNvPicPr>
            <a:picLocks noChangeAspect="1"/>
          </p:cNvPicPr>
          <p:nvPr/>
        </p:nvPicPr>
        <p:blipFill>
          <a:blip r:embed="rId2"/>
          <a:stretch>
            <a:fillRect/>
          </a:stretch>
        </p:blipFill>
        <p:spPr>
          <a:xfrm>
            <a:off x="533400" y="984684"/>
            <a:ext cx="3913535" cy="3430996"/>
          </a:xfrm>
          <a:prstGeom prst="rect">
            <a:avLst/>
          </a:prstGeom>
        </p:spPr>
      </p:pic>
      <p:sp>
        <p:nvSpPr>
          <p:cNvPr id="7" name="TextBox 6">
            <a:extLst>
              <a:ext uri="{FF2B5EF4-FFF2-40B4-BE49-F238E27FC236}">
                <a16:creationId xmlns:a16="http://schemas.microsoft.com/office/drawing/2014/main" id="{105EDED6-E354-1562-5559-F247E9C5BFCD}"/>
              </a:ext>
            </a:extLst>
          </p:cNvPr>
          <p:cNvSpPr txBox="1"/>
          <p:nvPr/>
        </p:nvSpPr>
        <p:spPr>
          <a:xfrm>
            <a:off x="5029199" y="1276350"/>
            <a:ext cx="3962401" cy="1754326"/>
          </a:xfrm>
          <a:prstGeom prst="rect">
            <a:avLst/>
          </a:prstGeom>
          <a:noFill/>
        </p:spPr>
        <p:txBody>
          <a:bodyPr wrap="square" rtlCol="0">
            <a:spAutoFit/>
          </a:bodyPr>
          <a:lstStyle/>
          <a:p>
            <a:r>
              <a:rPr lang="en-US" dirty="0"/>
              <a:t>Cleaning and Organizing Data : 60.00%</a:t>
            </a:r>
          </a:p>
          <a:p>
            <a:r>
              <a:rPr lang="en-IN" dirty="0"/>
              <a:t>Collecting Data From Dataset : 19.00%</a:t>
            </a:r>
          </a:p>
          <a:p>
            <a:r>
              <a:rPr lang="en-IN" dirty="0"/>
              <a:t>Mining Data For Patterns : 9.00%</a:t>
            </a:r>
          </a:p>
          <a:p>
            <a:r>
              <a:rPr lang="en-IN" dirty="0"/>
              <a:t>Refining Algorithm : 4.00%</a:t>
            </a:r>
          </a:p>
          <a:p>
            <a:r>
              <a:rPr lang="en-IN" dirty="0"/>
              <a:t>Building and Training Data : 3.00%</a:t>
            </a:r>
          </a:p>
          <a:p>
            <a:r>
              <a:rPr lang="en-IN" dirty="0"/>
              <a:t>Others : 5.00%</a:t>
            </a:r>
          </a:p>
        </p:txBody>
      </p:sp>
      <p:sp>
        <p:nvSpPr>
          <p:cNvPr id="36" name="Rectangle 35">
            <a:extLst>
              <a:ext uri="{FF2B5EF4-FFF2-40B4-BE49-F238E27FC236}">
                <a16:creationId xmlns:a16="http://schemas.microsoft.com/office/drawing/2014/main" id="{5DA7B391-E888-C432-F7C6-81A562929879}"/>
              </a:ext>
            </a:extLst>
          </p:cNvPr>
          <p:cNvSpPr/>
          <p:nvPr/>
        </p:nvSpPr>
        <p:spPr>
          <a:xfrm>
            <a:off x="4725572" y="1384816"/>
            <a:ext cx="304800" cy="152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D267B871-5467-6F46-D30A-268153763A15}"/>
              </a:ext>
            </a:extLst>
          </p:cNvPr>
          <p:cNvSpPr/>
          <p:nvPr/>
        </p:nvSpPr>
        <p:spPr>
          <a:xfrm>
            <a:off x="4715428" y="1687647"/>
            <a:ext cx="304800" cy="152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39" name="Rectangle 38">
            <a:extLst>
              <a:ext uri="{FF2B5EF4-FFF2-40B4-BE49-F238E27FC236}">
                <a16:creationId xmlns:a16="http://schemas.microsoft.com/office/drawing/2014/main" id="{8ACDA9C8-B620-10CF-A9B1-F79F7106E64F}"/>
              </a:ext>
            </a:extLst>
          </p:cNvPr>
          <p:cNvSpPr/>
          <p:nvPr/>
        </p:nvSpPr>
        <p:spPr>
          <a:xfrm>
            <a:off x="4725572" y="1959882"/>
            <a:ext cx="304800" cy="152400"/>
          </a:xfrm>
          <a:prstGeom prst="rect">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E43623D9-291B-1E9A-63F0-90FA36DA7315}"/>
              </a:ext>
            </a:extLst>
          </p:cNvPr>
          <p:cNvSpPr/>
          <p:nvPr/>
        </p:nvSpPr>
        <p:spPr>
          <a:xfrm>
            <a:off x="4725572" y="2223044"/>
            <a:ext cx="304800" cy="1524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40">
            <a:extLst>
              <a:ext uri="{FF2B5EF4-FFF2-40B4-BE49-F238E27FC236}">
                <a16:creationId xmlns:a16="http://schemas.microsoft.com/office/drawing/2014/main" id="{E74C209A-D628-B66D-BB0B-AD34E72503AD}"/>
              </a:ext>
            </a:extLst>
          </p:cNvPr>
          <p:cNvSpPr/>
          <p:nvPr/>
        </p:nvSpPr>
        <p:spPr>
          <a:xfrm>
            <a:off x="4715428" y="2495550"/>
            <a:ext cx="304800" cy="1524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41">
            <a:extLst>
              <a:ext uri="{FF2B5EF4-FFF2-40B4-BE49-F238E27FC236}">
                <a16:creationId xmlns:a16="http://schemas.microsoft.com/office/drawing/2014/main" id="{8D226479-B232-4706-DBB6-145F5E47D020}"/>
              </a:ext>
            </a:extLst>
          </p:cNvPr>
          <p:cNvSpPr/>
          <p:nvPr/>
        </p:nvSpPr>
        <p:spPr>
          <a:xfrm>
            <a:off x="4724400" y="2758474"/>
            <a:ext cx="304800" cy="1524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86705539"/>
      </p:ext>
    </p:extLst>
  </p:cSld>
  <p:clrMapOvr>
    <a:masterClrMapping/>
  </p:clrMapOvr>
  <p:transition>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6" name="Google Shape;166;p22"/>
          <p:cNvSpPr txBox="1">
            <a:spLocks noGrp="1"/>
          </p:cNvSpPr>
          <p:nvPr>
            <p:ph type="sldNum" sz="quarter"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sp>
        <p:nvSpPr>
          <p:cNvPr id="40962" name="AutoShape 2"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4" name="AutoShape 4"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6" name="AutoShape 6"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8" name="AutoShape 8"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70" name="AutoShape 10"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72" name="AutoShape 12"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2590800" y="285750"/>
            <a:ext cx="3581400" cy="584775"/>
          </a:xfrm>
          <a:prstGeom prst="rect">
            <a:avLst/>
          </a:prstGeom>
          <a:noFill/>
        </p:spPr>
        <p:txBody>
          <a:bodyPr wrap="square" lIns="91440" tIns="45720" rIns="91440" bIns="45720">
            <a:spAutoFit/>
          </a:bodyPr>
          <a:lstStyle/>
          <a:p>
            <a:pPr algn="ctr"/>
            <a:r>
              <a:rPr lang="en-US" sz="3200" b="1" u="sng" dirty="0">
                <a:ln w="18415" cmpd="sng">
                  <a:solidFill>
                    <a:srgbClr val="FFFFFF"/>
                  </a:solidFill>
                  <a:prstDash val="solid"/>
                </a:ln>
                <a:solidFill>
                  <a:srgbClr val="FFFFFF"/>
                </a:solidFill>
                <a:latin typeface="Calibri" panose="020F0502020204030204" pitchFamily="34" charset="0"/>
                <a:ea typeface="Calibri" panose="020F0502020204030204" pitchFamily="34" charset="0"/>
                <a:cs typeface="Calibri" panose="020F0502020204030204" pitchFamily="34" charset="0"/>
              </a:rPr>
              <a:t>Data Preparation</a:t>
            </a:r>
            <a:endParaRPr lang="en-US" sz="3200" b="1" u="sng" cap="none" spc="0" dirty="0">
              <a:ln w="18415" cmpd="sng">
                <a:solidFill>
                  <a:srgbClr val="FFFFFF"/>
                </a:solidFill>
                <a:prstDash val="solid"/>
              </a:ln>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1295A075-7206-5B86-011F-CCFE7413A2DA}"/>
              </a:ext>
            </a:extLst>
          </p:cNvPr>
          <p:cNvPicPr>
            <a:picLocks noChangeAspect="1"/>
          </p:cNvPicPr>
          <p:nvPr/>
        </p:nvPicPr>
        <p:blipFill>
          <a:blip r:embed="rId3"/>
          <a:stretch>
            <a:fillRect/>
          </a:stretch>
        </p:blipFill>
        <p:spPr>
          <a:xfrm>
            <a:off x="685800" y="1123950"/>
            <a:ext cx="7391400" cy="1905000"/>
          </a:xfrm>
          <a:prstGeom prst="rect">
            <a:avLst/>
          </a:prstGeom>
        </p:spPr>
      </p:pic>
      <p:pic>
        <p:nvPicPr>
          <p:cNvPr id="5" name="Picture 4">
            <a:extLst>
              <a:ext uri="{FF2B5EF4-FFF2-40B4-BE49-F238E27FC236}">
                <a16:creationId xmlns:a16="http://schemas.microsoft.com/office/drawing/2014/main" id="{2729B405-46A0-7FA1-F122-99F22C612557}"/>
              </a:ext>
            </a:extLst>
          </p:cNvPr>
          <p:cNvPicPr>
            <a:picLocks noChangeAspect="1"/>
          </p:cNvPicPr>
          <p:nvPr/>
        </p:nvPicPr>
        <p:blipFill>
          <a:blip r:embed="rId4"/>
          <a:stretch>
            <a:fillRect/>
          </a:stretch>
        </p:blipFill>
        <p:spPr>
          <a:xfrm>
            <a:off x="685800" y="2571750"/>
            <a:ext cx="7391400" cy="1752600"/>
          </a:xfrm>
          <a:prstGeom prst="rect">
            <a:avLst/>
          </a:prstGeom>
        </p:spPr>
      </p:pic>
    </p:spTree>
  </p:cSld>
  <p:clrMapOvr>
    <a:masterClrMapping/>
  </p:clrMapOvr>
  <p:transition>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C9CD3C-E295-C6E7-A73E-29E16B1B704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sp>
        <p:nvSpPr>
          <p:cNvPr id="4" name="TextBox 3">
            <a:extLst>
              <a:ext uri="{FF2B5EF4-FFF2-40B4-BE49-F238E27FC236}">
                <a16:creationId xmlns:a16="http://schemas.microsoft.com/office/drawing/2014/main" id="{E14D69B4-95F2-9AFB-E029-BF39975B624F}"/>
              </a:ext>
            </a:extLst>
          </p:cNvPr>
          <p:cNvSpPr txBox="1"/>
          <p:nvPr/>
        </p:nvSpPr>
        <p:spPr>
          <a:xfrm>
            <a:off x="2438400" y="209550"/>
            <a:ext cx="3810000" cy="584775"/>
          </a:xfrm>
          <a:prstGeom prst="rect">
            <a:avLst/>
          </a:prstGeom>
          <a:noFill/>
        </p:spPr>
        <p:txBody>
          <a:bodyPr wrap="square" rtlCol="0">
            <a:spAutoFit/>
          </a:bodyPr>
          <a:lstStyle/>
          <a:p>
            <a:r>
              <a:rPr lang="en-US" sz="3200" b="1" u="sng" dirty="0">
                <a:ln w="18415" cmpd="sng">
                  <a:solidFill>
                    <a:srgbClr val="FFFFFF"/>
                  </a:solidFill>
                  <a:prstDash val="solid"/>
                </a:ln>
                <a:solidFill>
                  <a:srgbClr val="FFFFFF"/>
                </a:solidFill>
                <a:latin typeface="Calibri" panose="020F0502020204030204" pitchFamily="34" charset="0"/>
                <a:ea typeface="Calibri" panose="020F0502020204030204" pitchFamily="34" charset="0"/>
                <a:cs typeface="Calibri" panose="020F0502020204030204" pitchFamily="34" charset="0"/>
              </a:rPr>
              <a:t>Data Visualization</a:t>
            </a:r>
            <a:endParaRPr lang="en-IN" sz="3200" u="sng"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11217B1C-129D-6D61-60FD-26899F18A0DE}"/>
              </a:ext>
            </a:extLst>
          </p:cNvPr>
          <p:cNvPicPr>
            <a:picLocks noChangeAspect="1"/>
          </p:cNvPicPr>
          <p:nvPr/>
        </p:nvPicPr>
        <p:blipFill>
          <a:blip r:embed="rId2"/>
          <a:stretch>
            <a:fillRect/>
          </a:stretch>
        </p:blipFill>
        <p:spPr>
          <a:xfrm>
            <a:off x="1066800" y="1504950"/>
            <a:ext cx="7010400" cy="3276600"/>
          </a:xfrm>
          <a:prstGeom prst="rect">
            <a:avLst/>
          </a:prstGeom>
        </p:spPr>
      </p:pic>
      <p:sp>
        <p:nvSpPr>
          <p:cNvPr id="3" name="TextBox 2">
            <a:extLst>
              <a:ext uri="{FF2B5EF4-FFF2-40B4-BE49-F238E27FC236}">
                <a16:creationId xmlns:a16="http://schemas.microsoft.com/office/drawing/2014/main" id="{6A013B3E-19AE-61BE-3FD7-CE6A4D8209D6}"/>
              </a:ext>
            </a:extLst>
          </p:cNvPr>
          <p:cNvSpPr txBox="1"/>
          <p:nvPr/>
        </p:nvSpPr>
        <p:spPr>
          <a:xfrm>
            <a:off x="1066800" y="810444"/>
            <a:ext cx="3657600" cy="400110"/>
          </a:xfrm>
          <a:prstGeom prst="rect">
            <a:avLst/>
          </a:prstGeom>
          <a:noFill/>
        </p:spPr>
        <p:txBody>
          <a:bodyPr wrap="square" rtlCol="0">
            <a:spAutoFit/>
          </a:bodyPr>
          <a:lstStyle/>
          <a:p>
            <a:r>
              <a:rPr lang="en-US" sz="2000" b="1" dirty="0"/>
              <a:t>1.ICON V/S PRICE</a:t>
            </a:r>
            <a:endParaRPr lang="en-IN" sz="2000" b="1" dirty="0"/>
          </a:p>
        </p:txBody>
      </p:sp>
    </p:spTree>
    <p:extLst>
      <p:ext uri="{BB962C8B-B14F-4D97-AF65-F5344CB8AC3E}">
        <p14:creationId xmlns:p14="http://schemas.microsoft.com/office/powerpoint/2010/main" val="4152871833"/>
      </p:ext>
    </p:extLst>
  </p:cSld>
  <p:clrMapOvr>
    <a:masterClrMapping/>
  </p:clrMapOvr>
  <p:transition>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0FC138-910C-CB52-E743-8684DDFC5F2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pic>
        <p:nvPicPr>
          <p:cNvPr id="6" name="Picture 5">
            <a:extLst>
              <a:ext uri="{FF2B5EF4-FFF2-40B4-BE49-F238E27FC236}">
                <a16:creationId xmlns:a16="http://schemas.microsoft.com/office/drawing/2014/main" id="{33D58B61-4EC3-C2A3-0C2F-8EF5792646A7}"/>
              </a:ext>
            </a:extLst>
          </p:cNvPr>
          <p:cNvPicPr>
            <a:picLocks noChangeAspect="1"/>
          </p:cNvPicPr>
          <p:nvPr/>
        </p:nvPicPr>
        <p:blipFill>
          <a:blip r:embed="rId2"/>
          <a:stretch>
            <a:fillRect/>
          </a:stretch>
        </p:blipFill>
        <p:spPr>
          <a:xfrm>
            <a:off x="818825" y="819150"/>
            <a:ext cx="6953575" cy="3593306"/>
          </a:xfrm>
          <a:prstGeom prst="rect">
            <a:avLst/>
          </a:prstGeom>
        </p:spPr>
      </p:pic>
      <p:sp>
        <p:nvSpPr>
          <p:cNvPr id="7" name="TextBox 6">
            <a:extLst>
              <a:ext uri="{FF2B5EF4-FFF2-40B4-BE49-F238E27FC236}">
                <a16:creationId xmlns:a16="http://schemas.microsoft.com/office/drawing/2014/main" id="{836F4598-712C-50A8-A569-0240468DEE55}"/>
              </a:ext>
            </a:extLst>
          </p:cNvPr>
          <p:cNvSpPr txBox="1"/>
          <p:nvPr/>
        </p:nvSpPr>
        <p:spPr>
          <a:xfrm>
            <a:off x="831720" y="203006"/>
            <a:ext cx="3276600" cy="677108"/>
          </a:xfrm>
          <a:prstGeom prst="rect">
            <a:avLst/>
          </a:prstGeom>
          <a:noFill/>
        </p:spPr>
        <p:txBody>
          <a:bodyPr wrap="square" rtlCol="0">
            <a:spAutoFit/>
          </a:bodyPr>
          <a:lstStyle/>
          <a:p>
            <a:r>
              <a:rPr lang="en-US" sz="2000" b="1" dirty="0"/>
              <a:t>2. NAME V/S PRICE</a:t>
            </a:r>
            <a:endParaRPr lang="en-IN" sz="2000" b="1" dirty="0"/>
          </a:p>
          <a:p>
            <a:endParaRPr lang="en-IN" dirty="0"/>
          </a:p>
        </p:txBody>
      </p:sp>
    </p:spTree>
    <p:extLst>
      <p:ext uri="{BB962C8B-B14F-4D97-AF65-F5344CB8AC3E}">
        <p14:creationId xmlns:p14="http://schemas.microsoft.com/office/powerpoint/2010/main" val="2893035716"/>
      </p:ext>
    </p:extLst>
  </p:cSld>
  <p:clrMapOvr>
    <a:masterClrMapping/>
  </p:clrMapOvr>
  <p:transition>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F3E64B-EAD2-7FA6-A374-34A36CCE155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pic>
        <p:nvPicPr>
          <p:cNvPr id="4" name="Picture 3">
            <a:extLst>
              <a:ext uri="{FF2B5EF4-FFF2-40B4-BE49-F238E27FC236}">
                <a16:creationId xmlns:a16="http://schemas.microsoft.com/office/drawing/2014/main" id="{B7F948BF-9445-F1EF-9484-98ABD186382D}"/>
              </a:ext>
            </a:extLst>
          </p:cNvPr>
          <p:cNvPicPr>
            <a:picLocks noChangeAspect="1"/>
          </p:cNvPicPr>
          <p:nvPr/>
        </p:nvPicPr>
        <p:blipFill>
          <a:blip r:embed="rId2"/>
          <a:stretch>
            <a:fillRect/>
          </a:stretch>
        </p:blipFill>
        <p:spPr>
          <a:xfrm>
            <a:off x="1219200" y="742950"/>
            <a:ext cx="6846873" cy="4121432"/>
          </a:xfrm>
          <a:prstGeom prst="rect">
            <a:avLst/>
          </a:prstGeom>
        </p:spPr>
      </p:pic>
      <p:sp>
        <p:nvSpPr>
          <p:cNvPr id="5" name="TextBox 4">
            <a:extLst>
              <a:ext uri="{FF2B5EF4-FFF2-40B4-BE49-F238E27FC236}">
                <a16:creationId xmlns:a16="http://schemas.microsoft.com/office/drawing/2014/main" id="{351D4D0D-9D2A-84F8-E5F0-A7D0BF853E57}"/>
              </a:ext>
            </a:extLst>
          </p:cNvPr>
          <p:cNvSpPr txBox="1"/>
          <p:nvPr/>
        </p:nvSpPr>
        <p:spPr>
          <a:xfrm>
            <a:off x="1295400" y="209550"/>
            <a:ext cx="5257800" cy="400110"/>
          </a:xfrm>
          <a:prstGeom prst="rect">
            <a:avLst/>
          </a:prstGeom>
          <a:noFill/>
        </p:spPr>
        <p:txBody>
          <a:bodyPr wrap="square" rtlCol="0">
            <a:spAutoFit/>
          </a:bodyPr>
          <a:lstStyle/>
          <a:p>
            <a:r>
              <a:rPr lang="en-US" sz="2000" b="1" dirty="0"/>
              <a:t>3. SOURCE V/S SURGE MULTIPLIER</a:t>
            </a:r>
            <a:endParaRPr lang="en-IN" sz="2000" b="1" dirty="0"/>
          </a:p>
        </p:txBody>
      </p:sp>
    </p:spTree>
    <p:extLst>
      <p:ext uri="{BB962C8B-B14F-4D97-AF65-F5344CB8AC3E}">
        <p14:creationId xmlns:p14="http://schemas.microsoft.com/office/powerpoint/2010/main" val="2182737171"/>
      </p:ext>
    </p:extLst>
  </p:cSld>
  <p:clrMapOvr>
    <a:masterClrMapping/>
  </p:clrMapOvr>
  <p:transition>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755326-1FA8-36D4-4ED4-F6777BBAF4F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pic>
        <p:nvPicPr>
          <p:cNvPr id="4" name="Picture 3">
            <a:extLst>
              <a:ext uri="{FF2B5EF4-FFF2-40B4-BE49-F238E27FC236}">
                <a16:creationId xmlns:a16="http://schemas.microsoft.com/office/drawing/2014/main" id="{DAB64E35-FB50-6A41-58E7-217E0E203125}"/>
              </a:ext>
            </a:extLst>
          </p:cNvPr>
          <p:cNvPicPr>
            <a:picLocks noChangeAspect="1"/>
          </p:cNvPicPr>
          <p:nvPr/>
        </p:nvPicPr>
        <p:blipFill>
          <a:blip r:embed="rId2"/>
          <a:stretch>
            <a:fillRect/>
          </a:stretch>
        </p:blipFill>
        <p:spPr>
          <a:xfrm>
            <a:off x="990600" y="895350"/>
            <a:ext cx="7391400" cy="3886200"/>
          </a:xfrm>
          <a:prstGeom prst="rect">
            <a:avLst/>
          </a:prstGeom>
        </p:spPr>
      </p:pic>
      <p:sp>
        <p:nvSpPr>
          <p:cNvPr id="5" name="TextBox 4">
            <a:extLst>
              <a:ext uri="{FF2B5EF4-FFF2-40B4-BE49-F238E27FC236}">
                <a16:creationId xmlns:a16="http://schemas.microsoft.com/office/drawing/2014/main" id="{FE647D6C-BBF4-06FC-CAD8-116E940DFC2B}"/>
              </a:ext>
            </a:extLst>
          </p:cNvPr>
          <p:cNvSpPr txBox="1"/>
          <p:nvPr/>
        </p:nvSpPr>
        <p:spPr>
          <a:xfrm>
            <a:off x="990600" y="209550"/>
            <a:ext cx="3810000" cy="400110"/>
          </a:xfrm>
          <a:prstGeom prst="rect">
            <a:avLst/>
          </a:prstGeom>
          <a:noFill/>
        </p:spPr>
        <p:txBody>
          <a:bodyPr wrap="square" rtlCol="0">
            <a:spAutoFit/>
          </a:bodyPr>
          <a:lstStyle/>
          <a:p>
            <a:r>
              <a:rPr lang="en-US" sz="2000" b="1" dirty="0"/>
              <a:t>4. LOCATION</a:t>
            </a:r>
            <a:endParaRPr lang="en-IN" sz="2000" b="1" dirty="0"/>
          </a:p>
        </p:txBody>
      </p:sp>
    </p:spTree>
    <p:extLst>
      <p:ext uri="{BB962C8B-B14F-4D97-AF65-F5344CB8AC3E}">
        <p14:creationId xmlns:p14="http://schemas.microsoft.com/office/powerpoint/2010/main" val="395795249"/>
      </p:ext>
    </p:extLst>
  </p:cSld>
  <p:clrMapOvr>
    <a:masterClrMapping/>
  </p:clrMapOvr>
  <p:transition>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CDE188-1AE0-46D3-2793-DEC54233BB1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pic>
        <p:nvPicPr>
          <p:cNvPr id="4" name="Picture 3">
            <a:extLst>
              <a:ext uri="{FF2B5EF4-FFF2-40B4-BE49-F238E27FC236}">
                <a16:creationId xmlns:a16="http://schemas.microsoft.com/office/drawing/2014/main" id="{9D3C2389-6A49-16E3-0A1A-E4E0615121F6}"/>
              </a:ext>
            </a:extLst>
          </p:cNvPr>
          <p:cNvPicPr>
            <a:picLocks noChangeAspect="1"/>
          </p:cNvPicPr>
          <p:nvPr/>
        </p:nvPicPr>
        <p:blipFill>
          <a:blip r:embed="rId2"/>
          <a:stretch>
            <a:fillRect/>
          </a:stretch>
        </p:blipFill>
        <p:spPr>
          <a:xfrm>
            <a:off x="858442" y="971550"/>
            <a:ext cx="7523558" cy="3581400"/>
          </a:xfrm>
          <a:prstGeom prst="rect">
            <a:avLst/>
          </a:prstGeom>
        </p:spPr>
      </p:pic>
      <p:sp>
        <p:nvSpPr>
          <p:cNvPr id="7" name="TextBox 6">
            <a:extLst>
              <a:ext uri="{FF2B5EF4-FFF2-40B4-BE49-F238E27FC236}">
                <a16:creationId xmlns:a16="http://schemas.microsoft.com/office/drawing/2014/main" id="{51D27B44-72D5-3BA7-B273-E6983E8BAC09}"/>
              </a:ext>
            </a:extLst>
          </p:cNvPr>
          <p:cNvSpPr txBox="1"/>
          <p:nvPr/>
        </p:nvSpPr>
        <p:spPr>
          <a:xfrm>
            <a:off x="990600" y="361950"/>
            <a:ext cx="3124200" cy="400110"/>
          </a:xfrm>
          <a:prstGeom prst="rect">
            <a:avLst/>
          </a:prstGeom>
          <a:noFill/>
        </p:spPr>
        <p:txBody>
          <a:bodyPr wrap="square" rtlCol="0">
            <a:spAutoFit/>
          </a:bodyPr>
          <a:lstStyle/>
          <a:p>
            <a:r>
              <a:rPr lang="en-US" sz="2000" b="1" dirty="0"/>
              <a:t>5. VEHICLES</a:t>
            </a:r>
            <a:endParaRPr lang="en-IN" sz="2000" b="1" dirty="0"/>
          </a:p>
        </p:txBody>
      </p:sp>
    </p:spTree>
    <p:extLst>
      <p:ext uri="{BB962C8B-B14F-4D97-AF65-F5344CB8AC3E}">
        <p14:creationId xmlns:p14="http://schemas.microsoft.com/office/powerpoint/2010/main" val="763459566"/>
      </p:ext>
    </p:extLst>
  </p:cSld>
  <p:clrMapOvr>
    <a:masterClrMapping/>
  </p:clrMapOvr>
  <p:transition>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34AC60-C263-406E-99CE-83D6EE0506C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pic>
        <p:nvPicPr>
          <p:cNvPr id="4" name="Picture 3">
            <a:extLst>
              <a:ext uri="{FF2B5EF4-FFF2-40B4-BE49-F238E27FC236}">
                <a16:creationId xmlns:a16="http://schemas.microsoft.com/office/drawing/2014/main" id="{7BB398DB-6BF2-166A-5303-E80E0AE23075}"/>
              </a:ext>
            </a:extLst>
          </p:cNvPr>
          <p:cNvPicPr>
            <a:picLocks noChangeAspect="1"/>
          </p:cNvPicPr>
          <p:nvPr/>
        </p:nvPicPr>
        <p:blipFill>
          <a:blip r:embed="rId2"/>
          <a:stretch>
            <a:fillRect/>
          </a:stretch>
        </p:blipFill>
        <p:spPr>
          <a:xfrm>
            <a:off x="861959" y="808014"/>
            <a:ext cx="7599758" cy="3886199"/>
          </a:xfrm>
          <a:prstGeom prst="rect">
            <a:avLst/>
          </a:prstGeom>
        </p:spPr>
      </p:pic>
      <p:sp>
        <p:nvSpPr>
          <p:cNvPr id="5" name="TextBox 4">
            <a:extLst>
              <a:ext uri="{FF2B5EF4-FFF2-40B4-BE49-F238E27FC236}">
                <a16:creationId xmlns:a16="http://schemas.microsoft.com/office/drawing/2014/main" id="{804DBAB7-8308-9566-EA37-B15A34A5A1F6}"/>
              </a:ext>
            </a:extLst>
          </p:cNvPr>
          <p:cNvSpPr txBox="1"/>
          <p:nvPr/>
        </p:nvSpPr>
        <p:spPr>
          <a:xfrm>
            <a:off x="990600" y="285751"/>
            <a:ext cx="5181600" cy="400110"/>
          </a:xfrm>
          <a:prstGeom prst="rect">
            <a:avLst/>
          </a:prstGeom>
          <a:noFill/>
        </p:spPr>
        <p:txBody>
          <a:bodyPr wrap="square" rtlCol="0">
            <a:spAutoFit/>
          </a:bodyPr>
          <a:lstStyle/>
          <a:p>
            <a:r>
              <a:rPr lang="en-US" sz="2000" b="1" dirty="0"/>
              <a:t>6. WEATHER EFFECT</a:t>
            </a:r>
            <a:endParaRPr lang="en-IN" sz="2000" b="1" dirty="0"/>
          </a:p>
        </p:txBody>
      </p:sp>
    </p:spTree>
    <p:extLst>
      <p:ext uri="{BB962C8B-B14F-4D97-AF65-F5344CB8AC3E}">
        <p14:creationId xmlns:p14="http://schemas.microsoft.com/office/powerpoint/2010/main" val="237863114"/>
      </p:ext>
    </p:extLst>
  </p:cSld>
  <p:clrMapOvr>
    <a:masterClrMapping/>
  </p:clrMapOvr>
  <p:transition>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6710FC-A4B8-2112-EEC3-B5D64C453A6D}"/>
              </a:ext>
            </a:extLst>
          </p:cNvPr>
          <p:cNvSpPr>
            <a:spLocks noGrp="1"/>
          </p:cNvSpPr>
          <p:nvPr>
            <p:ph type="sldNum" sz="quarter" idx="12"/>
          </p:nvPr>
        </p:nvSpPr>
        <p:spPr>
          <a:xfrm>
            <a:off x="7631041" y="4412456"/>
            <a:ext cx="578317" cy="273844"/>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18</a:t>
            </a:fld>
            <a:endParaRPr lang="en"/>
          </a:p>
        </p:txBody>
      </p:sp>
      <p:sp>
        <p:nvSpPr>
          <p:cNvPr id="5" name="TextBox 4">
            <a:extLst>
              <a:ext uri="{FF2B5EF4-FFF2-40B4-BE49-F238E27FC236}">
                <a16:creationId xmlns:a16="http://schemas.microsoft.com/office/drawing/2014/main" id="{3ED55F6C-9632-56C2-1088-0298EAF75391}"/>
              </a:ext>
            </a:extLst>
          </p:cNvPr>
          <p:cNvSpPr txBox="1"/>
          <p:nvPr/>
        </p:nvSpPr>
        <p:spPr>
          <a:xfrm>
            <a:off x="1066800" y="257145"/>
            <a:ext cx="4876800" cy="400110"/>
          </a:xfrm>
          <a:prstGeom prst="rect">
            <a:avLst/>
          </a:prstGeom>
          <a:noFill/>
        </p:spPr>
        <p:txBody>
          <a:bodyPr wrap="square" rtlCol="0">
            <a:spAutoFit/>
          </a:bodyPr>
          <a:lstStyle/>
          <a:p>
            <a:r>
              <a:rPr lang="en-US" sz="2000" b="1" dirty="0"/>
              <a:t>7. PRECIP PROBABILITY</a:t>
            </a:r>
            <a:endParaRPr lang="en-IN" sz="2000" b="1" dirty="0"/>
          </a:p>
        </p:txBody>
      </p:sp>
      <p:pic>
        <p:nvPicPr>
          <p:cNvPr id="7" name="Picture 6">
            <a:extLst>
              <a:ext uri="{FF2B5EF4-FFF2-40B4-BE49-F238E27FC236}">
                <a16:creationId xmlns:a16="http://schemas.microsoft.com/office/drawing/2014/main" id="{F0BFDBD3-668A-7337-8CC1-6A627482627F}"/>
              </a:ext>
            </a:extLst>
          </p:cNvPr>
          <p:cNvPicPr>
            <a:picLocks noChangeAspect="1"/>
          </p:cNvPicPr>
          <p:nvPr/>
        </p:nvPicPr>
        <p:blipFill>
          <a:blip r:embed="rId2"/>
          <a:stretch>
            <a:fillRect/>
          </a:stretch>
        </p:blipFill>
        <p:spPr>
          <a:xfrm>
            <a:off x="1066800" y="895350"/>
            <a:ext cx="7142558" cy="3790950"/>
          </a:xfrm>
          <a:prstGeom prst="rect">
            <a:avLst/>
          </a:prstGeom>
        </p:spPr>
      </p:pic>
    </p:spTree>
    <p:extLst>
      <p:ext uri="{BB962C8B-B14F-4D97-AF65-F5344CB8AC3E}">
        <p14:creationId xmlns:p14="http://schemas.microsoft.com/office/powerpoint/2010/main" val="3721362965"/>
      </p:ext>
    </p:extLst>
  </p:cSld>
  <p:clrMapOvr>
    <a:masterClrMapping/>
  </p:clrMapOvr>
  <p:transition>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0700" y="419784"/>
            <a:ext cx="3962400" cy="646331"/>
          </a:xfrm>
          <a:prstGeom prst="rect">
            <a:avLst/>
          </a:prstGeom>
          <a:noFill/>
        </p:spPr>
        <p:txBody>
          <a:bodyPr wrap="square" rtlCol="0">
            <a:spAutoFit/>
          </a:bodyPr>
          <a:lstStyle/>
          <a:p>
            <a:r>
              <a:rPr lang="en" sz="3600" b="1" u="sng" dirty="0">
                <a:solidFill>
                  <a:prstClr val="white"/>
                </a:solidFill>
                <a:latin typeface="Arial" pitchFamily="34" charset="0"/>
                <a:cs typeface="Arial" pitchFamily="34" charset="0"/>
                <a:sym typeface="Bebas Neue"/>
              </a:rPr>
              <a:t>Label Encoding</a:t>
            </a:r>
            <a:endParaRPr lang="en-US" sz="3600" u="sng" dirty="0"/>
          </a:p>
        </p:txBody>
      </p:sp>
      <p:sp>
        <p:nvSpPr>
          <p:cNvPr id="6" name="TextBox 5"/>
          <p:cNvSpPr txBox="1"/>
          <p:nvPr/>
        </p:nvSpPr>
        <p:spPr>
          <a:xfrm>
            <a:off x="609600" y="1733550"/>
            <a:ext cx="6324600" cy="1323439"/>
          </a:xfrm>
          <a:prstGeom prst="rect">
            <a:avLst/>
          </a:prstGeom>
          <a:noFill/>
        </p:spPr>
        <p:txBody>
          <a:bodyPr wrap="square" rtlCol="0">
            <a:spAutoFit/>
          </a:bodyPr>
          <a:lstStyle/>
          <a:p>
            <a:pPr lvl="0" algn="just"/>
            <a:r>
              <a:rPr lang="en-US" sz="2000" dirty="0">
                <a:solidFill>
                  <a:prstClr val="white"/>
                </a:solidFill>
                <a:latin typeface="Arial" pitchFamily="34" charset="0"/>
                <a:cs typeface="Arial" pitchFamily="34" charset="0"/>
                <a:sym typeface="Bebas Neue"/>
              </a:rPr>
              <a:t>Label Encoding refers to converting the labels into numeric form</a:t>
            </a:r>
          </a:p>
          <a:p>
            <a:pPr lvl="0" algn="just"/>
            <a:endParaRPr lang="en-US" sz="2000" dirty="0">
              <a:solidFill>
                <a:prstClr val="white"/>
              </a:solidFill>
              <a:latin typeface="Arial" pitchFamily="34" charset="0"/>
              <a:cs typeface="Arial" pitchFamily="34" charset="0"/>
              <a:sym typeface="Bebas Neue"/>
            </a:endParaRPr>
          </a:p>
          <a:p>
            <a:pPr lvl="0" algn="just"/>
            <a:r>
              <a:rPr lang="en-US" sz="2000" dirty="0">
                <a:solidFill>
                  <a:prstClr val="white"/>
                </a:solidFill>
                <a:latin typeface="Arial" pitchFamily="34" charset="0"/>
                <a:cs typeface="Arial" pitchFamily="34" charset="0"/>
                <a:sym typeface="Bebas Neue"/>
              </a:rPr>
              <a:t> so as to convert it into the machine-readable form</a:t>
            </a:r>
            <a:endParaRPr lang="en-US" dirty="0"/>
          </a:p>
        </p:txBody>
      </p:sp>
      <p:grpSp>
        <p:nvGrpSpPr>
          <p:cNvPr id="4" name="Google Shape;315;p31"/>
          <p:cNvGrpSpPr/>
          <p:nvPr/>
        </p:nvGrpSpPr>
        <p:grpSpPr>
          <a:xfrm>
            <a:off x="6248400" y="742950"/>
            <a:ext cx="2714848" cy="3653541"/>
            <a:chOff x="6092896" y="1233444"/>
            <a:chExt cx="2714848" cy="3653541"/>
          </a:xfrm>
        </p:grpSpPr>
        <p:pic>
          <p:nvPicPr>
            <p:cNvPr id="7" name="Google Shape;316;p31"/>
            <p:cNvPicPr preferRelativeResize="0"/>
            <p:nvPr/>
          </p:nvPicPr>
          <p:blipFill>
            <a:blip r:embed="rId2">
              <a:alphaModFix/>
            </a:blip>
            <a:stretch>
              <a:fillRect/>
            </a:stretch>
          </p:blipFill>
          <p:spPr>
            <a:xfrm>
              <a:off x="6092896" y="1233444"/>
              <a:ext cx="2714848" cy="3653541"/>
            </a:xfrm>
            <a:prstGeom prst="rect">
              <a:avLst/>
            </a:prstGeom>
            <a:noFill/>
            <a:ln>
              <a:noFill/>
            </a:ln>
          </p:spPr>
        </p:pic>
        <p:pic>
          <p:nvPicPr>
            <p:cNvPr id="8" name="Google Shape;317;p31"/>
            <p:cNvPicPr preferRelativeResize="0"/>
            <p:nvPr/>
          </p:nvPicPr>
          <p:blipFill>
            <a:blip r:embed="rId3">
              <a:alphaModFix/>
            </a:blip>
            <a:stretch>
              <a:fillRect/>
            </a:stretch>
          </p:blipFill>
          <p:spPr>
            <a:xfrm>
              <a:off x="7313796" y="1855508"/>
              <a:ext cx="232462" cy="156560"/>
            </a:xfrm>
            <a:prstGeom prst="rect">
              <a:avLst/>
            </a:prstGeom>
            <a:noFill/>
            <a:ln>
              <a:noFill/>
            </a:ln>
          </p:spPr>
        </p:pic>
      </p:grpSp>
    </p:spTree>
  </p:cSld>
  <p:clrMapOvr>
    <a:masterClrMapping/>
  </p:clrMapOvr>
  <p:transition>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46;p11"/>
          <p:cNvPicPr preferRelativeResize="0"/>
          <p:nvPr/>
        </p:nvPicPr>
        <p:blipFill>
          <a:blip r:embed="rId2">
            <a:alphaModFix/>
          </a:blip>
          <a:stretch>
            <a:fillRect/>
          </a:stretch>
        </p:blipFill>
        <p:spPr>
          <a:xfrm>
            <a:off x="4800600" y="847620"/>
            <a:ext cx="3352801" cy="4034313"/>
          </a:xfrm>
          <a:prstGeom prst="rect">
            <a:avLst/>
          </a:prstGeom>
          <a:noFill/>
          <a:ln>
            <a:noFill/>
          </a:ln>
        </p:spPr>
      </p:pic>
      <p:pic>
        <p:nvPicPr>
          <p:cNvPr id="5" name="Google Shape;47;p11"/>
          <p:cNvPicPr preferRelativeResize="0"/>
          <p:nvPr/>
        </p:nvPicPr>
        <p:blipFill>
          <a:blip r:embed="rId3">
            <a:alphaModFix/>
          </a:blip>
          <a:stretch>
            <a:fillRect/>
          </a:stretch>
        </p:blipFill>
        <p:spPr>
          <a:xfrm>
            <a:off x="4495800" y="209550"/>
            <a:ext cx="767393" cy="767396"/>
          </a:xfrm>
          <a:prstGeom prst="rect">
            <a:avLst/>
          </a:prstGeom>
          <a:noFill/>
          <a:ln>
            <a:noFill/>
          </a:ln>
        </p:spPr>
      </p:pic>
      <p:sp>
        <p:nvSpPr>
          <p:cNvPr id="7" name="TextBox 6">
            <a:extLst>
              <a:ext uri="{FF2B5EF4-FFF2-40B4-BE49-F238E27FC236}">
                <a16:creationId xmlns:a16="http://schemas.microsoft.com/office/drawing/2014/main" id="{A90EFD5C-2306-2C7D-46A5-06B6EF50E905}"/>
              </a:ext>
            </a:extLst>
          </p:cNvPr>
          <p:cNvSpPr txBox="1"/>
          <p:nvPr/>
        </p:nvSpPr>
        <p:spPr>
          <a:xfrm>
            <a:off x="838200" y="1186755"/>
            <a:ext cx="4269657" cy="2769989"/>
          </a:xfrm>
          <a:prstGeom prst="rect">
            <a:avLst/>
          </a:prstGeom>
          <a:noFill/>
        </p:spPr>
        <p:txBody>
          <a:bodyPr wrap="square" rtlCol="0">
            <a:spAutoFit/>
          </a:bodyPr>
          <a:lstStyle/>
          <a:p>
            <a:r>
              <a:rPr lang="en-US" sz="3600" b="1" u="sng" dirty="0"/>
              <a:t>Presented By:</a:t>
            </a:r>
          </a:p>
          <a:p>
            <a:endParaRPr lang="en-US" sz="2000" b="1" dirty="0"/>
          </a:p>
          <a:p>
            <a:r>
              <a:rPr lang="en-US" sz="2000" dirty="0"/>
              <a:t>Omkar Balwant Jadhav</a:t>
            </a:r>
          </a:p>
          <a:p>
            <a:endParaRPr lang="en-US" sz="2000" dirty="0"/>
          </a:p>
          <a:p>
            <a:r>
              <a:rPr lang="en-US" sz="2000" dirty="0"/>
              <a:t>M.Sc. Tech (Mathematics) Part - III</a:t>
            </a:r>
          </a:p>
          <a:p>
            <a:endParaRPr lang="en-US" sz="2000" dirty="0"/>
          </a:p>
          <a:p>
            <a:r>
              <a:rPr lang="en-US" sz="2000" dirty="0"/>
              <a:t>Year (2022-23)</a:t>
            </a:r>
          </a:p>
          <a:p>
            <a:endParaRPr lang="en-US" dirty="0"/>
          </a:p>
        </p:txBody>
      </p:sp>
    </p:spTree>
  </p:cSld>
  <p:clrMapOvr>
    <a:masterClrMapping/>
  </p:clrMapOvr>
  <p:transition>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20</a:t>
            </a:fld>
            <a:endParaRPr lang="en"/>
          </a:p>
        </p:txBody>
      </p:sp>
      <p:sp>
        <p:nvSpPr>
          <p:cNvPr id="9" name="TextBox 8">
            <a:extLst>
              <a:ext uri="{FF2B5EF4-FFF2-40B4-BE49-F238E27FC236}">
                <a16:creationId xmlns:a16="http://schemas.microsoft.com/office/drawing/2014/main" id="{F5DA6EF7-64FA-A232-DA7E-A6A5D3122748}"/>
              </a:ext>
            </a:extLst>
          </p:cNvPr>
          <p:cNvSpPr txBox="1"/>
          <p:nvPr/>
        </p:nvSpPr>
        <p:spPr>
          <a:xfrm>
            <a:off x="979559" y="361950"/>
            <a:ext cx="6869041" cy="523220"/>
          </a:xfrm>
          <a:prstGeom prst="rect">
            <a:avLst/>
          </a:prstGeom>
          <a:noFill/>
        </p:spPr>
        <p:txBody>
          <a:bodyPr wrap="square" rtlCol="0">
            <a:spAutoFit/>
          </a:bodyPr>
          <a:lstStyle/>
          <a:p>
            <a:pPr>
              <a:spcAft>
                <a:spcPts val="800"/>
              </a:spcAft>
            </a:pPr>
            <a:r>
              <a:rPr lang="en-IN" sz="2800" b="1" i="0" u="sng" dirty="0">
                <a:effectLst/>
                <a:latin typeface="Helvetica Neue"/>
              </a:rPr>
              <a:t>RFE (Recursive Feature Elimination)</a:t>
            </a:r>
            <a:endParaRPr lang="en" sz="2800" b="1" u="sng" dirty="0">
              <a:latin typeface="Arial" pitchFamily="34" charset="0"/>
              <a:cs typeface="Arial" pitchFamily="34" charset="0"/>
            </a:endParaRPr>
          </a:p>
        </p:txBody>
      </p:sp>
      <p:sp>
        <p:nvSpPr>
          <p:cNvPr id="10" name="TextBox 9">
            <a:extLst>
              <a:ext uri="{FF2B5EF4-FFF2-40B4-BE49-F238E27FC236}">
                <a16:creationId xmlns:a16="http://schemas.microsoft.com/office/drawing/2014/main" id="{FFB424EA-97CC-F68A-47A1-0B34CF348221}"/>
              </a:ext>
            </a:extLst>
          </p:cNvPr>
          <p:cNvSpPr txBox="1"/>
          <p:nvPr/>
        </p:nvSpPr>
        <p:spPr>
          <a:xfrm>
            <a:off x="914400" y="1272971"/>
            <a:ext cx="6934200" cy="2585323"/>
          </a:xfrm>
          <a:prstGeom prst="rect">
            <a:avLst/>
          </a:prstGeom>
          <a:noFill/>
        </p:spPr>
        <p:txBody>
          <a:bodyPr wrap="square" rtlCol="0">
            <a:spAutoFit/>
          </a:bodyPr>
          <a:lstStyle/>
          <a:p>
            <a:r>
              <a:rPr lang="en-US" dirty="0"/>
              <a:t>RFE is a wrapper-type feature selection algorithm.</a:t>
            </a:r>
          </a:p>
          <a:p>
            <a:endParaRPr lang="en-US" dirty="0"/>
          </a:p>
          <a:p>
            <a:r>
              <a:rPr lang="en-US" dirty="0"/>
              <a:t>There are two important configuration options when using RFE: </a:t>
            </a:r>
          </a:p>
          <a:p>
            <a:r>
              <a:rPr lang="en-US" dirty="0"/>
              <a:t>• The choice in the number of features to select (k value) </a:t>
            </a:r>
          </a:p>
          <a:p>
            <a:r>
              <a:rPr lang="en-US" dirty="0"/>
              <a:t>• The choice of the algorithm used to choose features. </a:t>
            </a:r>
          </a:p>
          <a:p>
            <a:endParaRPr lang="en-US" dirty="0"/>
          </a:p>
          <a:p>
            <a:r>
              <a:rPr lang="en-US" dirty="0"/>
              <a:t>Achieved by fitting the given machine learning algorithm used in the core of the model, ranking features by importance, discarding the least important features, and re-fitting the model</a:t>
            </a:r>
            <a:endParaRPr lang="en-IN" dirty="0"/>
          </a:p>
        </p:txBody>
      </p:sp>
    </p:spTree>
  </p:cSld>
  <p:clrMapOvr>
    <a:masterClrMapping/>
  </p:clrMapOvr>
  <p:transition>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988770977"/>
              </p:ext>
            </p:extLst>
          </p:nvPr>
        </p:nvGraphicFramePr>
        <p:xfrm>
          <a:off x="1295400" y="2038350"/>
          <a:ext cx="6629400" cy="2179320"/>
        </p:xfrm>
        <a:graphic>
          <a:graphicData uri="http://schemas.openxmlformats.org/drawingml/2006/table">
            <a:tbl>
              <a:tblPr firstRow="1" bandRow="1">
                <a:tableStyleId>{35758FB7-9AC5-4552-8A53-C91805E547FA}</a:tableStyleId>
              </a:tblPr>
              <a:tblGrid>
                <a:gridCol w="22098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tblGrid>
              <a:tr h="304800">
                <a:tc>
                  <a:txBody>
                    <a:bodyPr/>
                    <a:lstStyle/>
                    <a:p>
                      <a:r>
                        <a:rPr lang="en-US" dirty="0"/>
                        <a:t>Serial</a:t>
                      </a:r>
                      <a:r>
                        <a:rPr lang="en-US" baseline="0" dirty="0"/>
                        <a:t> </a:t>
                      </a:r>
                      <a:r>
                        <a:rPr lang="en-US" dirty="0"/>
                        <a:t>No.</a:t>
                      </a:r>
                    </a:p>
                  </a:txBody>
                  <a:tcPr/>
                </a:tc>
                <a:tc>
                  <a:txBody>
                    <a:bodyPr/>
                    <a:lstStyle/>
                    <a:p>
                      <a:r>
                        <a:rPr lang="en-US" dirty="0"/>
                        <a:t>No. of Feature</a:t>
                      </a:r>
                    </a:p>
                  </a:txBody>
                  <a:tcPr/>
                </a:tc>
                <a:tc>
                  <a:txBody>
                    <a:bodyPr/>
                    <a:lstStyle/>
                    <a:p>
                      <a:r>
                        <a:rPr lang="en-US" dirty="0"/>
                        <a:t>Accuracy</a:t>
                      </a:r>
                    </a:p>
                  </a:txBody>
                  <a:tcPr/>
                </a:tc>
                <a:extLst>
                  <a:ext uri="{0D108BD9-81ED-4DB2-BD59-A6C34878D82A}">
                    <a16:rowId xmlns:a16="http://schemas.microsoft.com/office/drawing/2014/main" val="10000"/>
                  </a:ext>
                </a:extLst>
              </a:tr>
              <a:tr h="457200">
                <a:tc>
                  <a:txBody>
                    <a:bodyPr/>
                    <a:lstStyle/>
                    <a:p>
                      <a:r>
                        <a:rPr lang="en-US" dirty="0"/>
                        <a:t>1</a:t>
                      </a:r>
                    </a:p>
                  </a:txBody>
                  <a:tcPr/>
                </a:tc>
                <a:tc>
                  <a:txBody>
                    <a:bodyPr/>
                    <a:lstStyle/>
                    <a:p>
                      <a:r>
                        <a:rPr lang="en-US" dirty="0"/>
                        <a:t>56</a:t>
                      </a:r>
                    </a:p>
                  </a:txBody>
                  <a:tcPr/>
                </a:tc>
                <a:tc>
                  <a:txBody>
                    <a:bodyPr/>
                    <a:lstStyle/>
                    <a:p>
                      <a:r>
                        <a:rPr lang="en-IN" dirty="0"/>
                        <a:t>0.8631583766941027</a:t>
                      </a:r>
                      <a:endParaRPr lang="en-US" dirty="0"/>
                    </a:p>
                  </a:txBody>
                  <a:tcPr/>
                </a:tc>
                <a:extLst>
                  <a:ext uri="{0D108BD9-81ED-4DB2-BD59-A6C34878D82A}">
                    <a16:rowId xmlns:a16="http://schemas.microsoft.com/office/drawing/2014/main" val="10001"/>
                  </a:ext>
                </a:extLst>
              </a:tr>
              <a:tr h="457200">
                <a:tc>
                  <a:txBody>
                    <a:bodyPr/>
                    <a:lstStyle/>
                    <a:p>
                      <a:r>
                        <a:rPr lang="en-US" dirty="0"/>
                        <a:t>2</a:t>
                      </a:r>
                    </a:p>
                  </a:txBody>
                  <a:tcPr/>
                </a:tc>
                <a:tc>
                  <a:txBody>
                    <a:bodyPr/>
                    <a:lstStyle/>
                    <a:p>
                      <a:r>
                        <a:rPr lang="en-US" dirty="0"/>
                        <a:t>40</a:t>
                      </a:r>
                    </a:p>
                  </a:txBody>
                  <a:tcPr/>
                </a:tc>
                <a:tc>
                  <a:txBody>
                    <a:bodyPr/>
                    <a:lstStyle/>
                    <a:p>
                      <a:r>
                        <a:rPr lang="en-IN" dirty="0"/>
                        <a:t>0.8631583766941028 </a:t>
                      </a:r>
                      <a:endParaRPr lang="en-US" dirty="0"/>
                    </a:p>
                  </a:txBody>
                  <a:tcPr/>
                </a:tc>
                <a:extLst>
                  <a:ext uri="{0D108BD9-81ED-4DB2-BD59-A6C34878D82A}">
                    <a16:rowId xmlns:a16="http://schemas.microsoft.com/office/drawing/2014/main" val="10002"/>
                  </a:ext>
                </a:extLst>
              </a:tr>
              <a:tr h="457200">
                <a:tc>
                  <a:txBody>
                    <a:bodyPr/>
                    <a:lstStyle/>
                    <a:p>
                      <a:r>
                        <a:rPr lang="en-US" dirty="0"/>
                        <a:t>3</a:t>
                      </a:r>
                    </a:p>
                  </a:txBody>
                  <a:tcPr/>
                </a:tc>
                <a:tc>
                  <a:txBody>
                    <a:bodyPr/>
                    <a:lstStyle/>
                    <a:p>
                      <a:r>
                        <a:rPr lang="en-US" dirty="0"/>
                        <a:t>25</a:t>
                      </a:r>
                    </a:p>
                  </a:txBody>
                  <a:tcPr/>
                </a:tc>
                <a:tc>
                  <a:txBody>
                    <a:bodyPr/>
                    <a:lstStyle/>
                    <a:p>
                      <a:r>
                        <a:rPr lang="en-IN" dirty="0"/>
                        <a:t>0.8631583766941028</a:t>
                      </a:r>
                      <a:endParaRPr lang="en-US" dirty="0"/>
                    </a:p>
                  </a:txBody>
                  <a:tcPr/>
                </a:tc>
                <a:extLst>
                  <a:ext uri="{0D108BD9-81ED-4DB2-BD59-A6C34878D82A}">
                    <a16:rowId xmlns:a16="http://schemas.microsoft.com/office/drawing/2014/main" val="10003"/>
                  </a:ext>
                </a:extLst>
              </a:tr>
              <a:tr h="457200">
                <a:tc>
                  <a:txBody>
                    <a:bodyPr/>
                    <a:lstStyle/>
                    <a:p>
                      <a:r>
                        <a:rPr lang="en-US" dirty="0"/>
                        <a:t>4</a:t>
                      </a:r>
                    </a:p>
                  </a:txBody>
                  <a:tcPr/>
                </a:tc>
                <a:tc>
                  <a:txBody>
                    <a:bodyPr/>
                    <a:lstStyle/>
                    <a:p>
                      <a:r>
                        <a:rPr lang="en-US" dirty="0"/>
                        <a:t>15</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0.8631583766941029</a:t>
                      </a:r>
                      <a:endParaRPr lang="en-US" dirty="0"/>
                    </a:p>
                    <a:p>
                      <a:endParaRPr lang="en-US" dirty="0"/>
                    </a:p>
                  </a:txBody>
                  <a:tcPr/>
                </a:tc>
                <a:extLst>
                  <a:ext uri="{0D108BD9-81ED-4DB2-BD59-A6C34878D82A}">
                    <a16:rowId xmlns:a16="http://schemas.microsoft.com/office/drawing/2014/main" val="10004"/>
                  </a:ext>
                </a:extLst>
              </a:tr>
            </a:tbl>
          </a:graphicData>
        </a:graphic>
      </p:graphicFrame>
      <p:sp>
        <p:nvSpPr>
          <p:cNvPr id="8" name="TextBox 7"/>
          <p:cNvSpPr txBox="1"/>
          <p:nvPr/>
        </p:nvSpPr>
        <p:spPr>
          <a:xfrm>
            <a:off x="1219200" y="514350"/>
            <a:ext cx="7086600" cy="707886"/>
          </a:xfrm>
          <a:prstGeom prst="rect">
            <a:avLst/>
          </a:prstGeom>
          <a:noFill/>
        </p:spPr>
        <p:txBody>
          <a:bodyPr wrap="square" rtlCol="0">
            <a:spAutoFit/>
          </a:bodyPr>
          <a:lstStyle/>
          <a:p>
            <a:pPr algn="just"/>
            <a:r>
              <a:rPr lang="en-US" sz="2000" dirty="0">
                <a:solidFill>
                  <a:schemeClr val="tx1"/>
                </a:solidFill>
              </a:rPr>
              <a:t>After applying RFE on given data set with Linear Regression, we found accuracy with different no of columns as follows:-</a:t>
            </a:r>
          </a:p>
        </p:txBody>
      </p:sp>
    </p:spTree>
  </p:cSld>
  <p:clrMapOvr>
    <a:masterClrMapping/>
  </p:clrMapOvr>
  <p:transition>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E20B45-CBF5-59EF-3F7B-735DFBA807A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22</a:t>
            </a:fld>
            <a:endParaRPr lang="en"/>
          </a:p>
        </p:txBody>
      </p:sp>
      <p:sp>
        <p:nvSpPr>
          <p:cNvPr id="3" name="TextBox 2">
            <a:extLst>
              <a:ext uri="{FF2B5EF4-FFF2-40B4-BE49-F238E27FC236}">
                <a16:creationId xmlns:a16="http://schemas.microsoft.com/office/drawing/2014/main" id="{C1A9795B-09AF-08C2-88B6-C8C8450533F1}"/>
              </a:ext>
            </a:extLst>
          </p:cNvPr>
          <p:cNvSpPr txBox="1"/>
          <p:nvPr/>
        </p:nvSpPr>
        <p:spPr>
          <a:xfrm>
            <a:off x="1905000" y="354917"/>
            <a:ext cx="5029200" cy="523220"/>
          </a:xfrm>
          <a:prstGeom prst="rect">
            <a:avLst/>
          </a:prstGeom>
          <a:noFill/>
        </p:spPr>
        <p:txBody>
          <a:bodyPr wrap="square" rtlCol="0">
            <a:spAutoFit/>
          </a:bodyPr>
          <a:lstStyle/>
          <a:p>
            <a:r>
              <a:rPr lang="en-US" sz="2800" b="1" u="sng" dirty="0">
                <a:latin typeface="Calibri" panose="020F0502020204030204" pitchFamily="34" charset="0"/>
                <a:ea typeface="Calibri" panose="020F0502020204030204" pitchFamily="34" charset="0"/>
                <a:cs typeface="Calibri" panose="020F0502020204030204" pitchFamily="34" charset="0"/>
              </a:rPr>
              <a:t>Final Dataset After Applying RFE</a:t>
            </a:r>
            <a:endParaRPr lang="en-IN" sz="2800" b="1" u="sng"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FEA34753-B0F9-EBAE-E13A-B2FD60D9F369}"/>
              </a:ext>
            </a:extLst>
          </p:cNvPr>
          <p:cNvPicPr>
            <a:picLocks noChangeAspect="1"/>
          </p:cNvPicPr>
          <p:nvPr/>
        </p:nvPicPr>
        <p:blipFill>
          <a:blip r:embed="rId2"/>
          <a:stretch>
            <a:fillRect/>
          </a:stretch>
        </p:blipFill>
        <p:spPr>
          <a:xfrm>
            <a:off x="1066800" y="1392702"/>
            <a:ext cx="6858000" cy="2952365"/>
          </a:xfrm>
          <a:prstGeom prst="rect">
            <a:avLst/>
          </a:prstGeom>
        </p:spPr>
      </p:pic>
    </p:spTree>
    <p:extLst>
      <p:ext uri="{BB962C8B-B14F-4D97-AF65-F5344CB8AC3E}">
        <p14:creationId xmlns:p14="http://schemas.microsoft.com/office/powerpoint/2010/main" val="453113505"/>
      </p:ext>
    </p:extLst>
  </p:cSld>
  <p:clrMapOvr>
    <a:masterClrMapping/>
  </p:clrMapOvr>
  <p:transition>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30" name="Google Shape;230;p26"/>
          <p:cNvSpPr txBox="1">
            <a:spLocks noGrp="1"/>
          </p:cNvSpPr>
          <p:nvPr>
            <p:ph type="sldNum" sz="quarter"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23</a:t>
            </a:fld>
            <a:endParaRPr/>
          </a:p>
        </p:txBody>
      </p:sp>
      <p:sp>
        <p:nvSpPr>
          <p:cNvPr id="13" name="TextBox 12"/>
          <p:cNvSpPr txBox="1"/>
          <p:nvPr/>
        </p:nvSpPr>
        <p:spPr>
          <a:xfrm>
            <a:off x="3048000" y="133350"/>
            <a:ext cx="2590800" cy="646331"/>
          </a:xfrm>
          <a:prstGeom prst="rect">
            <a:avLst/>
          </a:prstGeom>
          <a:noFill/>
        </p:spPr>
        <p:txBody>
          <a:bodyPr wrap="square" rtlCol="0">
            <a:spAutoFit/>
          </a:bodyPr>
          <a:lstStyle/>
          <a:p>
            <a:r>
              <a:rPr lang="en-US" sz="3600" b="1" u="sng" dirty="0">
                <a:solidFill>
                  <a:schemeClr val="tx1"/>
                </a:solidFill>
              </a:rPr>
              <a:t>Modeling</a:t>
            </a:r>
          </a:p>
        </p:txBody>
      </p:sp>
      <p:sp>
        <p:nvSpPr>
          <p:cNvPr id="14" name="TextBox 13"/>
          <p:cNvSpPr txBox="1"/>
          <p:nvPr/>
        </p:nvSpPr>
        <p:spPr>
          <a:xfrm>
            <a:off x="1143000" y="971550"/>
            <a:ext cx="6019800" cy="1015663"/>
          </a:xfrm>
          <a:prstGeom prst="rect">
            <a:avLst/>
          </a:prstGeom>
          <a:noFill/>
        </p:spPr>
        <p:txBody>
          <a:bodyPr wrap="square" rtlCol="0">
            <a:spAutoFit/>
          </a:bodyPr>
          <a:lstStyle/>
          <a:p>
            <a:pPr algn="just"/>
            <a:r>
              <a:rPr lang="en-US" sz="2000" dirty="0">
                <a:solidFill>
                  <a:schemeClr val="tx1"/>
                </a:solidFill>
              </a:rPr>
              <a:t>After Completion of Recursive Feature Elimination process, we can done Modeling on final dataset. We use four types of Models</a:t>
            </a:r>
          </a:p>
        </p:txBody>
      </p:sp>
      <p:sp>
        <p:nvSpPr>
          <p:cNvPr id="2" name="TextBox 1">
            <a:extLst>
              <a:ext uri="{FF2B5EF4-FFF2-40B4-BE49-F238E27FC236}">
                <a16:creationId xmlns:a16="http://schemas.microsoft.com/office/drawing/2014/main" id="{80776687-2067-1185-8245-D70F90377A9E}"/>
              </a:ext>
            </a:extLst>
          </p:cNvPr>
          <p:cNvSpPr txBox="1"/>
          <p:nvPr/>
        </p:nvSpPr>
        <p:spPr>
          <a:xfrm>
            <a:off x="1143000" y="2008644"/>
            <a:ext cx="6019800" cy="2677656"/>
          </a:xfrm>
          <a:prstGeom prst="rect">
            <a:avLst/>
          </a:prstGeom>
          <a:noFill/>
        </p:spPr>
        <p:txBody>
          <a:bodyPr wrap="square" rtlCol="0">
            <a:spAutoFit/>
          </a:bodyPr>
          <a:lstStyle/>
          <a:p>
            <a:r>
              <a:rPr lang="en-US" sz="2400" b="1" dirty="0">
                <a:solidFill>
                  <a:schemeClr val="tx1"/>
                </a:solidFill>
              </a:rPr>
              <a:t>1. Linear Regression</a:t>
            </a:r>
            <a:endParaRPr lang="en-US" sz="2400" dirty="0">
              <a:solidFill>
                <a:schemeClr val="tx1"/>
              </a:solidFill>
            </a:endParaRPr>
          </a:p>
          <a:p>
            <a:r>
              <a:rPr lang="en-US" sz="2400" dirty="0"/>
              <a:t>  </a:t>
            </a:r>
          </a:p>
          <a:p>
            <a:r>
              <a:rPr lang="en-US" sz="2400" b="1" dirty="0">
                <a:solidFill>
                  <a:schemeClr val="tx1"/>
                </a:solidFill>
              </a:rPr>
              <a:t>2. Decision Tree</a:t>
            </a:r>
          </a:p>
          <a:p>
            <a:endParaRPr lang="en-US" sz="2400" b="1" dirty="0">
              <a:solidFill>
                <a:schemeClr val="tx1"/>
              </a:solidFill>
            </a:endParaRPr>
          </a:p>
          <a:p>
            <a:r>
              <a:rPr lang="en-US" sz="2400" b="1" dirty="0">
                <a:solidFill>
                  <a:schemeClr val="tx1"/>
                </a:solidFill>
              </a:rPr>
              <a:t>3. Random Forest</a:t>
            </a:r>
            <a:endParaRPr lang="en-US" sz="2400" dirty="0">
              <a:solidFill>
                <a:schemeClr val="tx1"/>
              </a:solidFill>
            </a:endParaRPr>
          </a:p>
          <a:p>
            <a:endParaRPr lang="en-US" sz="2400" b="1" dirty="0"/>
          </a:p>
          <a:p>
            <a:r>
              <a:rPr lang="en-US" sz="2400" b="1" dirty="0">
                <a:solidFill>
                  <a:schemeClr val="tx1"/>
                </a:solidFill>
              </a:rPr>
              <a:t>4. Gradient Boosting Regressor </a:t>
            </a:r>
            <a:r>
              <a:rPr lang="en-US" sz="2400" dirty="0">
                <a:solidFill>
                  <a:schemeClr val="tx1"/>
                </a:solidFill>
              </a:rPr>
              <a:t>  </a:t>
            </a:r>
            <a:endParaRPr lang="en-IN" sz="2400" dirty="0"/>
          </a:p>
        </p:txBody>
      </p:sp>
    </p:spTree>
  </p:cSld>
  <p:clrMapOvr>
    <a:masterClrMapping/>
  </p:clrMapOvr>
  <p:transition>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71" name="Google Shape;271;p28"/>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24</a:t>
            </a:fld>
            <a:endParaRPr/>
          </a:p>
        </p:txBody>
      </p:sp>
      <p:grpSp>
        <p:nvGrpSpPr>
          <p:cNvPr id="275" name="Google Shape;275;p28"/>
          <p:cNvGrpSpPr/>
          <p:nvPr/>
        </p:nvGrpSpPr>
        <p:grpSpPr>
          <a:xfrm>
            <a:off x="6781800" y="971550"/>
            <a:ext cx="2362200" cy="3568825"/>
            <a:chOff x="5930423" y="1314875"/>
            <a:chExt cx="2362200" cy="3568825"/>
          </a:xfrm>
        </p:grpSpPr>
        <p:pic>
          <p:nvPicPr>
            <p:cNvPr id="276" name="Google Shape;276;p28"/>
            <p:cNvPicPr preferRelativeResize="0"/>
            <p:nvPr/>
          </p:nvPicPr>
          <p:blipFill rotWithShape="1">
            <a:blip r:embed="rId3">
              <a:alphaModFix/>
            </a:blip>
            <a:srcRect r="14500"/>
            <a:stretch/>
          </p:blipFill>
          <p:spPr>
            <a:xfrm>
              <a:off x="5930423" y="1314875"/>
              <a:ext cx="2362200" cy="3568825"/>
            </a:xfrm>
            <a:prstGeom prst="rect">
              <a:avLst/>
            </a:prstGeom>
            <a:noFill/>
            <a:ln>
              <a:noFill/>
            </a:ln>
          </p:spPr>
        </p:pic>
        <p:pic>
          <p:nvPicPr>
            <p:cNvPr id="277" name="Google Shape;277;p28"/>
            <p:cNvPicPr preferRelativeResize="0"/>
            <p:nvPr/>
          </p:nvPicPr>
          <p:blipFill>
            <a:blip r:embed="rId4">
              <a:alphaModFix/>
            </a:blip>
            <a:stretch>
              <a:fillRect/>
            </a:stretch>
          </p:blipFill>
          <p:spPr>
            <a:xfrm>
              <a:off x="7087476" y="1833431"/>
              <a:ext cx="241950" cy="170793"/>
            </a:xfrm>
            <a:prstGeom prst="rect">
              <a:avLst/>
            </a:prstGeom>
            <a:noFill/>
            <a:ln>
              <a:noFill/>
            </a:ln>
          </p:spPr>
        </p:pic>
      </p:grpSp>
      <p:pic>
        <p:nvPicPr>
          <p:cNvPr id="278" name="Google Shape;278;p28"/>
          <p:cNvPicPr preferRelativeResize="0"/>
          <p:nvPr/>
        </p:nvPicPr>
        <p:blipFill>
          <a:blip r:embed="rId5">
            <a:alphaModFix/>
          </a:blip>
          <a:stretch>
            <a:fillRect/>
          </a:stretch>
        </p:blipFill>
        <p:spPr>
          <a:xfrm>
            <a:off x="6374422" y="605525"/>
            <a:ext cx="704850" cy="704850"/>
          </a:xfrm>
          <a:prstGeom prst="rect">
            <a:avLst/>
          </a:prstGeom>
          <a:noFill/>
          <a:ln>
            <a:noFill/>
          </a:ln>
        </p:spPr>
      </p:pic>
      <p:sp>
        <p:nvSpPr>
          <p:cNvPr id="20" name="TextBox 19"/>
          <p:cNvSpPr txBox="1"/>
          <p:nvPr/>
        </p:nvSpPr>
        <p:spPr>
          <a:xfrm>
            <a:off x="762000" y="434595"/>
            <a:ext cx="7543800" cy="707886"/>
          </a:xfrm>
          <a:prstGeom prst="rect">
            <a:avLst/>
          </a:prstGeom>
          <a:noFill/>
        </p:spPr>
        <p:txBody>
          <a:bodyPr wrap="square" rtlCol="0">
            <a:spAutoFit/>
          </a:bodyPr>
          <a:lstStyle/>
          <a:p>
            <a:pPr algn="just"/>
            <a:r>
              <a:rPr lang="en-US" sz="2000" dirty="0">
                <a:solidFill>
                  <a:schemeClr val="tx1"/>
                </a:solidFill>
              </a:rPr>
              <a:t>After applying different models on final dataset, we found different accuracy as given below :-</a:t>
            </a:r>
          </a:p>
        </p:txBody>
      </p:sp>
      <p:graphicFrame>
        <p:nvGraphicFramePr>
          <p:cNvPr id="21" name="Table 20"/>
          <p:cNvGraphicFramePr>
            <a:graphicFrameLocks noGrp="1"/>
          </p:cNvGraphicFramePr>
          <p:nvPr>
            <p:extLst>
              <p:ext uri="{D42A27DB-BD31-4B8C-83A1-F6EECF244321}">
                <p14:modId xmlns:p14="http://schemas.microsoft.com/office/powerpoint/2010/main" val="1789568457"/>
              </p:ext>
            </p:extLst>
          </p:nvPr>
        </p:nvGraphicFramePr>
        <p:xfrm>
          <a:off x="1143000" y="1504950"/>
          <a:ext cx="6019800" cy="2540000"/>
        </p:xfrm>
        <a:graphic>
          <a:graphicData uri="http://schemas.openxmlformats.org/drawingml/2006/table">
            <a:tbl>
              <a:tblPr firstRow="1" bandRow="1">
                <a:tableStyleId>{3C2FFA5D-87B4-456A-9821-1D502468CF0F}</a:tableStyleId>
              </a:tblPr>
              <a:tblGrid>
                <a:gridCol w="2006600">
                  <a:extLst>
                    <a:ext uri="{9D8B030D-6E8A-4147-A177-3AD203B41FA5}">
                      <a16:colId xmlns:a16="http://schemas.microsoft.com/office/drawing/2014/main" val="20000"/>
                    </a:ext>
                  </a:extLst>
                </a:gridCol>
                <a:gridCol w="2006600">
                  <a:extLst>
                    <a:ext uri="{9D8B030D-6E8A-4147-A177-3AD203B41FA5}">
                      <a16:colId xmlns:a16="http://schemas.microsoft.com/office/drawing/2014/main" val="20001"/>
                    </a:ext>
                  </a:extLst>
                </a:gridCol>
                <a:gridCol w="2006600">
                  <a:extLst>
                    <a:ext uri="{9D8B030D-6E8A-4147-A177-3AD203B41FA5}">
                      <a16:colId xmlns:a16="http://schemas.microsoft.com/office/drawing/2014/main" val="20002"/>
                    </a:ext>
                  </a:extLst>
                </a:gridCol>
              </a:tblGrid>
              <a:tr h="508000">
                <a:tc>
                  <a:txBody>
                    <a:bodyPr/>
                    <a:lstStyle/>
                    <a:p>
                      <a:r>
                        <a:rPr lang="en-US" dirty="0"/>
                        <a:t>Serial No.</a:t>
                      </a:r>
                    </a:p>
                  </a:txBody>
                  <a:tcPr/>
                </a:tc>
                <a:tc>
                  <a:txBody>
                    <a:bodyPr/>
                    <a:lstStyle/>
                    <a:p>
                      <a:r>
                        <a:rPr lang="en-US" dirty="0"/>
                        <a:t>Models</a:t>
                      </a:r>
                    </a:p>
                  </a:txBody>
                  <a:tcPr/>
                </a:tc>
                <a:tc>
                  <a:txBody>
                    <a:bodyPr/>
                    <a:lstStyle/>
                    <a:p>
                      <a:r>
                        <a:rPr lang="en-US" dirty="0"/>
                        <a:t>Accuracy</a:t>
                      </a:r>
                    </a:p>
                  </a:txBody>
                  <a:tcPr/>
                </a:tc>
                <a:extLst>
                  <a:ext uri="{0D108BD9-81ED-4DB2-BD59-A6C34878D82A}">
                    <a16:rowId xmlns:a16="http://schemas.microsoft.com/office/drawing/2014/main" val="10000"/>
                  </a:ext>
                </a:extLst>
              </a:tr>
              <a:tr h="508000">
                <a:tc>
                  <a:txBody>
                    <a:bodyPr/>
                    <a:lstStyle/>
                    <a:p>
                      <a:r>
                        <a:rPr lang="en-US" dirty="0"/>
                        <a:t>1</a:t>
                      </a:r>
                    </a:p>
                  </a:txBody>
                  <a:tcPr/>
                </a:tc>
                <a:tc>
                  <a:txBody>
                    <a:bodyPr/>
                    <a:lstStyle/>
                    <a:p>
                      <a:r>
                        <a:rPr lang="en-US" dirty="0"/>
                        <a:t>Linear Regression</a:t>
                      </a:r>
                    </a:p>
                  </a:txBody>
                  <a:tcPr/>
                </a:tc>
                <a:tc>
                  <a:txBody>
                    <a:bodyPr/>
                    <a:lstStyle/>
                    <a:p>
                      <a:r>
                        <a:rPr lang="en-IN" dirty="0"/>
                        <a:t>0.7578915690209413 </a:t>
                      </a:r>
                      <a:endParaRPr lang="en-US" dirty="0"/>
                    </a:p>
                  </a:txBody>
                  <a:tcPr/>
                </a:tc>
                <a:extLst>
                  <a:ext uri="{0D108BD9-81ED-4DB2-BD59-A6C34878D82A}">
                    <a16:rowId xmlns:a16="http://schemas.microsoft.com/office/drawing/2014/main" val="10001"/>
                  </a:ext>
                </a:extLst>
              </a:tr>
              <a:tr h="508000">
                <a:tc>
                  <a:txBody>
                    <a:bodyPr/>
                    <a:lstStyle/>
                    <a:p>
                      <a:r>
                        <a:rPr lang="en-US" dirty="0"/>
                        <a:t>2</a:t>
                      </a:r>
                    </a:p>
                  </a:txBody>
                  <a:tcPr/>
                </a:tc>
                <a:tc>
                  <a:txBody>
                    <a:bodyPr/>
                    <a:lstStyle/>
                    <a:p>
                      <a:r>
                        <a:rPr lang="en-US" dirty="0"/>
                        <a:t>Decision Tree</a:t>
                      </a:r>
                    </a:p>
                  </a:txBody>
                  <a:tcPr/>
                </a:tc>
                <a:tc>
                  <a:txBody>
                    <a:bodyPr/>
                    <a:lstStyle/>
                    <a:p>
                      <a:r>
                        <a:rPr lang="en-IN" dirty="0"/>
                        <a:t>0.9605524230411967</a:t>
                      </a:r>
                      <a:endParaRPr lang="en-US" dirty="0"/>
                    </a:p>
                  </a:txBody>
                  <a:tcPr/>
                </a:tc>
                <a:extLst>
                  <a:ext uri="{0D108BD9-81ED-4DB2-BD59-A6C34878D82A}">
                    <a16:rowId xmlns:a16="http://schemas.microsoft.com/office/drawing/2014/main" val="10002"/>
                  </a:ext>
                </a:extLst>
              </a:tr>
              <a:tr h="508000">
                <a:tc>
                  <a:txBody>
                    <a:bodyPr/>
                    <a:lstStyle/>
                    <a:p>
                      <a:r>
                        <a:rPr lang="en-US" dirty="0"/>
                        <a:t>3</a:t>
                      </a:r>
                    </a:p>
                  </a:txBody>
                  <a:tcPr/>
                </a:tc>
                <a:tc>
                  <a:txBody>
                    <a:bodyPr/>
                    <a:lstStyle/>
                    <a:p>
                      <a:r>
                        <a:rPr lang="en-US" dirty="0"/>
                        <a:t>Random Forest</a:t>
                      </a:r>
                    </a:p>
                  </a:txBody>
                  <a:tcPr/>
                </a:tc>
                <a:tc>
                  <a:txBody>
                    <a:bodyPr/>
                    <a:lstStyle/>
                    <a:p>
                      <a:r>
                        <a:rPr lang="en-IN" dirty="0"/>
                        <a:t>0.9610441804498846</a:t>
                      </a:r>
                      <a:endParaRPr lang="en-US" dirty="0"/>
                    </a:p>
                  </a:txBody>
                  <a:tcPr/>
                </a:tc>
                <a:extLst>
                  <a:ext uri="{0D108BD9-81ED-4DB2-BD59-A6C34878D82A}">
                    <a16:rowId xmlns:a16="http://schemas.microsoft.com/office/drawing/2014/main" val="10003"/>
                  </a:ext>
                </a:extLst>
              </a:tr>
              <a:tr h="508000">
                <a:tc>
                  <a:txBody>
                    <a:bodyPr/>
                    <a:lstStyle/>
                    <a:p>
                      <a:r>
                        <a:rPr lang="en-US"/>
                        <a:t>4</a:t>
                      </a:r>
                      <a:endParaRPr lang="en-US" dirty="0"/>
                    </a:p>
                  </a:txBody>
                  <a:tcPr/>
                </a:tc>
                <a:tc>
                  <a:txBody>
                    <a:bodyPr/>
                    <a:lstStyle/>
                    <a:p>
                      <a:r>
                        <a:rPr lang="en-US" dirty="0"/>
                        <a:t>Gradient Boosting Regressor</a:t>
                      </a:r>
                    </a:p>
                  </a:txBody>
                  <a:tcPr/>
                </a:tc>
                <a:tc>
                  <a:txBody>
                    <a:bodyPr/>
                    <a:lstStyle/>
                    <a:p>
                      <a:r>
                        <a:rPr lang="en-IN" dirty="0"/>
                        <a:t>0.9621167871791544 </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transition>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D2ED-8B48-7B8B-CE7D-762763575797}"/>
              </a:ext>
            </a:extLst>
          </p:cNvPr>
          <p:cNvSpPr>
            <a:spLocks noGrp="1"/>
          </p:cNvSpPr>
          <p:nvPr>
            <p:ph type="title"/>
          </p:nvPr>
        </p:nvSpPr>
        <p:spPr>
          <a:xfrm>
            <a:off x="1981200" y="285750"/>
            <a:ext cx="4021500" cy="396300"/>
          </a:xfrm>
        </p:spPr>
        <p:txBody>
          <a:bodyPr/>
          <a:lstStyle/>
          <a:p>
            <a:r>
              <a:rPr lang="en-IN" sz="2800" b="1" u="sng" dirty="0">
                <a:latin typeface="Calibri" panose="020F0502020204030204" pitchFamily="34" charset="0"/>
                <a:ea typeface="Calibri" panose="020F0502020204030204" pitchFamily="34" charset="0"/>
                <a:cs typeface="Calibri" panose="020F0502020204030204" pitchFamily="34" charset="0"/>
              </a:rPr>
              <a:t>K-fold Cross Validation</a:t>
            </a:r>
          </a:p>
        </p:txBody>
      </p:sp>
      <p:sp>
        <p:nvSpPr>
          <p:cNvPr id="6" name="Slide Number Placeholder 5">
            <a:extLst>
              <a:ext uri="{FF2B5EF4-FFF2-40B4-BE49-F238E27FC236}">
                <a16:creationId xmlns:a16="http://schemas.microsoft.com/office/drawing/2014/main" id="{67F4E6D2-022E-1047-6144-F095FF8DB2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25</a:t>
            </a:fld>
            <a:endParaRPr lang="en"/>
          </a:p>
        </p:txBody>
      </p:sp>
      <p:pic>
        <p:nvPicPr>
          <p:cNvPr id="8" name="Picture 7">
            <a:extLst>
              <a:ext uri="{FF2B5EF4-FFF2-40B4-BE49-F238E27FC236}">
                <a16:creationId xmlns:a16="http://schemas.microsoft.com/office/drawing/2014/main" id="{7674B4BF-0631-C152-3E49-37AA9516976A}"/>
              </a:ext>
            </a:extLst>
          </p:cNvPr>
          <p:cNvPicPr>
            <a:picLocks noChangeAspect="1"/>
          </p:cNvPicPr>
          <p:nvPr/>
        </p:nvPicPr>
        <p:blipFill>
          <a:blip r:embed="rId2"/>
          <a:stretch>
            <a:fillRect/>
          </a:stretch>
        </p:blipFill>
        <p:spPr>
          <a:xfrm>
            <a:off x="1297629" y="1009514"/>
            <a:ext cx="6193084" cy="3314836"/>
          </a:xfrm>
          <a:prstGeom prst="rect">
            <a:avLst/>
          </a:prstGeom>
        </p:spPr>
      </p:pic>
    </p:spTree>
    <p:extLst>
      <p:ext uri="{BB962C8B-B14F-4D97-AF65-F5344CB8AC3E}">
        <p14:creationId xmlns:p14="http://schemas.microsoft.com/office/powerpoint/2010/main" val="3389142312"/>
      </p:ext>
    </p:extLst>
  </p:cSld>
  <p:clrMapOvr>
    <a:masterClrMapping/>
  </p:clrMapOvr>
  <p:transition>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29"/>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26</a:t>
            </a:fld>
            <a:endParaRPr/>
          </a:p>
        </p:txBody>
      </p:sp>
      <p:pic>
        <p:nvPicPr>
          <p:cNvPr id="286" name="Google Shape;286;p29"/>
          <p:cNvPicPr preferRelativeResize="0"/>
          <p:nvPr/>
        </p:nvPicPr>
        <p:blipFill>
          <a:blip r:embed="rId3">
            <a:alphaModFix/>
          </a:blip>
          <a:stretch>
            <a:fillRect/>
          </a:stretch>
        </p:blipFill>
        <p:spPr>
          <a:xfrm>
            <a:off x="6048300" y="1156818"/>
            <a:ext cx="2806925" cy="3745883"/>
          </a:xfrm>
          <a:prstGeom prst="rect">
            <a:avLst/>
          </a:prstGeom>
          <a:noFill/>
          <a:ln>
            <a:noFill/>
          </a:ln>
        </p:spPr>
      </p:pic>
      <p:pic>
        <p:nvPicPr>
          <p:cNvPr id="287" name="Google Shape;287;p29"/>
          <p:cNvPicPr preferRelativeResize="0"/>
          <p:nvPr/>
        </p:nvPicPr>
        <p:blipFill>
          <a:blip r:embed="rId4">
            <a:alphaModFix/>
          </a:blip>
          <a:stretch>
            <a:fillRect/>
          </a:stretch>
        </p:blipFill>
        <p:spPr>
          <a:xfrm>
            <a:off x="5729318" y="396098"/>
            <a:ext cx="548700" cy="660155"/>
          </a:xfrm>
          <a:prstGeom prst="rect">
            <a:avLst/>
          </a:prstGeom>
          <a:noFill/>
          <a:ln>
            <a:noFill/>
          </a:ln>
        </p:spPr>
      </p:pic>
      <p:sp>
        <p:nvSpPr>
          <p:cNvPr id="7" name="TextBox 6"/>
          <p:cNvSpPr txBox="1"/>
          <p:nvPr/>
        </p:nvSpPr>
        <p:spPr>
          <a:xfrm>
            <a:off x="2438400" y="533033"/>
            <a:ext cx="2286000" cy="584775"/>
          </a:xfrm>
          <a:prstGeom prst="rect">
            <a:avLst/>
          </a:prstGeom>
          <a:noFill/>
        </p:spPr>
        <p:txBody>
          <a:bodyPr wrap="square" rtlCol="0">
            <a:spAutoFit/>
          </a:bodyPr>
          <a:lstStyle/>
          <a:p>
            <a:r>
              <a:rPr lang="en-US" sz="3200" b="1" u="sng" dirty="0">
                <a:solidFill>
                  <a:schemeClr val="tx1"/>
                </a:solidFill>
              </a:rPr>
              <a:t>Testing</a:t>
            </a:r>
          </a:p>
        </p:txBody>
      </p:sp>
      <p:sp>
        <p:nvSpPr>
          <p:cNvPr id="6" name="TextBox 5"/>
          <p:cNvSpPr txBox="1"/>
          <p:nvPr/>
        </p:nvSpPr>
        <p:spPr>
          <a:xfrm>
            <a:off x="609600" y="1885950"/>
            <a:ext cx="5486400" cy="1323439"/>
          </a:xfrm>
          <a:prstGeom prst="rect">
            <a:avLst/>
          </a:prstGeom>
          <a:noFill/>
        </p:spPr>
        <p:txBody>
          <a:bodyPr wrap="square" rtlCol="0">
            <a:spAutoFit/>
          </a:bodyPr>
          <a:lstStyle/>
          <a:p>
            <a:pPr algn="just"/>
            <a:r>
              <a:rPr lang="en-US" sz="2000" dirty="0">
                <a:solidFill>
                  <a:schemeClr val="tx1"/>
                </a:solidFill>
              </a:rPr>
              <a:t>The usage of the word "testing" in relation to machine learning models is primarily used for testing the model performance in terms of accuracy/precision of the model.</a:t>
            </a:r>
          </a:p>
        </p:txBody>
      </p:sp>
    </p:spTree>
  </p:cSld>
  <p:clrMapOvr>
    <a:masterClrMapping/>
  </p:clrMapOvr>
  <p:transition>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30"/>
          <p:cNvSpPr txBox="1">
            <a:spLocks noGrp="1"/>
          </p:cNvSpPr>
          <p:nvPr>
            <p:ph type="sldNum" sz="quarter"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27</a:t>
            </a:fld>
            <a:endParaRPr/>
          </a:p>
        </p:txBody>
      </p:sp>
      <p:grpSp>
        <p:nvGrpSpPr>
          <p:cNvPr id="300" name="Google Shape;300;p30"/>
          <p:cNvGrpSpPr/>
          <p:nvPr/>
        </p:nvGrpSpPr>
        <p:grpSpPr>
          <a:xfrm>
            <a:off x="6429152" y="1200150"/>
            <a:ext cx="2714848" cy="3653541"/>
            <a:chOff x="6092896" y="1233444"/>
            <a:chExt cx="2714848" cy="3653541"/>
          </a:xfrm>
        </p:grpSpPr>
        <p:pic>
          <p:nvPicPr>
            <p:cNvPr id="301" name="Google Shape;301;p30"/>
            <p:cNvPicPr preferRelativeResize="0"/>
            <p:nvPr/>
          </p:nvPicPr>
          <p:blipFill>
            <a:blip r:embed="rId3">
              <a:alphaModFix/>
            </a:blip>
            <a:stretch>
              <a:fillRect/>
            </a:stretch>
          </p:blipFill>
          <p:spPr>
            <a:xfrm>
              <a:off x="6092896" y="1233444"/>
              <a:ext cx="2714848" cy="3653541"/>
            </a:xfrm>
            <a:prstGeom prst="rect">
              <a:avLst/>
            </a:prstGeom>
            <a:noFill/>
            <a:ln>
              <a:noFill/>
            </a:ln>
          </p:spPr>
        </p:pic>
        <p:pic>
          <p:nvPicPr>
            <p:cNvPr id="302" name="Google Shape;302;p30"/>
            <p:cNvPicPr preferRelativeResize="0"/>
            <p:nvPr/>
          </p:nvPicPr>
          <p:blipFill>
            <a:blip r:embed="rId4">
              <a:alphaModFix/>
            </a:blip>
            <a:stretch>
              <a:fillRect/>
            </a:stretch>
          </p:blipFill>
          <p:spPr>
            <a:xfrm>
              <a:off x="7313796" y="1855508"/>
              <a:ext cx="232462" cy="156560"/>
            </a:xfrm>
            <a:prstGeom prst="rect">
              <a:avLst/>
            </a:prstGeom>
            <a:noFill/>
            <a:ln>
              <a:noFill/>
            </a:ln>
          </p:spPr>
        </p:pic>
      </p:grpSp>
      <p:sp>
        <p:nvSpPr>
          <p:cNvPr id="14" name="TextBox 13"/>
          <p:cNvSpPr txBox="1"/>
          <p:nvPr/>
        </p:nvSpPr>
        <p:spPr>
          <a:xfrm>
            <a:off x="762000" y="666750"/>
            <a:ext cx="5867400" cy="1015663"/>
          </a:xfrm>
          <a:prstGeom prst="rect">
            <a:avLst/>
          </a:prstGeom>
          <a:noFill/>
        </p:spPr>
        <p:txBody>
          <a:bodyPr wrap="square" rtlCol="0">
            <a:spAutoFit/>
          </a:bodyPr>
          <a:lstStyle/>
          <a:p>
            <a:pPr algn="just"/>
            <a:r>
              <a:rPr lang="en-US" sz="2000" dirty="0">
                <a:solidFill>
                  <a:schemeClr val="tx1"/>
                </a:solidFill>
              </a:rPr>
              <a:t>With the help of random forest model, we predict the price, plot a graph between actual and predicted values and find the following errors:-</a:t>
            </a:r>
          </a:p>
        </p:txBody>
      </p:sp>
      <p:sp>
        <p:nvSpPr>
          <p:cNvPr id="2" name="TextBox 1">
            <a:extLst>
              <a:ext uri="{FF2B5EF4-FFF2-40B4-BE49-F238E27FC236}">
                <a16:creationId xmlns:a16="http://schemas.microsoft.com/office/drawing/2014/main" id="{625D2D37-7B8C-2ED9-1DAB-58CED400A636}"/>
              </a:ext>
            </a:extLst>
          </p:cNvPr>
          <p:cNvSpPr txBox="1"/>
          <p:nvPr/>
        </p:nvSpPr>
        <p:spPr>
          <a:xfrm>
            <a:off x="853753" y="1857682"/>
            <a:ext cx="6096000" cy="2862322"/>
          </a:xfrm>
          <a:prstGeom prst="rect">
            <a:avLst/>
          </a:prstGeom>
          <a:noFill/>
        </p:spPr>
        <p:txBody>
          <a:bodyPr wrap="square" rtlCol="0">
            <a:spAutoFit/>
          </a:bodyPr>
          <a:lstStyle/>
          <a:p>
            <a:r>
              <a:rPr lang="en-US" sz="2000" dirty="0">
                <a:solidFill>
                  <a:schemeClr val="tx1"/>
                </a:solidFill>
              </a:rPr>
              <a:t>For linear regression:-</a:t>
            </a:r>
          </a:p>
          <a:p>
            <a:pPr lvl="3">
              <a:buFont typeface="Wingdings" pitchFamily="2" charset="2"/>
              <a:buChar char="v"/>
            </a:pPr>
            <a:r>
              <a:rPr lang="en-US" sz="2000" dirty="0">
                <a:solidFill>
                  <a:schemeClr val="tx1"/>
                </a:solidFill>
              </a:rPr>
              <a:t>MAE   : </a:t>
            </a:r>
            <a:r>
              <a:rPr lang="en-IN" sz="2000" dirty="0"/>
              <a:t>3.0513559138286173</a:t>
            </a:r>
            <a:endParaRPr lang="en-US" sz="2000" dirty="0">
              <a:solidFill>
                <a:schemeClr val="tx1"/>
              </a:solidFill>
            </a:endParaRPr>
          </a:p>
          <a:p>
            <a:pPr lvl="3">
              <a:buFont typeface="Wingdings" pitchFamily="2" charset="2"/>
              <a:buChar char="v"/>
            </a:pPr>
            <a:r>
              <a:rPr lang="en-US" sz="2000" dirty="0">
                <a:solidFill>
                  <a:schemeClr val="tx1"/>
                </a:solidFill>
              </a:rPr>
              <a:t>MSE   : </a:t>
            </a:r>
            <a:r>
              <a:rPr lang="en-IN" sz="2000" dirty="0"/>
              <a:t>18.61467577320386</a:t>
            </a:r>
            <a:endParaRPr lang="en-US" sz="2000" dirty="0">
              <a:solidFill>
                <a:schemeClr val="tx1"/>
              </a:solidFill>
            </a:endParaRPr>
          </a:p>
          <a:p>
            <a:pPr lvl="3">
              <a:buFont typeface="Wingdings" pitchFamily="2" charset="2"/>
              <a:buChar char="v"/>
            </a:pPr>
            <a:r>
              <a:rPr lang="en-US" sz="2000" dirty="0">
                <a:solidFill>
                  <a:schemeClr val="tx1"/>
                </a:solidFill>
              </a:rPr>
              <a:t>RMAE : </a:t>
            </a:r>
            <a:r>
              <a:rPr lang="en-IN" sz="2000" dirty="0"/>
              <a:t>4.31447282680096</a:t>
            </a:r>
            <a:endParaRPr lang="en-US" sz="2000" dirty="0">
              <a:solidFill>
                <a:schemeClr val="tx1"/>
              </a:solidFill>
            </a:endParaRPr>
          </a:p>
          <a:p>
            <a:pPr lvl="3">
              <a:buFont typeface="Wingdings" pitchFamily="2" charset="2"/>
              <a:buChar char="v"/>
            </a:pPr>
            <a:endParaRPr lang="en-US" sz="2000" dirty="0">
              <a:solidFill>
                <a:schemeClr val="tx1"/>
              </a:solidFill>
            </a:endParaRPr>
          </a:p>
          <a:p>
            <a:r>
              <a:rPr lang="en-US" sz="2000" dirty="0">
                <a:solidFill>
                  <a:schemeClr val="tx1"/>
                </a:solidFill>
              </a:rPr>
              <a:t>For random forest:-</a:t>
            </a:r>
          </a:p>
          <a:p>
            <a:pPr>
              <a:buFont typeface="Wingdings" pitchFamily="2" charset="2"/>
              <a:buChar char="v"/>
            </a:pPr>
            <a:r>
              <a:rPr lang="en-US" sz="2000" dirty="0">
                <a:solidFill>
                  <a:schemeClr val="tx1"/>
                </a:solidFill>
              </a:rPr>
              <a:t>MAE   : </a:t>
            </a:r>
            <a:r>
              <a:rPr lang="en-IN" sz="2000" dirty="0"/>
              <a:t>0.998140620865906</a:t>
            </a:r>
            <a:endParaRPr lang="en-US" sz="2000" dirty="0">
              <a:solidFill>
                <a:schemeClr val="tx1"/>
              </a:solidFill>
            </a:endParaRPr>
          </a:p>
          <a:p>
            <a:pPr>
              <a:buFont typeface="Wingdings" pitchFamily="2" charset="2"/>
              <a:buChar char="v"/>
            </a:pPr>
            <a:r>
              <a:rPr lang="en-US" sz="2000" dirty="0">
                <a:solidFill>
                  <a:schemeClr val="tx1"/>
                </a:solidFill>
              </a:rPr>
              <a:t>MSE    : </a:t>
            </a:r>
            <a:r>
              <a:rPr lang="en-IN" sz="2000" dirty="0"/>
              <a:t>2.9447657109843504</a:t>
            </a:r>
            <a:endParaRPr lang="en-US" sz="2000" dirty="0">
              <a:solidFill>
                <a:schemeClr val="tx1"/>
              </a:solidFill>
            </a:endParaRPr>
          </a:p>
          <a:p>
            <a:pPr>
              <a:buFont typeface="Wingdings" pitchFamily="2" charset="2"/>
              <a:buChar char="v"/>
            </a:pPr>
            <a:r>
              <a:rPr lang="en-US" sz="2000" dirty="0">
                <a:solidFill>
                  <a:schemeClr val="tx1"/>
                </a:solidFill>
              </a:rPr>
              <a:t>RMAE  : </a:t>
            </a:r>
            <a:r>
              <a:rPr lang="en-IN" sz="2000" dirty="0"/>
              <a:t>1.7160319667722832 </a:t>
            </a:r>
            <a:endParaRPr lang="en-US" sz="2000" dirty="0">
              <a:solidFill>
                <a:schemeClr val="tx1"/>
              </a:solidFill>
            </a:endParaRPr>
          </a:p>
        </p:txBody>
      </p:sp>
    </p:spTree>
  </p:cSld>
  <p:clrMapOvr>
    <a:masterClrMapping/>
  </p:clrMapOvr>
  <p:transition>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2"/>
          <p:cNvSpPr txBox="1">
            <a:spLocks noGrp="1"/>
          </p:cNvSpPr>
          <p:nvPr>
            <p:ph type="sldNum" sz="quarter"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28</a:t>
            </a:fld>
            <a:endParaRPr/>
          </a:p>
        </p:txBody>
      </p:sp>
      <p:sp>
        <p:nvSpPr>
          <p:cNvPr id="13" name="TextBox 12"/>
          <p:cNvSpPr txBox="1"/>
          <p:nvPr/>
        </p:nvSpPr>
        <p:spPr>
          <a:xfrm>
            <a:off x="762000" y="514350"/>
            <a:ext cx="7848600" cy="584775"/>
          </a:xfrm>
          <a:prstGeom prst="rect">
            <a:avLst/>
          </a:prstGeom>
          <a:noFill/>
        </p:spPr>
        <p:txBody>
          <a:bodyPr wrap="square" rtlCol="0">
            <a:spAutoFit/>
          </a:bodyPr>
          <a:lstStyle/>
          <a:p>
            <a:pPr algn="ctr"/>
            <a:r>
              <a:rPr lang="en-US" sz="3200" b="1" u="sng" dirty="0">
                <a:solidFill>
                  <a:schemeClr val="tx1"/>
                </a:solidFill>
              </a:rPr>
              <a:t>Price Prediction Function</a:t>
            </a:r>
          </a:p>
        </p:txBody>
      </p:sp>
      <p:sp>
        <p:nvSpPr>
          <p:cNvPr id="14" name="TextBox 13"/>
          <p:cNvSpPr txBox="1"/>
          <p:nvPr/>
        </p:nvSpPr>
        <p:spPr>
          <a:xfrm>
            <a:off x="2514600" y="1962150"/>
            <a:ext cx="4419600" cy="1323439"/>
          </a:xfrm>
          <a:prstGeom prst="rect">
            <a:avLst/>
          </a:prstGeom>
          <a:noFill/>
        </p:spPr>
        <p:txBody>
          <a:bodyPr wrap="square" rtlCol="0">
            <a:spAutoFit/>
          </a:bodyPr>
          <a:lstStyle/>
          <a:p>
            <a:pPr algn="just"/>
            <a:r>
              <a:rPr lang="en-US" sz="2000" dirty="0">
                <a:solidFill>
                  <a:schemeClr val="tx1"/>
                </a:solidFill>
              </a:rPr>
              <a:t>At last, we create a function for price prediction which take cab name, source, surge multiplier and icon as input and predict the price.</a:t>
            </a:r>
          </a:p>
        </p:txBody>
      </p:sp>
      <p:grpSp>
        <p:nvGrpSpPr>
          <p:cNvPr id="8" name="Google Shape;300;p30"/>
          <p:cNvGrpSpPr/>
          <p:nvPr/>
        </p:nvGrpSpPr>
        <p:grpSpPr>
          <a:xfrm>
            <a:off x="6429152" y="1200150"/>
            <a:ext cx="2714848" cy="3653541"/>
            <a:chOff x="6092896" y="1233444"/>
            <a:chExt cx="2714848" cy="3653541"/>
          </a:xfrm>
        </p:grpSpPr>
        <p:pic>
          <p:nvPicPr>
            <p:cNvPr id="9" name="Google Shape;301;p30"/>
            <p:cNvPicPr preferRelativeResize="0"/>
            <p:nvPr/>
          </p:nvPicPr>
          <p:blipFill>
            <a:blip r:embed="rId3">
              <a:alphaModFix/>
            </a:blip>
            <a:stretch>
              <a:fillRect/>
            </a:stretch>
          </p:blipFill>
          <p:spPr>
            <a:xfrm>
              <a:off x="6092896" y="1233444"/>
              <a:ext cx="2714848" cy="3653541"/>
            </a:xfrm>
            <a:prstGeom prst="rect">
              <a:avLst/>
            </a:prstGeom>
            <a:noFill/>
            <a:ln>
              <a:noFill/>
            </a:ln>
          </p:spPr>
        </p:pic>
        <p:pic>
          <p:nvPicPr>
            <p:cNvPr id="10" name="Google Shape;302;p30"/>
            <p:cNvPicPr preferRelativeResize="0"/>
            <p:nvPr/>
          </p:nvPicPr>
          <p:blipFill>
            <a:blip r:embed="rId4">
              <a:alphaModFix/>
            </a:blip>
            <a:stretch>
              <a:fillRect/>
            </a:stretch>
          </p:blipFill>
          <p:spPr>
            <a:xfrm>
              <a:off x="7313796" y="1855508"/>
              <a:ext cx="232462" cy="156560"/>
            </a:xfrm>
            <a:prstGeom prst="rect">
              <a:avLst/>
            </a:prstGeom>
            <a:noFill/>
            <a:ln>
              <a:noFill/>
            </a:ln>
          </p:spPr>
        </p:pic>
      </p:grpSp>
      <p:pic>
        <p:nvPicPr>
          <p:cNvPr id="11" name="Google Shape;231;p26"/>
          <p:cNvPicPr preferRelativeResize="0"/>
          <p:nvPr/>
        </p:nvPicPr>
        <p:blipFill>
          <a:blip r:embed="rId5">
            <a:alphaModFix/>
          </a:blip>
          <a:stretch>
            <a:fillRect/>
          </a:stretch>
        </p:blipFill>
        <p:spPr>
          <a:xfrm flipH="1">
            <a:off x="228600" y="1428750"/>
            <a:ext cx="2572825" cy="3438134"/>
          </a:xfrm>
          <a:prstGeom prst="rect">
            <a:avLst/>
          </a:prstGeom>
          <a:noFill/>
          <a:ln>
            <a:noFill/>
          </a:ln>
        </p:spPr>
      </p:pic>
    </p:spTree>
  </p:cSld>
  <p:clrMapOvr>
    <a:masterClrMapping/>
  </p:clrMapOvr>
  <p:transition>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FB801C-60D1-9018-6438-60B4E83A9B2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29</a:t>
            </a:fld>
            <a:endParaRPr lang="en"/>
          </a:p>
        </p:txBody>
      </p:sp>
      <p:sp>
        <p:nvSpPr>
          <p:cNvPr id="4" name="TextBox 3">
            <a:extLst>
              <a:ext uri="{FF2B5EF4-FFF2-40B4-BE49-F238E27FC236}">
                <a16:creationId xmlns:a16="http://schemas.microsoft.com/office/drawing/2014/main" id="{E74B7825-A239-BFA9-79C6-E254329AAB40}"/>
              </a:ext>
            </a:extLst>
          </p:cNvPr>
          <p:cNvSpPr txBox="1"/>
          <p:nvPr/>
        </p:nvSpPr>
        <p:spPr>
          <a:xfrm>
            <a:off x="3048000" y="209550"/>
            <a:ext cx="2209800" cy="584775"/>
          </a:xfrm>
          <a:prstGeom prst="rect">
            <a:avLst/>
          </a:prstGeom>
          <a:noFill/>
        </p:spPr>
        <p:txBody>
          <a:bodyPr wrap="square" rtlCol="0">
            <a:spAutoFit/>
          </a:bodyPr>
          <a:lstStyle/>
          <a:p>
            <a:r>
              <a:rPr lang="en-US" sz="3200" b="1" u="sng" dirty="0"/>
              <a:t>Conclusion</a:t>
            </a:r>
            <a:endParaRPr lang="en-IN" sz="3200" b="1" u="sng" dirty="0"/>
          </a:p>
        </p:txBody>
      </p:sp>
      <p:sp>
        <p:nvSpPr>
          <p:cNvPr id="5" name="TextBox 4">
            <a:extLst>
              <a:ext uri="{FF2B5EF4-FFF2-40B4-BE49-F238E27FC236}">
                <a16:creationId xmlns:a16="http://schemas.microsoft.com/office/drawing/2014/main" id="{F684A580-5B01-F632-DB70-376F8CC7CFC4}"/>
              </a:ext>
            </a:extLst>
          </p:cNvPr>
          <p:cNvSpPr txBox="1"/>
          <p:nvPr/>
        </p:nvSpPr>
        <p:spPr>
          <a:xfrm>
            <a:off x="990600" y="1047750"/>
            <a:ext cx="6820486" cy="2554545"/>
          </a:xfrm>
          <a:prstGeom prst="rect">
            <a:avLst/>
          </a:prstGeom>
          <a:noFill/>
        </p:spPr>
        <p:txBody>
          <a:bodyPr wrap="square" rtlCol="0">
            <a:spAutoFit/>
          </a:bodyPr>
          <a:lstStyle/>
          <a:p>
            <a:pPr algn="just"/>
            <a:r>
              <a:rPr lang="en-US" sz="2000" dirty="0"/>
              <a:t>We apply four different models on our remaining dataset among which Decision Tree, Random Forest, and Gradient Boosting Regressor prove best with 96%+ accuracy on training for our model. This means the predictive power of all these three algorithms in this dataset with the chosen features is very high but in the end, we go with random forest because it does not prone to overfitting and design a function with the help of the same model to predict the price</a:t>
            </a:r>
            <a:endParaRPr lang="en-IN" sz="2000" dirty="0"/>
          </a:p>
        </p:txBody>
      </p:sp>
    </p:spTree>
    <p:extLst>
      <p:ext uri="{BB962C8B-B14F-4D97-AF65-F5344CB8AC3E}">
        <p14:creationId xmlns:p14="http://schemas.microsoft.com/office/powerpoint/2010/main" val="971383980"/>
      </p:ext>
    </p:extLst>
  </p:cSld>
  <p:clrMapOvr>
    <a:masterClrMapping/>
  </p:clrMapOvr>
  <p:transition>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4D5038-93BE-0BDB-9D68-603AAD98D80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lang="en"/>
          </a:p>
        </p:txBody>
      </p:sp>
      <p:sp>
        <p:nvSpPr>
          <p:cNvPr id="5" name="TextBox 4">
            <a:extLst>
              <a:ext uri="{FF2B5EF4-FFF2-40B4-BE49-F238E27FC236}">
                <a16:creationId xmlns:a16="http://schemas.microsoft.com/office/drawing/2014/main" id="{473511DE-292B-42DA-1A07-3737FF65EB8B}"/>
              </a:ext>
            </a:extLst>
          </p:cNvPr>
          <p:cNvSpPr txBox="1"/>
          <p:nvPr/>
        </p:nvSpPr>
        <p:spPr>
          <a:xfrm>
            <a:off x="838200" y="435692"/>
            <a:ext cx="3962400" cy="646331"/>
          </a:xfrm>
          <a:prstGeom prst="rect">
            <a:avLst/>
          </a:prstGeom>
          <a:noFill/>
        </p:spPr>
        <p:txBody>
          <a:bodyPr wrap="square" rtlCol="0">
            <a:spAutoFit/>
          </a:bodyPr>
          <a:lstStyle/>
          <a:p>
            <a:r>
              <a:rPr lang="en-US" sz="3600" b="1" u="sng" dirty="0"/>
              <a:t>About Company</a:t>
            </a:r>
            <a:endParaRPr lang="en-IN" sz="3600" b="1" u="sng" dirty="0"/>
          </a:p>
        </p:txBody>
      </p:sp>
      <p:pic>
        <p:nvPicPr>
          <p:cNvPr id="7" name="Picture 6">
            <a:extLst>
              <a:ext uri="{FF2B5EF4-FFF2-40B4-BE49-F238E27FC236}">
                <a16:creationId xmlns:a16="http://schemas.microsoft.com/office/drawing/2014/main" id="{32909FBC-4652-392F-E8AB-02D379D926B6}"/>
              </a:ext>
            </a:extLst>
          </p:cNvPr>
          <p:cNvPicPr>
            <a:picLocks noChangeAspect="1"/>
          </p:cNvPicPr>
          <p:nvPr/>
        </p:nvPicPr>
        <p:blipFill>
          <a:blip r:embed="rId2"/>
          <a:stretch>
            <a:fillRect/>
          </a:stretch>
        </p:blipFill>
        <p:spPr>
          <a:xfrm>
            <a:off x="6570406" y="0"/>
            <a:ext cx="2590800" cy="1423834"/>
          </a:xfrm>
          <a:prstGeom prst="rect">
            <a:avLst/>
          </a:prstGeom>
        </p:spPr>
      </p:pic>
      <p:sp>
        <p:nvSpPr>
          <p:cNvPr id="6" name="TextBox 5">
            <a:extLst>
              <a:ext uri="{FF2B5EF4-FFF2-40B4-BE49-F238E27FC236}">
                <a16:creationId xmlns:a16="http://schemas.microsoft.com/office/drawing/2014/main" id="{24765B22-8CDF-964B-C42E-23F76A154EAD}"/>
              </a:ext>
            </a:extLst>
          </p:cNvPr>
          <p:cNvSpPr txBox="1"/>
          <p:nvPr/>
        </p:nvSpPr>
        <p:spPr>
          <a:xfrm>
            <a:off x="762000" y="1558200"/>
            <a:ext cx="6831724" cy="3128100"/>
          </a:xfrm>
          <a:prstGeom prst="rect">
            <a:avLst/>
          </a:prstGeom>
          <a:noFill/>
        </p:spPr>
        <p:txBody>
          <a:bodyPr wrap="square" rtlCol="0">
            <a:spAutoFit/>
          </a:bodyPr>
          <a:lstStyle/>
          <a:p>
            <a:pPr algn="just"/>
            <a:r>
              <a:rPr lang="en-IN" sz="1600" dirty="0">
                <a:effectLst/>
                <a:latin typeface="Montserrat" panose="00000500000000000000" pitchFamily="2" charset="0"/>
                <a:ea typeface="Times New Roman" panose="02020603050405020304" pitchFamily="18" charset="0"/>
              </a:rPr>
              <a:t>Next Innovate Techno Solutions is one of renowned IT Company in Roorkee. Our company provides a number of IT, Web, Writing and Learning solutions. Our team works with their best to provide you with IT services. We have an expert team of creative designers, skilled developers, Experienced writers and well trained staff.</a:t>
            </a:r>
            <a:endParaRPr lang="en-IN" sz="1600" dirty="0">
              <a:effectLst/>
              <a:latin typeface="Times New Roman" panose="02020603050405020304" pitchFamily="18" charset="0"/>
              <a:ea typeface="Times New Roman" panose="02020603050405020304" pitchFamily="18" charset="0"/>
            </a:endParaRPr>
          </a:p>
          <a:p>
            <a:pPr algn="just"/>
            <a:r>
              <a:rPr lang="en-IN" sz="1600" dirty="0">
                <a:effectLst/>
                <a:latin typeface="Montserrat" panose="00000500000000000000" pitchFamily="2" charset="0"/>
                <a:ea typeface="Times New Roman" panose="02020603050405020304" pitchFamily="18" charset="0"/>
              </a:rPr>
              <a:t>NITS is an Ed-Tech Online Platform where we offers various training services to all the candidates as well as to the working professionals.</a:t>
            </a:r>
            <a:r>
              <a:rPr lang="en-IN" sz="1600" dirty="0">
                <a:effectLst/>
                <a:latin typeface="Times New Roman" panose="02020603050405020304" pitchFamily="18" charset="0"/>
                <a:ea typeface="Times New Roman" panose="02020603050405020304" pitchFamily="18" charset="0"/>
              </a:rPr>
              <a:t> NITS is an ISO 9001:2015 Certified Company</a:t>
            </a:r>
          </a:p>
          <a:p>
            <a:pPr>
              <a:lnSpc>
                <a:spcPct val="107000"/>
              </a:lnSpc>
              <a:spcAft>
                <a:spcPts val="800"/>
              </a:spcAf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1600" b="1" kern="0" dirty="0">
                <a:effectLst/>
                <a:latin typeface="Montserrat" panose="00000500000000000000" pitchFamily="2" charset="0"/>
                <a:ea typeface="Times New Roman" panose="02020603050405020304" pitchFamily="18" charset="0"/>
                <a:cs typeface="Times New Roman" panose="02020603050405020304" pitchFamily="18" charset="0"/>
              </a:rPr>
            </a:br>
            <a:r>
              <a:rPr lang="en-IN" b="1"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b="1" kern="0" dirty="0">
                <a:effectLst/>
                <a:latin typeface="Arial Black" panose="020B0A04020102020204" pitchFamily="34" charset="0"/>
                <a:ea typeface="Times New Roman" panose="02020603050405020304" pitchFamily="18" charset="0"/>
                <a:cs typeface="Times New Roman" panose="02020603050405020304" pitchFamily="18" charset="0"/>
              </a:rPr>
              <a:t> Training 	·  Development       · </a:t>
            </a:r>
            <a:r>
              <a:rPr lang="en-IN" b="1" kern="0" dirty="0">
                <a:effectLst/>
                <a:latin typeface="Arial Black" panose="020B0A04020102020204" pitchFamily="34" charset="0"/>
                <a:ea typeface="Calibri" panose="020F0502020204030204" pitchFamily="34" charset="0"/>
                <a:cs typeface="Calibri" panose="020F0502020204030204" pitchFamily="34" charset="0"/>
              </a:rPr>
              <a:t>Business Solutions</a:t>
            </a:r>
            <a:endParaRPr lang="en-IN" b="1" kern="100" dirty="0">
              <a:effectLst/>
              <a:latin typeface="Arial Black" panose="020B0A0402010202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7141064"/>
      </p:ext>
    </p:extLst>
  </p:cSld>
  <p:clrMapOvr>
    <a:masterClrMapping/>
  </p:clrMapOvr>
  <p:transition>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245E98-BF4E-EA6B-5700-13C35A2072D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30</a:t>
            </a:fld>
            <a:endParaRPr lang="en"/>
          </a:p>
        </p:txBody>
      </p:sp>
      <p:sp>
        <p:nvSpPr>
          <p:cNvPr id="4" name="TextBox 3">
            <a:extLst>
              <a:ext uri="{FF2B5EF4-FFF2-40B4-BE49-F238E27FC236}">
                <a16:creationId xmlns:a16="http://schemas.microsoft.com/office/drawing/2014/main" id="{086BA42E-77F7-074A-47E2-33D1DDDDFD5E}"/>
              </a:ext>
            </a:extLst>
          </p:cNvPr>
          <p:cNvSpPr txBox="1"/>
          <p:nvPr/>
        </p:nvSpPr>
        <p:spPr>
          <a:xfrm>
            <a:off x="1905000" y="358140"/>
            <a:ext cx="4572000" cy="646331"/>
          </a:xfrm>
          <a:prstGeom prst="rect">
            <a:avLst/>
          </a:prstGeom>
          <a:noFill/>
        </p:spPr>
        <p:txBody>
          <a:bodyPr wrap="square" rtlCol="0">
            <a:spAutoFit/>
          </a:bodyPr>
          <a:lstStyle/>
          <a:p>
            <a:r>
              <a:rPr lang="en-US" sz="3600" b="1" u="sng" dirty="0"/>
              <a:t>Future Enhancements</a:t>
            </a:r>
            <a:endParaRPr lang="en-IN" sz="3600" b="1" u="sng" dirty="0"/>
          </a:p>
        </p:txBody>
      </p:sp>
      <p:sp>
        <p:nvSpPr>
          <p:cNvPr id="5" name="TextBox 4">
            <a:extLst>
              <a:ext uri="{FF2B5EF4-FFF2-40B4-BE49-F238E27FC236}">
                <a16:creationId xmlns:a16="http://schemas.microsoft.com/office/drawing/2014/main" id="{849DC0F1-C330-317A-51E7-4756CAB12BBB}"/>
              </a:ext>
            </a:extLst>
          </p:cNvPr>
          <p:cNvSpPr txBox="1"/>
          <p:nvPr/>
        </p:nvSpPr>
        <p:spPr>
          <a:xfrm>
            <a:off x="1042444" y="1276350"/>
            <a:ext cx="5154112" cy="2585323"/>
          </a:xfrm>
          <a:prstGeom prst="rect">
            <a:avLst/>
          </a:prstGeom>
          <a:noFill/>
        </p:spPr>
        <p:txBody>
          <a:bodyPr wrap="square" rtlCol="0">
            <a:spAutoFit/>
          </a:bodyPr>
          <a:lstStyle/>
          <a:p>
            <a:pPr marL="342900" indent="-342900">
              <a:buAutoNum type="arabicPeriod"/>
            </a:pPr>
            <a:r>
              <a:rPr lang="en-IN" b="1" dirty="0"/>
              <a:t>Incorporate Price Data</a:t>
            </a:r>
          </a:p>
          <a:p>
            <a:pPr marL="342900" indent="-342900">
              <a:buAutoNum type="arabicPeriod"/>
            </a:pPr>
            <a:endParaRPr lang="en-IN" b="1" dirty="0"/>
          </a:p>
          <a:p>
            <a:r>
              <a:rPr lang="en-US" b="1" dirty="0"/>
              <a:t>2. Include Other Cab Price Variations</a:t>
            </a:r>
          </a:p>
          <a:p>
            <a:endParaRPr lang="en-IN" b="1" dirty="0"/>
          </a:p>
          <a:p>
            <a:r>
              <a:rPr lang="en-IN" b="1" dirty="0"/>
              <a:t>3. Incorporate Weather Data</a:t>
            </a:r>
          </a:p>
          <a:p>
            <a:endParaRPr lang="en-IN" b="1" dirty="0"/>
          </a:p>
          <a:p>
            <a:r>
              <a:rPr lang="en-US" b="1" dirty="0"/>
              <a:t>4. Explore Additional Feature Engineering</a:t>
            </a:r>
          </a:p>
          <a:p>
            <a:endParaRPr lang="en-IN" b="1" dirty="0"/>
          </a:p>
          <a:p>
            <a:r>
              <a:rPr lang="en-US" b="1" dirty="0"/>
              <a:t>5. Implement Online Price Prediction Functionality</a:t>
            </a:r>
            <a:endParaRPr lang="en-IN" b="1" dirty="0"/>
          </a:p>
        </p:txBody>
      </p:sp>
    </p:spTree>
    <p:extLst>
      <p:ext uri="{BB962C8B-B14F-4D97-AF65-F5344CB8AC3E}">
        <p14:creationId xmlns:p14="http://schemas.microsoft.com/office/powerpoint/2010/main" val="2590312362"/>
      </p:ext>
    </p:extLst>
  </p:cSld>
  <p:clrMapOvr>
    <a:masterClrMapping/>
  </p:clrMapOvr>
  <p:transition>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E8375E-1A46-94F1-59D7-359EE5D8A9C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31</a:t>
            </a:fld>
            <a:endParaRPr lang="en"/>
          </a:p>
        </p:txBody>
      </p:sp>
      <p:sp>
        <p:nvSpPr>
          <p:cNvPr id="3" name="TextBox 2">
            <a:extLst>
              <a:ext uri="{FF2B5EF4-FFF2-40B4-BE49-F238E27FC236}">
                <a16:creationId xmlns:a16="http://schemas.microsoft.com/office/drawing/2014/main" id="{E9C022C8-768B-7021-8104-D81D8F1D92A2}"/>
              </a:ext>
            </a:extLst>
          </p:cNvPr>
          <p:cNvSpPr txBox="1"/>
          <p:nvPr/>
        </p:nvSpPr>
        <p:spPr>
          <a:xfrm>
            <a:off x="2895600" y="133350"/>
            <a:ext cx="4267200" cy="646331"/>
          </a:xfrm>
          <a:prstGeom prst="rect">
            <a:avLst/>
          </a:prstGeom>
          <a:noFill/>
        </p:spPr>
        <p:txBody>
          <a:bodyPr wrap="square" rtlCol="0">
            <a:spAutoFit/>
          </a:bodyPr>
          <a:lstStyle/>
          <a:p>
            <a:r>
              <a:rPr lang="en-US" sz="3600" b="1" u="sng" dirty="0"/>
              <a:t>Limitations</a:t>
            </a:r>
            <a:endParaRPr lang="en-IN" sz="3600" b="1" u="sng" dirty="0"/>
          </a:p>
        </p:txBody>
      </p:sp>
      <p:sp>
        <p:nvSpPr>
          <p:cNvPr id="4" name="TextBox 3">
            <a:extLst>
              <a:ext uri="{FF2B5EF4-FFF2-40B4-BE49-F238E27FC236}">
                <a16:creationId xmlns:a16="http://schemas.microsoft.com/office/drawing/2014/main" id="{55EAD5F1-F902-54C1-F385-3AC98E7B64A8}"/>
              </a:ext>
            </a:extLst>
          </p:cNvPr>
          <p:cNvSpPr txBox="1"/>
          <p:nvPr/>
        </p:nvSpPr>
        <p:spPr>
          <a:xfrm>
            <a:off x="1066800" y="1200150"/>
            <a:ext cx="5105400" cy="2585323"/>
          </a:xfrm>
          <a:prstGeom prst="rect">
            <a:avLst/>
          </a:prstGeom>
          <a:noFill/>
        </p:spPr>
        <p:txBody>
          <a:bodyPr wrap="square" rtlCol="0">
            <a:spAutoFit/>
          </a:bodyPr>
          <a:lstStyle/>
          <a:p>
            <a:pPr marL="342900" indent="-342900">
              <a:buAutoNum type="arabicPeriod"/>
            </a:pPr>
            <a:r>
              <a:rPr lang="en-IN" b="1" dirty="0"/>
              <a:t>Limited insights</a:t>
            </a:r>
          </a:p>
          <a:p>
            <a:pPr marL="342900" indent="-342900">
              <a:buAutoNum type="arabicPeriod"/>
            </a:pPr>
            <a:endParaRPr lang="en-IN" b="1" dirty="0"/>
          </a:p>
          <a:p>
            <a:r>
              <a:rPr lang="en-US" b="1" dirty="0"/>
              <a:t>2.  Lack of data on taxi prices</a:t>
            </a:r>
          </a:p>
          <a:p>
            <a:endParaRPr lang="en-US" b="1" dirty="0"/>
          </a:p>
          <a:p>
            <a:r>
              <a:rPr lang="en-US" b="1" dirty="0"/>
              <a:t>3.  Lack of data on price variations of other cabs</a:t>
            </a:r>
          </a:p>
          <a:p>
            <a:endParaRPr lang="en-US" b="1" dirty="0"/>
          </a:p>
          <a:p>
            <a:r>
              <a:rPr lang="en-US" b="1" dirty="0"/>
              <a:t>4.  Limited data on weather</a:t>
            </a:r>
          </a:p>
          <a:p>
            <a:endParaRPr lang="en-US" b="1" dirty="0"/>
          </a:p>
          <a:p>
            <a:r>
              <a:rPr lang="en-IN" b="1" dirty="0"/>
              <a:t>5.  Subjective feature selection</a:t>
            </a:r>
          </a:p>
        </p:txBody>
      </p:sp>
    </p:spTree>
    <p:extLst>
      <p:ext uri="{BB962C8B-B14F-4D97-AF65-F5344CB8AC3E}">
        <p14:creationId xmlns:p14="http://schemas.microsoft.com/office/powerpoint/2010/main" val="1218068607"/>
      </p:ext>
    </p:extLst>
  </p:cSld>
  <p:clrMapOvr>
    <a:masterClrMapping/>
  </p:clrMapOvr>
  <p:transition>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F3606D-7DC5-4434-F7CF-609ED4AF87D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32</a:t>
            </a:fld>
            <a:endParaRPr lang="en"/>
          </a:p>
        </p:txBody>
      </p:sp>
      <p:pic>
        <p:nvPicPr>
          <p:cNvPr id="4" name="Picture 3">
            <a:extLst>
              <a:ext uri="{FF2B5EF4-FFF2-40B4-BE49-F238E27FC236}">
                <a16:creationId xmlns:a16="http://schemas.microsoft.com/office/drawing/2014/main" id="{0F134BC4-7448-E613-5D0E-7AABD393E069}"/>
              </a:ext>
            </a:extLst>
          </p:cNvPr>
          <p:cNvPicPr>
            <a:picLocks noChangeAspect="1"/>
          </p:cNvPicPr>
          <p:nvPr/>
        </p:nvPicPr>
        <p:blipFill>
          <a:blip r:embed="rId2"/>
          <a:stretch>
            <a:fillRect/>
          </a:stretch>
        </p:blipFill>
        <p:spPr>
          <a:xfrm>
            <a:off x="1219200" y="719138"/>
            <a:ext cx="6646332" cy="3738562"/>
          </a:xfrm>
          <a:prstGeom prst="rect">
            <a:avLst/>
          </a:prstGeom>
        </p:spPr>
      </p:pic>
    </p:spTree>
    <p:extLst>
      <p:ext uri="{BB962C8B-B14F-4D97-AF65-F5344CB8AC3E}">
        <p14:creationId xmlns:p14="http://schemas.microsoft.com/office/powerpoint/2010/main" val="687165907"/>
      </p:ext>
    </p:extLst>
  </p:cSld>
  <p:clrMapOvr>
    <a:masterClrMapping/>
  </p:clrMapOvr>
  <p:transition>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14FE76-61E7-F197-FB62-5011BDABDB3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sp>
        <p:nvSpPr>
          <p:cNvPr id="3" name="TextBox 2">
            <a:extLst>
              <a:ext uri="{FF2B5EF4-FFF2-40B4-BE49-F238E27FC236}">
                <a16:creationId xmlns:a16="http://schemas.microsoft.com/office/drawing/2014/main" id="{C3049FF3-7550-83E4-9DAF-66545538AD95}"/>
              </a:ext>
            </a:extLst>
          </p:cNvPr>
          <p:cNvSpPr txBox="1"/>
          <p:nvPr/>
        </p:nvSpPr>
        <p:spPr>
          <a:xfrm>
            <a:off x="2667000" y="285750"/>
            <a:ext cx="3352800" cy="646331"/>
          </a:xfrm>
          <a:prstGeom prst="rect">
            <a:avLst/>
          </a:prstGeom>
          <a:noFill/>
        </p:spPr>
        <p:txBody>
          <a:bodyPr wrap="square" rtlCol="0">
            <a:spAutoFit/>
          </a:bodyPr>
          <a:lstStyle/>
          <a:p>
            <a:r>
              <a:rPr lang="en-US" sz="3600" b="1" u="sng" dirty="0"/>
              <a:t>Introduction</a:t>
            </a:r>
            <a:endParaRPr lang="en-IN" sz="3600" b="1" u="sng" dirty="0"/>
          </a:p>
        </p:txBody>
      </p:sp>
      <p:sp>
        <p:nvSpPr>
          <p:cNvPr id="4" name="TextBox 3">
            <a:extLst>
              <a:ext uri="{FF2B5EF4-FFF2-40B4-BE49-F238E27FC236}">
                <a16:creationId xmlns:a16="http://schemas.microsoft.com/office/drawing/2014/main" id="{51DA4A78-E0A9-0708-C5FD-AC54BF01EEF5}"/>
              </a:ext>
            </a:extLst>
          </p:cNvPr>
          <p:cNvSpPr txBox="1"/>
          <p:nvPr/>
        </p:nvSpPr>
        <p:spPr>
          <a:xfrm>
            <a:off x="685800" y="1428750"/>
            <a:ext cx="7772400" cy="2862322"/>
          </a:xfrm>
          <a:prstGeom prst="rect">
            <a:avLst/>
          </a:prstGeom>
          <a:noFill/>
        </p:spPr>
        <p:txBody>
          <a:bodyPr wrap="square" rtlCol="0">
            <a:spAutoFit/>
          </a:bodyPr>
          <a:lstStyle/>
          <a:p>
            <a:pPr algn="just"/>
            <a:r>
              <a:rPr lang="en-US" dirty="0">
                <a:effectLst/>
                <a:latin typeface="Times New Roman" panose="02020603050405020304" pitchFamily="18" charset="0"/>
                <a:ea typeface="Calibri" panose="020F0502020204030204" pitchFamily="34" charset="0"/>
              </a:rPr>
              <a:t>Uber was founded by Travis Kalanick and Garrett Camp in 2009, and it was already one of the fastest-growing companies in the world. In Boston, UberX claims to charge 30% less than taxis – a great way to get customers' attention. Nowadays, we see applications of Machine Learning and Artificial Intelligence in almost all the domains so we try to use the same for Uber cabs price prediction.  In this project, we did experiment with a real-world dataset and explore how machine learning algorithms and Data Science could be used to find the patterns in data. We mainly discuss about the price prediction of different Uber cabs that is generated by the machine learning algorithm. </a:t>
            </a:r>
          </a:p>
          <a:p>
            <a:pPr algn="just"/>
            <a:r>
              <a:rPr lang="en-US" sz="1800" dirty="0">
                <a:effectLst/>
                <a:latin typeface="Times New Roman" panose="02020603050405020304" pitchFamily="18" charset="0"/>
                <a:ea typeface="Calibri" panose="020F0502020204030204" pitchFamily="34" charset="0"/>
              </a:rPr>
              <a:t>	</a:t>
            </a:r>
            <a:endParaRPr lang="en-IN" dirty="0"/>
          </a:p>
        </p:txBody>
      </p:sp>
    </p:spTree>
    <p:extLst>
      <p:ext uri="{BB962C8B-B14F-4D97-AF65-F5344CB8AC3E}">
        <p14:creationId xmlns:p14="http://schemas.microsoft.com/office/powerpoint/2010/main" val="2885297173"/>
      </p:ext>
    </p:extLst>
  </p:cSld>
  <p:clrMapOvr>
    <a:masterClrMapping/>
  </p:clrMapOvr>
  <p:transition>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body" idx="1"/>
          </p:nvPr>
        </p:nvSpPr>
        <p:spPr>
          <a:xfrm>
            <a:off x="1143000" y="1581150"/>
            <a:ext cx="4657025" cy="26586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sz="2800" b="1" i="0" u="sng" dirty="0">
                <a:latin typeface="Times New Roman" pitchFamily="18" charset="0"/>
                <a:cs typeface="Times New Roman" pitchFamily="18" charset="0"/>
              </a:rPr>
              <a:t>Aim</a:t>
            </a:r>
          </a:p>
          <a:p>
            <a:pPr marL="0" lvl="0" indent="0" algn="just" rtl="0">
              <a:spcBef>
                <a:spcPts val="0"/>
              </a:spcBef>
              <a:spcAft>
                <a:spcPts val="800"/>
              </a:spcAft>
              <a:buNone/>
            </a:pPr>
            <a:r>
              <a:rPr lang="en-US" sz="2800" i="0" dirty="0">
                <a:latin typeface="+mn-lt"/>
                <a:cs typeface="Times New Roman" pitchFamily="18" charset="0"/>
              </a:rPr>
              <a:t>Complete Data Analysis and Exploration of Uber Dataset</a:t>
            </a:r>
            <a:endParaRPr sz="2800" i="0" dirty="0">
              <a:latin typeface="+mn-lt"/>
              <a:cs typeface="Times New Roman" pitchFamily="18" charset="0"/>
            </a:endParaRPr>
          </a:p>
        </p:txBody>
      </p:sp>
      <p:sp>
        <p:nvSpPr>
          <p:cNvPr id="89" name="Google Shape;89;p15"/>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pic>
        <p:nvPicPr>
          <p:cNvPr id="90" name="Google Shape;90;p15"/>
          <p:cNvPicPr preferRelativeResize="0"/>
          <p:nvPr/>
        </p:nvPicPr>
        <p:blipFill rotWithShape="1">
          <a:blip r:embed="rId3">
            <a:alphaModFix/>
          </a:blip>
          <a:srcRect r="20898" b="32619"/>
          <a:stretch/>
        </p:blipFill>
        <p:spPr>
          <a:xfrm>
            <a:off x="5826900" y="1367600"/>
            <a:ext cx="3317100" cy="3775900"/>
          </a:xfrm>
          <a:prstGeom prst="rect">
            <a:avLst/>
          </a:prstGeom>
          <a:noFill/>
          <a:ln>
            <a:noFill/>
          </a:ln>
        </p:spPr>
      </p:pic>
    </p:spTree>
  </p:cSld>
  <p:clrMapOvr>
    <a:masterClrMapping/>
  </p:clrMapOvr>
  <p:transition>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38200" y="819150"/>
            <a:ext cx="7593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200" b="1" u="sng" dirty="0">
                <a:latin typeface="Calibri" panose="020F0502020204030204" pitchFamily="34" charset="0"/>
                <a:ea typeface="Calibri" panose="020F0502020204030204" pitchFamily="34" charset="0"/>
                <a:cs typeface="Calibri" panose="020F0502020204030204" pitchFamily="34" charset="0"/>
              </a:rPr>
              <a:t>Data Set :</a:t>
            </a:r>
            <a:endParaRPr sz="3200" b="1" u="sng" dirty="0">
              <a:latin typeface="Calibri" panose="020F0502020204030204" pitchFamily="34" charset="0"/>
              <a:ea typeface="Calibri" panose="020F0502020204030204" pitchFamily="34" charset="0"/>
              <a:cs typeface="Calibri" panose="020F0502020204030204" pitchFamily="34" charset="0"/>
            </a:endParaRPr>
          </a:p>
        </p:txBody>
      </p:sp>
      <p:sp>
        <p:nvSpPr>
          <p:cNvPr id="96" name="Google Shape;96;p16"/>
          <p:cNvSpPr txBox="1">
            <a:spLocks noGrp="1"/>
          </p:cNvSpPr>
          <p:nvPr>
            <p:ph type="body" idx="1"/>
          </p:nvPr>
        </p:nvSpPr>
        <p:spPr>
          <a:xfrm>
            <a:off x="2590800" y="1352550"/>
            <a:ext cx="4154400" cy="2057400"/>
          </a:xfrm>
          <a:prstGeom prst="rect">
            <a:avLst/>
          </a:prstGeom>
        </p:spPr>
        <p:txBody>
          <a:bodyPr spcFirstLastPara="1" wrap="square" lIns="0" tIns="0" rIns="0" bIns="0" anchor="t" anchorCtr="0">
            <a:noAutofit/>
          </a:bodyPr>
          <a:lstStyle/>
          <a:p>
            <a:pPr>
              <a:buNone/>
            </a:pPr>
            <a:endParaRPr lang="en-US" sz="2400" dirty="0">
              <a:solidFill>
                <a:schemeClr val="tx1"/>
              </a:solidFill>
              <a:latin typeface="+mn-lt"/>
            </a:endParaRPr>
          </a:p>
          <a:p>
            <a:pPr marL="457200" lvl="0" indent="-381000" rtl="0">
              <a:spcBef>
                <a:spcPts val="0"/>
              </a:spcBef>
              <a:spcAft>
                <a:spcPts val="0"/>
              </a:spcAft>
              <a:buSzPts val="2400"/>
              <a:buNone/>
            </a:pPr>
            <a:r>
              <a:rPr lang="en-US" sz="2400" dirty="0">
                <a:solidFill>
                  <a:schemeClr val="tx1"/>
                </a:solidFill>
                <a:latin typeface="+mn-lt"/>
              </a:rPr>
              <a:t>CSV Format</a:t>
            </a:r>
          </a:p>
        </p:txBody>
      </p:sp>
      <p:sp>
        <p:nvSpPr>
          <p:cNvPr id="97" name="Google Shape;97;p16"/>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grpSp>
        <p:nvGrpSpPr>
          <p:cNvPr id="98" name="Google Shape;98;p16"/>
          <p:cNvGrpSpPr/>
          <p:nvPr/>
        </p:nvGrpSpPr>
        <p:grpSpPr>
          <a:xfrm>
            <a:off x="5864288" y="1238675"/>
            <a:ext cx="2840226" cy="3645025"/>
            <a:chOff x="5864288" y="1238675"/>
            <a:chExt cx="2840226" cy="3645025"/>
          </a:xfrm>
        </p:grpSpPr>
        <p:pic>
          <p:nvPicPr>
            <p:cNvPr id="99" name="Google Shape;99;p16"/>
            <p:cNvPicPr preferRelativeResize="0"/>
            <p:nvPr/>
          </p:nvPicPr>
          <p:blipFill>
            <a:blip r:embed="rId3">
              <a:alphaModFix/>
            </a:blip>
            <a:stretch>
              <a:fillRect/>
            </a:stretch>
          </p:blipFill>
          <p:spPr>
            <a:xfrm>
              <a:off x="5864288" y="1238675"/>
              <a:ext cx="2840226" cy="3645025"/>
            </a:xfrm>
            <a:prstGeom prst="rect">
              <a:avLst/>
            </a:prstGeom>
            <a:noFill/>
            <a:ln>
              <a:noFill/>
            </a:ln>
          </p:spPr>
        </p:pic>
        <p:pic>
          <p:nvPicPr>
            <p:cNvPr id="100" name="Google Shape;100;p16"/>
            <p:cNvPicPr preferRelativeResize="0"/>
            <p:nvPr/>
          </p:nvPicPr>
          <p:blipFill>
            <a:blip r:embed="rId4">
              <a:alphaModFix/>
            </a:blip>
            <a:stretch>
              <a:fillRect/>
            </a:stretch>
          </p:blipFill>
          <p:spPr>
            <a:xfrm>
              <a:off x="7087476" y="1833431"/>
              <a:ext cx="241950" cy="170793"/>
            </a:xfrm>
            <a:prstGeom prst="rect">
              <a:avLst/>
            </a:prstGeom>
            <a:noFill/>
            <a:ln>
              <a:noFill/>
            </a:ln>
          </p:spPr>
        </p:pic>
      </p:grpSp>
      <p:pic>
        <p:nvPicPr>
          <p:cNvPr id="101" name="Google Shape;101;p16"/>
          <p:cNvPicPr preferRelativeResize="0"/>
          <p:nvPr/>
        </p:nvPicPr>
        <p:blipFill>
          <a:blip r:embed="rId5">
            <a:alphaModFix/>
          </a:blip>
          <a:stretch>
            <a:fillRect/>
          </a:stretch>
        </p:blipFill>
        <p:spPr>
          <a:xfrm>
            <a:off x="5511450" y="526963"/>
            <a:ext cx="548700" cy="660155"/>
          </a:xfrm>
          <a:prstGeom prst="rect">
            <a:avLst/>
          </a:prstGeom>
          <a:noFill/>
          <a:ln>
            <a:noFill/>
          </a:ln>
        </p:spPr>
      </p:pic>
      <p:sp>
        <p:nvSpPr>
          <p:cNvPr id="10" name="TextBox 9"/>
          <p:cNvSpPr txBox="1"/>
          <p:nvPr/>
        </p:nvSpPr>
        <p:spPr>
          <a:xfrm>
            <a:off x="838200" y="2800350"/>
            <a:ext cx="6324600" cy="2369880"/>
          </a:xfrm>
          <a:prstGeom prst="rect">
            <a:avLst/>
          </a:prstGeom>
          <a:noFill/>
        </p:spPr>
        <p:txBody>
          <a:bodyPr wrap="square" rtlCol="0">
            <a:spAutoFit/>
          </a:bodyPr>
          <a:lstStyle/>
          <a:p>
            <a:r>
              <a:rPr lang="en" sz="3200" b="1" u="sng" dirty="0">
                <a:solidFill>
                  <a:schemeClr val="tx1"/>
                </a:solidFill>
                <a:latin typeface="Calibri" panose="020F0502020204030204" pitchFamily="34" charset="0"/>
                <a:ea typeface="Calibri" panose="020F0502020204030204" pitchFamily="34" charset="0"/>
                <a:cs typeface="Calibri" panose="020F0502020204030204" pitchFamily="34" charset="0"/>
              </a:rPr>
              <a:t>Shape of Dataset:</a:t>
            </a:r>
            <a:br>
              <a:rPr lang="en" sz="2400" b="1" dirty="0">
                <a:latin typeface="Calibri" panose="020F0502020204030204" pitchFamily="34" charset="0"/>
                <a:ea typeface="Calibri" panose="020F0502020204030204" pitchFamily="34" charset="0"/>
                <a:cs typeface="Calibri" panose="020F0502020204030204" pitchFamily="34" charset="0"/>
              </a:rPr>
            </a:br>
            <a:r>
              <a:rPr lang="en" sz="2400" b="1" dirty="0">
                <a:latin typeface="Arial" pitchFamily="34" charset="0"/>
                <a:cs typeface="Arial" pitchFamily="34" charset="0"/>
              </a:rPr>
              <a:t>                    </a:t>
            </a:r>
          </a:p>
          <a:p>
            <a:r>
              <a:rPr lang="en" sz="2400" b="1" dirty="0">
                <a:solidFill>
                  <a:schemeClr val="tx1"/>
                </a:solidFill>
                <a:latin typeface="Arial" pitchFamily="34" charset="0"/>
                <a:cs typeface="Arial" pitchFamily="34" charset="0"/>
              </a:rPr>
              <a:t>				</a:t>
            </a:r>
            <a:r>
              <a:rPr lang="en" sz="2800" dirty="0">
                <a:solidFill>
                  <a:schemeClr val="tx1"/>
                </a:solidFill>
                <a:latin typeface="Arial" pitchFamily="34" charset="0"/>
                <a:cs typeface="Arial" pitchFamily="34" charset="0"/>
              </a:rPr>
              <a:t>322844,56</a:t>
            </a:r>
            <a:br>
              <a:rPr lang="en" sz="3200" dirty="0">
                <a:solidFill>
                  <a:schemeClr val="tx1"/>
                </a:solidFill>
                <a:latin typeface="Arial" pitchFamily="34" charset="0"/>
                <a:cs typeface="Arial" pitchFamily="34" charset="0"/>
              </a:rPr>
            </a:br>
            <a:endParaRPr lang="en-US" sz="3200" dirty="0">
              <a:solidFill>
                <a:schemeClr val="tx1"/>
              </a:solidFill>
            </a:endParaRPr>
          </a:p>
          <a:p>
            <a:endParaRPr lang="en-US" sz="3200" b="1" dirty="0">
              <a:solidFill>
                <a:schemeClr val="tx1"/>
              </a:solidFill>
            </a:endParaRPr>
          </a:p>
        </p:txBody>
      </p:sp>
    </p:spTree>
  </p:cSld>
  <p:clrMapOvr>
    <a:masterClrMapping/>
  </p:clrMapOvr>
  <p:transition>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p:nvPr/>
        </p:nvSpPr>
        <p:spPr>
          <a:xfrm>
            <a:off x="5298479" y="2425636"/>
            <a:ext cx="263619" cy="25171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17"/>
          <p:cNvGrpSpPr/>
          <p:nvPr/>
        </p:nvGrpSpPr>
        <p:grpSpPr>
          <a:xfrm rot="1056946">
            <a:off x="3883082" y="1900347"/>
            <a:ext cx="746176" cy="746276"/>
            <a:chOff x="570875" y="4322250"/>
            <a:chExt cx="443300" cy="443325"/>
          </a:xfrm>
        </p:grpSpPr>
        <p:sp>
          <p:nvSpPr>
            <p:cNvPr id="111" name="Google Shape;111;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7"/>
          <p:cNvSpPr/>
          <p:nvPr/>
        </p:nvSpPr>
        <p:spPr>
          <a:xfrm rot="2466643">
            <a:off x="3966548" y="1231010"/>
            <a:ext cx="366269" cy="3497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rot="-1608918">
            <a:off x="4502204" y="1451088"/>
            <a:ext cx="263609" cy="2517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rot="2926240">
            <a:off x="5901539" y="2039291"/>
            <a:ext cx="197436" cy="18851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7"/>
          <p:cNvSpPr txBox="1">
            <a:spLocks noGrp="1"/>
          </p:cNvSpPr>
          <p:nvPr>
            <p:ph type="sldNum" sz="quarter"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769529"/>
            <a:ext cx="7162800" cy="3886200"/>
          </a:xfrm>
          <a:prstGeom prst="rect">
            <a:avLst/>
          </a:prstGeom>
        </p:spPr>
      </p:pic>
      <p:sp>
        <p:nvSpPr>
          <p:cNvPr id="22" name="TextBox 21"/>
          <p:cNvSpPr txBox="1"/>
          <p:nvPr/>
        </p:nvSpPr>
        <p:spPr>
          <a:xfrm>
            <a:off x="3200687" y="123198"/>
            <a:ext cx="3048000" cy="646331"/>
          </a:xfrm>
          <a:prstGeom prst="rect">
            <a:avLst/>
          </a:prstGeom>
          <a:noFill/>
        </p:spPr>
        <p:txBody>
          <a:bodyPr wrap="square" rtlCol="0">
            <a:spAutoFit/>
          </a:bodyPr>
          <a:lstStyle/>
          <a:p>
            <a:r>
              <a:rPr lang="en-US" sz="3600" b="1" u="sng" dirty="0">
                <a:solidFill>
                  <a:schemeClr val="tx1"/>
                </a:solidFill>
                <a:latin typeface="+mn-lt"/>
              </a:rPr>
              <a:t>Libraries</a:t>
            </a:r>
          </a:p>
        </p:txBody>
      </p:sp>
    </p:spTree>
  </p:cSld>
  <p:clrMapOvr>
    <a:masterClrMapping/>
  </p:clrMapOvr>
  <p:transition>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CD9DCA-0CEB-7429-4A65-5389954D019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pic>
        <p:nvPicPr>
          <p:cNvPr id="3" name="Picture 2" descr="F:\V sem contents\Machine Learning\Uber Data Analysis\steps.png">
            <a:extLst>
              <a:ext uri="{FF2B5EF4-FFF2-40B4-BE49-F238E27FC236}">
                <a16:creationId xmlns:a16="http://schemas.microsoft.com/office/drawing/2014/main" id="{C26B1025-A9E8-FB5B-586D-7690C27B3929}"/>
              </a:ext>
            </a:extLst>
          </p:cNvPr>
          <p:cNvPicPr>
            <a:picLocks noChangeAspect="1" noChangeArrowheads="1"/>
          </p:cNvPicPr>
          <p:nvPr/>
        </p:nvPicPr>
        <p:blipFill>
          <a:blip r:embed="rId2"/>
          <a:srcRect/>
          <a:stretch>
            <a:fillRect/>
          </a:stretch>
        </p:blipFill>
        <p:spPr bwMode="auto">
          <a:xfrm>
            <a:off x="990600" y="285750"/>
            <a:ext cx="7391400" cy="4419600"/>
          </a:xfrm>
          <a:prstGeom prst="rect">
            <a:avLst/>
          </a:prstGeom>
          <a:noFill/>
        </p:spPr>
      </p:pic>
    </p:spTree>
    <p:extLst>
      <p:ext uri="{BB962C8B-B14F-4D97-AF65-F5344CB8AC3E}">
        <p14:creationId xmlns:p14="http://schemas.microsoft.com/office/powerpoint/2010/main" val="1774063008"/>
      </p:ext>
    </p:extLst>
  </p:cSld>
  <p:clrMapOvr>
    <a:masterClrMapping/>
  </p:clrMapOvr>
  <p:transition>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47E4C1-0E53-2C42-11BA-4F450E15BB6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
        <p:nvSpPr>
          <p:cNvPr id="3" name="TextBox 2">
            <a:extLst>
              <a:ext uri="{FF2B5EF4-FFF2-40B4-BE49-F238E27FC236}">
                <a16:creationId xmlns:a16="http://schemas.microsoft.com/office/drawing/2014/main" id="{B2C9CD92-0138-8E96-4AD5-6CE8B62C00FB}"/>
              </a:ext>
            </a:extLst>
          </p:cNvPr>
          <p:cNvSpPr txBox="1"/>
          <p:nvPr/>
        </p:nvSpPr>
        <p:spPr>
          <a:xfrm>
            <a:off x="1839841" y="164812"/>
            <a:ext cx="5867400" cy="584775"/>
          </a:xfrm>
          <a:prstGeom prst="rect">
            <a:avLst/>
          </a:prstGeom>
          <a:noFill/>
        </p:spPr>
        <p:txBody>
          <a:bodyPr wrap="square" rtlCol="0">
            <a:spAutoFit/>
          </a:bodyPr>
          <a:lstStyle/>
          <a:p>
            <a:r>
              <a:rPr lang="en-US" sz="3200" b="1" u="sng" dirty="0">
                <a:ln w="18415" cmpd="sng">
                  <a:solidFill>
                    <a:srgbClr val="FFFFFF"/>
                  </a:solidFill>
                  <a:prstDash val="solid"/>
                </a:ln>
                <a:solidFill>
                  <a:srgbClr val="FFFFFF"/>
                </a:solidFill>
                <a:latin typeface="Calibri" panose="020F0502020204030204" pitchFamily="34" charset="0"/>
                <a:ea typeface="Calibri" panose="020F0502020204030204" pitchFamily="34" charset="0"/>
                <a:cs typeface="Calibri" panose="020F0502020204030204" pitchFamily="34" charset="0"/>
              </a:rPr>
              <a:t>Exploratory  Data  Analysis</a:t>
            </a:r>
            <a:endParaRPr lang="en-IN" sz="3200" u="sng" dirty="0">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F087F37A-FBD7-DC96-A968-194ED725E3D1}"/>
              </a:ext>
            </a:extLst>
          </p:cNvPr>
          <p:cNvSpPr txBox="1"/>
          <p:nvPr/>
        </p:nvSpPr>
        <p:spPr>
          <a:xfrm>
            <a:off x="914400" y="1000532"/>
            <a:ext cx="6019800" cy="3416320"/>
          </a:xfrm>
          <a:prstGeom prst="rect">
            <a:avLst/>
          </a:prstGeom>
          <a:noFill/>
        </p:spPr>
        <p:txBody>
          <a:bodyPr wrap="square" rtlCol="0">
            <a:spAutoFit/>
          </a:bodyPr>
          <a:lstStyle/>
          <a:p>
            <a:r>
              <a:rPr lang="en-US" sz="2400" b="1" dirty="0">
                <a:solidFill>
                  <a:schemeClr val="tx1"/>
                </a:solidFill>
              </a:rPr>
              <a:t>1. Data Preparation</a:t>
            </a:r>
            <a:endParaRPr lang="en-US" sz="2400" dirty="0">
              <a:solidFill>
                <a:schemeClr val="tx1"/>
              </a:solidFill>
            </a:endParaRPr>
          </a:p>
          <a:p>
            <a:r>
              <a:rPr lang="en-US" sz="2400" dirty="0"/>
              <a:t>  </a:t>
            </a:r>
          </a:p>
          <a:p>
            <a:r>
              <a:rPr lang="en-US" sz="2400" b="1" dirty="0">
                <a:solidFill>
                  <a:schemeClr val="tx1"/>
                </a:solidFill>
              </a:rPr>
              <a:t>2. Discover Patterns</a:t>
            </a:r>
          </a:p>
          <a:p>
            <a:endParaRPr lang="en-US" sz="2400" b="1" dirty="0">
              <a:solidFill>
                <a:schemeClr val="tx1"/>
              </a:solidFill>
            </a:endParaRPr>
          </a:p>
          <a:p>
            <a:r>
              <a:rPr lang="en-US" sz="2400" b="1" dirty="0">
                <a:solidFill>
                  <a:schemeClr val="tx1"/>
                </a:solidFill>
              </a:rPr>
              <a:t>3. </a:t>
            </a:r>
            <a:r>
              <a:rPr lang="en-US" sz="2400" b="1" dirty="0"/>
              <a:t>Statistical Summary</a:t>
            </a:r>
            <a:endParaRPr lang="en-US" sz="2400" dirty="0">
              <a:solidFill>
                <a:schemeClr val="tx1"/>
              </a:solidFill>
            </a:endParaRPr>
          </a:p>
          <a:p>
            <a:endParaRPr lang="en-US" sz="2400" b="1" dirty="0"/>
          </a:p>
          <a:p>
            <a:r>
              <a:rPr lang="en-US" sz="2400" b="1" dirty="0">
                <a:solidFill>
                  <a:schemeClr val="tx1"/>
                </a:solidFill>
              </a:rPr>
              <a:t>4. </a:t>
            </a:r>
            <a:r>
              <a:rPr lang="en-US" sz="2400" b="1" dirty="0"/>
              <a:t>Handling NaN Values</a:t>
            </a:r>
          </a:p>
          <a:p>
            <a:endParaRPr lang="en-US" sz="2400" b="1" dirty="0">
              <a:solidFill>
                <a:schemeClr val="tx1"/>
              </a:solidFill>
            </a:endParaRPr>
          </a:p>
          <a:p>
            <a:r>
              <a:rPr lang="en-US" sz="2400" b="1" dirty="0"/>
              <a:t>5. Graph Reports</a:t>
            </a:r>
            <a:r>
              <a:rPr lang="en-US" sz="2400" b="1" dirty="0">
                <a:solidFill>
                  <a:schemeClr val="tx1"/>
                </a:solidFill>
              </a:rPr>
              <a:t> </a:t>
            </a:r>
            <a:r>
              <a:rPr lang="en-US" sz="2400" dirty="0">
                <a:solidFill>
                  <a:schemeClr val="tx1"/>
                </a:solidFill>
              </a:rPr>
              <a:t>  </a:t>
            </a:r>
            <a:endParaRPr lang="en-IN" sz="2400" dirty="0"/>
          </a:p>
        </p:txBody>
      </p:sp>
    </p:spTree>
    <p:extLst>
      <p:ext uri="{BB962C8B-B14F-4D97-AF65-F5344CB8AC3E}">
        <p14:creationId xmlns:p14="http://schemas.microsoft.com/office/powerpoint/2010/main" val="154873460"/>
      </p:ext>
    </p:extLst>
  </p:cSld>
  <p:clrMapOvr>
    <a:masterClrMapping/>
  </p:clrMapOvr>
  <p:transition>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7407</TotalTime>
  <Words>914</Words>
  <Application>Microsoft Office PowerPoint</Application>
  <PresentationFormat>On-screen Show (16:9)</PresentationFormat>
  <Paragraphs>168</Paragraphs>
  <Slides>32</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Algerian</vt:lpstr>
      <vt:lpstr>Arial</vt:lpstr>
      <vt:lpstr>Arial Black</vt:lpstr>
      <vt:lpstr>Bebas Neue</vt:lpstr>
      <vt:lpstr>Calibri</vt:lpstr>
      <vt:lpstr>Helvetica Neue</vt:lpstr>
      <vt:lpstr>Montserrat</vt:lpstr>
      <vt:lpstr>Symbol</vt:lpstr>
      <vt:lpstr>Times New Roman</vt:lpstr>
      <vt:lpstr>Tw Cen MT</vt:lpstr>
      <vt:lpstr>Wingdings</vt:lpstr>
      <vt:lpstr>Circuit</vt:lpstr>
      <vt:lpstr>Uber’s Pickup Analysis</vt:lpstr>
      <vt:lpstr>PowerPoint Presentation</vt:lpstr>
      <vt:lpstr>PowerPoint Presentation</vt:lpstr>
      <vt:lpstr>PowerPoint Presentation</vt:lpstr>
      <vt:lpstr>PowerPoint Presentation</vt:lpstr>
      <vt:lpstr>Data 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K-fold Cross Validation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dc:title>
  <dc:creator>abc1</dc:creator>
  <cp:lastModifiedBy>Omkar Jadhav</cp:lastModifiedBy>
  <cp:revision>112</cp:revision>
  <dcterms:modified xsi:type="dcterms:W3CDTF">2023-06-09T16:27:42Z</dcterms:modified>
</cp:coreProperties>
</file>