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18"/>
  </p:notesMasterIdLst>
  <p:handoutMasterIdLst>
    <p:handoutMasterId r:id="rId19"/>
  </p:handoutMasterIdLst>
  <p:sldIdLst>
    <p:sldId id="1035" r:id="rId2"/>
    <p:sldId id="1038" r:id="rId3"/>
    <p:sldId id="1040" r:id="rId4"/>
    <p:sldId id="1091" r:id="rId5"/>
    <p:sldId id="1088" r:id="rId6"/>
    <p:sldId id="1057" r:id="rId7"/>
    <p:sldId id="1043" r:id="rId8"/>
    <p:sldId id="1058" r:id="rId9"/>
    <p:sldId id="1044" r:id="rId10"/>
    <p:sldId id="1080" r:id="rId11"/>
    <p:sldId id="1078" r:id="rId12"/>
    <p:sldId id="1089" r:id="rId13"/>
    <p:sldId id="1042" r:id="rId14"/>
    <p:sldId id="1061" r:id="rId15"/>
    <p:sldId id="1060" r:id="rId16"/>
    <p:sldId id="1063" r:id="rId17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0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3965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910B25-9ECB-41C3-8845-23323C2CEB9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4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03FD4F-451D-42BF-99AA-400FADD236E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8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104FB7-827E-43EF-AE53-2BD24BDA9D9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1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8A3CD7-B728-47B6-BBF3-9B4016F1A3D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3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8A3CD7-B728-47B6-BBF3-9B4016F1A3D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fld id="{EFA54FE5-F1BC-469A-814F-3083297EBF4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3221038"/>
            <a:ext cx="7905750" cy="305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Times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11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C325F2-D0BC-7443-ACB2-E6EE23CD7CF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78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from</a:t>
            </a:r>
            <a:r>
              <a:rPr lang="en-US" baseline="0" dirty="0" smtClean="0"/>
              <a:t>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FCCF08-0958-48A1-AAFA-F87CDE5C067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" y="95250"/>
            <a:ext cx="6970713" cy="392271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1E12-9051-4EC2-8895-D20E48ACB82F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8F93-A277-48B9-A94E-F96F9113E522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179E-8C37-4CF3-989E-EE4B1C2F6C05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1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5900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000375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A4620-071C-402C-B94C-C67D4F1749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1825B-DAC1-4483-8E54-DFD8DF71DB47}" type="datetime1">
              <a:rPr lang="en-US" smtClean="0"/>
              <a:t>10/11/2016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BDED-2BF3-48A2-998B-531C75DC6010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2014-1724-4C51-9220-7B08591EA7B0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FFF3-DA09-445E-8296-9B82A2B52791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600E-5705-4A5F-AF3D-9C458E2C9879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23D5-F827-479F-BE0C-BFFA916A35C3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AFC3-EF2A-4862-B19E-338B1C733FC0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C04-7784-48DD-AC68-ABDF2644BAEB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C43-661D-4293-A06B-8731D1B3121A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7D85-8596-482F-AC2E-CB88A914C2B9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Common Graphs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Google Trend - Skiing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6" y="1276350"/>
            <a:ext cx="765338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Time </a:t>
            </a:r>
            <a:r>
              <a:rPr lang="en-US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Plots</a:t>
            </a:r>
            <a:endParaRPr lang="en-US" altLang="en-US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Use when there is a meaningful sequence, like time. </a:t>
            </a:r>
          </a:p>
          <a:p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In a time plot, time always goes on the horizontal axis. </a:t>
            </a:r>
          </a:p>
          <a:p>
            <a:r>
              <a:rPr lang="en-US" altLang="en-US" sz="24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We describe time series by looking for an overall pattern and for striking deviations from that pattern. In a time series: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 </a:t>
            </a:r>
            <a:r>
              <a:rPr lang="en-US" altLang="en-US" sz="2000" b="1" i="1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trend</a:t>
            </a: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is a rise or fall that persists over time, despite small irregularities.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A pattern that repeats itself at regular intervals of time is called </a:t>
            </a:r>
            <a:r>
              <a:rPr lang="en-US" altLang="en-US" sz="2000" b="1" i="1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seasonal variation</a:t>
            </a: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9550"/>
            <a:ext cx="4267200" cy="4256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428" y="4466109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Wikipedia, retrieved on June 15, 2016</a:t>
            </a:r>
          </a:p>
        </p:txBody>
      </p:sp>
    </p:spTree>
    <p:extLst>
      <p:ext uri="{BB962C8B-B14F-4D97-AF65-F5344CB8AC3E}">
        <p14:creationId xmlns:p14="http://schemas.microsoft.com/office/powerpoint/2010/main" val="8504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Scatterplot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scatterplot shows the relationship between two quantitative variables.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Typically, the 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explanatory 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independent variable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is plotted on the 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axis, and the 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response 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 dependent variable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is plotted on the </a:t>
            </a:r>
            <a:r>
              <a:rPr lang="en-US" alt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axis.</a:t>
            </a:r>
          </a:p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Each pair of data appears as a point in the plot.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16089" y="285750"/>
            <a:ext cx="8534400" cy="1902059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lnSpc>
                <a:spcPct val="9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Positive association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High values of one variable tend to occur together with high values of the other variable.</a:t>
            </a:r>
          </a:p>
          <a:p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Negative association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High values of one variable tend to occur together with low values of the other variable.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43150"/>
            <a:ext cx="4100001" cy="262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356" y="2345386"/>
            <a:ext cx="4096512" cy="26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7"/>
          <p:cNvSpPr>
            <a:spLocks noGrp="1" noChangeArrowheads="1"/>
          </p:cNvSpPr>
          <p:nvPr>
            <p:ph type="title" sz="quarter"/>
          </p:nvPr>
        </p:nvSpPr>
        <p:spPr>
          <a:xfrm>
            <a:off x="316454" y="130829"/>
            <a:ext cx="8229600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Form and </a:t>
            </a:r>
            <a:r>
              <a:rPr lang="en-US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Direction </a:t>
            </a:r>
            <a:r>
              <a:rPr lang="en-US" alt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of an </a:t>
            </a:r>
            <a:r>
              <a:rPr lang="en-US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Association</a:t>
            </a:r>
            <a:endParaRPr lang="en-US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49922" y="1248257"/>
            <a:ext cx="441801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Linear</a:t>
            </a:r>
          </a:p>
        </p:txBody>
      </p:sp>
      <p:sp>
        <p:nvSpPr>
          <p:cNvPr id="20493" name="Text Box 37"/>
          <p:cNvSpPr txBox="1">
            <a:spLocks noChangeArrowheads="1"/>
          </p:cNvSpPr>
          <p:nvPr/>
        </p:nvSpPr>
        <p:spPr bwMode="auto">
          <a:xfrm>
            <a:off x="563429" y="3269955"/>
            <a:ext cx="41910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Nonlinear      </a:t>
            </a:r>
          </a:p>
        </p:txBody>
      </p:sp>
      <p:sp>
        <p:nvSpPr>
          <p:cNvPr id="20494" name="Line 38"/>
          <p:cNvSpPr>
            <a:spLocks noChangeShapeType="1"/>
          </p:cNvSpPr>
          <p:nvPr/>
        </p:nvSpPr>
        <p:spPr bwMode="auto">
          <a:xfrm>
            <a:off x="1401629" y="3269955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41"/>
          <p:cNvSpPr txBox="1">
            <a:spLocks noChangeArrowheads="1"/>
          </p:cNvSpPr>
          <p:nvPr/>
        </p:nvSpPr>
        <p:spPr bwMode="auto">
          <a:xfrm>
            <a:off x="6558282" y="1230567"/>
            <a:ext cx="16637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No relationship</a:t>
            </a:r>
          </a:p>
        </p:txBody>
      </p:sp>
      <p:sp>
        <p:nvSpPr>
          <p:cNvPr id="20489" name="Line 42"/>
          <p:cNvSpPr>
            <a:spLocks noChangeShapeType="1"/>
          </p:cNvSpPr>
          <p:nvPr/>
        </p:nvSpPr>
        <p:spPr bwMode="auto">
          <a:xfrm>
            <a:off x="5943600" y="1657350"/>
            <a:ext cx="0" cy="311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95" y="1782093"/>
            <a:ext cx="1962404" cy="1258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505" y="1752164"/>
            <a:ext cx="1979836" cy="1269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03" y="3633715"/>
            <a:ext cx="2035396" cy="1304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505" y="3633715"/>
            <a:ext cx="2004537" cy="12851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863" y="3633715"/>
            <a:ext cx="2004537" cy="1285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863" y="1984816"/>
            <a:ext cx="2004537" cy="12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059380"/>
            <a:ext cx="2997888" cy="19219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2" y="2172564"/>
            <a:ext cx="2895600" cy="1856413"/>
          </a:xfrm>
          <a:prstGeom prst="rect">
            <a:avLst/>
          </a:prstGeom>
        </p:spPr>
      </p:pic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Strength of the </a:t>
            </a:r>
            <a:r>
              <a:rPr lang="en-US" alt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Association</a:t>
            </a:r>
            <a:endParaRPr lang="en-US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>
          <a:xfrm>
            <a:off x="488244" y="1102916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en-US" sz="2000" b="1" dirty="0">
                <a:solidFill>
                  <a:srgbClr val="3333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strength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of the relationship between the two variables can be seen by how much variation, or </a:t>
            </a:r>
            <a:r>
              <a:rPr lang="en-US" altLang="en-US" sz="2000" b="1" dirty="0">
                <a:solidFill>
                  <a:srgbClr val="3333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scatter,</a:t>
            </a: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there is around the main form.</a:t>
            </a:r>
          </a:p>
          <a:p>
            <a:pPr marL="0" indent="0">
              <a:lnSpc>
                <a:spcPct val="130000"/>
              </a:lnSpc>
            </a:pPr>
            <a:endParaRPr lang="en-US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49290" name="Text Box 10"/>
          <p:cNvSpPr txBox="1">
            <a:spLocks noChangeArrowheads="1"/>
          </p:cNvSpPr>
          <p:nvPr/>
        </p:nvSpPr>
        <p:spPr bwMode="auto">
          <a:xfrm>
            <a:off x="663222" y="4036150"/>
            <a:ext cx="3429000" cy="976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defTabSz="457200" eaLnBrk="1" latinLnBrk="0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With a strong relationship, you can get a pretty good estimate of y if you know x.</a:t>
            </a:r>
          </a:p>
        </p:txBody>
      </p:sp>
      <p:sp>
        <p:nvSpPr>
          <p:cNvPr id="1249291" name="Text Box 11"/>
          <p:cNvSpPr txBox="1">
            <a:spLocks noChangeArrowheads="1"/>
          </p:cNvSpPr>
          <p:nvPr/>
        </p:nvSpPr>
        <p:spPr bwMode="auto">
          <a:xfrm>
            <a:off x="5067300" y="4028977"/>
            <a:ext cx="3505200" cy="129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457200" eaLnBrk="1" latinLnBrk="0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With a weak relationship, for any x you might get a wide range of  y values.</a:t>
            </a:r>
          </a:p>
        </p:txBody>
      </p:sp>
    </p:spTree>
    <p:extLst>
      <p:ext uri="{BB962C8B-B14F-4D97-AF65-F5344CB8AC3E}">
        <p14:creationId xmlns:p14="http://schemas.microsoft.com/office/powerpoint/2010/main" val="16375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Common Graphs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Ways to chart categorical data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Bar graphs 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Pie charts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Ways to chart quantitative data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Histograms 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Boxplots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Time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plots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Examining relationships between a pair of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quantitative variables</a:t>
            </a:r>
          </a:p>
          <a:p>
            <a:pPr lvl="1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Scatter plot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Ways to chart categorical data – Bar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Bar graphs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Each category is represented by a bar.</a:t>
            </a:r>
          </a:p>
          <a:p>
            <a:pPr marL="731838" lvl="1" algn="ctr"/>
            <a:endParaRPr lang="en-US" alt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1838" lvl="1" algn="ctr">
              <a:lnSpc>
                <a:spcPct val="120000"/>
              </a:lnSpc>
            </a:pPr>
            <a:endParaRPr lang="en-US" alt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6088" lvl="1" indent="0" algn="ctr">
              <a:buNone/>
            </a:pPr>
            <a:endParaRPr lang="en-US" alt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809750"/>
            <a:ext cx="5010987" cy="30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361996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There are many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variants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of bar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graphs</a:t>
            </a:r>
          </a:p>
          <a:p>
            <a:pPr lvl="1"/>
            <a:endParaRPr lang="en-US" sz="2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Pareto chart (categories order from high to low)</a:t>
            </a:r>
          </a:p>
          <a:p>
            <a:pPr lvl="1"/>
            <a:endParaRPr lang="en-US" sz="2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Vertical </a:t>
            </a:r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bar graph</a:t>
            </a:r>
          </a:p>
          <a:p>
            <a:pPr marL="457200" lvl="1" indent="0">
              <a:buNone/>
            </a:pPr>
            <a:endParaRPr lang="en-US" sz="2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Stacked bar graphs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56332"/>
            <a:ext cx="1905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93545"/>
            <a:ext cx="2667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Ways to chart categorical data – Pie Chart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Pie charts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The slices must represent the parts of one whole.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1809750"/>
            <a:ext cx="4152900" cy="305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67" y="2521203"/>
            <a:ext cx="3510287" cy="251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Ways to Chart Quantitative </a:t>
            </a:r>
            <a:r>
              <a:rPr lang="en-US" alt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-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Histograms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349291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 for a single variable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Shows center, variability, skewness, modality, outliers, or strange patterns.</a:t>
            </a:r>
          </a:p>
        </p:txBody>
      </p:sp>
    </p:spTree>
    <p:extLst>
      <p:ext uri="{BB962C8B-B14F-4D97-AF65-F5344CB8AC3E}">
        <p14:creationId xmlns:p14="http://schemas.microsoft.com/office/powerpoint/2010/main" val="26067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489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 dirty="0" smtClean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Issues with Histograms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8229600" cy="40224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For small data sets, histograms can be misleading.  </a:t>
            </a:r>
          </a:p>
          <a:p>
            <a:pPr lvl="1" eaLnBrk="1" hangingPunct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Small changes in the data, bins, or anchor can deceive</a:t>
            </a:r>
          </a:p>
          <a:p>
            <a:pPr eaLnBrk="1" hangingPunct="1"/>
            <a:endParaRPr lang="en-US" altLang="en-US" sz="180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For large data sets, histograms can be quite effective at illustrating general properties of the distribution.</a:t>
            </a:r>
          </a:p>
          <a:p>
            <a:pPr eaLnBrk="1" hangingPunct="1"/>
            <a:endParaRPr lang="en-US" altLang="en-US" sz="180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Histograms effectively only work with 1 variable at a time</a:t>
            </a:r>
          </a:p>
          <a:p>
            <a:pPr lvl="1" eaLnBrk="1" hangingPunct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But ‘small multiples’ can be effective</a:t>
            </a:r>
          </a:p>
          <a:p>
            <a:pPr lvl="1" eaLnBrk="1" hangingPunct="1"/>
            <a:endParaRPr lang="en-US" altLang="en-US" sz="180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Bin width matters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Small bin width: show too much details and can be hard to read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Large bin width: can show misleading patterns</a:t>
            </a:r>
          </a:p>
        </p:txBody>
      </p:sp>
    </p:spTree>
    <p:extLst>
      <p:ext uri="{BB962C8B-B14F-4D97-AF65-F5344CB8AC3E}">
        <p14:creationId xmlns:p14="http://schemas.microsoft.com/office/powerpoint/2010/main" val="3472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Boxplots</a:t>
            </a:r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Ways to Chart Quantitative </a:t>
            </a:r>
            <a:r>
              <a:rPr lang="en-US" alt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– Box Plots</a:t>
            </a:r>
            <a:endParaRPr lang="en-US" altLang="en-US" sz="3200" dirty="0" smtClean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88156"/>
            <a:ext cx="3886200" cy="411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22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Summary plots showing five summary statistics of a single variable: 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minimum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first quartile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second quartile (median)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third quartile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maximum</a:t>
            </a:r>
          </a:p>
          <a:p>
            <a:r>
              <a:rPr lang="en-US" altLang="en-US" sz="22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Negatives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Hard to tell distributional shape</a:t>
            </a:r>
          </a:p>
          <a:p>
            <a:pPr lvl="1"/>
            <a:r>
              <a:rPr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no standard implementation in software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98" y="1733550"/>
            <a:ext cx="3505724" cy="22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0434"/>
          <a:stretch/>
        </p:blipFill>
        <p:spPr>
          <a:xfrm>
            <a:off x="1651353" y="1682045"/>
            <a:ext cx="5327650" cy="3425472"/>
          </a:xfrm>
          <a:prstGeom prst="rect">
            <a:avLst/>
          </a:prstGeom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Two Variables – One Categorical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1200150"/>
            <a:ext cx="7772400" cy="160020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If one variable is categorical, use small multiples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Side by side boxplots are very effective in showing differences in a quantitative variable across factor levels</a:t>
            </a:r>
          </a:p>
        </p:txBody>
      </p:sp>
    </p:spTree>
    <p:extLst>
      <p:ext uri="{BB962C8B-B14F-4D97-AF65-F5344CB8AC3E}">
        <p14:creationId xmlns:p14="http://schemas.microsoft.com/office/powerpoint/2010/main" val="1077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15078</TotalTime>
  <Pages>17</Pages>
  <Words>556</Words>
  <Application>Microsoft Office PowerPoint</Application>
  <PresentationFormat>On-screen Show (16:9)</PresentationFormat>
  <Paragraphs>85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宋体</vt:lpstr>
      <vt:lpstr>Arial</vt:lpstr>
      <vt:lpstr>Calibri</vt:lpstr>
      <vt:lpstr>Helvetica</vt:lpstr>
      <vt:lpstr>NewsGoth BT</vt:lpstr>
      <vt:lpstr>Times</vt:lpstr>
      <vt:lpstr>Times New Roman</vt:lpstr>
      <vt:lpstr>Wingdings</vt:lpstr>
      <vt:lpstr>Office Theme</vt:lpstr>
      <vt:lpstr>Common Graphs</vt:lpstr>
      <vt:lpstr>Common Graphs</vt:lpstr>
      <vt:lpstr>Ways to chart categorical data – Bar Graphs</vt:lpstr>
      <vt:lpstr>PowerPoint Presentation</vt:lpstr>
      <vt:lpstr>Ways to chart categorical data – Pie Chart</vt:lpstr>
      <vt:lpstr>Ways to Chart Quantitative Data - Histograms</vt:lpstr>
      <vt:lpstr>Issues with Histograms</vt:lpstr>
      <vt:lpstr>Boxplots Ways to Chart Quantitative Data – Box Plots</vt:lpstr>
      <vt:lpstr>Two Variables – One Categorical</vt:lpstr>
      <vt:lpstr>Google Trend - Skiing</vt:lpstr>
      <vt:lpstr>Time Plots</vt:lpstr>
      <vt:lpstr>PowerPoint Presentation</vt:lpstr>
      <vt:lpstr>Scatterplot</vt:lpstr>
      <vt:lpstr>PowerPoint Presentation</vt:lpstr>
      <vt:lpstr>Form and Direction of an Association</vt:lpstr>
      <vt:lpstr>Strength of the Association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1307</cp:revision>
  <cp:lastPrinted>2013-08-26T17:56:01Z</cp:lastPrinted>
  <dcterms:created xsi:type="dcterms:W3CDTF">1995-12-08T20:05:52Z</dcterms:created>
  <dcterms:modified xsi:type="dcterms:W3CDTF">2016-10-11T18:15:12Z</dcterms:modified>
  <cp:category/>
</cp:coreProperties>
</file>