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43" r:id="rId1"/>
  </p:sldMasterIdLst>
  <p:notesMasterIdLst>
    <p:notesMasterId r:id="rId12"/>
  </p:notesMasterIdLst>
  <p:handoutMasterIdLst>
    <p:handoutMasterId r:id="rId13"/>
  </p:handoutMasterIdLst>
  <p:sldIdLst>
    <p:sldId id="1036" r:id="rId2"/>
    <p:sldId id="1056" r:id="rId3"/>
    <p:sldId id="1046" r:id="rId4"/>
    <p:sldId id="1090" r:id="rId5"/>
    <p:sldId id="1047" r:id="rId6"/>
    <p:sldId id="1048" r:id="rId7"/>
    <p:sldId id="1049" r:id="rId8"/>
    <p:sldId id="1051" r:id="rId9"/>
    <p:sldId id="1053" r:id="rId10"/>
    <p:sldId id="1055" r:id="rId11"/>
  </p:sldIdLst>
  <p:sldSz cx="9144000" cy="5143500" type="screen16x9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4">
          <p15:clr>
            <a:srgbClr val="A4A3A4"/>
          </p15:clr>
        </p15:guide>
        <p15:guide id="2" pos="28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ktoriya Oliyny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ADA"/>
    <a:srgbClr val="000000"/>
    <a:srgbClr val="0A2762"/>
    <a:srgbClr val="0C2F86"/>
    <a:srgbClr val="FE022A"/>
    <a:srgbClr val="FFA27C"/>
    <a:srgbClr val="A2FFA3"/>
    <a:srgbClr val="FD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0" autoAdjust="0"/>
    <p:restoredTop sz="86795" autoAdjust="0"/>
  </p:normalViewPr>
  <p:slideViewPr>
    <p:cSldViewPr snapToObjects="1">
      <p:cViewPr varScale="1">
        <p:scale>
          <a:sx n="98" d="100"/>
          <a:sy n="98" d="100"/>
        </p:scale>
        <p:origin x="77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2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1338" y="924"/>
      </p:cViewPr>
      <p:guideLst>
        <p:guide orient="horz" pos="2174"/>
        <p:guide pos="28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Amtrak!$C$2:$C$13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Amtrak!$D$2:$D$13</c:f>
              <c:numCache>
                <c:formatCode>0</c:formatCode>
                <c:ptCount val="12"/>
                <c:pt idx="0">
                  <c:v>1708.9169999999999</c:v>
                </c:pt>
                <c:pt idx="1">
                  <c:v>1620.586</c:v>
                </c:pt>
                <c:pt idx="2">
                  <c:v>1972.7149999999999</c:v>
                </c:pt>
                <c:pt idx="3">
                  <c:v>1811.665</c:v>
                </c:pt>
                <c:pt idx="4">
                  <c:v>1974.9639999999999</c:v>
                </c:pt>
                <c:pt idx="5">
                  <c:v>1862.356</c:v>
                </c:pt>
                <c:pt idx="6">
                  <c:v>1939.86</c:v>
                </c:pt>
                <c:pt idx="7">
                  <c:v>2013.2639999999999</c:v>
                </c:pt>
                <c:pt idx="8">
                  <c:v>1595.6569999999999</c:v>
                </c:pt>
                <c:pt idx="9">
                  <c:v>1724.924</c:v>
                </c:pt>
                <c:pt idx="10">
                  <c:v>1675.6669999999999</c:v>
                </c:pt>
                <c:pt idx="11">
                  <c:v>1813.8630000000001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3B-4363-BAD4-C5BBD9F85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35896"/>
        <c:axId val="146837072"/>
      </c:barChart>
      <c:catAx>
        <c:axId val="146835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7072"/>
        <c:crosses val="autoZero"/>
        <c:auto val="1"/>
        <c:lblAlgn val="ctr"/>
        <c:lblOffset val="100"/>
        <c:noMultiLvlLbl val="0"/>
      </c:catAx>
      <c:valAx>
        <c:axId val="14683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Amtrak</a:t>
                </a:r>
                <a:r>
                  <a:rPr lang="en-US" baseline="0"/>
                  <a:t> Ridership (in thousands)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5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2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Amtrak!$C$2:$C$13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Amtrak!$D$2:$D$13</c:f>
              <c:numCache>
                <c:formatCode>0</c:formatCode>
                <c:ptCount val="12"/>
                <c:pt idx="0">
                  <c:v>1708.9169999999999</c:v>
                </c:pt>
                <c:pt idx="1">
                  <c:v>1620.586</c:v>
                </c:pt>
                <c:pt idx="2">
                  <c:v>1972.7149999999999</c:v>
                </c:pt>
                <c:pt idx="3">
                  <c:v>1811.665</c:v>
                </c:pt>
                <c:pt idx="4">
                  <c:v>1974.9639999999999</c:v>
                </c:pt>
                <c:pt idx="5">
                  <c:v>1862.356</c:v>
                </c:pt>
                <c:pt idx="6">
                  <c:v>1939.86</c:v>
                </c:pt>
                <c:pt idx="7">
                  <c:v>2013.2639999999999</c:v>
                </c:pt>
                <c:pt idx="8">
                  <c:v>1595.6569999999999</c:v>
                </c:pt>
                <c:pt idx="9">
                  <c:v>1724.924</c:v>
                </c:pt>
                <c:pt idx="10">
                  <c:v>1675.6669999999999</c:v>
                </c:pt>
                <c:pt idx="11">
                  <c:v>1813.8630000000001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EC4-4257-A497-4E3378166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6840208"/>
        <c:axId val="146836288"/>
        <c:axId val="0"/>
      </c:bar3DChart>
      <c:catAx>
        <c:axId val="14684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6288"/>
        <c:crosses val="autoZero"/>
        <c:auto val="1"/>
        <c:lblAlgn val="ctr"/>
        <c:lblOffset val="100"/>
        <c:noMultiLvlLbl val="0"/>
      </c:catAx>
      <c:valAx>
        <c:axId val="14683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Amtrak</a:t>
                </a:r>
                <a:r>
                  <a:rPr lang="en-US" baseline="0"/>
                  <a:t> Ridership (in thousands)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4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55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146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1265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10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147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10" y="8775204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OM-D30: Class 1</a:t>
            </a: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2553" y="3933713"/>
            <a:ext cx="5902184" cy="460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8" tIns="47281" rIns="92988" bIns="47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" y="95250"/>
            <a:ext cx="6970713" cy="392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4366" y="8787620"/>
            <a:ext cx="3058489" cy="4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08355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CCFF88E-6BF2-4710-ACA7-AC670CEC71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741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9051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985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47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1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5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2F05-BF75-4B63-8D70-3D3EC95D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D8F7C5-7416-4B60-90CA-6B083FC89B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000251"/>
            <a:ext cx="8001000" cy="7167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031-37A9-42B0-B793-329B33703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0F-9A02-4481-8AD8-4438FC640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B6C5-228C-4B06-A253-0873F7BFB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5376-5FE3-4B1C-9EA5-3ABA09127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5125-0178-4EEA-9980-2A6C1609F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46DA-9753-40D1-91A3-27767243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7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softwar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otfire.tibco.com/" TargetMode="External"/><Relationship Id="rId4" Type="http://schemas.openxmlformats.org/officeDocument/2006/relationships/hyperlink" Target="http://www.ql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What is Good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ata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isualization?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Specialized Visualization Software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792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Tableau: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http://www.tableausoftware.com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Qlik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http://www.qlik.com</a:t>
            </a: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Spotfire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http://spotfire.tibco.com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/</a:t>
            </a:r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Why Data Visualization?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33944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Data exploration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Data analysis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Presentation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Sometimes your analysis ends with data visualization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Such “model free” analysis is very popular in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8382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Principles of Graphical Design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187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Edward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Tufte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“Graphical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excellence is that which gives to the viewer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greatest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of ideas in the shortest time with the least ink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 the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smallest space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.”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Stephen Few: “Our primary visual design objective will be to present content to readers in a manner that highlights what’s important, arranges it for clarity, and leads them through it in the sequence that tells the stories best.”</a:t>
            </a:r>
          </a:p>
        </p:txBody>
      </p:sp>
    </p:spTree>
    <p:extLst>
      <p:ext uri="{BB962C8B-B14F-4D97-AF65-F5344CB8AC3E}">
        <p14:creationId xmlns:p14="http://schemas.microsoft.com/office/powerpoint/2010/main" val="26363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Principles 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61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Erase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as much “non-data-ink” as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possible.</a:t>
            </a:r>
          </a:p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Ensure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that “non-data-ink” plays a supporting role.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Think carefully about how to organize/prioritize important data ink.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Try several options, revise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1824"/>
            <a:ext cx="80772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Scaling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622" y="3801922"/>
            <a:ext cx="6477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 visual correspondence to quantity.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Beware of starting a scale at a non-zero value.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4" y="1303867"/>
            <a:ext cx="3774886" cy="2275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93284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74" y="21979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Pie vs. Bar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294873"/>
            <a:ext cx="443066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474" y="1294873"/>
            <a:ext cx="3657600" cy="268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1" y="4171951"/>
            <a:ext cx="3694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Few: Avoid pie charts.</a:t>
            </a:r>
          </a:p>
        </p:txBody>
      </p:sp>
    </p:spTree>
    <p:extLst>
      <p:ext uri="{BB962C8B-B14F-4D97-AF65-F5344CB8AC3E}">
        <p14:creationId xmlns:p14="http://schemas.microsoft.com/office/powerpoint/2010/main" val="32244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1645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Time Series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3436" y="3610448"/>
            <a:ext cx="6468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Few: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Avoid using points for time series.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Use bars to emphasize individual values.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Use lines to emphasize trend.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8354"/>
            <a:ext cx="2474845" cy="218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119" y="1222587"/>
            <a:ext cx="2908300" cy="2202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93" y="1222587"/>
            <a:ext cx="2482850" cy="22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205979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3D Plotting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4021783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Tufte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Few: Avoid 3d graphs and other gimmicks.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597164"/>
              </p:ext>
            </p:extLst>
          </p:nvPr>
        </p:nvGraphicFramePr>
        <p:xfrm>
          <a:off x="76200" y="1192015"/>
          <a:ext cx="4116917" cy="247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053916"/>
              </p:ext>
            </p:extLst>
          </p:nvPr>
        </p:nvGraphicFramePr>
        <p:xfrm>
          <a:off x="4267200" y="11920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86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51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More Information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304" y="4190221"/>
            <a:ext cx="3049587" cy="925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Edward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Tufte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, The Visual Display of Quantitative Information, 1983.</a:t>
            </a:r>
          </a:p>
          <a:p>
            <a:pPr marL="0" indent="0" algn="ctr">
              <a:buNone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Also edwardtufte.com</a:t>
            </a:r>
          </a:p>
          <a:p>
            <a:pPr marL="0" indent="0" algn="ctr">
              <a:buNone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http://www.edwardtufte.com/tufte/graphics/vdqi_bookco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3229"/>
            <a:ext cx="2406597" cy="304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41kOQycFw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44" y="1125422"/>
            <a:ext cx="2192844" cy="28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00689" y="4203899"/>
            <a:ext cx="4572000" cy="56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457200">
              <a:spcBef>
                <a:spcPct val="20000"/>
              </a:spcBef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Stephen Few, Show Me The Numbers, 2012.</a:t>
            </a:r>
          </a:p>
          <a:p>
            <a:pPr algn="ctr" defTabSz="457200">
              <a:spcBef>
                <a:spcPct val="20000"/>
              </a:spcBef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Also http://www.perceptualedge.com</a:t>
            </a:r>
          </a:p>
        </p:txBody>
      </p:sp>
    </p:spTree>
    <p:extLst>
      <p:ext uri="{BB962C8B-B14F-4D97-AF65-F5344CB8AC3E}">
        <p14:creationId xmlns:p14="http://schemas.microsoft.com/office/powerpoint/2010/main" val="30070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15064</TotalTime>
  <Pages>17</Pages>
  <Words>259</Words>
  <Application>Microsoft Office PowerPoint</Application>
  <PresentationFormat>On-screen Show (16:9)</PresentationFormat>
  <Paragraphs>42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Helvetica</vt:lpstr>
      <vt:lpstr>NewsGoth BT</vt:lpstr>
      <vt:lpstr>Times New Roman</vt:lpstr>
      <vt:lpstr>Office Theme</vt:lpstr>
      <vt:lpstr>What is Good Data Visualization?</vt:lpstr>
      <vt:lpstr>Why Data Visualization?</vt:lpstr>
      <vt:lpstr>Principles of Graphical Design</vt:lpstr>
      <vt:lpstr>Some Principles </vt:lpstr>
      <vt:lpstr>Scaling</vt:lpstr>
      <vt:lpstr>Pie vs. Bar</vt:lpstr>
      <vt:lpstr>Time Series</vt:lpstr>
      <vt:lpstr>3D Plotting</vt:lpstr>
      <vt:lpstr>For More Information</vt:lpstr>
      <vt:lpstr>Specialized Visualization Software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/>
  <dc:creator>Xing</dc:creator>
  <cp:keywords/>
  <dc:description/>
  <cp:lastModifiedBy>Marisa Edwinson</cp:lastModifiedBy>
  <cp:revision>1307</cp:revision>
  <cp:lastPrinted>2013-08-26T17:56:01Z</cp:lastPrinted>
  <dcterms:created xsi:type="dcterms:W3CDTF">1995-12-08T20:05:52Z</dcterms:created>
  <dcterms:modified xsi:type="dcterms:W3CDTF">2016-10-11T18:15:49Z</dcterms:modified>
  <cp:category/>
</cp:coreProperties>
</file>