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43" r:id="rId1"/>
  </p:sldMasterIdLst>
  <p:notesMasterIdLst>
    <p:notesMasterId r:id="rId10"/>
  </p:notesMasterIdLst>
  <p:handoutMasterIdLst>
    <p:handoutMasterId r:id="rId11"/>
  </p:handoutMasterIdLst>
  <p:sldIdLst>
    <p:sldId id="1031" r:id="rId2"/>
    <p:sldId id="1032" r:id="rId3"/>
    <p:sldId id="1072" r:id="rId4"/>
    <p:sldId id="1081" r:id="rId5"/>
    <p:sldId id="1085" r:id="rId6"/>
    <p:sldId id="1086" r:id="rId7"/>
    <p:sldId id="1087" r:id="rId8"/>
    <p:sldId id="1018" r:id="rId9"/>
  </p:sldIdLst>
  <p:sldSz cx="9144000" cy="5143500" type="screen16x9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4">
          <p15:clr>
            <a:srgbClr val="A4A3A4"/>
          </p15:clr>
        </p15:guide>
        <p15:guide id="2" pos="28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ktoriya Oliyny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ADA"/>
    <a:srgbClr val="000000"/>
    <a:srgbClr val="0A2762"/>
    <a:srgbClr val="0C2F86"/>
    <a:srgbClr val="FE022A"/>
    <a:srgbClr val="FFA27C"/>
    <a:srgbClr val="A2FFA3"/>
    <a:srgbClr val="FD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0" autoAdjust="0"/>
    <p:restoredTop sz="86795" autoAdjust="0"/>
  </p:normalViewPr>
  <p:slideViewPr>
    <p:cSldViewPr snapToObjects="1">
      <p:cViewPr varScale="1">
        <p:scale>
          <a:sx n="98" d="100"/>
          <a:sy n="98" d="100"/>
        </p:scale>
        <p:origin x="77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1338" y="924"/>
      </p:cViewPr>
      <p:guideLst>
        <p:guide orient="horz" pos="2174"/>
        <p:guide pos="28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55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146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126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10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147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10" y="8775204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OM-D30: Class 1</a:t>
            </a: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2553" y="3933713"/>
            <a:ext cx="5902184" cy="460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8" tIns="47281" rIns="92988" bIns="47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" y="95250"/>
            <a:ext cx="6970713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4366" y="8787620"/>
            <a:ext cx="3058489" cy="4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08355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CCFF88E-6BF2-4710-ACA7-AC670CEC71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41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9051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985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47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2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225" y="95250"/>
            <a:ext cx="6970713" cy="3922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69173F-845C-4796-A53F-9E75B605D221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7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6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2F05-BF75-4B63-8D70-3D3EC95D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D8F7C5-7416-4B60-90CA-6B083FC89B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000251"/>
            <a:ext cx="8001000" cy="7167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031-37A9-42B0-B793-329B33703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0F-9A02-4481-8AD8-4438FC640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B6C5-228C-4B06-A253-0873F7BFB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5376-5FE3-4B1C-9EA5-3ABA09127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5125-0178-4EEA-9980-2A6C1609F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46DA-9753-40D1-91A3-27767243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7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Adding and Removing Variables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Adding Variables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792"/>
            <a:ext cx="8229600" cy="339447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data be collected on other variables?</a:t>
            </a: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Creating additional variables from data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Dummy variables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Transformed variables (e.g., polynomial terms)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40977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Creating Dummy Variables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 single categorical variable with m categories is typically transformed into m-1 </a:t>
            </a:r>
            <a:r>
              <a:rPr lang="en-US" alt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dummy variables</a:t>
            </a:r>
          </a:p>
          <a:p>
            <a:endParaRPr lang="en-US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Each dummy variable takes the values 0 or 1</a:t>
            </a:r>
          </a:p>
          <a:p>
            <a:pPr lvl="1"/>
            <a:r>
              <a:rPr lang="en-US" alt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0 = “</a:t>
            </a:r>
            <a:r>
              <a:rPr lang="en-US" alt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no”, 1 </a:t>
            </a:r>
            <a:r>
              <a:rPr lang="en-US" alt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= “yes</a:t>
            </a:r>
            <a:r>
              <a:rPr lang="en-US" alt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endParaRPr lang="en-US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154931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Dummy Variable Example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72870"/>
              </p:ext>
            </p:extLst>
          </p:nvPr>
        </p:nvGraphicFramePr>
        <p:xfrm>
          <a:off x="481314" y="1351152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family</a:t>
                      </a:r>
                      <a:r>
                        <a:rPr lang="en-US" baseline="0" dirty="0" smtClean="0"/>
                        <a:t>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Town</a:t>
                      </a:r>
                      <a:r>
                        <a:rPr lang="en-US" baseline="0" dirty="0" smtClean="0"/>
                        <a:t>house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048000" y="185051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28174"/>
              </p:ext>
            </p:extLst>
          </p:nvPr>
        </p:nvGraphicFramePr>
        <p:xfrm>
          <a:off x="4377650" y="1366266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1904" y="3137549"/>
            <a:ext cx="5585375" cy="176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 eaLnBrk="1" latinLnBrk="0" hangingPunct="1">
              <a:spcBef>
                <a:spcPct val="20000"/>
              </a:spcBef>
              <a:buFont typeface="Arial"/>
              <a:buChar char="•"/>
              <a:defRPr>
                <a:solidFill>
                  <a:schemeClr val="tx1"/>
                </a:solidFill>
                <a:latin typeface="+mn-lt"/>
              </a:defRPr>
            </a:lvl1pPr>
            <a:lvl2pPr marL="742950" lvl="1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D1: Is it a single family home? 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D2: Is it a townhouse?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D1 = D2 = 0 indicates a condo.</a:t>
            </a:r>
          </a:p>
        </p:txBody>
      </p:sp>
    </p:spTree>
    <p:extLst>
      <p:ext uri="{BB962C8B-B14F-4D97-AF65-F5344CB8AC3E}">
        <p14:creationId xmlns:p14="http://schemas.microsoft.com/office/powerpoint/2010/main" val="6666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300" y="51514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there are a large number of categories, we can end up with 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too many </a:t>
            </a:r>
            <a:r>
              <a:rPr lang="en-US" alt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dummy variables</a:t>
            </a:r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Solution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: Reduce by combining categories that are close to each other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903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Dummy Variable Example Revisited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372449"/>
            <a:ext cx="8229600" cy="563564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 it necessary to keep all categories?</a:t>
            </a:r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0" y="1369655"/>
            <a:ext cx="5245100" cy="2595880"/>
            <a:chOff x="1371600" y="1905000"/>
            <a:chExt cx="5245100" cy="2595880"/>
          </a:xfrm>
        </p:grpSpPr>
        <p:graphicFrame>
          <p:nvGraphicFramePr>
            <p:cNvPr id="5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6230174"/>
                </p:ext>
              </p:extLst>
            </p:nvPr>
          </p:nvGraphicFramePr>
          <p:xfrm>
            <a:off x="1371600" y="1905000"/>
            <a:ext cx="2209800" cy="25958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2098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Property type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Single family</a:t>
                        </a:r>
                        <a:r>
                          <a:rPr lang="en-US" baseline="0" dirty="0" smtClean="0"/>
                          <a:t> home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Town</a:t>
                        </a:r>
                        <a:r>
                          <a:rPr lang="en-US" baseline="0" dirty="0" smtClean="0"/>
                          <a:t>house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Condo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Coop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Multi-family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5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Mobile home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6"/>
                    </a:ext>
                  </a:extLst>
                </a:tr>
              </a:tbl>
            </a:graphicData>
          </a:graphic>
        </p:graphicFrame>
        <p:graphicFrame>
          <p:nvGraphicFramePr>
            <p:cNvPr id="6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781513"/>
                </p:ext>
              </p:extLst>
            </p:nvPr>
          </p:nvGraphicFramePr>
          <p:xfrm>
            <a:off x="4406900" y="2463800"/>
            <a:ext cx="2209800" cy="14782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2098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1422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Property type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Single family</a:t>
                        </a:r>
                        <a:r>
                          <a:rPr lang="en-US" baseline="0" dirty="0" smtClean="0"/>
                          <a:t> home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/>
                          <a:t>Town</a:t>
                        </a:r>
                        <a:r>
                          <a:rPr lang="en-US" baseline="0" dirty="0" smtClean="0"/>
                          <a:t>house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Others</a:t>
                        </a:r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sp>
          <p:nvSpPr>
            <p:cNvPr id="8" name="Right Brace 7"/>
            <p:cNvSpPr/>
            <p:nvPr/>
          </p:nvSpPr>
          <p:spPr>
            <a:xfrm>
              <a:off x="3695700" y="3050540"/>
              <a:ext cx="495300" cy="136906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9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26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Why Remove Variables?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792"/>
            <a:ext cx="8229600" cy="339447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Simplifies model and analysis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Some variables contain the same information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More parsimonious and interpretable model</a:t>
            </a:r>
          </a:p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Some analytical methods can be crippled by degenerate distribution, causing model performance and stability issues</a:t>
            </a:r>
          </a:p>
          <a:p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277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321"/>
            <a:ext cx="8229600" cy="339447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Variables with zero variance (only one value for all rows) or near zero variance</a:t>
            </a:r>
          </a:p>
          <a:p>
            <a:endParaRPr lang="en-US" sz="2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Keeping these variables can cause </a:t>
            </a:r>
            <a:r>
              <a:rPr lang="en-US" sz="2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collinearity</a:t>
            </a: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regression analysis, where coefficient estimates may change erratically in response to small changes to data</a:t>
            </a:r>
          </a:p>
          <a:p>
            <a:pPr lvl="1"/>
            <a:endParaRPr 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15048</TotalTime>
  <Pages>17</Pages>
  <Words>245</Words>
  <Application>Microsoft Office PowerPoint</Application>
  <PresentationFormat>On-screen Show (16:9)</PresentationFormat>
  <Paragraphs>56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Helvetica</vt:lpstr>
      <vt:lpstr>NewsGoth BT</vt:lpstr>
      <vt:lpstr>Times New Roman</vt:lpstr>
      <vt:lpstr>Office Theme</vt:lpstr>
      <vt:lpstr>Adding and Removing Variables</vt:lpstr>
      <vt:lpstr>Adding Variables</vt:lpstr>
      <vt:lpstr>Creating Dummy Variables</vt:lpstr>
      <vt:lpstr>Dummy Variable Example</vt:lpstr>
      <vt:lpstr>PowerPoint Presentation</vt:lpstr>
      <vt:lpstr>Dummy Variable Example Revisited</vt:lpstr>
      <vt:lpstr>Why Remove Variables?</vt:lpstr>
      <vt:lpstr>Example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/>
  <dc:creator>Xing</dc:creator>
  <cp:keywords/>
  <dc:description/>
  <cp:lastModifiedBy>Marisa Edwinson</cp:lastModifiedBy>
  <cp:revision>1307</cp:revision>
  <cp:lastPrinted>2013-08-26T17:56:01Z</cp:lastPrinted>
  <dcterms:created xsi:type="dcterms:W3CDTF">1995-12-08T20:05:52Z</dcterms:created>
  <dcterms:modified xsi:type="dcterms:W3CDTF">2016-10-11T18:13:03Z</dcterms:modified>
  <cp:category/>
</cp:coreProperties>
</file>