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043" r:id="rId1"/>
  </p:sldMasterIdLst>
  <p:notesMasterIdLst>
    <p:notesMasterId r:id="rId10"/>
  </p:notesMasterIdLst>
  <p:handoutMasterIdLst>
    <p:handoutMasterId r:id="rId11"/>
  </p:handoutMasterIdLst>
  <p:sldIdLst>
    <p:sldId id="1005" r:id="rId2"/>
    <p:sldId id="1009" r:id="rId3"/>
    <p:sldId id="1085" r:id="rId4"/>
    <p:sldId id="1074" r:id="rId5"/>
    <p:sldId id="1082" r:id="rId6"/>
    <p:sldId id="1075" r:id="rId7"/>
    <p:sldId id="1012" r:id="rId8"/>
    <p:sldId id="1084" r:id="rId9"/>
  </p:sldIdLst>
  <p:sldSz cx="9144000" cy="5143500" type="screen16x9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4">
          <p15:clr>
            <a:srgbClr val="A4A3A4"/>
          </p15:clr>
        </p15:guide>
        <p15:guide id="2" pos="285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ktoriya Oliynyk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ADADA"/>
    <a:srgbClr val="000000"/>
    <a:srgbClr val="0A2762"/>
    <a:srgbClr val="0C2F86"/>
    <a:srgbClr val="FE022A"/>
    <a:srgbClr val="FFA27C"/>
    <a:srgbClr val="A2FFA3"/>
    <a:srgbClr val="FDC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00" autoAdjust="0"/>
    <p:restoredTop sz="86795" autoAdjust="0"/>
  </p:normalViewPr>
  <p:slideViewPr>
    <p:cSldViewPr snapToObjects="1">
      <p:cViewPr varScale="1">
        <p:scale>
          <a:sx n="98" d="100"/>
          <a:sy n="98" d="100"/>
        </p:scale>
        <p:origin x="774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421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-1338" y="924"/>
      </p:cViewPr>
      <p:guideLst>
        <p:guide orient="horz" pos="2174"/>
        <p:guide pos="285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55" y="-1549"/>
            <a:ext cx="3039812" cy="460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t" anchorCtr="0" compatLnSpc="1">
            <a:prstTxWarp prst="textNoShape">
              <a:avLst/>
            </a:prstTxWarp>
          </a:bodyPr>
          <a:lstStyle>
            <a:lvl1pPr defTabSz="942340" eaLnBrk="0" hangingPunct="0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146" y="-1549"/>
            <a:ext cx="3039812" cy="460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t" anchorCtr="0" compatLnSpc="1">
            <a:prstTxWarp prst="textNoShape">
              <a:avLst/>
            </a:prstTxWarp>
          </a:bodyPr>
          <a:lstStyle>
            <a:lvl1pPr algn="r" defTabSz="942340" eaLnBrk="0" hangingPunct="0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31265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110" y="-3103"/>
            <a:ext cx="3041368" cy="46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t" anchorCtr="0" compatLnSpc="1">
            <a:prstTxWarp prst="textNoShape">
              <a:avLst/>
            </a:prstTxWarp>
          </a:bodyPr>
          <a:lstStyle>
            <a:lvl1pPr defTabSz="942340" eaLnBrk="0" hangingPunct="0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147" y="-3103"/>
            <a:ext cx="3041368" cy="46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t" anchorCtr="0" compatLnSpc="1">
            <a:prstTxWarp prst="textNoShape">
              <a:avLst/>
            </a:prstTxWarp>
          </a:bodyPr>
          <a:lstStyle>
            <a:lvl1pPr algn="r" defTabSz="942340" eaLnBrk="0" hangingPunct="0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3110" y="8775204"/>
            <a:ext cx="3041368" cy="46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b" anchorCtr="0" compatLnSpc="1">
            <a:prstTxWarp prst="textNoShape">
              <a:avLst/>
            </a:prstTxWarp>
          </a:bodyPr>
          <a:lstStyle>
            <a:lvl1pPr defTabSz="942340" eaLnBrk="0" hangingPunct="0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OM-D30: Class 1</a:t>
            </a: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2553" y="3933713"/>
            <a:ext cx="5902184" cy="4608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8" tIns="47281" rIns="92988" bIns="472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notes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9942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225" y="95250"/>
            <a:ext cx="6970713" cy="3922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4366" y="8787620"/>
            <a:ext cx="3058489" cy="45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b" anchorCtr="0" compatLnSpc="1">
            <a:prstTxWarp prst="textNoShape">
              <a:avLst/>
            </a:prstTxWarp>
          </a:bodyPr>
          <a:lstStyle>
            <a:lvl1pPr algn="r" defTabSz="908355" eaLnBrk="0" hangingPunct="0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CCFF88E-6BF2-4710-ACA7-AC670CEC71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7418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9051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6985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4775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25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225" y="95250"/>
            <a:ext cx="6970713" cy="39227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405909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225" y="95250"/>
            <a:ext cx="6970713" cy="39227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08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225" y="95250"/>
            <a:ext cx="6970713" cy="39227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958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225" y="95250"/>
            <a:ext cx="6970713" cy="39227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33668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2F05-BF75-4B63-8D70-3D3EC95DE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89D6-F7F5-47BB-98D8-7F9D19059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7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89D6-F7F5-47BB-98D8-7F9D19059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33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D8F7C5-7416-4B60-90CA-6B083FC89B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000253"/>
            <a:ext cx="8001000" cy="7167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33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571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725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57250"/>
            <a:ext cx="4038600" cy="2000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71800"/>
            <a:ext cx="4038600" cy="2000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E031-37A9-42B0-B793-329B33703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6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89D6-F7F5-47BB-98D8-7F9D19059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1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4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4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DD0F-9A02-4481-8AD8-4438FC640C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1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8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151338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89D6-F7F5-47BB-98D8-7F9D19059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1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B6C5-228C-4B06-A253-0873F7BFB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5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85376-5FE3-4B1C-9EA5-3ABA091276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2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90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5125-0178-4EEA-9980-2A6C1609F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1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3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46DA-9753-40D1-91A3-277672438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9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4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89D6-F7F5-47BB-98D8-7F9D19059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6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  <p:sldLayoutId id="2147484055" r:id="rId12"/>
    <p:sldLayoutId id="2147484057" r:id="rId13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is.stanford.edu/wrangler/" TargetMode="External"/><Relationship Id="rId2" Type="http://schemas.openxmlformats.org/officeDocument/2006/relationships/hyperlink" Target="http://openrefine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Data Cleanup and Transformation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1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2112"/>
            <a:ext cx="8229600" cy="857250"/>
          </a:xfrm>
        </p:spPr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Data Cleaning Checklist (Partial)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2794"/>
            <a:ext cx="8229600" cy="339447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 character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variables have valid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values?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Are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numeric variables are within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range?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Are there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missing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values?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Are there duplicate values?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Are values unique for some variables (e.g., ID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variables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)?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Are the dates valid?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 we need to combining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multiple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data files?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41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2112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ools for Data Cleanup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643"/>
            <a:ext cx="8382000" cy="339447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OpenRefine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(formerly Google Refine):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http://openrefine.org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Data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Wrangler: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http://vis.stanford.edu/wrangler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/</a:t>
            </a:r>
            <a:endParaRPr lang="en-US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Many other open source and commercial tools</a:t>
            </a:r>
          </a:p>
        </p:txBody>
      </p:sp>
    </p:spTree>
    <p:extLst>
      <p:ext uri="{BB962C8B-B14F-4D97-AF65-F5344CB8AC3E}">
        <p14:creationId xmlns:p14="http://schemas.microsoft.com/office/powerpoint/2010/main" val="241979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Centering and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Scaling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6698"/>
            <a:ext cx="8229600" cy="3394472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Calculate the “z-score” of each observed value</a:t>
            </a:r>
          </a:p>
          <a:p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Generally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improves numerical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stability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Drawback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loss of interpretability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32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Data Transformation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7707"/>
            <a:ext cx="8229600" cy="339447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Common transformations: log, square, square root, or inverse</a:t>
            </a:r>
          </a:p>
          <a:p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7657680"/>
                  </p:ext>
                </p:extLst>
              </p:nvPr>
            </p:nvGraphicFramePr>
            <p:xfrm>
              <a:off x="3048000" y="2454489"/>
              <a:ext cx="3048000" cy="14120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="" xmlns:a16="http://schemas.microsoft.com/office/drawing/2014/main" val="330533674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="" xmlns:a16="http://schemas.microsoft.com/office/drawing/2014/main" val="205563438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Transformation</a:t>
                          </a:r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Transformed</a:t>
                          </a:r>
                          <a:r>
                            <a:rPr lang="en-US" sz="1400" baseline="0" dirty="0" smtClean="0"/>
                            <a:t> Value</a:t>
                          </a:r>
                          <a:endParaRPr 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="" xmlns:a16="http://schemas.microsoft.com/office/drawing/2014/main" val="2480874288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Log</a:t>
                          </a:r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="" xmlns:a16="http://schemas.microsoft.com/office/drawing/2014/main" val="358968015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Square</a:t>
                          </a:r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="" xmlns:a16="http://schemas.microsoft.com/office/drawing/2014/main" val="37679236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Square root</a:t>
                          </a:r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="" xmlns:a16="http://schemas.microsoft.com/office/drawing/2014/main" val="2036692460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Inverse</a:t>
                          </a:r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="" xmlns:a16="http://schemas.microsoft.com/office/drawing/2014/main" val="29192281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7657680"/>
                  </p:ext>
                </p:extLst>
              </p:nvPr>
            </p:nvGraphicFramePr>
            <p:xfrm>
              <a:off x="3048000" y="2454489"/>
              <a:ext cx="3048000" cy="14120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30533674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5563438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Transformation</a:t>
                          </a:r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Transformed</a:t>
                          </a:r>
                          <a:r>
                            <a:rPr lang="en-US" sz="1400" baseline="0" dirty="0" smtClean="0"/>
                            <a:t> Value</a:t>
                          </a:r>
                          <a:endParaRPr 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480874288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Log</a:t>
                          </a:r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100800" t="-108696" r="-2000" b="-3304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58968015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Square</a:t>
                          </a:r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100800" t="-204255" r="-2000" b="-2234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767923685"/>
                      </a:ext>
                    </a:extLst>
                  </a:tr>
                  <a:tr h="2842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Square root</a:t>
                          </a:r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100800" t="-310870" r="-2000" b="-1282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036692460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Inverse</a:t>
                          </a:r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100800" t="-402128" r="-2000" b="-255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91922819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" name="Group 7"/>
          <p:cNvGrpSpPr/>
          <p:nvPr/>
        </p:nvGrpSpPr>
        <p:grpSpPr>
          <a:xfrm>
            <a:off x="1828800" y="3081886"/>
            <a:ext cx="1030986" cy="685800"/>
            <a:chOff x="1828800" y="2686050"/>
            <a:chExt cx="1030986" cy="685800"/>
          </a:xfrm>
        </p:grpSpPr>
        <p:sp>
          <p:nvSpPr>
            <p:cNvPr id="5" name="Left Brace 4"/>
            <p:cNvSpPr/>
            <p:nvPr/>
          </p:nvSpPr>
          <p:spPr>
            <a:xfrm>
              <a:off x="2743200" y="2686050"/>
              <a:ext cx="116586" cy="6858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857500"/>
              <a:ext cx="914400" cy="303014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/>
            </a:bodyPr>
            <a:lstStyle>
              <a:lvl1pPr marL="342900" indent="-342900" defTabSz="457200" eaLnBrk="1" latinLnBrk="0" hangingPunct="1">
                <a:spcBef>
                  <a:spcPct val="20000"/>
                </a:spcBef>
                <a:buFont typeface="Arial"/>
                <a:buChar char="•"/>
                <a:defRPr>
                  <a:solidFill>
                    <a:schemeClr val="tx1"/>
                  </a:solidFill>
                  <a:latin typeface="+mn-lt"/>
                </a:defRPr>
              </a:lvl1pPr>
              <a:lvl2pPr marL="742950" indent="-285750" defTabSz="457200" eaLnBrk="1" latinLnBrk="0" hangingPunct="1">
                <a:spcBef>
                  <a:spcPct val="20000"/>
                </a:spcBef>
                <a:buFont typeface="Arial"/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defTabSz="457200" eaLnBrk="1" latinLnBrk="0" hangingPunct="1">
                <a:spcBef>
                  <a:spcPct val="20000"/>
                </a:spcBef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defTabSz="457200" eaLnBrk="1" latinLnBrk="0" hangingPunct="1">
                <a:spcBef>
                  <a:spcPct val="20000"/>
                </a:spcBef>
                <a:buFont typeface="Arial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defTabSz="457200" eaLnBrk="1" latinLnBrk="0" hangingPunct="1">
                <a:spcBef>
                  <a:spcPct val="20000"/>
                </a:spcBef>
                <a:buFont typeface="Arial"/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defTabSz="457200">
                <a:spcBef>
                  <a:spcPct val="2000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defTabSz="457200">
                <a:spcBef>
                  <a:spcPct val="2000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defTabSz="457200">
                <a:spcBef>
                  <a:spcPct val="2000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defTabSz="457200">
                <a:spcBef>
                  <a:spcPct val="2000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en-US" sz="1350" dirty="0"/>
                <a:t>Polynomial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83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Box and Cox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Transformation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3729"/>
            <a:ext cx="8229600" cy="3394472"/>
          </a:xfrm>
        </p:spPr>
        <p:txBody>
          <a:bodyPr>
            <a:normAutofit/>
          </a:bodyPr>
          <a:lstStyle/>
          <a:p>
            <a:r>
              <a:rPr lang="en-US" sz="2100" dirty="0">
                <a:latin typeface="Helvetica" panose="020B0604020202020204" pitchFamily="34" charset="0"/>
                <a:cs typeface="Helvetica" panose="020B0604020202020204" pitchFamily="34" charset="0"/>
              </a:rPr>
              <a:t>Estimate </a:t>
            </a:r>
            <a:r>
              <a:rPr lang="el-GR" sz="2100" dirty="0">
                <a:latin typeface="Helvetica" panose="020B0604020202020204" pitchFamily="34" charset="0"/>
                <a:cs typeface="Helvetica" panose="020B0604020202020204" pitchFamily="34" charset="0"/>
              </a:rPr>
              <a:t>λ</a:t>
            </a:r>
            <a:r>
              <a:rPr lang="en-US" sz="2100" dirty="0">
                <a:latin typeface="Helvetica" panose="020B0604020202020204" pitchFamily="34" charset="0"/>
                <a:cs typeface="Helvetica" panose="020B0604020202020204" pitchFamily="34" charset="0"/>
              </a:rPr>
              <a:t> from data such that:</a:t>
            </a:r>
          </a:p>
          <a:p>
            <a:pPr lvl="2"/>
            <a:endParaRPr lang="en-US" sz="15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1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Covers </a:t>
            </a:r>
            <a:r>
              <a:rPr lang="en-US" sz="2100" dirty="0">
                <a:latin typeface="Helvetica" panose="020B0604020202020204" pitchFamily="34" charset="0"/>
                <a:cs typeface="Helvetica" panose="020B0604020202020204" pitchFamily="34" charset="0"/>
              </a:rPr>
              <a:t>all common data transformations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289" y="1606572"/>
            <a:ext cx="2589074" cy="882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8151717"/>
                  </p:ext>
                </p:extLst>
              </p:nvPr>
            </p:nvGraphicFramePr>
            <p:xfrm>
              <a:off x="2598687" y="3129351"/>
              <a:ext cx="3733800" cy="16253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630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="" xmlns:a16="http://schemas.microsoft.com/office/drawing/2014/main" val="3305336740"/>
                        </a:ext>
                      </a:extLst>
                    </a:gridCol>
                    <a:gridCol w="1543050">
                      <a:extLst>
                        <a:ext uri="{9D8B030D-6E8A-4147-A177-3AD203B41FA5}">
                          <a16:colId xmlns="" xmlns:a16="http://schemas.microsoft.com/office/drawing/2014/main" val="205563438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charset="0"/>
                                  </a:rPr>
                                  <m:t>𝝀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Transformation</a:t>
                          </a:r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Transformed</a:t>
                          </a:r>
                          <a:r>
                            <a:rPr lang="en-US" sz="1400" baseline="0" dirty="0" smtClean="0"/>
                            <a:t> Value</a:t>
                          </a:r>
                          <a:endParaRPr 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="" xmlns:a16="http://schemas.microsoft.com/office/drawing/2014/main" val="2480874288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Log</a:t>
                          </a:r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="" xmlns:a16="http://schemas.microsoft.com/office/drawing/2014/main" val="3589680154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Square</a:t>
                          </a:r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="" xmlns:a16="http://schemas.microsoft.com/office/drawing/2014/main" val="37679236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1/2</a:t>
                          </a:r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Square root</a:t>
                          </a:r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2(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−1)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="" xmlns:a16="http://schemas.microsoft.com/office/drawing/2014/main" val="2036692460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</a:t>
                          </a:r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Inverse</a:t>
                          </a:r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1−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="" xmlns:a16="http://schemas.microsoft.com/office/drawing/2014/main" val="29192281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8151717"/>
                  </p:ext>
                </p:extLst>
              </p:nvPr>
            </p:nvGraphicFramePr>
            <p:xfrm>
              <a:off x="2598687" y="3129351"/>
              <a:ext cx="3733800" cy="16253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63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305336740"/>
                        </a:ext>
                      </a:extLst>
                    </a:gridCol>
                    <a:gridCol w="154305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5563438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4"/>
                          <a:stretch>
                            <a:fillRect l="-694" t="-6522" r="-328472" b="-5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Transformation</a:t>
                          </a:r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Transformed</a:t>
                          </a:r>
                          <a:r>
                            <a:rPr lang="en-US" sz="1400" baseline="0" dirty="0" smtClean="0"/>
                            <a:t> Value</a:t>
                          </a:r>
                          <a:endParaRPr 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480874288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Log</a:t>
                          </a:r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4"/>
                          <a:stretch>
                            <a:fillRect l="-142688" t="-104255" r="-1581" b="-3957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589680154"/>
                      </a:ext>
                    </a:extLst>
                  </a:tr>
                  <a:tr h="495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Square</a:t>
                          </a:r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4"/>
                          <a:stretch>
                            <a:fillRect l="-142688" t="-118519" r="-1581" b="-1296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767923685"/>
                      </a:ext>
                    </a:extLst>
                  </a:tr>
                  <a:tr h="2842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1/2</a:t>
                          </a:r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Square root</a:t>
                          </a:r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4"/>
                          <a:stretch>
                            <a:fillRect l="-142688" t="-376596" r="-1581" b="-1234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036692460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</a:t>
                          </a:r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Inverse</a:t>
                          </a:r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4"/>
                          <a:stretch>
                            <a:fillRect l="-142688" t="-486957" r="-1581" b="-26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9192281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1896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Data Reduction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7615"/>
            <a:ext cx="8229600" cy="339447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Acts on multiple variables</a:t>
            </a:r>
          </a:p>
          <a:p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Data reduction: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reduce the data by generating a smaller set of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variables that seek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to capture a majority of the information in the original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variables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58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Principle Component Analysis (PCA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2794"/>
            <a:ext cx="8229600" cy="3394472"/>
          </a:xfrm>
        </p:spPr>
        <p:txBody>
          <a:bodyPr vert="horz" lIns="68580" tIns="34290" rIns="68580" bIns="34290" rtlCol="0">
            <a:normAutofit fontScale="92500"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Find linear combinations (i.e., weighted averages) of the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variables,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known as principal components (PCs), which capture the most possible variance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These linear combinations are uncorrelated (no information overlap), and only a few of them contain most of the original information.</a:t>
            </a:r>
          </a:p>
          <a:p>
            <a:pPr lvl="1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Important to first apply single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variable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transformations so all original variables are on the same scale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6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15055</TotalTime>
  <Pages>17</Pages>
  <Words>285</Words>
  <Application>Microsoft Office PowerPoint</Application>
  <PresentationFormat>On-screen Show (16:9)</PresentationFormat>
  <Paragraphs>65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宋体</vt:lpstr>
      <vt:lpstr>Arial</vt:lpstr>
      <vt:lpstr>Calibri</vt:lpstr>
      <vt:lpstr>Cambria Math</vt:lpstr>
      <vt:lpstr>Helvetica</vt:lpstr>
      <vt:lpstr>NewsGoth BT</vt:lpstr>
      <vt:lpstr>Times New Roman</vt:lpstr>
      <vt:lpstr>Office Theme</vt:lpstr>
      <vt:lpstr>Data Cleanup and Transformation</vt:lpstr>
      <vt:lpstr>Data Cleaning Checklist (Partial)</vt:lpstr>
      <vt:lpstr>Tools for Data Cleanup</vt:lpstr>
      <vt:lpstr>Centering and Scaling</vt:lpstr>
      <vt:lpstr>Data Transformation</vt:lpstr>
      <vt:lpstr>Box and Cox Transformation</vt:lpstr>
      <vt:lpstr>Data Reduction</vt:lpstr>
      <vt:lpstr>Principle Component Analysis (PCA)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1</dc:title>
  <dc:subject/>
  <dc:creator>Xing</dc:creator>
  <cp:keywords/>
  <dc:description/>
  <cp:lastModifiedBy>Marisa Edwinson</cp:lastModifiedBy>
  <cp:revision>1310</cp:revision>
  <cp:lastPrinted>2013-08-26T17:56:01Z</cp:lastPrinted>
  <dcterms:created xsi:type="dcterms:W3CDTF">1995-12-08T20:05:52Z</dcterms:created>
  <dcterms:modified xsi:type="dcterms:W3CDTF">2016-10-11T18:01:17Z</dcterms:modified>
  <cp:category/>
</cp:coreProperties>
</file>