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43" r:id="rId1"/>
  </p:sldMasterIdLst>
  <p:notesMasterIdLst>
    <p:notesMasterId r:id="rId13"/>
  </p:notesMasterIdLst>
  <p:handoutMasterIdLst>
    <p:handoutMasterId r:id="rId14"/>
  </p:handoutMasterIdLst>
  <p:sldIdLst>
    <p:sldId id="1019" r:id="rId2"/>
    <p:sldId id="1020" r:id="rId3"/>
    <p:sldId id="1021" r:id="rId4"/>
    <p:sldId id="1022" r:id="rId5"/>
    <p:sldId id="1023" r:id="rId6"/>
    <p:sldId id="1024" r:id="rId7"/>
    <p:sldId id="1025" r:id="rId8"/>
    <p:sldId id="1026" r:id="rId9"/>
    <p:sldId id="1027" r:id="rId10"/>
    <p:sldId id="1028" r:id="rId11"/>
    <p:sldId id="1029" r:id="rId12"/>
  </p:sldIdLst>
  <p:sldSz cx="9144000" cy="5143500" type="screen16x9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4">
          <p15:clr>
            <a:srgbClr val="A4A3A4"/>
          </p15:clr>
        </p15:guide>
        <p15:guide id="2" pos="28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ktoriya Oliynyk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DADA"/>
    <a:srgbClr val="000000"/>
    <a:srgbClr val="0A2762"/>
    <a:srgbClr val="0C2F86"/>
    <a:srgbClr val="FE022A"/>
    <a:srgbClr val="FFA27C"/>
    <a:srgbClr val="A2FFA3"/>
    <a:srgbClr val="FD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86795" autoAdjust="0"/>
  </p:normalViewPr>
  <p:slideViewPr>
    <p:cSldViewPr snapToObjects="1">
      <p:cViewPr varScale="1">
        <p:scale>
          <a:sx n="98" d="100"/>
          <a:sy n="98" d="100"/>
        </p:scale>
        <p:origin x="792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2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1338" y="924"/>
      </p:cViewPr>
      <p:guideLst>
        <p:guide orient="horz" pos="2174"/>
        <p:guide pos="28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55" y="-1549"/>
            <a:ext cx="3039812" cy="46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146" y="-1549"/>
            <a:ext cx="3039812" cy="46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algn="r"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1265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110" y="-3103"/>
            <a:ext cx="3041368" cy="46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147" y="-3103"/>
            <a:ext cx="3041368" cy="46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algn="r"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110" y="8775204"/>
            <a:ext cx="3041368" cy="46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OM-D30: Class 1</a:t>
            </a: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2553" y="3933713"/>
            <a:ext cx="5902184" cy="460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8" tIns="47281" rIns="92988" bIns="47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notes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225" y="95250"/>
            <a:ext cx="6970713" cy="3922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4366" y="8787620"/>
            <a:ext cx="3058489" cy="45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algn="r" defTabSz="908355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CCFF88E-6BF2-4710-ACA7-AC670CEC71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741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9051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985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47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8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2F05-BF75-4B63-8D70-3D3EC95DE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3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D8F7C5-7416-4B60-90CA-6B083FC89B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000251"/>
            <a:ext cx="8001000" cy="7167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3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571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725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57250"/>
            <a:ext cx="40386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71800"/>
            <a:ext cx="40386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E031-37A9-42B0-B793-329B33703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6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DD0F-9A02-4481-8AD8-4438FC640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1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1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B6C5-228C-4B06-A253-0873F7BFB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5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5376-5FE3-4B1C-9EA5-3ABA091276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2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5125-0178-4EEA-9980-2A6C1609F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46DA-9753-40D1-91A3-277672438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9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7" r:id="rId13"/>
  </p:sldLayoutIdLst>
  <p:hf sldNum="0"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Dealing with Missing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alues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022" y="438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Missing Values vs. Censored Values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636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Only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50 copies are available for sale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each day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sales on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Monday, March 28</a:t>
            </a:r>
            <a:r>
              <a:rPr lang="en-US" sz="2800" baseline="30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is 50. 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Sales data on that day is “censored.”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455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Missing Data Solutions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2792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No single accepted solution.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Consider context.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Try not to induce biases or distortions.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Need enough data to remain for meaningful analysis.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Pattern of missing values can itself carry information.</a:t>
            </a:r>
          </a:p>
        </p:txBody>
      </p:sp>
    </p:spTree>
    <p:extLst>
      <p:ext uri="{BB962C8B-B14F-4D97-AF65-F5344CB8AC3E}">
        <p14:creationId xmlns:p14="http://schemas.microsoft.com/office/powerpoint/2010/main" val="6367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112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Missing Values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669"/>
            <a:ext cx="8229600" cy="3394472"/>
          </a:xfrm>
        </p:spPr>
        <p:txBody>
          <a:bodyPr>
            <a:normAutofit/>
          </a:bodyPr>
          <a:lstStyle/>
          <a:p>
            <a:r>
              <a:rPr lang="en-US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Missing values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no data value is available for a variable in an observation</a:t>
            </a:r>
          </a:p>
        </p:txBody>
      </p:sp>
    </p:spTree>
    <p:extLst>
      <p:ext uri="{BB962C8B-B14F-4D97-AF65-F5344CB8AC3E}">
        <p14:creationId xmlns:p14="http://schemas.microsoft.com/office/powerpoint/2010/main" val="28753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Newspaper Sales Data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08307"/>
              </p:ext>
            </p:extLst>
          </p:nvPr>
        </p:nvGraphicFramePr>
        <p:xfrm>
          <a:off x="3384411" y="1268688"/>
          <a:ext cx="2375177" cy="35803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48073">
                  <a:extLst>
                    <a:ext uri="{9D8B030D-6E8A-4147-A177-3AD203B41FA5}">
                      <a16:colId xmlns:a16="http://schemas.microsoft.com/office/drawing/2014/main" xmlns="" val="1048984580"/>
                    </a:ext>
                  </a:extLst>
                </a:gridCol>
                <a:gridCol w="1027104">
                  <a:extLst>
                    <a:ext uri="{9D8B030D-6E8A-4147-A177-3AD203B41FA5}">
                      <a16:colId xmlns:a16="http://schemas.microsoft.com/office/drawing/2014/main" xmlns="" val="20144635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1" u="none" strike="noStrike" dirty="0">
                          <a:effectLst/>
                        </a:rPr>
                        <a:t>Date</a:t>
                      </a:r>
                      <a:endParaRPr lang="en-US" sz="13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1" u="none" strike="noStrike" dirty="0">
                          <a:effectLst/>
                        </a:rPr>
                        <a:t>Sales</a:t>
                      </a:r>
                      <a:endParaRPr lang="en-US" sz="13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extLst>
                  <a:ext uri="{0D108BD9-81ED-4DB2-BD59-A6C34878D82A}">
                    <a16:rowId xmlns:a16="http://schemas.microsoft.com/office/drawing/2014/main" xmlns="" val="1623053062"/>
                  </a:ext>
                </a:extLst>
              </a:tr>
              <a:tr h="240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03/21/16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extLst>
                  <a:ext uri="{0D108BD9-81ED-4DB2-BD59-A6C34878D82A}">
                    <a16:rowId xmlns:a16="http://schemas.microsoft.com/office/drawing/2014/main" xmlns="" val="2219075925"/>
                  </a:ext>
                </a:extLst>
              </a:tr>
              <a:tr h="240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03/22/16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extLst>
                  <a:ext uri="{0D108BD9-81ED-4DB2-BD59-A6C34878D82A}">
                    <a16:rowId xmlns:a16="http://schemas.microsoft.com/office/drawing/2014/main" xmlns="" val="87697513"/>
                  </a:ext>
                </a:extLst>
              </a:tr>
              <a:tr h="240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03/23/16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36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extLst>
                  <a:ext uri="{0D108BD9-81ED-4DB2-BD59-A6C34878D82A}">
                    <a16:rowId xmlns:a16="http://schemas.microsoft.com/office/drawing/2014/main" xmlns="" val="3254284749"/>
                  </a:ext>
                </a:extLst>
              </a:tr>
              <a:tr h="240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03/24/16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extLst>
                  <a:ext uri="{0D108BD9-81ED-4DB2-BD59-A6C34878D82A}">
                    <a16:rowId xmlns:a16="http://schemas.microsoft.com/office/drawing/2014/main" xmlns="" val="2531008457"/>
                  </a:ext>
                </a:extLst>
              </a:tr>
              <a:tr h="240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03/25/16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extLst>
                  <a:ext uri="{0D108BD9-81ED-4DB2-BD59-A6C34878D82A}">
                    <a16:rowId xmlns:a16="http://schemas.microsoft.com/office/drawing/2014/main" xmlns="" val="936908974"/>
                  </a:ext>
                </a:extLst>
              </a:tr>
              <a:tr h="240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03/26/16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extLst>
                  <a:ext uri="{0D108BD9-81ED-4DB2-BD59-A6C34878D82A}">
                    <a16:rowId xmlns:a16="http://schemas.microsoft.com/office/drawing/2014/main" xmlns="" val="2193515423"/>
                  </a:ext>
                </a:extLst>
              </a:tr>
              <a:tr h="240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03/27/16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2608219"/>
                  </a:ext>
                </a:extLst>
              </a:tr>
              <a:tr h="240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03/28/16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extLst>
                  <a:ext uri="{0D108BD9-81ED-4DB2-BD59-A6C34878D82A}">
                    <a16:rowId xmlns:a16="http://schemas.microsoft.com/office/drawing/2014/main" xmlns="" val="692296326"/>
                  </a:ext>
                </a:extLst>
              </a:tr>
              <a:tr h="240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03/29/16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extLst>
                  <a:ext uri="{0D108BD9-81ED-4DB2-BD59-A6C34878D82A}">
                    <a16:rowId xmlns:a16="http://schemas.microsoft.com/office/drawing/2014/main" xmlns="" val="1653920136"/>
                  </a:ext>
                </a:extLst>
              </a:tr>
              <a:tr h="240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03/30/16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extLst>
                  <a:ext uri="{0D108BD9-81ED-4DB2-BD59-A6C34878D82A}">
                    <a16:rowId xmlns:a16="http://schemas.microsoft.com/office/drawing/2014/main" xmlns="" val="298309895"/>
                  </a:ext>
                </a:extLst>
              </a:tr>
              <a:tr h="240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03/31/16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extLst>
                  <a:ext uri="{0D108BD9-81ED-4DB2-BD59-A6C34878D82A}">
                    <a16:rowId xmlns:a16="http://schemas.microsoft.com/office/drawing/2014/main" xmlns="" val="3976529483"/>
                  </a:ext>
                </a:extLst>
              </a:tr>
              <a:tr h="240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04/01/16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extLst>
                  <a:ext uri="{0D108BD9-81ED-4DB2-BD59-A6C34878D82A}">
                    <a16:rowId xmlns:a16="http://schemas.microsoft.com/office/drawing/2014/main" xmlns="" val="1513017808"/>
                  </a:ext>
                </a:extLst>
              </a:tr>
              <a:tr h="240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04/02/16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extLst>
                  <a:ext uri="{0D108BD9-81ED-4DB2-BD59-A6C34878D82A}">
                    <a16:rowId xmlns:a16="http://schemas.microsoft.com/office/drawing/2014/main" xmlns="" val="4095509538"/>
                  </a:ext>
                </a:extLst>
              </a:tr>
              <a:tr h="240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04/03/16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40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48" marR="16048" marT="12036" marB="0" anchor="b"/>
                </a:tc>
                <a:extLst>
                  <a:ext uri="{0D108BD9-81ED-4DB2-BD59-A6C34878D82A}">
                    <a16:rowId xmlns:a16="http://schemas.microsoft.com/office/drawing/2014/main" xmlns="" val="362633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1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Newspaper Sales Data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03810"/>
              </p:ext>
            </p:extLst>
          </p:nvPr>
        </p:nvGraphicFramePr>
        <p:xfrm>
          <a:off x="2511424" y="1491576"/>
          <a:ext cx="4121151" cy="284734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752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3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37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37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3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37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Date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Sales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Column 3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4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Column 5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Column 6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bg-BG" sz="1100" u="none" strike="noStrike" dirty="0">
                          <a:effectLst/>
                        </a:rPr>
                        <a:t>03/21/16</a:t>
                      </a:r>
                      <a:endParaRPr lang="bg-B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</a:rPr>
                        <a:t>48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9C65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bg-BG" sz="1100" u="none" strike="noStrike" dirty="0">
                          <a:effectLst/>
                        </a:rPr>
                        <a:t>03/22/16</a:t>
                      </a:r>
                      <a:endParaRPr lang="bg-B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bg-BG" sz="1100" u="none" strike="noStrike">
                          <a:effectLst/>
                        </a:rPr>
                        <a:t>03/23/16</a:t>
                      </a:r>
                      <a:endParaRPr lang="bg-BG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36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bg-BG" sz="1100" u="none" strike="noStrike">
                          <a:effectLst/>
                        </a:rPr>
                        <a:t>03/24/16</a:t>
                      </a:r>
                      <a:endParaRPr lang="bg-BG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</a:rPr>
                        <a:t>32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9C65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bg-BG" sz="1100" u="none" strike="noStrike">
                          <a:effectLst/>
                        </a:rPr>
                        <a:t>03/25/16</a:t>
                      </a:r>
                      <a:endParaRPr lang="bg-BG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</a:rPr>
                        <a:t>25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bg-BG" sz="1100" u="none" strike="noStrike">
                          <a:effectLst/>
                        </a:rPr>
                        <a:t>03/26/16</a:t>
                      </a:r>
                      <a:endParaRPr lang="bg-BG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9C65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bg-BG" sz="1100" u="none" strike="noStrike">
                          <a:effectLst/>
                        </a:rPr>
                        <a:t>03/27/16</a:t>
                      </a:r>
                      <a:endParaRPr lang="bg-BG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9C65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9C65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bg-BG" sz="1100" u="none" strike="noStrike">
                          <a:effectLst/>
                        </a:rPr>
                        <a:t>03/28/16</a:t>
                      </a:r>
                      <a:endParaRPr lang="bg-BG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bg-BG" sz="1100" u="none" strike="noStrike">
                          <a:effectLst/>
                        </a:rPr>
                        <a:t>03/29/16</a:t>
                      </a:r>
                      <a:endParaRPr lang="bg-BG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49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9C65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u="none" strike="noStrike">
                          <a:effectLst/>
                        </a:rPr>
                        <a:t>03/30/16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bg-BG" sz="1100" u="none" strike="noStrike">
                          <a:effectLst/>
                        </a:rPr>
                        <a:t>03/31/16</a:t>
                      </a:r>
                      <a:endParaRPr lang="bg-BG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</a:rPr>
                        <a:t>29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9C65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bg-BG" sz="1100" u="none" strike="noStrike">
                          <a:effectLst/>
                        </a:rPr>
                        <a:t>04/01/16</a:t>
                      </a:r>
                      <a:endParaRPr lang="bg-BG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</a:rPr>
                        <a:t>32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04/02/16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bg-BG" sz="1100" u="none" strike="noStrike">
                          <a:effectLst/>
                        </a:rPr>
                        <a:t>04/03/16</a:t>
                      </a:r>
                      <a:endParaRPr lang="bg-BG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6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Line Plot of the Data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09650" y="1200150"/>
            <a:ext cx="7124700" cy="3567114"/>
            <a:chOff x="625285" y="914404"/>
            <a:chExt cx="8090093" cy="36350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285" y="914404"/>
              <a:ext cx="8090093" cy="3635055"/>
            </a:xfrm>
            <a:prstGeom prst="rect">
              <a:avLst/>
            </a:prstGeom>
          </p:spPr>
        </p:pic>
        <p:sp>
          <p:nvSpPr>
            <p:cNvPr id="3" name="Right Arrow 2"/>
            <p:cNvSpPr/>
            <p:nvPr/>
          </p:nvSpPr>
          <p:spPr>
            <a:xfrm rot="1789549">
              <a:off x="4495611" y="1526907"/>
              <a:ext cx="504841" cy="25006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 rot="1789549">
              <a:off x="4038411" y="3812907"/>
              <a:ext cx="504841" cy="25006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02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Line Plot with Weekday Information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50" y="1200150"/>
            <a:ext cx="7106499" cy="35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Line Plot with Weekday Information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50" y="1200150"/>
            <a:ext cx="7106499" cy="35671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7206" y="3867150"/>
            <a:ext cx="15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Easter Sunday</a:t>
            </a:r>
          </a:p>
        </p:txBody>
      </p:sp>
    </p:spTree>
    <p:extLst>
      <p:ext uri="{BB962C8B-B14F-4D97-AF65-F5344CB8AC3E}">
        <p14:creationId xmlns:p14="http://schemas.microsoft.com/office/powerpoint/2010/main" val="9323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26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What to do about it?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2792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Remove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corresponding row/column</a:t>
            </a:r>
          </a:p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Impute (“estimate”) a value</a:t>
            </a:r>
          </a:p>
          <a:p>
            <a:pPr lvl="1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zero</a:t>
            </a:r>
          </a:p>
          <a:p>
            <a:pPr lvl="1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average</a:t>
            </a:r>
          </a:p>
          <a:p>
            <a:pPr lvl="1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similar data points (“interpolation”)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Make “missing”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its own category</a:t>
            </a:r>
          </a:p>
        </p:txBody>
      </p:sp>
    </p:spTree>
    <p:extLst>
      <p:ext uri="{BB962C8B-B14F-4D97-AF65-F5344CB8AC3E}">
        <p14:creationId xmlns:p14="http://schemas.microsoft.com/office/powerpoint/2010/main" val="22791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444" y="36368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Imputing a sales value for March 27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76600" y="1809750"/>
            <a:ext cx="5562600" cy="276463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Impute (“estimate”) a value</a:t>
            </a:r>
          </a:p>
          <a:p>
            <a:pPr lvl="1"/>
            <a:r>
              <a:rPr lang="en-US" sz="2400" strike="sngStrik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zero</a:t>
            </a:r>
          </a:p>
          <a:p>
            <a:pPr lvl="1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average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 37.23</a:t>
            </a: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similar data points </a:t>
            </a: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Using sales on Sunday, April 3 as an estimate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 40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49292"/>
              </p:ext>
            </p:extLst>
          </p:nvPr>
        </p:nvGraphicFramePr>
        <p:xfrm>
          <a:off x="533400" y="1257314"/>
          <a:ext cx="2209800" cy="36175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4211">
                  <a:extLst>
                    <a:ext uri="{9D8B030D-6E8A-4147-A177-3AD203B41FA5}">
                      <a16:colId xmlns:a16="http://schemas.microsoft.com/office/drawing/2014/main" xmlns="" val="1048984580"/>
                    </a:ext>
                  </a:extLst>
                </a:gridCol>
                <a:gridCol w="955589">
                  <a:extLst>
                    <a:ext uri="{9D8B030D-6E8A-4147-A177-3AD203B41FA5}">
                      <a16:colId xmlns:a16="http://schemas.microsoft.com/office/drawing/2014/main" xmlns="" val="2014463551"/>
                    </a:ext>
                  </a:extLst>
                </a:gridCol>
              </a:tblGrid>
              <a:tr h="23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1" u="none" strike="noStrike" dirty="0">
                          <a:effectLst/>
                        </a:rPr>
                        <a:t>Date</a:t>
                      </a:r>
                      <a:endParaRPr lang="en-US" sz="15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1" u="none" strike="noStrike" dirty="0">
                          <a:effectLst/>
                        </a:rPr>
                        <a:t>Sales</a:t>
                      </a:r>
                      <a:endParaRPr lang="en-US" sz="15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extLst>
                  <a:ext uri="{0D108BD9-81ED-4DB2-BD59-A6C34878D82A}">
                    <a16:rowId xmlns:a16="http://schemas.microsoft.com/office/drawing/2014/main" xmlns="" val="1623053062"/>
                  </a:ext>
                </a:extLst>
              </a:tr>
              <a:tr h="240196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03/21/16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extLst>
                  <a:ext uri="{0D108BD9-81ED-4DB2-BD59-A6C34878D82A}">
                    <a16:rowId xmlns:a16="http://schemas.microsoft.com/office/drawing/2014/main" xmlns="" val="2219075925"/>
                  </a:ext>
                </a:extLst>
              </a:tr>
              <a:tr h="240196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03/22/16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extLst>
                  <a:ext uri="{0D108BD9-81ED-4DB2-BD59-A6C34878D82A}">
                    <a16:rowId xmlns:a16="http://schemas.microsoft.com/office/drawing/2014/main" xmlns="" val="87697513"/>
                  </a:ext>
                </a:extLst>
              </a:tr>
              <a:tr h="240196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03/23/16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36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extLst>
                  <a:ext uri="{0D108BD9-81ED-4DB2-BD59-A6C34878D82A}">
                    <a16:rowId xmlns:a16="http://schemas.microsoft.com/office/drawing/2014/main" xmlns="" val="3254284749"/>
                  </a:ext>
                </a:extLst>
              </a:tr>
              <a:tr h="240196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03/24/16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extLst>
                  <a:ext uri="{0D108BD9-81ED-4DB2-BD59-A6C34878D82A}">
                    <a16:rowId xmlns:a16="http://schemas.microsoft.com/office/drawing/2014/main" xmlns="" val="2531008457"/>
                  </a:ext>
                </a:extLst>
              </a:tr>
              <a:tr h="240196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03/25/16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extLst>
                  <a:ext uri="{0D108BD9-81ED-4DB2-BD59-A6C34878D82A}">
                    <a16:rowId xmlns:a16="http://schemas.microsoft.com/office/drawing/2014/main" xmlns="" val="936908974"/>
                  </a:ext>
                </a:extLst>
              </a:tr>
              <a:tr h="240196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03/26/16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extLst>
                  <a:ext uri="{0D108BD9-81ED-4DB2-BD59-A6C34878D82A}">
                    <a16:rowId xmlns:a16="http://schemas.microsoft.com/office/drawing/2014/main" xmlns="" val="2193515423"/>
                  </a:ext>
                </a:extLst>
              </a:tr>
              <a:tr h="240196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03/27/16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2608219"/>
                  </a:ext>
                </a:extLst>
              </a:tr>
              <a:tr h="240196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03/28/16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extLst>
                  <a:ext uri="{0D108BD9-81ED-4DB2-BD59-A6C34878D82A}">
                    <a16:rowId xmlns:a16="http://schemas.microsoft.com/office/drawing/2014/main" xmlns="" val="692296326"/>
                  </a:ext>
                </a:extLst>
              </a:tr>
              <a:tr h="240196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03/29/16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extLst>
                  <a:ext uri="{0D108BD9-81ED-4DB2-BD59-A6C34878D82A}">
                    <a16:rowId xmlns:a16="http://schemas.microsoft.com/office/drawing/2014/main" xmlns="" val="1653920136"/>
                  </a:ext>
                </a:extLst>
              </a:tr>
              <a:tr h="240196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03/30/16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extLst>
                  <a:ext uri="{0D108BD9-81ED-4DB2-BD59-A6C34878D82A}">
                    <a16:rowId xmlns:a16="http://schemas.microsoft.com/office/drawing/2014/main" xmlns="" val="298309895"/>
                  </a:ext>
                </a:extLst>
              </a:tr>
              <a:tr h="240196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03/31/16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extLst>
                  <a:ext uri="{0D108BD9-81ED-4DB2-BD59-A6C34878D82A}">
                    <a16:rowId xmlns:a16="http://schemas.microsoft.com/office/drawing/2014/main" xmlns="" val="3976529483"/>
                  </a:ext>
                </a:extLst>
              </a:tr>
              <a:tr h="240196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04/01/16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extLst>
                  <a:ext uri="{0D108BD9-81ED-4DB2-BD59-A6C34878D82A}">
                    <a16:rowId xmlns:a16="http://schemas.microsoft.com/office/drawing/2014/main" xmlns="" val="1513017808"/>
                  </a:ext>
                </a:extLst>
              </a:tr>
              <a:tr h="240196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04/02/16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extLst>
                  <a:ext uri="{0D108BD9-81ED-4DB2-BD59-A6C34878D82A}">
                    <a16:rowId xmlns:a16="http://schemas.microsoft.com/office/drawing/2014/main" xmlns="" val="4095509538"/>
                  </a:ext>
                </a:extLst>
              </a:tr>
              <a:tr h="240196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04/03/16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4" marR="16764" marT="12573" marB="0" anchor="b"/>
                </a:tc>
                <a:extLst>
                  <a:ext uri="{0D108BD9-81ED-4DB2-BD59-A6C34878D82A}">
                    <a16:rowId xmlns:a16="http://schemas.microsoft.com/office/drawing/2014/main" xmlns="" val="362633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66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15067</TotalTime>
  <Pages>17</Pages>
  <Words>330</Words>
  <Application>Microsoft Office PowerPoint</Application>
  <PresentationFormat>On-screen Show (16:9)</PresentationFormat>
  <Paragraphs>182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宋体</vt:lpstr>
      <vt:lpstr>Arial</vt:lpstr>
      <vt:lpstr>Calibri</vt:lpstr>
      <vt:lpstr>Helvetica</vt:lpstr>
      <vt:lpstr>NewsGoth BT</vt:lpstr>
      <vt:lpstr>Times New Roman</vt:lpstr>
      <vt:lpstr>Wingdings</vt:lpstr>
      <vt:lpstr>Office Theme</vt:lpstr>
      <vt:lpstr>Dealing with Missing Values</vt:lpstr>
      <vt:lpstr>Missing Values</vt:lpstr>
      <vt:lpstr>Newspaper Sales Data</vt:lpstr>
      <vt:lpstr>Newspaper Sales Data</vt:lpstr>
      <vt:lpstr>Line Plot of the Data</vt:lpstr>
      <vt:lpstr>Line Plot with Weekday Information</vt:lpstr>
      <vt:lpstr>Line Plot with Weekday Information</vt:lpstr>
      <vt:lpstr>What to do about it?</vt:lpstr>
      <vt:lpstr>Imputing a sales value for March 27</vt:lpstr>
      <vt:lpstr>Missing Values vs. Censored Values</vt:lpstr>
      <vt:lpstr>Missing Data Solutions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/>
  <dc:creator>Xing</dc:creator>
  <cp:keywords/>
  <dc:description/>
  <cp:lastModifiedBy>Marisa Edwinson</cp:lastModifiedBy>
  <cp:revision>1308</cp:revision>
  <cp:lastPrinted>2013-08-26T17:56:01Z</cp:lastPrinted>
  <dcterms:created xsi:type="dcterms:W3CDTF">1995-12-08T20:05:52Z</dcterms:created>
  <dcterms:modified xsi:type="dcterms:W3CDTF">2016-10-11T17:09:14Z</dcterms:modified>
  <cp:category/>
</cp:coreProperties>
</file>