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7" r:id="rId2"/>
    <p:sldId id="258" r:id="rId3"/>
    <p:sldId id="264" r:id="rId4"/>
    <p:sldId id="265" r:id="rId5"/>
    <p:sldId id="266" r:id="rId6"/>
    <p:sldId id="267" r:id="rId7"/>
    <p:sldId id="268" r:id="rId8"/>
    <p:sldId id="259" r:id="rId9"/>
    <p:sldId id="260" r:id="rId10"/>
    <p:sldId id="269" r:id="rId11"/>
    <p:sldId id="270" r:id="rId12"/>
    <p:sldId id="272" r:id="rId13"/>
    <p:sldId id="273" r:id="rId14"/>
    <p:sldId id="274" r:id="rId15"/>
    <p:sldId id="275" r:id="rId16"/>
    <p:sldId id="263"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72" d="100"/>
          <a:sy n="72" d="100"/>
        </p:scale>
        <p:origin x="660" y="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10/4/2021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10/4/2021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10/4/2021</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10/4/2021</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10/4/2021</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Fraud Transaction Detection</a:t>
            </a:r>
          </a:p>
        </p:txBody>
      </p:sp>
      <p:sp>
        <p:nvSpPr>
          <p:cNvPr id="3" name="Content Placeholder 2"/>
          <p:cNvSpPr>
            <a:spLocks noGrp="1"/>
          </p:cNvSpPr>
          <p:nvPr>
            <p:ph type="subTitle" idx="1"/>
          </p:nvPr>
        </p:nvSpPr>
        <p:spPr/>
        <p:txBody>
          <a:bodyPr/>
          <a:lstStyle/>
          <a:p>
            <a:r>
              <a:rPr lang="en-US" dirty="0"/>
              <a:t>Model Evaluation.</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867F-CCDF-4A06-A044-CE2AEA99C4ED}"/>
              </a:ext>
            </a:extLst>
          </p:cNvPr>
          <p:cNvSpPr>
            <a:spLocks noGrp="1"/>
          </p:cNvSpPr>
          <p:nvPr>
            <p:ph type="title"/>
          </p:nvPr>
        </p:nvSpPr>
        <p:spPr/>
        <p:txBody>
          <a:bodyPr/>
          <a:lstStyle/>
          <a:p>
            <a:r>
              <a:rPr lang="en-US" dirty="0"/>
              <a:t>Hyper Parameter tuning.</a:t>
            </a:r>
            <a:endParaRPr lang="en-IN" dirty="0"/>
          </a:p>
        </p:txBody>
      </p:sp>
      <p:graphicFrame>
        <p:nvGraphicFramePr>
          <p:cNvPr id="4" name="Table 4">
            <a:extLst>
              <a:ext uri="{FF2B5EF4-FFF2-40B4-BE49-F238E27FC236}">
                <a16:creationId xmlns:a16="http://schemas.microsoft.com/office/drawing/2014/main" id="{EE842459-317A-43EF-9805-C48FB7DA7A25}"/>
              </a:ext>
            </a:extLst>
          </p:cNvPr>
          <p:cNvGraphicFramePr>
            <a:graphicFrameLocks noGrp="1"/>
          </p:cNvGraphicFramePr>
          <p:nvPr>
            <p:extLst>
              <p:ext uri="{D42A27DB-BD31-4B8C-83A1-F6EECF244321}">
                <p14:modId xmlns:p14="http://schemas.microsoft.com/office/powerpoint/2010/main" val="3005985468"/>
              </p:ext>
            </p:extLst>
          </p:nvPr>
        </p:nvGraphicFramePr>
        <p:xfrm>
          <a:off x="495786" y="2348880"/>
          <a:ext cx="4945584" cy="3024335"/>
        </p:xfrm>
        <a:graphic>
          <a:graphicData uri="http://schemas.openxmlformats.org/drawingml/2006/table">
            <a:tbl>
              <a:tblPr firstRow="1" bandRow="1">
                <a:tableStyleId>{5C22544A-7EE6-4342-B048-85BDC9FD1C3A}</a:tableStyleId>
              </a:tblPr>
              <a:tblGrid>
                <a:gridCol w="2472792">
                  <a:extLst>
                    <a:ext uri="{9D8B030D-6E8A-4147-A177-3AD203B41FA5}">
                      <a16:colId xmlns:a16="http://schemas.microsoft.com/office/drawing/2014/main" val="109741474"/>
                    </a:ext>
                  </a:extLst>
                </a:gridCol>
                <a:gridCol w="2472792">
                  <a:extLst>
                    <a:ext uri="{9D8B030D-6E8A-4147-A177-3AD203B41FA5}">
                      <a16:colId xmlns:a16="http://schemas.microsoft.com/office/drawing/2014/main" val="2265642240"/>
                    </a:ext>
                  </a:extLst>
                </a:gridCol>
              </a:tblGrid>
              <a:tr h="604867">
                <a:tc>
                  <a:txBody>
                    <a:bodyPr/>
                    <a:lstStyle/>
                    <a:p>
                      <a:r>
                        <a:rPr lang="en-US" dirty="0"/>
                        <a:t>Parameters</a:t>
                      </a:r>
                      <a:endParaRPr lang="en-IN" dirty="0"/>
                    </a:p>
                  </a:txBody>
                  <a:tcPr/>
                </a:tc>
                <a:tc>
                  <a:txBody>
                    <a:bodyPr/>
                    <a:lstStyle/>
                    <a:p>
                      <a:r>
                        <a:rPr lang="en-US" dirty="0"/>
                        <a:t>Best Values</a:t>
                      </a:r>
                      <a:endParaRPr lang="en-IN" dirty="0"/>
                    </a:p>
                  </a:txBody>
                  <a:tcPr/>
                </a:tc>
                <a:extLst>
                  <a:ext uri="{0D108BD9-81ED-4DB2-BD59-A6C34878D82A}">
                    <a16:rowId xmlns:a16="http://schemas.microsoft.com/office/drawing/2014/main" val="2367919189"/>
                  </a:ext>
                </a:extLst>
              </a:tr>
              <a:tr h="604867">
                <a:tc>
                  <a:txBody>
                    <a:bodyPr/>
                    <a:lstStyle/>
                    <a:p>
                      <a:r>
                        <a:rPr lang="en-US" b="1" dirty="0"/>
                        <a:t>Criterion </a:t>
                      </a:r>
                      <a:endParaRPr lang="en-IN" b="1" dirty="0"/>
                    </a:p>
                  </a:txBody>
                  <a:tcPr/>
                </a:tc>
                <a:tc>
                  <a:txBody>
                    <a:bodyPr/>
                    <a:lstStyle/>
                    <a:p>
                      <a:r>
                        <a:rPr lang="en-US" dirty="0"/>
                        <a:t>Entropy</a:t>
                      </a:r>
                      <a:endParaRPr lang="en-IN" dirty="0"/>
                    </a:p>
                  </a:txBody>
                  <a:tcPr/>
                </a:tc>
                <a:extLst>
                  <a:ext uri="{0D108BD9-81ED-4DB2-BD59-A6C34878D82A}">
                    <a16:rowId xmlns:a16="http://schemas.microsoft.com/office/drawing/2014/main" val="3799460991"/>
                  </a:ext>
                </a:extLst>
              </a:tr>
              <a:tr h="604867">
                <a:tc>
                  <a:txBody>
                    <a:bodyPr/>
                    <a:lstStyle/>
                    <a:p>
                      <a:r>
                        <a:rPr lang="en-US" b="1" dirty="0"/>
                        <a:t>Max depth</a:t>
                      </a:r>
                      <a:endParaRPr lang="en-IN" b="1" dirty="0"/>
                    </a:p>
                  </a:txBody>
                  <a:tcPr/>
                </a:tc>
                <a:tc>
                  <a:txBody>
                    <a:bodyPr/>
                    <a:lstStyle/>
                    <a:p>
                      <a:r>
                        <a:rPr lang="en-US" dirty="0"/>
                        <a:t>10</a:t>
                      </a:r>
                      <a:endParaRPr lang="en-IN" dirty="0"/>
                    </a:p>
                  </a:txBody>
                  <a:tcPr/>
                </a:tc>
                <a:extLst>
                  <a:ext uri="{0D108BD9-81ED-4DB2-BD59-A6C34878D82A}">
                    <a16:rowId xmlns:a16="http://schemas.microsoft.com/office/drawing/2014/main" val="3735925394"/>
                  </a:ext>
                </a:extLst>
              </a:tr>
              <a:tr h="604867">
                <a:tc>
                  <a:txBody>
                    <a:bodyPr/>
                    <a:lstStyle/>
                    <a:p>
                      <a:r>
                        <a:rPr lang="en-US" b="1" dirty="0"/>
                        <a:t>Min Sample Split</a:t>
                      </a:r>
                      <a:endParaRPr lang="en-IN" b="1" dirty="0"/>
                    </a:p>
                  </a:txBody>
                  <a:tcPr/>
                </a:tc>
                <a:tc>
                  <a:txBody>
                    <a:bodyPr/>
                    <a:lstStyle/>
                    <a:p>
                      <a:r>
                        <a:rPr lang="en-US" dirty="0"/>
                        <a:t>4</a:t>
                      </a:r>
                      <a:endParaRPr lang="en-IN" dirty="0"/>
                    </a:p>
                  </a:txBody>
                  <a:tcPr/>
                </a:tc>
                <a:extLst>
                  <a:ext uri="{0D108BD9-81ED-4DB2-BD59-A6C34878D82A}">
                    <a16:rowId xmlns:a16="http://schemas.microsoft.com/office/drawing/2014/main" val="3392873796"/>
                  </a:ext>
                </a:extLst>
              </a:tr>
              <a:tr h="604867">
                <a:tc>
                  <a:txBody>
                    <a:bodyPr/>
                    <a:lstStyle/>
                    <a:p>
                      <a:r>
                        <a:rPr lang="en-US" b="1" dirty="0"/>
                        <a:t>N Estimators</a:t>
                      </a:r>
                      <a:endParaRPr lang="en-IN" b="1" dirty="0"/>
                    </a:p>
                  </a:txBody>
                  <a:tcPr/>
                </a:tc>
                <a:tc>
                  <a:txBody>
                    <a:bodyPr/>
                    <a:lstStyle/>
                    <a:p>
                      <a:r>
                        <a:rPr lang="en-US" dirty="0"/>
                        <a:t>10</a:t>
                      </a:r>
                      <a:endParaRPr lang="en-IN" dirty="0"/>
                    </a:p>
                  </a:txBody>
                  <a:tcPr/>
                </a:tc>
                <a:extLst>
                  <a:ext uri="{0D108BD9-81ED-4DB2-BD59-A6C34878D82A}">
                    <a16:rowId xmlns:a16="http://schemas.microsoft.com/office/drawing/2014/main" val="3807026134"/>
                  </a:ext>
                </a:extLst>
              </a:tr>
            </a:tbl>
          </a:graphicData>
        </a:graphic>
      </p:graphicFrame>
      <p:sp>
        <p:nvSpPr>
          <p:cNvPr id="5" name="TextBox 4">
            <a:extLst>
              <a:ext uri="{FF2B5EF4-FFF2-40B4-BE49-F238E27FC236}">
                <a16:creationId xmlns:a16="http://schemas.microsoft.com/office/drawing/2014/main" id="{6757BC5A-FC6B-452D-89D6-9C1F2E2DD6EB}"/>
              </a:ext>
            </a:extLst>
          </p:cNvPr>
          <p:cNvSpPr txBox="1"/>
          <p:nvPr/>
        </p:nvSpPr>
        <p:spPr>
          <a:xfrm>
            <a:off x="495786" y="1979548"/>
            <a:ext cx="4945585" cy="369332"/>
          </a:xfrm>
          <a:prstGeom prst="rect">
            <a:avLst/>
          </a:prstGeom>
          <a:noFill/>
          <a:ln>
            <a:solidFill>
              <a:schemeClr val="bg2"/>
            </a:solidFill>
          </a:ln>
        </p:spPr>
        <p:txBody>
          <a:bodyPr wrap="square" rtlCol="0" anchor="ctr" anchorCtr="1">
            <a:spAutoFit/>
          </a:bodyPr>
          <a:lstStyle/>
          <a:p>
            <a:r>
              <a:rPr lang="en-US" b="1" dirty="0"/>
              <a:t>Best Parameters for Random Forest Classifier</a:t>
            </a:r>
            <a:endParaRPr lang="en-IN" b="1" dirty="0"/>
          </a:p>
        </p:txBody>
      </p:sp>
      <p:sp>
        <p:nvSpPr>
          <p:cNvPr id="6" name="TextBox 5">
            <a:extLst>
              <a:ext uri="{FF2B5EF4-FFF2-40B4-BE49-F238E27FC236}">
                <a16:creationId xmlns:a16="http://schemas.microsoft.com/office/drawing/2014/main" id="{0BE676A2-CD96-43C5-B23C-119ED4FFB559}"/>
              </a:ext>
            </a:extLst>
          </p:cNvPr>
          <p:cNvSpPr txBox="1"/>
          <p:nvPr/>
        </p:nvSpPr>
        <p:spPr>
          <a:xfrm>
            <a:off x="7008141" y="1979548"/>
            <a:ext cx="4342856" cy="369332"/>
          </a:xfrm>
          <a:prstGeom prst="rect">
            <a:avLst/>
          </a:prstGeom>
          <a:noFill/>
          <a:ln>
            <a:solidFill>
              <a:schemeClr val="bg2"/>
            </a:solidFill>
          </a:ln>
        </p:spPr>
        <p:txBody>
          <a:bodyPr wrap="none" rtlCol="0" anchor="ctr" anchorCtr="1">
            <a:spAutoFit/>
          </a:bodyPr>
          <a:lstStyle/>
          <a:p>
            <a:r>
              <a:rPr lang="en-US" b="1" dirty="0"/>
              <a:t>Best Parameters for XG Boost Classifier</a:t>
            </a:r>
            <a:endParaRPr lang="en-IN" b="1" dirty="0"/>
          </a:p>
        </p:txBody>
      </p:sp>
      <p:graphicFrame>
        <p:nvGraphicFramePr>
          <p:cNvPr id="7" name="Table 7">
            <a:extLst>
              <a:ext uri="{FF2B5EF4-FFF2-40B4-BE49-F238E27FC236}">
                <a16:creationId xmlns:a16="http://schemas.microsoft.com/office/drawing/2014/main" id="{F2FFDF92-ED06-4441-8E14-69BDC7A2A642}"/>
              </a:ext>
            </a:extLst>
          </p:cNvPr>
          <p:cNvGraphicFramePr>
            <a:graphicFrameLocks noGrp="1"/>
          </p:cNvGraphicFramePr>
          <p:nvPr>
            <p:extLst>
              <p:ext uri="{D42A27DB-BD31-4B8C-83A1-F6EECF244321}">
                <p14:modId xmlns:p14="http://schemas.microsoft.com/office/powerpoint/2010/main" val="2493386180"/>
              </p:ext>
            </p:extLst>
          </p:nvPr>
        </p:nvGraphicFramePr>
        <p:xfrm>
          <a:off x="7008141" y="2335357"/>
          <a:ext cx="4126831" cy="3024336"/>
        </p:xfrm>
        <a:graphic>
          <a:graphicData uri="http://schemas.openxmlformats.org/drawingml/2006/table">
            <a:tbl>
              <a:tblPr firstRow="1" bandRow="1">
                <a:tableStyleId>{5C22544A-7EE6-4342-B048-85BDC9FD1C3A}</a:tableStyleId>
              </a:tblPr>
              <a:tblGrid>
                <a:gridCol w="2121212">
                  <a:extLst>
                    <a:ext uri="{9D8B030D-6E8A-4147-A177-3AD203B41FA5}">
                      <a16:colId xmlns:a16="http://schemas.microsoft.com/office/drawing/2014/main" val="3645990479"/>
                    </a:ext>
                  </a:extLst>
                </a:gridCol>
                <a:gridCol w="2005619">
                  <a:extLst>
                    <a:ext uri="{9D8B030D-6E8A-4147-A177-3AD203B41FA5}">
                      <a16:colId xmlns:a16="http://schemas.microsoft.com/office/drawing/2014/main" val="553280231"/>
                    </a:ext>
                  </a:extLst>
                </a:gridCol>
              </a:tblGrid>
              <a:tr h="504056">
                <a:tc>
                  <a:txBody>
                    <a:bodyPr/>
                    <a:lstStyle/>
                    <a:p>
                      <a:r>
                        <a:rPr lang="en-US" dirty="0"/>
                        <a:t>Parameters</a:t>
                      </a:r>
                      <a:endParaRPr lang="en-IN" dirty="0"/>
                    </a:p>
                  </a:txBody>
                  <a:tcPr/>
                </a:tc>
                <a:tc>
                  <a:txBody>
                    <a:bodyPr/>
                    <a:lstStyle/>
                    <a:p>
                      <a:r>
                        <a:rPr lang="en-US" dirty="0"/>
                        <a:t>Best Values</a:t>
                      </a:r>
                      <a:endParaRPr lang="en-IN" dirty="0"/>
                    </a:p>
                  </a:txBody>
                  <a:tcPr/>
                </a:tc>
                <a:extLst>
                  <a:ext uri="{0D108BD9-81ED-4DB2-BD59-A6C34878D82A}">
                    <a16:rowId xmlns:a16="http://schemas.microsoft.com/office/drawing/2014/main" val="2913263493"/>
                  </a:ext>
                </a:extLst>
              </a:tr>
              <a:tr h="504056">
                <a:tc>
                  <a:txBody>
                    <a:bodyPr/>
                    <a:lstStyle/>
                    <a:p>
                      <a:r>
                        <a:rPr lang="en-US" dirty="0"/>
                        <a:t>Col Sample</a:t>
                      </a:r>
                      <a:endParaRPr lang="en-IN" dirty="0"/>
                    </a:p>
                  </a:txBody>
                  <a:tcPr/>
                </a:tc>
                <a:tc>
                  <a:txBody>
                    <a:bodyPr/>
                    <a:lstStyle/>
                    <a:p>
                      <a:r>
                        <a:rPr lang="en-US" dirty="0"/>
                        <a:t>0.7</a:t>
                      </a:r>
                      <a:endParaRPr lang="en-IN" dirty="0"/>
                    </a:p>
                  </a:txBody>
                  <a:tcPr/>
                </a:tc>
                <a:extLst>
                  <a:ext uri="{0D108BD9-81ED-4DB2-BD59-A6C34878D82A}">
                    <a16:rowId xmlns:a16="http://schemas.microsoft.com/office/drawing/2014/main" val="3889096550"/>
                  </a:ext>
                </a:extLst>
              </a:tr>
              <a:tr h="504056">
                <a:tc>
                  <a:txBody>
                    <a:bodyPr/>
                    <a:lstStyle/>
                    <a:p>
                      <a:r>
                        <a:rPr lang="en-US" dirty="0"/>
                        <a:t>Gamma</a:t>
                      </a:r>
                      <a:endParaRPr lang="en-IN" dirty="0"/>
                    </a:p>
                  </a:txBody>
                  <a:tcPr/>
                </a:tc>
                <a:tc>
                  <a:txBody>
                    <a:bodyPr/>
                    <a:lstStyle/>
                    <a:p>
                      <a:r>
                        <a:rPr lang="en-US" dirty="0"/>
                        <a:t>0.0</a:t>
                      </a:r>
                      <a:endParaRPr lang="en-IN" dirty="0"/>
                    </a:p>
                  </a:txBody>
                  <a:tcPr/>
                </a:tc>
                <a:extLst>
                  <a:ext uri="{0D108BD9-81ED-4DB2-BD59-A6C34878D82A}">
                    <a16:rowId xmlns:a16="http://schemas.microsoft.com/office/drawing/2014/main" val="4123454277"/>
                  </a:ext>
                </a:extLst>
              </a:tr>
              <a:tr h="504056">
                <a:tc>
                  <a:txBody>
                    <a:bodyPr/>
                    <a:lstStyle/>
                    <a:p>
                      <a:r>
                        <a:rPr lang="en-US" dirty="0"/>
                        <a:t>Learning Rate</a:t>
                      </a:r>
                      <a:endParaRPr lang="en-IN" dirty="0"/>
                    </a:p>
                  </a:txBody>
                  <a:tcPr/>
                </a:tc>
                <a:tc>
                  <a:txBody>
                    <a:bodyPr/>
                    <a:lstStyle/>
                    <a:p>
                      <a:r>
                        <a:rPr lang="en-US" dirty="0"/>
                        <a:t>0.1</a:t>
                      </a:r>
                      <a:endParaRPr lang="en-IN" dirty="0"/>
                    </a:p>
                  </a:txBody>
                  <a:tcPr/>
                </a:tc>
                <a:extLst>
                  <a:ext uri="{0D108BD9-81ED-4DB2-BD59-A6C34878D82A}">
                    <a16:rowId xmlns:a16="http://schemas.microsoft.com/office/drawing/2014/main" val="1360588219"/>
                  </a:ext>
                </a:extLst>
              </a:tr>
              <a:tr h="504056">
                <a:tc>
                  <a:txBody>
                    <a:bodyPr/>
                    <a:lstStyle/>
                    <a:p>
                      <a:r>
                        <a:rPr lang="en-US" dirty="0"/>
                        <a:t>Max Depth</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773528442"/>
                  </a:ext>
                </a:extLst>
              </a:tr>
              <a:tr h="504056">
                <a:tc>
                  <a:txBody>
                    <a:bodyPr/>
                    <a:lstStyle/>
                    <a:p>
                      <a:r>
                        <a:rPr lang="en-US" dirty="0"/>
                        <a:t>N Estimators</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183573318"/>
                  </a:ext>
                </a:extLst>
              </a:tr>
            </a:tbl>
          </a:graphicData>
        </a:graphic>
      </p:graphicFrame>
    </p:spTree>
    <p:extLst>
      <p:ext uri="{BB962C8B-B14F-4D97-AF65-F5344CB8AC3E}">
        <p14:creationId xmlns:p14="http://schemas.microsoft.com/office/powerpoint/2010/main" val="44018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3B97-E431-419A-ADF5-72D967EB15B9}"/>
              </a:ext>
            </a:extLst>
          </p:cNvPr>
          <p:cNvSpPr>
            <a:spLocks noGrp="1"/>
          </p:cNvSpPr>
          <p:nvPr>
            <p:ph type="title"/>
          </p:nvPr>
        </p:nvSpPr>
        <p:spPr/>
        <p:txBody>
          <a:bodyPr/>
          <a:lstStyle/>
          <a:p>
            <a:r>
              <a:rPr lang="en-US" dirty="0"/>
              <a:t>Model Performance After Parameter Tuning</a:t>
            </a:r>
            <a:endParaRPr lang="en-IN" dirty="0"/>
          </a:p>
        </p:txBody>
      </p:sp>
      <p:sp>
        <p:nvSpPr>
          <p:cNvPr id="3" name="Content Placeholder 2">
            <a:extLst>
              <a:ext uri="{FF2B5EF4-FFF2-40B4-BE49-F238E27FC236}">
                <a16:creationId xmlns:a16="http://schemas.microsoft.com/office/drawing/2014/main" id="{0D2C26DE-9C3A-4514-84E4-C3BDF9874573}"/>
              </a:ext>
            </a:extLst>
          </p:cNvPr>
          <p:cNvSpPr>
            <a:spLocks noGrp="1"/>
          </p:cNvSpPr>
          <p:nvPr>
            <p:ph idx="1"/>
          </p:nvPr>
        </p:nvSpPr>
        <p:spPr>
          <a:xfrm>
            <a:off x="1065212" y="1828800"/>
            <a:ext cx="8686801" cy="592088"/>
          </a:xfrm>
        </p:spPr>
        <p:txBody>
          <a:bodyPr/>
          <a:lstStyle/>
          <a:p>
            <a:r>
              <a:rPr lang="en-US" dirty="0"/>
              <a:t> Models considered :  Random Forest Classifier and XG-Boost Classifier</a:t>
            </a:r>
            <a:endParaRPr lang="en-IN" dirty="0"/>
          </a:p>
        </p:txBody>
      </p:sp>
      <p:graphicFrame>
        <p:nvGraphicFramePr>
          <p:cNvPr id="4" name="Table 4">
            <a:extLst>
              <a:ext uri="{FF2B5EF4-FFF2-40B4-BE49-F238E27FC236}">
                <a16:creationId xmlns:a16="http://schemas.microsoft.com/office/drawing/2014/main" id="{899970AD-10FD-4936-A056-DCD38E42260C}"/>
              </a:ext>
            </a:extLst>
          </p:cNvPr>
          <p:cNvGraphicFramePr>
            <a:graphicFrameLocks noGrp="1"/>
          </p:cNvGraphicFramePr>
          <p:nvPr>
            <p:extLst>
              <p:ext uri="{D42A27DB-BD31-4B8C-83A1-F6EECF244321}">
                <p14:modId xmlns:p14="http://schemas.microsoft.com/office/powerpoint/2010/main" val="527046492"/>
              </p:ext>
            </p:extLst>
          </p:nvPr>
        </p:nvGraphicFramePr>
        <p:xfrm>
          <a:off x="1269876" y="2420888"/>
          <a:ext cx="8125884" cy="1656185"/>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668225618"/>
                    </a:ext>
                  </a:extLst>
                </a:gridCol>
                <a:gridCol w="2708628">
                  <a:extLst>
                    <a:ext uri="{9D8B030D-6E8A-4147-A177-3AD203B41FA5}">
                      <a16:colId xmlns:a16="http://schemas.microsoft.com/office/drawing/2014/main" val="1886670731"/>
                    </a:ext>
                  </a:extLst>
                </a:gridCol>
                <a:gridCol w="2708628">
                  <a:extLst>
                    <a:ext uri="{9D8B030D-6E8A-4147-A177-3AD203B41FA5}">
                      <a16:colId xmlns:a16="http://schemas.microsoft.com/office/drawing/2014/main" val="3821013185"/>
                    </a:ext>
                  </a:extLst>
                </a:gridCol>
              </a:tblGrid>
              <a:tr h="444491">
                <a:tc>
                  <a:txBody>
                    <a:bodyPr/>
                    <a:lstStyle/>
                    <a:p>
                      <a:r>
                        <a:rPr lang="en-US" dirty="0"/>
                        <a:t>Model</a:t>
                      </a:r>
                      <a:endParaRPr lang="en-IN" dirty="0"/>
                    </a:p>
                  </a:txBody>
                  <a:tcPr/>
                </a:tc>
                <a:tc>
                  <a:txBody>
                    <a:bodyPr/>
                    <a:lstStyle/>
                    <a:p>
                      <a:r>
                        <a:rPr lang="en-US" dirty="0"/>
                        <a:t>Train Accuracy</a:t>
                      </a:r>
                      <a:endParaRPr lang="en-IN" dirty="0"/>
                    </a:p>
                  </a:txBody>
                  <a:tcPr/>
                </a:tc>
                <a:tc>
                  <a:txBody>
                    <a:bodyPr/>
                    <a:lstStyle/>
                    <a:p>
                      <a:r>
                        <a:rPr lang="en-US" dirty="0"/>
                        <a:t>Test Accuracy</a:t>
                      </a:r>
                      <a:endParaRPr lang="en-IN" dirty="0"/>
                    </a:p>
                  </a:txBody>
                  <a:tcPr/>
                </a:tc>
                <a:extLst>
                  <a:ext uri="{0D108BD9-81ED-4DB2-BD59-A6C34878D82A}">
                    <a16:rowId xmlns:a16="http://schemas.microsoft.com/office/drawing/2014/main" val="2408293765"/>
                  </a:ext>
                </a:extLst>
              </a:tr>
              <a:tr h="767203">
                <a:tc>
                  <a:txBody>
                    <a:bodyPr/>
                    <a:lstStyle/>
                    <a:p>
                      <a:r>
                        <a:rPr lang="en-US" dirty="0"/>
                        <a:t>Random Forest Classifier</a:t>
                      </a:r>
                      <a:endParaRPr lang="en-IN" dirty="0"/>
                    </a:p>
                  </a:txBody>
                  <a:tcPr/>
                </a:tc>
                <a:tc>
                  <a:txBody>
                    <a:bodyPr/>
                    <a:lstStyle/>
                    <a:p>
                      <a:r>
                        <a:rPr lang="en-IN" dirty="0"/>
                        <a:t>98.91% </a:t>
                      </a:r>
                      <a:br>
                        <a:rPr lang="en-IN" dirty="0"/>
                      </a:br>
                      <a:endParaRPr lang="en-IN" dirty="0"/>
                    </a:p>
                  </a:txBody>
                  <a:tcPr/>
                </a:tc>
                <a:tc>
                  <a:txBody>
                    <a:bodyPr/>
                    <a:lstStyle/>
                    <a:p>
                      <a:r>
                        <a:rPr lang="en-IN" dirty="0"/>
                        <a:t>98.86%</a:t>
                      </a:r>
                    </a:p>
                  </a:txBody>
                  <a:tcPr/>
                </a:tc>
                <a:extLst>
                  <a:ext uri="{0D108BD9-81ED-4DB2-BD59-A6C34878D82A}">
                    <a16:rowId xmlns:a16="http://schemas.microsoft.com/office/drawing/2014/main" val="2575208628"/>
                  </a:ext>
                </a:extLst>
              </a:tr>
              <a:tr h="444491">
                <a:tc>
                  <a:txBody>
                    <a:bodyPr/>
                    <a:lstStyle/>
                    <a:p>
                      <a:r>
                        <a:rPr lang="en-US" dirty="0"/>
                        <a:t>XG-Boost Classifier</a:t>
                      </a:r>
                      <a:endParaRPr lang="en-IN" dirty="0"/>
                    </a:p>
                  </a:txBody>
                  <a:tcPr/>
                </a:tc>
                <a:tc>
                  <a:txBody>
                    <a:bodyPr/>
                    <a:lstStyle/>
                    <a:p>
                      <a:r>
                        <a:rPr lang="en-IN" dirty="0"/>
                        <a:t>99.55%</a:t>
                      </a:r>
                    </a:p>
                  </a:txBody>
                  <a:tcPr/>
                </a:tc>
                <a:tc>
                  <a:txBody>
                    <a:bodyPr/>
                    <a:lstStyle/>
                    <a:p>
                      <a:r>
                        <a:rPr lang="en-IN" dirty="0"/>
                        <a:t>99.55%</a:t>
                      </a:r>
                    </a:p>
                  </a:txBody>
                  <a:tcPr/>
                </a:tc>
                <a:extLst>
                  <a:ext uri="{0D108BD9-81ED-4DB2-BD59-A6C34878D82A}">
                    <a16:rowId xmlns:a16="http://schemas.microsoft.com/office/drawing/2014/main" val="1194818242"/>
                  </a:ext>
                </a:extLst>
              </a:tr>
            </a:tbl>
          </a:graphicData>
        </a:graphic>
      </p:graphicFrame>
      <p:graphicFrame>
        <p:nvGraphicFramePr>
          <p:cNvPr id="5" name="Table 5">
            <a:extLst>
              <a:ext uri="{FF2B5EF4-FFF2-40B4-BE49-F238E27FC236}">
                <a16:creationId xmlns:a16="http://schemas.microsoft.com/office/drawing/2014/main" id="{6B3143FD-8247-4DD7-995E-8D034D8037EC}"/>
              </a:ext>
            </a:extLst>
          </p:cNvPr>
          <p:cNvGraphicFramePr>
            <a:graphicFrameLocks noGrp="1"/>
          </p:cNvGraphicFramePr>
          <p:nvPr>
            <p:extLst>
              <p:ext uri="{D42A27DB-BD31-4B8C-83A1-F6EECF244321}">
                <p14:modId xmlns:p14="http://schemas.microsoft.com/office/powerpoint/2010/main" val="1662690276"/>
              </p:ext>
            </p:extLst>
          </p:nvPr>
        </p:nvGraphicFramePr>
        <p:xfrm>
          <a:off x="1235224" y="4437113"/>
          <a:ext cx="8125885" cy="2199640"/>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3114105701"/>
                    </a:ext>
                  </a:extLst>
                </a:gridCol>
                <a:gridCol w="1625177">
                  <a:extLst>
                    <a:ext uri="{9D8B030D-6E8A-4147-A177-3AD203B41FA5}">
                      <a16:colId xmlns:a16="http://schemas.microsoft.com/office/drawing/2014/main" val="3458956934"/>
                    </a:ext>
                  </a:extLst>
                </a:gridCol>
                <a:gridCol w="1625177">
                  <a:extLst>
                    <a:ext uri="{9D8B030D-6E8A-4147-A177-3AD203B41FA5}">
                      <a16:colId xmlns:a16="http://schemas.microsoft.com/office/drawing/2014/main" val="4021715561"/>
                    </a:ext>
                  </a:extLst>
                </a:gridCol>
                <a:gridCol w="1625177">
                  <a:extLst>
                    <a:ext uri="{9D8B030D-6E8A-4147-A177-3AD203B41FA5}">
                      <a16:colId xmlns:a16="http://schemas.microsoft.com/office/drawing/2014/main" val="1494310708"/>
                    </a:ext>
                  </a:extLst>
                </a:gridCol>
                <a:gridCol w="1625177">
                  <a:extLst>
                    <a:ext uri="{9D8B030D-6E8A-4147-A177-3AD203B41FA5}">
                      <a16:colId xmlns:a16="http://schemas.microsoft.com/office/drawing/2014/main" val="195264407"/>
                    </a:ext>
                  </a:extLst>
                </a:gridCol>
              </a:tblGrid>
              <a:tr h="370840">
                <a:tc>
                  <a:txBody>
                    <a:bodyPr/>
                    <a:lstStyle/>
                    <a:p>
                      <a:r>
                        <a:rPr lang="en-US" dirty="0"/>
                        <a:t>Model</a:t>
                      </a:r>
                      <a:endParaRPr lang="en-IN" dirty="0"/>
                    </a:p>
                  </a:txBody>
                  <a:tcPr/>
                </a:tc>
                <a:tc>
                  <a:txBody>
                    <a:bodyPr/>
                    <a:lstStyle/>
                    <a:p>
                      <a:r>
                        <a:rPr lang="en-US" dirty="0"/>
                        <a:t>Values</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F1-Score</a:t>
                      </a:r>
                      <a:endParaRPr lang="en-IN" dirty="0"/>
                    </a:p>
                  </a:txBody>
                  <a:tcPr/>
                </a:tc>
                <a:extLst>
                  <a:ext uri="{0D108BD9-81ED-4DB2-BD59-A6C34878D82A}">
                    <a16:rowId xmlns:a16="http://schemas.microsoft.com/office/drawing/2014/main" val="233795456"/>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Classifier</a:t>
                      </a:r>
                      <a:endParaRPr lang="en-IN" dirty="0"/>
                    </a:p>
                  </a:txBody>
                  <a:tcPr/>
                </a:tc>
                <a:tc>
                  <a:txBody>
                    <a:bodyPr/>
                    <a:lstStyle/>
                    <a:p>
                      <a:r>
                        <a:rPr lang="en-US" dirty="0"/>
                        <a:t>0</a:t>
                      </a:r>
                      <a:endParaRPr lang="en-IN" dirty="0"/>
                    </a:p>
                  </a:txBody>
                  <a:tcPr/>
                </a:tc>
                <a:tc>
                  <a:txBody>
                    <a:bodyPr/>
                    <a:lstStyle/>
                    <a:p>
                      <a:r>
                        <a:rPr lang="en-IN" dirty="0"/>
                        <a:t>0.99</a:t>
                      </a:r>
                    </a:p>
                  </a:txBody>
                  <a:tcPr/>
                </a:tc>
                <a:tc>
                  <a:txBody>
                    <a:bodyPr/>
                    <a:lstStyle/>
                    <a:p>
                      <a:r>
                        <a:rPr lang="en-IN" dirty="0"/>
                        <a:t>0.99</a:t>
                      </a:r>
                    </a:p>
                  </a:txBody>
                  <a:tcPr/>
                </a:tc>
                <a:tc>
                  <a:txBody>
                    <a:bodyPr/>
                    <a:lstStyle/>
                    <a:p>
                      <a:r>
                        <a:rPr lang="en-IN" dirty="0"/>
                        <a:t>0.99</a:t>
                      </a:r>
                    </a:p>
                  </a:txBody>
                  <a:tcPr/>
                </a:tc>
                <a:extLst>
                  <a:ext uri="{0D108BD9-81ED-4DB2-BD59-A6C34878D82A}">
                    <a16:rowId xmlns:a16="http://schemas.microsoft.com/office/drawing/2014/main" val="2061738745"/>
                  </a:ext>
                </a:extLst>
              </a:tr>
              <a:tr h="370840">
                <a:tc vMerge="1">
                  <a:txBody>
                    <a:bodyPr/>
                    <a:lstStyle/>
                    <a:p>
                      <a:endParaRPr lang="en-IN" dirty="0"/>
                    </a:p>
                  </a:txBody>
                  <a:tcPr/>
                </a:tc>
                <a:tc>
                  <a:txBody>
                    <a:bodyPr/>
                    <a:lstStyle/>
                    <a:p>
                      <a:r>
                        <a:rPr lang="en-US" dirty="0"/>
                        <a:t>1</a:t>
                      </a:r>
                      <a:endParaRPr lang="en-IN" dirty="0"/>
                    </a:p>
                  </a:txBody>
                  <a:tcPr/>
                </a:tc>
                <a:tc>
                  <a:txBody>
                    <a:bodyPr/>
                    <a:lstStyle/>
                    <a:p>
                      <a:r>
                        <a:rPr lang="en-IN" dirty="0"/>
                        <a:t>0.99</a:t>
                      </a:r>
                    </a:p>
                  </a:txBody>
                  <a:tcPr/>
                </a:tc>
                <a:tc>
                  <a:txBody>
                    <a:bodyPr/>
                    <a:lstStyle/>
                    <a:p>
                      <a:r>
                        <a:rPr lang="en-IN" dirty="0"/>
                        <a:t>0.99</a:t>
                      </a:r>
                    </a:p>
                  </a:txBody>
                  <a:tcPr/>
                </a:tc>
                <a:tc>
                  <a:txBody>
                    <a:bodyPr/>
                    <a:lstStyle/>
                    <a:p>
                      <a:r>
                        <a:rPr lang="en-IN" dirty="0"/>
                        <a:t>0.99</a:t>
                      </a:r>
                    </a:p>
                  </a:txBody>
                  <a:tcPr/>
                </a:tc>
                <a:extLst>
                  <a:ext uri="{0D108BD9-81ED-4DB2-BD59-A6C34878D82A}">
                    <a16:rowId xmlns:a16="http://schemas.microsoft.com/office/drawing/2014/main" val="341239514"/>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XG-Boost Classifier</a:t>
                      </a:r>
                      <a:endParaRPr lang="en-IN" dirty="0"/>
                    </a:p>
                    <a:p>
                      <a:endParaRPr lang="en-IN" dirty="0"/>
                    </a:p>
                  </a:txBody>
                  <a:tcPr/>
                </a:tc>
                <a:tc>
                  <a:txBody>
                    <a:bodyPr/>
                    <a:lstStyle/>
                    <a:p>
                      <a:r>
                        <a:rPr lang="en-US" dirty="0"/>
                        <a:t>0</a:t>
                      </a:r>
                      <a:endParaRPr lang="en-IN" dirty="0"/>
                    </a:p>
                  </a:txBody>
                  <a:tcPr/>
                </a:tc>
                <a:tc>
                  <a:txBody>
                    <a:bodyPr/>
                    <a:lstStyle/>
                    <a:p>
                      <a:r>
                        <a:rPr lang="en-IN" dirty="0"/>
                        <a:t>0.99</a:t>
                      </a:r>
                    </a:p>
                  </a:txBody>
                  <a:tcPr/>
                </a:tc>
                <a:tc>
                  <a:txBody>
                    <a:bodyPr/>
                    <a:lstStyle/>
                    <a:p>
                      <a:r>
                        <a:rPr lang="en-IN" dirty="0"/>
                        <a:t>0.99</a:t>
                      </a:r>
                    </a:p>
                  </a:txBody>
                  <a:tcPr/>
                </a:tc>
                <a:tc>
                  <a:txBody>
                    <a:bodyPr/>
                    <a:lstStyle/>
                    <a:p>
                      <a:r>
                        <a:rPr lang="en-IN" dirty="0"/>
                        <a:t>0.99</a:t>
                      </a:r>
                    </a:p>
                  </a:txBody>
                  <a:tcPr/>
                </a:tc>
                <a:extLst>
                  <a:ext uri="{0D108BD9-81ED-4DB2-BD59-A6C34878D82A}">
                    <a16:rowId xmlns:a16="http://schemas.microsoft.com/office/drawing/2014/main" val="3327484525"/>
                  </a:ext>
                </a:extLst>
              </a:tr>
              <a:tr h="370840">
                <a:tc vMerge="1">
                  <a:txBody>
                    <a:bodyPr/>
                    <a:lstStyle/>
                    <a:p>
                      <a:endParaRPr lang="en-IN" dirty="0"/>
                    </a:p>
                  </a:txBody>
                  <a:tcPr/>
                </a:tc>
                <a:tc>
                  <a:txBody>
                    <a:bodyPr/>
                    <a:lstStyle/>
                    <a:p>
                      <a:r>
                        <a:rPr lang="en-US" dirty="0"/>
                        <a:t>1</a:t>
                      </a:r>
                      <a:endParaRPr lang="en-IN" dirty="0"/>
                    </a:p>
                  </a:txBody>
                  <a:tcPr/>
                </a:tc>
                <a:tc>
                  <a:txBody>
                    <a:bodyPr/>
                    <a:lstStyle/>
                    <a:p>
                      <a:r>
                        <a:rPr lang="en-IN" dirty="0"/>
                        <a:t>0.99</a:t>
                      </a:r>
                    </a:p>
                  </a:txBody>
                  <a:tcPr/>
                </a:tc>
                <a:tc>
                  <a:txBody>
                    <a:bodyPr/>
                    <a:lstStyle/>
                    <a:p>
                      <a:r>
                        <a:rPr lang="en-IN" dirty="0"/>
                        <a:t>0.99</a:t>
                      </a:r>
                    </a:p>
                  </a:txBody>
                  <a:tcPr/>
                </a:tc>
                <a:tc>
                  <a:txBody>
                    <a:bodyPr/>
                    <a:lstStyle/>
                    <a:p>
                      <a:r>
                        <a:rPr lang="en-IN" dirty="0"/>
                        <a:t>0.99</a:t>
                      </a:r>
                    </a:p>
                  </a:txBody>
                  <a:tcPr/>
                </a:tc>
                <a:extLst>
                  <a:ext uri="{0D108BD9-81ED-4DB2-BD59-A6C34878D82A}">
                    <a16:rowId xmlns:a16="http://schemas.microsoft.com/office/drawing/2014/main" val="3461198833"/>
                  </a:ext>
                </a:extLst>
              </a:tr>
            </a:tbl>
          </a:graphicData>
        </a:graphic>
      </p:graphicFrame>
    </p:spTree>
    <p:extLst>
      <p:ext uri="{BB962C8B-B14F-4D97-AF65-F5344CB8AC3E}">
        <p14:creationId xmlns:p14="http://schemas.microsoft.com/office/powerpoint/2010/main" val="40750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3B97-E431-419A-ADF5-72D967EB15B9}"/>
              </a:ext>
            </a:extLst>
          </p:cNvPr>
          <p:cNvSpPr>
            <a:spLocks noGrp="1"/>
          </p:cNvSpPr>
          <p:nvPr>
            <p:ph type="title"/>
          </p:nvPr>
        </p:nvSpPr>
        <p:spPr/>
        <p:txBody>
          <a:bodyPr/>
          <a:lstStyle/>
          <a:p>
            <a:r>
              <a:rPr lang="en-US" dirty="0"/>
              <a:t>Model Performance After Balancing Data with best parameters</a:t>
            </a:r>
            <a:endParaRPr lang="en-IN" dirty="0"/>
          </a:p>
        </p:txBody>
      </p:sp>
      <p:sp>
        <p:nvSpPr>
          <p:cNvPr id="3" name="Content Placeholder 2">
            <a:extLst>
              <a:ext uri="{FF2B5EF4-FFF2-40B4-BE49-F238E27FC236}">
                <a16:creationId xmlns:a16="http://schemas.microsoft.com/office/drawing/2014/main" id="{0D2C26DE-9C3A-4514-84E4-C3BDF9874573}"/>
              </a:ext>
            </a:extLst>
          </p:cNvPr>
          <p:cNvSpPr>
            <a:spLocks noGrp="1"/>
          </p:cNvSpPr>
          <p:nvPr>
            <p:ph idx="1"/>
          </p:nvPr>
        </p:nvSpPr>
        <p:spPr>
          <a:xfrm>
            <a:off x="1065212" y="1828800"/>
            <a:ext cx="8686801" cy="592088"/>
          </a:xfrm>
        </p:spPr>
        <p:txBody>
          <a:bodyPr/>
          <a:lstStyle/>
          <a:p>
            <a:r>
              <a:rPr lang="en-US" dirty="0"/>
              <a:t> Models considered :  Random Forest Classifier and XG-Boost Classifier</a:t>
            </a:r>
            <a:endParaRPr lang="en-IN" dirty="0"/>
          </a:p>
        </p:txBody>
      </p:sp>
      <p:graphicFrame>
        <p:nvGraphicFramePr>
          <p:cNvPr id="4" name="Table 4">
            <a:extLst>
              <a:ext uri="{FF2B5EF4-FFF2-40B4-BE49-F238E27FC236}">
                <a16:creationId xmlns:a16="http://schemas.microsoft.com/office/drawing/2014/main" id="{899970AD-10FD-4936-A056-DCD38E42260C}"/>
              </a:ext>
            </a:extLst>
          </p:cNvPr>
          <p:cNvGraphicFramePr>
            <a:graphicFrameLocks noGrp="1"/>
          </p:cNvGraphicFramePr>
          <p:nvPr>
            <p:extLst>
              <p:ext uri="{D42A27DB-BD31-4B8C-83A1-F6EECF244321}">
                <p14:modId xmlns:p14="http://schemas.microsoft.com/office/powerpoint/2010/main" val="359208909"/>
              </p:ext>
            </p:extLst>
          </p:nvPr>
        </p:nvGraphicFramePr>
        <p:xfrm>
          <a:off x="1269876" y="2420888"/>
          <a:ext cx="8125884" cy="1656185"/>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668225618"/>
                    </a:ext>
                  </a:extLst>
                </a:gridCol>
                <a:gridCol w="2708628">
                  <a:extLst>
                    <a:ext uri="{9D8B030D-6E8A-4147-A177-3AD203B41FA5}">
                      <a16:colId xmlns:a16="http://schemas.microsoft.com/office/drawing/2014/main" val="1886670731"/>
                    </a:ext>
                  </a:extLst>
                </a:gridCol>
                <a:gridCol w="2708628">
                  <a:extLst>
                    <a:ext uri="{9D8B030D-6E8A-4147-A177-3AD203B41FA5}">
                      <a16:colId xmlns:a16="http://schemas.microsoft.com/office/drawing/2014/main" val="3821013185"/>
                    </a:ext>
                  </a:extLst>
                </a:gridCol>
              </a:tblGrid>
              <a:tr h="444491">
                <a:tc>
                  <a:txBody>
                    <a:bodyPr/>
                    <a:lstStyle/>
                    <a:p>
                      <a:r>
                        <a:rPr lang="en-US" dirty="0"/>
                        <a:t>Model</a:t>
                      </a:r>
                      <a:endParaRPr lang="en-IN" dirty="0"/>
                    </a:p>
                  </a:txBody>
                  <a:tcPr/>
                </a:tc>
                <a:tc>
                  <a:txBody>
                    <a:bodyPr/>
                    <a:lstStyle/>
                    <a:p>
                      <a:r>
                        <a:rPr lang="en-US" dirty="0"/>
                        <a:t>Train Accuracy</a:t>
                      </a:r>
                      <a:endParaRPr lang="en-IN" dirty="0"/>
                    </a:p>
                  </a:txBody>
                  <a:tcPr/>
                </a:tc>
                <a:tc>
                  <a:txBody>
                    <a:bodyPr/>
                    <a:lstStyle/>
                    <a:p>
                      <a:r>
                        <a:rPr lang="en-US" dirty="0"/>
                        <a:t>Test Accuracy</a:t>
                      </a:r>
                      <a:endParaRPr lang="en-IN" dirty="0"/>
                    </a:p>
                  </a:txBody>
                  <a:tcPr/>
                </a:tc>
                <a:extLst>
                  <a:ext uri="{0D108BD9-81ED-4DB2-BD59-A6C34878D82A}">
                    <a16:rowId xmlns:a16="http://schemas.microsoft.com/office/drawing/2014/main" val="2408293765"/>
                  </a:ext>
                </a:extLst>
              </a:tr>
              <a:tr h="767203">
                <a:tc>
                  <a:txBody>
                    <a:bodyPr/>
                    <a:lstStyle/>
                    <a:p>
                      <a:r>
                        <a:rPr lang="en-US" dirty="0"/>
                        <a:t>Random Forest Classifier</a:t>
                      </a:r>
                      <a:endParaRPr lang="en-IN" dirty="0"/>
                    </a:p>
                  </a:txBody>
                  <a:tcPr/>
                </a:tc>
                <a:tc>
                  <a:txBody>
                    <a:bodyPr/>
                    <a:lstStyle/>
                    <a:p>
                      <a:r>
                        <a:rPr lang="en-IN" dirty="0"/>
                        <a:t>99.2%</a:t>
                      </a:r>
                    </a:p>
                  </a:txBody>
                  <a:tcPr/>
                </a:tc>
                <a:tc>
                  <a:txBody>
                    <a:bodyPr/>
                    <a:lstStyle/>
                    <a:p>
                      <a:r>
                        <a:rPr lang="en-IN" dirty="0"/>
                        <a:t>99.13%</a:t>
                      </a:r>
                    </a:p>
                  </a:txBody>
                  <a:tcPr/>
                </a:tc>
                <a:extLst>
                  <a:ext uri="{0D108BD9-81ED-4DB2-BD59-A6C34878D82A}">
                    <a16:rowId xmlns:a16="http://schemas.microsoft.com/office/drawing/2014/main" val="2575208628"/>
                  </a:ext>
                </a:extLst>
              </a:tr>
              <a:tr h="444491">
                <a:tc>
                  <a:txBody>
                    <a:bodyPr/>
                    <a:lstStyle/>
                    <a:p>
                      <a:r>
                        <a:rPr lang="en-US" dirty="0"/>
                        <a:t>XG-Boost Classifier</a:t>
                      </a:r>
                      <a:endParaRPr lang="en-IN" dirty="0"/>
                    </a:p>
                  </a:txBody>
                  <a:tcPr/>
                </a:tc>
                <a:tc>
                  <a:txBody>
                    <a:bodyPr/>
                    <a:lstStyle/>
                    <a:p>
                      <a:r>
                        <a:rPr lang="en-IN" dirty="0"/>
                        <a:t>90.0%</a:t>
                      </a:r>
                    </a:p>
                  </a:txBody>
                  <a:tcPr/>
                </a:tc>
                <a:tc>
                  <a:txBody>
                    <a:bodyPr/>
                    <a:lstStyle/>
                    <a:p>
                      <a:r>
                        <a:rPr lang="en-IN" dirty="0"/>
                        <a:t>89.66%</a:t>
                      </a:r>
                    </a:p>
                  </a:txBody>
                  <a:tcPr/>
                </a:tc>
                <a:extLst>
                  <a:ext uri="{0D108BD9-81ED-4DB2-BD59-A6C34878D82A}">
                    <a16:rowId xmlns:a16="http://schemas.microsoft.com/office/drawing/2014/main" val="1194818242"/>
                  </a:ext>
                </a:extLst>
              </a:tr>
            </a:tbl>
          </a:graphicData>
        </a:graphic>
      </p:graphicFrame>
      <p:graphicFrame>
        <p:nvGraphicFramePr>
          <p:cNvPr id="5" name="Table 5">
            <a:extLst>
              <a:ext uri="{FF2B5EF4-FFF2-40B4-BE49-F238E27FC236}">
                <a16:creationId xmlns:a16="http://schemas.microsoft.com/office/drawing/2014/main" id="{6B3143FD-8247-4DD7-995E-8D034D8037EC}"/>
              </a:ext>
            </a:extLst>
          </p:cNvPr>
          <p:cNvGraphicFramePr>
            <a:graphicFrameLocks noGrp="1"/>
          </p:cNvGraphicFramePr>
          <p:nvPr/>
        </p:nvGraphicFramePr>
        <p:xfrm>
          <a:off x="1235224" y="4437113"/>
          <a:ext cx="8125885" cy="2199640"/>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3114105701"/>
                    </a:ext>
                  </a:extLst>
                </a:gridCol>
                <a:gridCol w="1625177">
                  <a:extLst>
                    <a:ext uri="{9D8B030D-6E8A-4147-A177-3AD203B41FA5}">
                      <a16:colId xmlns:a16="http://schemas.microsoft.com/office/drawing/2014/main" val="3458956934"/>
                    </a:ext>
                  </a:extLst>
                </a:gridCol>
                <a:gridCol w="1625177">
                  <a:extLst>
                    <a:ext uri="{9D8B030D-6E8A-4147-A177-3AD203B41FA5}">
                      <a16:colId xmlns:a16="http://schemas.microsoft.com/office/drawing/2014/main" val="4021715561"/>
                    </a:ext>
                  </a:extLst>
                </a:gridCol>
                <a:gridCol w="1625177">
                  <a:extLst>
                    <a:ext uri="{9D8B030D-6E8A-4147-A177-3AD203B41FA5}">
                      <a16:colId xmlns:a16="http://schemas.microsoft.com/office/drawing/2014/main" val="1494310708"/>
                    </a:ext>
                  </a:extLst>
                </a:gridCol>
                <a:gridCol w="1625177">
                  <a:extLst>
                    <a:ext uri="{9D8B030D-6E8A-4147-A177-3AD203B41FA5}">
                      <a16:colId xmlns:a16="http://schemas.microsoft.com/office/drawing/2014/main" val="195264407"/>
                    </a:ext>
                  </a:extLst>
                </a:gridCol>
              </a:tblGrid>
              <a:tr h="370840">
                <a:tc>
                  <a:txBody>
                    <a:bodyPr/>
                    <a:lstStyle/>
                    <a:p>
                      <a:r>
                        <a:rPr lang="en-US" dirty="0"/>
                        <a:t>Model</a:t>
                      </a:r>
                      <a:endParaRPr lang="en-IN" dirty="0"/>
                    </a:p>
                  </a:txBody>
                  <a:tcPr/>
                </a:tc>
                <a:tc>
                  <a:txBody>
                    <a:bodyPr/>
                    <a:lstStyle/>
                    <a:p>
                      <a:r>
                        <a:rPr lang="en-US" dirty="0"/>
                        <a:t>Values</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F1-Score</a:t>
                      </a:r>
                      <a:endParaRPr lang="en-IN" dirty="0"/>
                    </a:p>
                  </a:txBody>
                  <a:tcPr/>
                </a:tc>
                <a:extLst>
                  <a:ext uri="{0D108BD9-81ED-4DB2-BD59-A6C34878D82A}">
                    <a16:rowId xmlns:a16="http://schemas.microsoft.com/office/drawing/2014/main" val="233795456"/>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Classifier</a:t>
                      </a:r>
                      <a:endParaRPr lang="en-IN" dirty="0"/>
                    </a:p>
                  </a:txBody>
                  <a:tcPr/>
                </a:tc>
                <a:tc>
                  <a:txBody>
                    <a:bodyPr/>
                    <a:lstStyle/>
                    <a:p>
                      <a:r>
                        <a:rPr lang="en-US" dirty="0"/>
                        <a:t>0</a:t>
                      </a:r>
                      <a:endParaRPr lang="en-IN" dirty="0"/>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2061738745"/>
                  </a:ext>
                </a:extLst>
              </a:tr>
              <a:tr h="370840">
                <a:tc vMerge="1">
                  <a:txBody>
                    <a:bodyPr/>
                    <a:lstStyle/>
                    <a:p>
                      <a:endParaRPr lang="en-IN" dirty="0"/>
                    </a:p>
                  </a:txBody>
                  <a:tcPr/>
                </a:tc>
                <a:tc>
                  <a:txBody>
                    <a:bodyPr/>
                    <a:lstStyle/>
                    <a:p>
                      <a:r>
                        <a:rPr lang="en-US" dirty="0"/>
                        <a:t>1</a:t>
                      </a:r>
                      <a:endParaRPr lang="en-IN" dirty="0"/>
                    </a:p>
                  </a:txBody>
                  <a:tcPr/>
                </a:tc>
                <a:tc>
                  <a:txBody>
                    <a:bodyPr/>
                    <a:lstStyle/>
                    <a:p>
                      <a:r>
                        <a:rPr lang="en-IN" dirty="0"/>
                        <a:t>1.00</a:t>
                      </a:r>
                    </a:p>
                  </a:txBody>
                  <a:tcPr/>
                </a:tc>
                <a:tc>
                  <a:txBody>
                    <a:bodyPr/>
                    <a:lstStyle/>
                    <a:p>
                      <a:r>
                        <a:rPr lang="en-IN" dirty="0"/>
                        <a:t>0.74 </a:t>
                      </a:r>
                    </a:p>
                  </a:txBody>
                  <a:tcPr/>
                </a:tc>
                <a:tc>
                  <a:txBody>
                    <a:bodyPr/>
                    <a:lstStyle/>
                    <a:p>
                      <a:r>
                        <a:rPr lang="en-IN" dirty="0"/>
                        <a:t>0.85</a:t>
                      </a:r>
                    </a:p>
                  </a:txBody>
                  <a:tcPr/>
                </a:tc>
                <a:extLst>
                  <a:ext uri="{0D108BD9-81ED-4DB2-BD59-A6C34878D82A}">
                    <a16:rowId xmlns:a16="http://schemas.microsoft.com/office/drawing/2014/main" val="341239514"/>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XG-Boost Classifier</a:t>
                      </a:r>
                      <a:endParaRPr lang="en-IN" dirty="0"/>
                    </a:p>
                    <a:p>
                      <a:endParaRPr lang="en-IN" dirty="0"/>
                    </a:p>
                  </a:txBody>
                  <a:tcPr/>
                </a:tc>
                <a:tc>
                  <a:txBody>
                    <a:bodyPr/>
                    <a:lstStyle/>
                    <a:p>
                      <a:r>
                        <a:rPr lang="en-US" dirty="0"/>
                        <a:t>0</a:t>
                      </a:r>
                      <a:endParaRPr lang="en-IN" dirty="0"/>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327484525"/>
                  </a:ext>
                </a:extLst>
              </a:tr>
              <a:tr h="370840">
                <a:tc vMerge="1">
                  <a:txBody>
                    <a:bodyPr/>
                    <a:lstStyle/>
                    <a:p>
                      <a:endParaRPr lang="en-IN" dirty="0"/>
                    </a:p>
                  </a:txBody>
                  <a:tcPr/>
                </a:tc>
                <a:tc>
                  <a:txBody>
                    <a:bodyPr/>
                    <a:lstStyle/>
                    <a:p>
                      <a:r>
                        <a:rPr lang="en-US" dirty="0"/>
                        <a:t>1</a:t>
                      </a:r>
                      <a:endParaRPr lang="en-IN" dirty="0"/>
                    </a:p>
                  </a:txBody>
                  <a:tcPr/>
                </a:tc>
                <a:tc>
                  <a:txBody>
                    <a:bodyPr/>
                    <a:lstStyle/>
                    <a:p>
                      <a:r>
                        <a:rPr lang="en-IN" dirty="0"/>
                        <a:t>1.00</a:t>
                      </a:r>
                    </a:p>
                  </a:txBody>
                  <a:tcPr/>
                </a:tc>
                <a:tc>
                  <a:txBody>
                    <a:bodyPr/>
                    <a:lstStyle/>
                    <a:p>
                      <a:r>
                        <a:rPr lang="en-IN" dirty="0"/>
                        <a:t>0.79</a:t>
                      </a:r>
                    </a:p>
                  </a:txBody>
                  <a:tcPr/>
                </a:tc>
                <a:tc>
                  <a:txBody>
                    <a:bodyPr/>
                    <a:lstStyle/>
                    <a:p>
                      <a:r>
                        <a:rPr lang="en-IN" dirty="0"/>
                        <a:t>0.88</a:t>
                      </a:r>
                    </a:p>
                  </a:txBody>
                  <a:tcPr/>
                </a:tc>
                <a:extLst>
                  <a:ext uri="{0D108BD9-81ED-4DB2-BD59-A6C34878D82A}">
                    <a16:rowId xmlns:a16="http://schemas.microsoft.com/office/drawing/2014/main" val="3461198833"/>
                  </a:ext>
                </a:extLst>
              </a:tr>
            </a:tbl>
          </a:graphicData>
        </a:graphic>
      </p:graphicFrame>
    </p:spTree>
    <p:extLst>
      <p:ext uri="{BB962C8B-B14F-4D97-AF65-F5344CB8AC3E}">
        <p14:creationId xmlns:p14="http://schemas.microsoft.com/office/powerpoint/2010/main" val="735301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3B97-E431-419A-ADF5-72D967EB15B9}"/>
              </a:ext>
            </a:extLst>
          </p:cNvPr>
          <p:cNvSpPr>
            <a:spLocks noGrp="1"/>
          </p:cNvSpPr>
          <p:nvPr>
            <p:ph type="title"/>
          </p:nvPr>
        </p:nvSpPr>
        <p:spPr/>
        <p:txBody>
          <a:bodyPr>
            <a:normAutofit fontScale="90000"/>
          </a:bodyPr>
          <a:lstStyle/>
          <a:p>
            <a:r>
              <a:rPr lang="en-US" dirty="0"/>
              <a:t>Model Performance After Sub-Sampling original Data applying SMOTE</a:t>
            </a:r>
            <a:endParaRPr lang="en-IN" dirty="0"/>
          </a:p>
        </p:txBody>
      </p:sp>
      <p:sp>
        <p:nvSpPr>
          <p:cNvPr id="3" name="Content Placeholder 2">
            <a:extLst>
              <a:ext uri="{FF2B5EF4-FFF2-40B4-BE49-F238E27FC236}">
                <a16:creationId xmlns:a16="http://schemas.microsoft.com/office/drawing/2014/main" id="{0D2C26DE-9C3A-4514-84E4-C3BDF9874573}"/>
              </a:ext>
            </a:extLst>
          </p:cNvPr>
          <p:cNvSpPr>
            <a:spLocks noGrp="1"/>
          </p:cNvSpPr>
          <p:nvPr>
            <p:ph idx="1"/>
          </p:nvPr>
        </p:nvSpPr>
        <p:spPr>
          <a:xfrm>
            <a:off x="1065212" y="1828800"/>
            <a:ext cx="8686801" cy="592088"/>
          </a:xfrm>
        </p:spPr>
        <p:txBody>
          <a:bodyPr/>
          <a:lstStyle/>
          <a:p>
            <a:r>
              <a:rPr lang="en-US" dirty="0"/>
              <a:t> Models considered :  Random Forest Classifier and XG-Boost Classifier</a:t>
            </a:r>
            <a:endParaRPr lang="en-IN" dirty="0"/>
          </a:p>
        </p:txBody>
      </p:sp>
      <p:graphicFrame>
        <p:nvGraphicFramePr>
          <p:cNvPr id="4" name="Table 4">
            <a:extLst>
              <a:ext uri="{FF2B5EF4-FFF2-40B4-BE49-F238E27FC236}">
                <a16:creationId xmlns:a16="http://schemas.microsoft.com/office/drawing/2014/main" id="{899970AD-10FD-4936-A056-DCD38E42260C}"/>
              </a:ext>
            </a:extLst>
          </p:cNvPr>
          <p:cNvGraphicFramePr>
            <a:graphicFrameLocks noGrp="1"/>
          </p:cNvGraphicFramePr>
          <p:nvPr>
            <p:extLst>
              <p:ext uri="{D42A27DB-BD31-4B8C-83A1-F6EECF244321}">
                <p14:modId xmlns:p14="http://schemas.microsoft.com/office/powerpoint/2010/main" val="990686600"/>
              </p:ext>
            </p:extLst>
          </p:nvPr>
        </p:nvGraphicFramePr>
        <p:xfrm>
          <a:off x="1269876" y="2420888"/>
          <a:ext cx="8125884" cy="1656185"/>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668225618"/>
                    </a:ext>
                  </a:extLst>
                </a:gridCol>
                <a:gridCol w="2708628">
                  <a:extLst>
                    <a:ext uri="{9D8B030D-6E8A-4147-A177-3AD203B41FA5}">
                      <a16:colId xmlns:a16="http://schemas.microsoft.com/office/drawing/2014/main" val="1886670731"/>
                    </a:ext>
                  </a:extLst>
                </a:gridCol>
                <a:gridCol w="2708628">
                  <a:extLst>
                    <a:ext uri="{9D8B030D-6E8A-4147-A177-3AD203B41FA5}">
                      <a16:colId xmlns:a16="http://schemas.microsoft.com/office/drawing/2014/main" val="3821013185"/>
                    </a:ext>
                  </a:extLst>
                </a:gridCol>
              </a:tblGrid>
              <a:tr h="444491">
                <a:tc>
                  <a:txBody>
                    <a:bodyPr/>
                    <a:lstStyle/>
                    <a:p>
                      <a:r>
                        <a:rPr lang="en-US" dirty="0"/>
                        <a:t>Model</a:t>
                      </a:r>
                      <a:endParaRPr lang="en-IN" dirty="0"/>
                    </a:p>
                  </a:txBody>
                  <a:tcPr/>
                </a:tc>
                <a:tc>
                  <a:txBody>
                    <a:bodyPr/>
                    <a:lstStyle/>
                    <a:p>
                      <a:r>
                        <a:rPr lang="en-US" dirty="0"/>
                        <a:t>Train Accuracy</a:t>
                      </a:r>
                      <a:endParaRPr lang="en-IN" dirty="0"/>
                    </a:p>
                  </a:txBody>
                  <a:tcPr/>
                </a:tc>
                <a:tc>
                  <a:txBody>
                    <a:bodyPr/>
                    <a:lstStyle/>
                    <a:p>
                      <a:r>
                        <a:rPr lang="en-US" dirty="0"/>
                        <a:t>Test Accuracy</a:t>
                      </a:r>
                      <a:endParaRPr lang="en-IN" dirty="0"/>
                    </a:p>
                  </a:txBody>
                  <a:tcPr/>
                </a:tc>
                <a:extLst>
                  <a:ext uri="{0D108BD9-81ED-4DB2-BD59-A6C34878D82A}">
                    <a16:rowId xmlns:a16="http://schemas.microsoft.com/office/drawing/2014/main" val="2408293765"/>
                  </a:ext>
                </a:extLst>
              </a:tr>
              <a:tr h="767203">
                <a:tc>
                  <a:txBody>
                    <a:bodyPr/>
                    <a:lstStyle/>
                    <a:p>
                      <a:r>
                        <a:rPr lang="en-US" dirty="0"/>
                        <a:t>Random Forest Classifier</a:t>
                      </a:r>
                      <a:endParaRPr lang="en-IN" dirty="0"/>
                    </a:p>
                  </a:txBody>
                  <a:tcPr/>
                </a:tc>
                <a:tc>
                  <a:txBody>
                    <a:bodyPr/>
                    <a:lstStyle/>
                    <a:p>
                      <a:r>
                        <a:rPr lang="en-IN" dirty="0"/>
                        <a:t>93.44%</a:t>
                      </a:r>
                    </a:p>
                  </a:txBody>
                  <a:tcPr/>
                </a:tc>
                <a:tc>
                  <a:txBody>
                    <a:bodyPr/>
                    <a:lstStyle/>
                    <a:p>
                      <a:r>
                        <a:rPr lang="en-IN" dirty="0"/>
                        <a:t>93.33%</a:t>
                      </a:r>
                    </a:p>
                  </a:txBody>
                  <a:tcPr/>
                </a:tc>
                <a:extLst>
                  <a:ext uri="{0D108BD9-81ED-4DB2-BD59-A6C34878D82A}">
                    <a16:rowId xmlns:a16="http://schemas.microsoft.com/office/drawing/2014/main" val="2575208628"/>
                  </a:ext>
                </a:extLst>
              </a:tr>
              <a:tr h="444491">
                <a:tc>
                  <a:txBody>
                    <a:bodyPr/>
                    <a:lstStyle/>
                    <a:p>
                      <a:r>
                        <a:rPr lang="en-US" dirty="0"/>
                        <a:t>XG-Boost Classifier</a:t>
                      </a:r>
                      <a:endParaRPr lang="en-IN" dirty="0"/>
                    </a:p>
                  </a:txBody>
                  <a:tcPr/>
                </a:tc>
                <a:tc>
                  <a:txBody>
                    <a:bodyPr/>
                    <a:lstStyle/>
                    <a:p>
                      <a:r>
                        <a:rPr lang="en-IN" dirty="0"/>
                        <a:t>99.51%</a:t>
                      </a:r>
                    </a:p>
                  </a:txBody>
                  <a:tcPr/>
                </a:tc>
                <a:tc>
                  <a:txBody>
                    <a:bodyPr/>
                    <a:lstStyle/>
                    <a:p>
                      <a:r>
                        <a:rPr lang="en-IN" dirty="0"/>
                        <a:t>98.94%</a:t>
                      </a:r>
                    </a:p>
                  </a:txBody>
                  <a:tcPr/>
                </a:tc>
                <a:extLst>
                  <a:ext uri="{0D108BD9-81ED-4DB2-BD59-A6C34878D82A}">
                    <a16:rowId xmlns:a16="http://schemas.microsoft.com/office/drawing/2014/main" val="1194818242"/>
                  </a:ext>
                </a:extLst>
              </a:tr>
            </a:tbl>
          </a:graphicData>
        </a:graphic>
      </p:graphicFrame>
      <p:graphicFrame>
        <p:nvGraphicFramePr>
          <p:cNvPr id="5" name="Table 5">
            <a:extLst>
              <a:ext uri="{FF2B5EF4-FFF2-40B4-BE49-F238E27FC236}">
                <a16:creationId xmlns:a16="http://schemas.microsoft.com/office/drawing/2014/main" id="{6B3143FD-8247-4DD7-995E-8D034D8037EC}"/>
              </a:ext>
            </a:extLst>
          </p:cNvPr>
          <p:cNvGraphicFramePr>
            <a:graphicFrameLocks noGrp="1"/>
          </p:cNvGraphicFramePr>
          <p:nvPr>
            <p:extLst>
              <p:ext uri="{D42A27DB-BD31-4B8C-83A1-F6EECF244321}">
                <p14:modId xmlns:p14="http://schemas.microsoft.com/office/powerpoint/2010/main" val="2696230516"/>
              </p:ext>
            </p:extLst>
          </p:nvPr>
        </p:nvGraphicFramePr>
        <p:xfrm>
          <a:off x="1235224" y="4437113"/>
          <a:ext cx="8125885" cy="2199640"/>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3114105701"/>
                    </a:ext>
                  </a:extLst>
                </a:gridCol>
                <a:gridCol w="1625177">
                  <a:extLst>
                    <a:ext uri="{9D8B030D-6E8A-4147-A177-3AD203B41FA5}">
                      <a16:colId xmlns:a16="http://schemas.microsoft.com/office/drawing/2014/main" val="3458956934"/>
                    </a:ext>
                  </a:extLst>
                </a:gridCol>
                <a:gridCol w="1625177">
                  <a:extLst>
                    <a:ext uri="{9D8B030D-6E8A-4147-A177-3AD203B41FA5}">
                      <a16:colId xmlns:a16="http://schemas.microsoft.com/office/drawing/2014/main" val="4021715561"/>
                    </a:ext>
                  </a:extLst>
                </a:gridCol>
                <a:gridCol w="1625177">
                  <a:extLst>
                    <a:ext uri="{9D8B030D-6E8A-4147-A177-3AD203B41FA5}">
                      <a16:colId xmlns:a16="http://schemas.microsoft.com/office/drawing/2014/main" val="1494310708"/>
                    </a:ext>
                  </a:extLst>
                </a:gridCol>
                <a:gridCol w="1625177">
                  <a:extLst>
                    <a:ext uri="{9D8B030D-6E8A-4147-A177-3AD203B41FA5}">
                      <a16:colId xmlns:a16="http://schemas.microsoft.com/office/drawing/2014/main" val="195264407"/>
                    </a:ext>
                  </a:extLst>
                </a:gridCol>
              </a:tblGrid>
              <a:tr h="370840">
                <a:tc>
                  <a:txBody>
                    <a:bodyPr/>
                    <a:lstStyle/>
                    <a:p>
                      <a:r>
                        <a:rPr lang="en-US" dirty="0"/>
                        <a:t>Model</a:t>
                      </a:r>
                      <a:endParaRPr lang="en-IN" dirty="0"/>
                    </a:p>
                  </a:txBody>
                  <a:tcPr/>
                </a:tc>
                <a:tc>
                  <a:txBody>
                    <a:bodyPr/>
                    <a:lstStyle/>
                    <a:p>
                      <a:r>
                        <a:rPr lang="en-US" dirty="0"/>
                        <a:t>Values</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F1-Score</a:t>
                      </a:r>
                      <a:endParaRPr lang="en-IN" dirty="0"/>
                    </a:p>
                  </a:txBody>
                  <a:tcPr/>
                </a:tc>
                <a:extLst>
                  <a:ext uri="{0D108BD9-81ED-4DB2-BD59-A6C34878D82A}">
                    <a16:rowId xmlns:a16="http://schemas.microsoft.com/office/drawing/2014/main" val="233795456"/>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Classifier</a:t>
                      </a:r>
                      <a:endParaRPr lang="en-IN" dirty="0"/>
                    </a:p>
                  </a:txBody>
                  <a:tcPr/>
                </a:tc>
                <a:tc>
                  <a:txBody>
                    <a:bodyPr/>
                    <a:lstStyle/>
                    <a:p>
                      <a:r>
                        <a:rPr lang="en-US" dirty="0"/>
                        <a:t>0</a:t>
                      </a:r>
                      <a:endParaRPr lang="en-IN" dirty="0"/>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2061738745"/>
                  </a:ext>
                </a:extLst>
              </a:tr>
              <a:tr h="370840">
                <a:tc vMerge="1">
                  <a:txBody>
                    <a:bodyPr/>
                    <a:lstStyle/>
                    <a:p>
                      <a:endParaRPr lang="en-IN" dirty="0"/>
                    </a:p>
                  </a:txBody>
                  <a:tcPr/>
                </a:tc>
                <a:tc>
                  <a:txBody>
                    <a:bodyPr/>
                    <a:lstStyle/>
                    <a:p>
                      <a:r>
                        <a:rPr lang="en-US" dirty="0"/>
                        <a:t>1</a:t>
                      </a:r>
                      <a:endParaRPr lang="en-IN" dirty="0"/>
                    </a:p>
                  </a:txBody>
                  <a:tcPr/>
                </a:tc>
                <a:tc>
                  <a:txBody>
                    <a:bodyPr/>
                    <a:lstStyle/>
                    <a:p>
                      <a:r>
                        <a:rPr lang="en-IN" dirty="0"/>
                        <a:t>1.00</a:t>
                      </a:r>
                    </a:p>
                  </a:txBody>
                  <a:tcPr/>
                </a:tc>
                <a:tc>
                  <a:txBody>
                    <a:bodyPr/>
                    <a:lstStyle/>
                    <a:p>
                      <a:r>
                        <a:rPr lang="en-IN" dirty="0"/>
                        <a:t>0.74 </a:t>
                      </a:r>
                    </a:p>
                  </a:txBody>
                  <a:tcPr/>
                </a:tc>
                <a:tc>
                  <a:txBody>
                    <a:bodyPr/>
                    <a:lstStyle/>
                    <a:p>
                      <a:r>
                        <a:rPr lang="en-IN" dirty="0"/>
                        <a:t>0.85</a:t>
                      </a:r>
                    </a:p>
                  </a:txBody>
                  <a:tcPr/>
                </a:tc>
                <a:extLst>
                  <a:ext uri="{0D108BD9-81ED-4DB2-BD59-A6C34878D82A}">
                    <a16:rowId xmlns:a16="http://schemas.microsoft.com/office/drawing/2014/main" val="341239514"/>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XG-Boost Classifier</a:t>
                      </a:r>
                      <a:endParaRPr lang="en-IN" dirty="0"/>
                    </a:p>
                    <a:p>
                      <a:endParaRPr lang="en-IN" dirty="0"/>
                    </a:p>
                  </a:txBody>
                  <a:tcPr/>
                </a:tc>
                <a:tc>
                  <a:txBody>
                    <a:bodyPr/>
                    <a:lstStyle/>
                    <a:p>
                      <a:r>
                        <a:rPr lang="en-US" dirty="0"/>
                        <a:t>0</a:t>
                      </a:r>
                      <a:endParaRPr lang="en-IN" dirty="0"/>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327484525"/>
                  </a:ext>
                </a:extLst>
              </a:tr>
              <a:tr h="370840">
                <a:tc vMerge="1">
                  <a:txBody>
                    <a:bodyPr/>
                    <a:lstStyle/>
                    <a:p>
                      <a:endParaRPr lang="en-IN" dirty="0"/>
                    </a:p>
                  </a:txBody>
                  <a:tcPr/>
                </a:tc>
                <a:tc>
                  <a:txBody>
                    <a:bodyPr/>
                    <a:lstStyle/>
                    <a:p>
                      <a:r>
                        <a:rPr lang="en-US" dirty="0"/>
                        <a:t>1</a:t>
                      </a:r>
                      <a:endParaRPr lang="en-IN" dirty="0"/>
                    </a:p>
                  </a:txBody>
                  <a:tcPr/>
                </a:tc>
                <a:tc>
                  <a:txBody>
                    <a:bodyPr/>
                    <a:lstStyle/>
                    <a:p>
                      <a:r>
                        <a:rPr lang="en-IN" dirty="0"/>
                        <a:t>0.97</a:t>
                      </a:r>
                    </a:p>
                  </a:txBody>
                  <a:tcPr/>
                </a:tc>
                <a:tc>
                  <a:txBody>
                    <a:bodyPr/>
                    <a:lstStyle/>
                    <a:p>
                      <a:r>
                        <a:rPr lang="en-IN" dirty="0"/>
                        <a:t>0.98</a:t>
                      </a:r>
                    </a:p>
                  </a:txBody>
                  <a:tcPr/>
                </a:tc>
                <a:tc>
                  <a:txBody>
                    <a:bodyPr/>
                    <a:lstStyle/>
                    <a:p>
                      <a:r>
                        <a:rPr lang="en-IN" dirty="0"/>
                        <a:t>0.98</a:t>
                      </a:r>
                    </a:p>
                  </a:txBody>
                  <a:tcPr/>
                </a:tc>
                <a:extLst>
                  <a:ext uri="{0D108BD9-81ED-4DB2-BD59-A6C34878D82A}">
                    <a16:rowId xmlns:a16="http://schemas.microsoft.com/office/drawing/2014/main" val="3461198833"/>
                  </a:ext>
                </a:extLst>
              </a:tr>
            </a:tbl>
          </a:graphicData>
        </a:graphic>
      </p:graphicFrame>
    </p:spTree>
    <p:extLst>
      <p:ext uri="{BB962C8B-B14F-4D97-AF65-F5344CB8AC3E}">
        <p14:creationId xmlns:p14="http://schemas.microsoft.com/office/powerpoint/2010/main" val="693259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6B90BE1-A498-48F3-ABEF-CC33C4DB943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244" b="-1"/>
          <a:stretch/>
        </p:blipFill>
        <p:spPr bwMode="auto">
          <a:xfrm>
            <a:off x="189756" y="116632"/>
            <a:ext cx="11278989" cy="634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7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6A6E4E8-06E0-4BA6-9C0F-391BC7D2275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428"/>
          <a:stretch/>
        </p:blipFill>
        <p:spPr bwMode="auto">
          <a:xfrm>
            <a:off x="120650" y="68263"/>
            <a:ext cx="11947525" cy="672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5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dirty="0">
                <a:solidFill>
                  <a:srgbClr val="000000"/>
                </a:solidFill>
                <a:latin typeface="Helvetica Neue"/>
              </a:rPr>
              <a:t>R</a:t>
            </a:r>
            <a:r>
              <a:rPr lang="en-US" b="0" i="0" dirty="0">
                <a:solidFill>
                  <a:srgbClr val="000000"/>
                </a:solidFill>
                <a:effectLst/>
                <a:latin typeface="Helvetica Neue"/>
              </a:rPr>
              <a:t>eindex this dataset with time-stamps and analyze it as time series to find some seasonality on both fraud transaction frequency and amount as well.</a:t>
            </a:r>
          </a:p>
          <a:p>
            <a:r>
              <a:rPr lang="en-US" dirty="0">
                <a:solidFill>
                  <a:srgbClr val="000000"/>
                </a:solidFill>
                <a:latin typeface="Helvetica Neue"/>
              </a:rPr>
              <a:t>Enhancing Model performance with threshold values for ROC-AUC Score.</a:t>
            </a:r>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dirty="0"/>
          </a:p>
          <a:p>
            <a:r>
              <a:rPr lang="en-US" b="1" dirty="0"/>
              <a:t>Data source:</a:t>
            </a:r>
            <a:r>
              <a:rPr lang="en-US" dirty="0"/>
              <a:t> Kaggle.</a:t>
            </a:r>
          </a:p>
          <a:p>
            <a:r>
              <a:rPr lang="en-US" b="1" dirty="0"/>
              <a:t>Data Background: </a:t>
            </a:r>
            <a:r>
              <a:rPr lang="en-US" b="1" i="0" dirty="0">
                <a:solidFill>
                  <a:srgbClr val="000000"/>
                </a:solidFill>
                <a:effectLst/>
                <a:latin typeface="Helvetica Neue"/>
              </a:rPr>
              <a:t> </a:t>
            </a:r>
            <a:r>
              <a:rPr lang="en-US" sz="1600" b="0" i="0" dirty="0">
                <a:solidFill>
                  <a:srgbClr val="000000"/>
                </a:solidFill>
                <a:effectLst/>
                <a:latin typeface="Helvetica Neue"/>
              </a:rPr>
              <a:t>It simulates mobile money transactions based on a sample of real transactions extracted from one month of financial logs from a mobile money service implemented in an African country. The original logs were provided by a multinational company, who is the provider of the mobile financial service which is currently running in more than 14 countries all around the world.</a:t>
            </a:r>
            <a:endParaRPr lang="en-US" sz="1600" dirty="0"/>
          </a:p>
          <a:p>
            <a:r>
              <a:rPr lang="en-US" b="1" dirty="0"/>
              <a:t>Objective: </a:t>
            </a:r>
            <a:r>
              <a:rPr lang="en-US" sz="1600" dirty="0">
                <a:solidFill>
                  <a:srgbClr val="000000"/>
                </a:solidFill>
                <a:latin typeface="Helvetica Neue"/>
              </a:rPr>
              <a:t>Detecting Fraud Transactions</a:t>
            </a:r>
            <a:r>
              <a:rPr lang="en-US" dirty="0"/>
              <a:t>.</a:t>
            </a:r>
          </a:p>
          <a:p>
            <a:r>
              <a:rPr lang="en-US" b="1" dirty="0"/>
              <a:t>Data shape : 6362620 </a:t>
            </a:r>
            <a:r>
              <a:rPr lang="en-US" dirty="0"/>
              <a:t>Rows</a:t>
            </a:r>
            <a:r>
              <a:rPr lang="en-US" b="1" dirty="0"/>
              <a:t> , 11 </a:t>
            </a:r>
            <a:r>
              <a:rPr lang="en-US" dirty="0"/>
              <a:t>columns.</a:t>
            </a:r>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1D84-C162-4478-AC1A-8771446C55A2}"/>
              </a:ext>
            </a:extLst>
          </p:cNvPr>
          <p:cNvSpPr>
            <a:spLocks noGrp="1"/>
          </p:cNvSpPr>
          <p:nvPr>
            <p:ph type="title"/>
          </p:nvPr>
        </p:nvSpPr>
        <p:spPr/>
        <p:txBody>
          <a:bodyPr/>
          <a:lstStyle/>
          <a:p>
            <a:r>
              <a:rPr lang="en-US" dirty="0"/>
              <a:t>Data</a:t>
            </a:r>
            <a:endParaRPr lang="en-IN" dirty="0"/>
          </a:p>
        </p:txBody>
      </p:sp>
      <p:pic>
        <p:nvPicPr>
          <p:cNvPr id="5" name="Content Placeholder 4">
            <a:extLst>
              <a:ext uri="{FF2B5EF4-FFF2-40B4-BE49-F238E27FC236}">
                <a16:creationId xmlns:a16="http://schemas.microsoft.com/office/drawing/2014/main" id="{9D17612A-285F-45AF-92ED-814DBD9DCCEF}"/>
              </a:ext>
            </a:extLst>
          </p:cNvPr>
          <p:cNvPicPr>
            <a:picLocks noGrp="1" noChangeAspect="1"/>
          </p:cNvPicPr>
          <p:nvPr>
            <p:ph idx="1"/>
          </p:nvPr>
        </p:nvPicPr>
        <p:blipFill>
          <a:blip r:embed="rId2"/>
          <a:stretch>
            <a:fillRect/>
          </a:stretch>
        </p:blipFill>
        <p:spPr>
          <a:xfrm>
            <a:off x="1097024" y="1958365"/>
            <a:ext cx="8686800" cy="2550755"/>
          </a:xfrm>
        </p:spPr>
      </p:pic>
    </p:spTree>
    <p:extLst>
      <p:ext uri="{BB962C8B-B14F-4D97-AF65-F5344CB8AC3E}">
        <p14:creationId xmlns:p14="http://schemas.microsoft.com/office/powerpoint/2010/main" val="16112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495B-0B49-4E40-B2C6-3AFBBFCCCAED}"/>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80706473-A99A-4590-95DB-B39D29F50FBC}"/>
              </a:ext>
            </a:extLst>
          </p:cNvPr>
          <p:cNvSpPr>
            <a:spLocks noGrp="1"/>
          </p:cNvSpPr>
          <p:nvPr>
            <p:ph idx="1"/>
          </p:nvPr>
        </p:nvSpPr>
        <p:spPr>
          <a:xfrm>
            <a:off x="1065212" y="1828800"/>
            <a:ext cx="9133656" cy="4624536"/>
          </a:xfrm>
        </p:spPr>
        <p:txBody>
          <a:bodyPr>
            <a:normAutofit lnSpcReduction="10000"/>
          </a:bodyPr>
          <a:lstStyle/>
          <a:p>
            <a:pPr algn="l"/>
            <a:r>
              <a:rPr lang="en-US" sz="1100" b="1" i="0" dirty="0">
                <a:solidFill>
                  <a:srgbClr val="000000"/>
                </a:solidFill>
                <a:effectLst/>
                <a:latin typeface="Helvetica Neue"/>
              </a:rPr>
              <a:t>step</a:t>
            </a:r>
            <a:r>
              <a:rPr lang="en-US" sz="1100" b="0" i="0" dirty="0">
                <a:solidFill>
                  <a:srgbClr val="000000"/>
                </a:solidFill>
                <a:effectLst/>
                <a:latin typeface="Helvetica Neue"/>
              </a:rPr>
              <a:t> - maps a unit of time in the real world. In this case 1 step is 1 hour of time. Total steps 744 (30 days simulation).</a:t>
            </a:r>
          </a:p>
          <a:p>
            <a:pPr algn="l"/>
            <a:r>
              <a:rPr lang="en-US" sz="1100" b="1" i="0" dirty="0">
                <a:solidFill>
                  <a:srgbClr val="000000"/>
                </a:solidFill>
                <a:effectLst/>
                <a:latin typeface="Helvetica Neue"/>
              </a:rPr>
              <a:t>type</a:t>
            </a:r>
            <a:r>
              <a:rPr lang="en-US" sz="1100" b="0" i="0" dirty="0">
                <a:solidFill>
                  <a:srgbClr val="000000"/>
                </a:solidFill>
                <a:effectLst/>
                <a:latin typeface="Helvetica Neue"/>
              </a:rPr>
              <a:t> - CASH-IN, CASH-OUT, DEBIT, PAYMENT and TRANSFER.</a:t>
            </a:r>
          </a:p>
          <a:p>
            <a:pPr algn="l"/>
            <a:r>
              <a:rPr lang="en-US" sz="1100" b="1" i="0" dirty="0">
                <a:solidFill>
                  <a:srgbClr val="000000"/>
                </a:solidFill>
                <a:effectLst/>
                <a:latin typeface="Helvetica Neue"/>
              </a:rPr>
              <a:t>amount</a:t>
            </a:r>
            <a:r>
              <a:rPr lang="en-US" sz="1100" b="0" i="0" dirty="0">
                <a:solidFill>
                  <a:srgbClr val="000000"/>
                </a:solidFill>
                <a:effectLst/>
                <a:latin typeface="Helvetica Neue"/>
              </a:rPr>
              <a:t> - amount of the transaction in local currency.</a:t>
            </a:r>
          </a:p>
          <a:p>
            <a:pPr algn="l"/>
            <a:r>
              <a:rPr lang="en-US" sz="1100" b="1" i="0" dirty="0">
                <a:solidFill>
                  <a:srgbClr val="000000"/>
                </a:solidFill>
                <a:effectLst/>
                <a:latin typeface="Helvetica Neue"/>
              </a:rPr>
              <a:t>nameOrig</a:t>
            </a:r>
            <a:r>
              <a:rPr lang="en-US" sz="1100" b="0" i="0" dirty="0">
                <a:solidFill>
                  <a:srgbClr val="000000"/>
                </a:solidFill>
                <a:effectLst/>
                <a:latin typeface="Helvetica Neue"/>
              </a:rPr>
              <a:t> - customer who started the transaction</a:t>
            </a:r>
          </a:p>
          <a:p>
            <a:pPr algn="l"/>
            <a:r>
              <a:rPr lang="en-US" sz="1100" b="1" i="0" dirty="0">
                <a:solidFill>
                  <a:srgbClr val="000000"/>
                </a:solidFill>
                <a:effectLst/>
                <a:latin typeface="Helvetica Neue"/>
              </a:rPr>
              <a:t>oldbalanceOrg</a:t>
            </a:r>
            <a:r>
              <a:rPr lang="en-US" sz="1100" b="0" i="0" dirty="0">
                <a:solidFill>
                  <a:srgbClr val="000000"/>
                </a:solidFill>
                <a:effectLst/>
                <a:latin typeface="Helvetica Neue"/>
              </a:rPr>
              <a:t> - initial balance before the transaction</a:t>
            </a:r>
          </a:p>
          <a:p>
            <a:pPr algn="l"/>
            <a:r>
              <a:rPr lang="en-US" sz="1100" b="1" i="0" dirty="0">
                <a:solidFill>
                  <a:srgbClr val="000000"/>
                </a:solidFill>
                <a:effectLst/>
                <a:latin typeface="Helvetica Neue"/>
              </a:rPr>
              <a:t>newbalanceOrig</a:t>
            </a:r>
            <a:r>
              <a:rPr lang="en-US" sz="1100" b="0" i="0" dirty="0">
                <a:solidFill>
                  <a:srgbClr val="000000"/>
                </a:solidFill>
                <a:effectLst/>
                <a:latin typeface="Helvetica Neue"/>
              </a:rPr>
              <a:t> - new balance after the transaction</a:t>
            </a:r>
          </a:p>
          <a:p>
            <a:pPr algn="l"/>
            <a:r>
              <a:rPr lang="en-US" sz="1100" b="1" i="0" dirty="0">
                <a:solidFill>
                  <a:srgbClr val="000000"/>
                </a:solidFill>
                <a:effectLst/>
                <a:latin typeface="Helvetica Neue"/>
              </a:rPr>
              <a:t>nameDest</a:t>
            </a:r>
            <a:r>
              <a:rPr lang="en-US" sz="1100" b="0" i="0" dirty="0">
                <a:solidFill>
                  <a:srgbClr val="000000"/>
                </a:solidFill>
                <a:effectLst/>
                <a:latin typeface="Helvetica Neue"/>
              </a:rPr>
              <a:t> - customer who is the recipient of the transaction</a:t>
            </a:r>
          </a:p>
          <a:p>
            <a:pPr algn="l"/>
            <a:r>
              <a:rPr lang="en-US" sz="1100" b="1" i="0" dirty="0">
                <a:solidFill>
                  <a:srgbClr val="000000"/>
                </a:solidFill>
                <a:effectLst/>
                <a:latin typeface="Helvetica Neue"/>
              </a:rPr>
              <a:t>oldbalanceDest</a:t>
            </a:r>
            <a:r>
              <a:rPr lang="en-US" sz="1100" b="0" i="0" dirty="0">
                <a:solidFill>
                  <a:srgbClr val="000000"/>
                </a:solidFill>
                <a:effectLst/>
                <a:latin typeface="Helvetica Neue"/>
              </a:rPr>
              <a:t> - initial balance recipient before the transaction. Note that there is not information for customers that start with M (Merchants).</a:t>
            </a:r>
          </a:p>
          <a:p>
            <a:pPr algn="l"/>
            <a:r>
              <a:rPr lang="en-US" sz="1100" b="1" i="0" dirty="0">
                <a:solidFill>
                  <a:srgbClr val="000000"/>
                </a:solidFill>
                <a:effectLst/>
                <a:latin typeface="Helvetica Neue"/>
              </a:rPr>
              <a:t>newbalanceDest</a:t>
            </a:r>
            <a:r>
              <a:rPr lang="en-US" sz="1100" b="0" i="0" dirty="0">
                <a:solidFill>
                  <a:srgbClr val="000000"/>
                </a:solidFill>
                <a:effectLst/>
                <a:latin typeface="Helvetica Neue"/>
              </a:rPr>
              <a:t> - new balance recipient after the transaction. Note that there is not information for customers that start with M (Merchants).</a:t>
            </a:r>
          </a:p>
          <a:p>
            <a:pPr algn="l"/>
            <a:r>
              <a:rPr lang="en-US" sz="1100" b="1" i="0" dirty="0">
                <a:solidFill>
                  <a:srgbClr val="000000"/>
                </a:solidFill>
                <a:effectLst/>
                <a:latin typeface="Helvetica Neue"/>
              </a:rPr>
              <a:t>isFraud</a:t>
            </a:r>
            <a:r>
              <a:rPr lang="en-US" sz="1100" b="0" i="0" dirty="0">
                <a:solidFill>
                  <a:srgbClr val="000000"/>
                </a:solidFill>
                <a:effectLst/>
                <a:latin typeface="Helvetica Neue"/>
              </a:rPr>
              <a:t> - 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p>
          <a:p>
            <a:pPr algn="l"/>
            <a:r>
              <a:rPr lang="en-US" sz="1100" b="1" i="0" dirty="0">
                <a:solidFill>
                  <a:srgbClr val="000000"/>
                </a:solidFill>
                <a:effectLst/>
                <a:latin typeface="Helvetica Neue"/>
              </a:rPr>
              <a:t>isFlaggedFraud</a:t>
            </a:r>
            <a:r>
              <a:rPr lang="en-US" sz="1100" b="0" i="0" dirty="0">
                <a:solidFill>
                  <a:srgbClr val="000000"/>
                </a:solidFill>
                <a:effectLst/>
                <a:latin typeface="Helvetica Neue"/>
              </a:rPr>
              <a:t> - The business model aims to control massive transfers from one account to another and flags illegal attempts. An illegal attempt in this dataset is an attempt to transfer more than 200.000 in a single transaction.</a:t>
            </a:r>
          </a:p>
        </p:txBody>
      </p:sp>
    </p:spTree>
    <p:extLst>
      <p:ext uri="{BB962C8B-B14F-4D97-AF65-F5344CB8AC3E}">
        <p14:creationId xmlns:p14="http://schemas.microsoft.com/office/powerpoint/2010/main" val="38694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a:extLst>
              <a:ext uri="{FF2B5EF4-FFF2-40B4-BE49-F238E27FC236}">
                <a16:creationId xmlns:a16="http://schemas.microsoft.com/office/drawing/2014/main" id="{ABA1A004-0615-47C8-86E6-B6281AE9D9AC}"/>
              </a:ext>
            </a:extLst>
          </p:cNvPr>
          <p:cNvSpPr>
            <a:spLocks noGrp="1"/>
          </p:cNvSpPr>
          <p:nvPr>
            <p:ph type="title"/>
          </p:nvPr>
        </p:nvSpPr>
        <p:spPr>
          <a:xfrm>
            <a:off x="1413892" y="4293096"/>
            <a:ext cx="8686801" cy="1066800"/>
          </a:xfrm>
        </p:spPr>
        <p:txBody>
          <a:bodyPr>
            <a:noAutofit/>
          </a:bodyPr>
          <a:lstStyle/>
          <a:p>
            <a:r>
              <a:rPr lang="en-US" sz="1600" b="0" i="0" dirty="0">
                <a:solidFill>
                  <a:srgbClr val="000000"/>
                </a:solidFill>
                <a:effectLst/>
                <a:latin typeface="Helvetica Neue"/>
              </a:rPr>
              <a:t>The plot clearly shows that there is some sort of seasonality in the number of transaction during the day. We observe a pattern every 24 hours. we do not know what time of the day '0' represent here but we observe highest transactions clusters around the middle of 24hour period. It might be noon or mid day. Let’s see if fraud transactions has that kind of pattern. </a:t>
            </a:r>
            <a:endParaRPr lang="en-US" sz="1600" dirty="0"/>
          </a:p>
        </p:txBody>
      </p:sp>
      <p:pic>
        <p:nvPicPr>
          <p:cNvPr id="2050" name="Picture 2">
            <a:extLst>
              <a:ext uri="{FF2B5EF4-FFF2-40B4-BE49-F238E27FC236}">
                <a16:creationId xmlns:a16="http://schemas.microsoft.com/office/drawing/2014/main" id="{35C8F1D6-39B5-4932-8F66-66B4D1E399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053852" y="654589"/>
            <a:ext cx="9721080" cy="306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50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a:extLst>
              <a:ext uri="{FF2B5EF4-FFF2-40B4-BE49-F238E27FC236}">
                <a16:creationId xmlns:a16="http://schemas.microsoft.com/office/drawing/2014/main" id="{ABA1A004-0615-47C8-86E6-B6281AE9D9AC}"/>
              </a:ext>
            </a:extLst>
          </p:cNvPr>
          <p:cNvSpPr>
            <a:spLocks noGrp="1"/>
          </p:cNvSpPr>
          <p:nvPr>
            <p:ph type="title"/>
          </p:nvPr>
        </p:nvSpPr>
        <p:spPr>
          <a:xfrm>
            <a:off x="1413892" y="4293096"/>
            <a:ext cx="8686801" cy="1066800"/>
          </a:xfrm>
        </p:spPr>
        <p:txBody>
          <a:bodyPr>
            <a:noAutofit/>
          </a:bodyPr>
          <a:lstStyle/>
          <a:p>
            <a:r>
              <a:rPr lang="en-US" sz="1600" b="0" i="0" dirty="0">
                <a:solidFill>
                  <a:srgbClr val="000000"/>
                </a:solidFill>
                <a:effectLst/>
                <a:latin typeface="Helvetica Neue"/>
              </a:rPr>
              <a:t>Fraud transactions does not show that significant pattern like safe ones in terms of number of </a:t>
            </a:r>
            <a:r>
              <a:rPr lang="en-US" sz="1600" b="0" dirty="0">
                <a:solidFill>
                  <a:srgbClr val="000000"/>
                </a:solidFill>
                <a:latin typeface="Helvetica Neue"/>
              </a:rPr>
              <a:t>occurrence</a:t>
            </a:r>
            <a:r>
              <a:rPr lang="en-US" sz="1600" b="0" i="0" dirty="0">
                <a:solidFill>
                  <a:srgbClr val="000000"/>
                </a:solidFill>
                <a:effectLst/>
                <a:latin typeface="Helvetica Neue"/>
              </a:rPr>
              <a:t>. They happen every hour almost in the same frequency. There are more fraud transactions in low amounts and less in high amount. But the pattern does not change time to time.</a:t>
            </a:r>
            <a:endParaRPr lang="en-US" sz="1600" dirty="0"/>
          </a:p>
        </p:txBody>
      </p:sp>
      <p:pic>
        <p:nvPicPr>
          <p:cNvPr id="2050" name="Picture 2">
            <a:extLst>
              <a:ext uri="{FF2B5EF4-FFF2-40B4-BE49-F238E27FC236}">
                <a16:creationId xmlns:a16="http://schemas.microsoft.com/office/drawing/2014/main" id="{35C8F1D6-39B5-4932-8F66-66B4D1E3993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1053852" y="300466"/>
            <a:ext cx="9721080" cy="377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651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87BCC474-359B-436A-9278-8B6A78B41859}"/>
              </a:ext>
            </a:extLst>
          </p:cNvPr>
          <p:cNvSpPr>
            <a:spLocks noGrp="1"/>
          </p:cNvSpPr>
          <p:nvPr>
            <p:ph type="title"/>
          </p:nvPr>
        </p:nvSpPr>
        <p:spPr>
          <a:xfrm>
            <a:off x="1065212" y="533400"/>
            <a:ext cx="8686801" cy="1066800"/>
          </a:xfrm>
        </p:spPr>
        <p:txBody>
          <a:bodyPr/>
          <a:lstStyle/>
          <a:p>
            <a:r>
              <a:rPr lang="en-US" dirty="0"/>
              <a:t>Types of Transactions have Fraud Cases.</a:t>
            </a:r>
          </a:p>
        </p:txBody>
      </p:sp>
      <p:pic>
        <p:nvPicPr>
          <p:cNvPr id="3074" name="Picture 2">
            <a:extLst>
              <a:ext uri="{FF2B5EF4-FFF2-40B4-BE49-F238E27FC236}">
                <a16:creationId xmlns:a16="http://schemas.microsoft.com/office/drawing/2014/main" id="{8E47F541-2AB3-498A-8BBA-446B50239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16452" y="1828800"/>
            <a:ext cx="5184321" cy="4191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26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Findings</a:t>
            </a:r>
          </a:p>
        </p:txBody>
      </p:sp>
      <p:sp>
        <p:nvSpPr>
          <p:cNvPr id="3" name="Content Placeholder 2"/>
          <p:cNvSpPr>
            <a:spLocks noGrp="1"/>
          </p:cNvSpPr>
          <p:nvPr>
            <p:ph idx="1"/>
          </p:nvPr>
        </p:nvSpPr>
        <p:spPr/>
        <p:txBody>
          <a:bodyPr>
            <a:normAutofit fontScale="92500" lnSpcReduction="10000"/>
          </a:bodyPr>
          <a:lstStyle/>
          <a:p>
            <a:pPr algn="l">
              <a:buFont typeface="Arial" panose="020B0604020202020204" pitchFamily="34" charset="0"/>
              <a:buChar char="•"/>
            </a:pPr>
            <a:r>
              <a:rPr lang="en-US" sz="1600" b="0" i="0" dirty="0">
                <a:solidFill>
                  <a:srgbClr val="000000"/>
                </a:solidFill>
                <a:effectLst/>
                <a:latin typeface="Helvetica Neue"/>
              </a:rPr>
              <a:t>Even though safe transactions slows down in 3rd and 4th day and after 16th day of the month, fraud transactions happens at a steady pace. Especially in the second half of the month there are much fewer safe transactions, but number of fraud transactions does not decrease at all.</a:t>
            </a:r>
          </a:p>
          <a:p>
            <a:pPr algn="l">
              <a:buFont typeface="Arial" panose="020B0604020202020204" pitchFamily="34" charset="0"/>
              <a:buChar char="•"/>
            </a:pPr>
            <a:r>
              <a:rPr lang="en-US" sz="1600" b="0" i="0" dirty="0">
                <a:solidFill>
                  <a:srgbClr val="000000"/>
                </a:solidFill>
                <a:effectLst/>
                <a:latin typeface="Helvetica Neue"/>
              </a:rPr>
              <a:t>Fraud proportion over all transactions is 0.01% while the fraud amount proportion is 0.1%</a:t>
            </a:r>
          </a:p>
          <a:p>
            <a:pPr algn="l">
              <a:buFont typeface="Arial" panose="020B0604020202020204" pitchFamily="34" charset="0"/>
              <a:buChar char="•"/>
            </a:pPr>
            <a:r>
              <a:rPr lang="en-US" sz="1600" b="0" i="0" dirty="0">
                <a:solidFill>
                  <a:srgbClr val="000000"/>
                </a:solidFill>
                <a:effectLst/>
                <a:latin typeface="Helvetica Neue"/>
              </a:rPr>
              <a:t>There is some sort of seasonality in the number of transaction every 24 hours. Fraud transactions does not show that significant pattern. They happen every hour almost in the same frequency.</a:t>
            </a:r>
          </a:p>
          <a:p>
            <a:pPr algn="l">
              <a:buFont typeface="Arial" panose="020B0604020202020204" pitchFamily="34" charset="0"/>
              <a:buChar char="•"/>
            </a:pPr>
            <a:r>
              <a:rPr lang="en-US" sz="1600" b="0" i="0" dirty="0">
                <a:solidFill>
                  <a:srgbClr val="000000"/>
                </a:solidFill>
                <a:effectLst/>
                <a:latin typeface="Helvetica Neue"/>
              </a:rPr>
              <a:t>There are more fraud transactions in low amounts and less in high amount. This distribution does not change much.</a:t>
            </a:r>
          </a:p>
          <a:p>
            <a:pPr algn="l">
              <a:buFont typeface="Arial" panose="020B0604020202020204" pitchFamily="34" charset="0"/>
              <a:buChar char="•"/>
            </a:pPr>
            <a:r>
              <a:rPr lang="en-US" sz="1600" b="0" i="0" dirty="0">
                <a:solidFill>
                  <a:srgbClr val="000000"/>
                </a:solidFill>
                <a:effectLst/>
                <a:latin typeface="Helvetica Neue"/>
              </a:rPr>
              <a:t>Fraud transaction happens in a large range such as 119 dollars to 10M dollars. Most of the fraud transactions are of Lesser amount. But in 1M there is an interesting increase similar to safe transactions.</a:t>
            </a:r>
          </a:p>
          <a:p>
            <a:pPr algn="l">
              <a:buFont typeface="Arial" panose="020B0604020202020204" pitchFamily="34" charset="0"/>
              <a:buChar char="•"/>
            </a:pPr>
            <a:r>
              <a:rPr lang="en-US" sz="1600" b="0" i="0" dirty="0">
                <a:solidFill>
                  <a:srgbClr val="000000"/>
                </a:solidFill>
                <a:effectLst/>
                <a:latin typeface="Helvetica Neue"/>
              </a:rPr>
              <a:t>There are 16 fake fraud cases with '0' amount.</a:t>
            </a:r>
          </a:p>
          <a:p>
            <a:pPr algn="l">
              <a:buFont typeface="Arial" panose="020B0604020202020204" pitchFamily="34" charset="0"/>
              <a:buChar char="•"/>
            </a:pPr>
            <a:r>
              <a:rPr lang="en-US" sz="1600" b="0" i="0" dirty="0">
                <a:solidFill>
                  <a:srgbClr val="000000"/>
                </a:solidFill>
                <a:effectLst/>
                <a:latin typeface="Helvetica Neue"/>
              </a:rPr>
              <a:t>Fraud activities only happens with TRANSFER and CASH_OUT transactions. DEBIT usage is very safe.</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Modelling.</a:t>
            </a:r>
          </a:p>
        </p:txBody>
      </p:sp>
      <p:sp>
        <p:nvSpPr>
          <p:cNvPr id="3" name="Content Placeholder 2"/>
          <p:cNvSpPr>
            <a:spLocks noGrp="1"/>
          </p:cNvSpPr>
          <p:nvPr>
            <p:ph idx="1"/>
          </p:nvPr>
        </p:nvSpPr>
        <p:spPr/>
        <p:txBody>
          <a:bodyPr/>
          <a:lstStyle/>
          <a:p>
            <a:r>
              <a:rPr lang="en-US" dirty="0"/>
              <a:t>Models Considered : Logistic-Regression, </a:t>
            </a:r>
            <a:r>
              <a:rPr lang="en-US" dirty="0" err="1"/>
              <a:t>KNeighbor</a:t>
            </a:r>
            <a:r>
              <a:rPr lang="en-US" dirty="0"/>
              <a:t>-Classifier, RandomForest-Classifier, XGB-Classifier, svm.SVC.</a:t>
            </a:r>
          </a:p>
          <a:p>
            <a:endParaRPr lang="en-US" dirty="0"/>
          </a:p>
          <a:p>
            <a:endParaRPr lang="en-US" dirty="0"/>
          </a:p>
        </p:txBody>
      </p:sp>
      <p:graphicFrame>
        <p:nvGraphicFramePr>
          <p:cNvPr id="4" name="Table 4">
            <a:extLst>
              <a:ext uri="{FF2B5EF4-FFF2-40B4-BE49-F238E27FC236}">
                <a16:creationId xmlns:a16="http://schemas.microsoft.com/office/drawing/2014/main" id="{1D8BD8F0-668A-4F0B-AFBC-940C701DEE0A}"/>
              </a:ext>
            </a:extLst>
          </p:cNvPr>
          <p:cNvGraphicFramePr>
            <a:graphicFrameLocks noGrp="1"/>
          </p:cNvGraphicFramePr>
          <p:nvPr>
            <p:extLst>
              <p:ext uri="{D42A27DB-BD31-4B8C-83A1-F6EECF244321}">
                <p14:modId xmlns:p14="http://schemas.microsoft.com/office/powerpoint/2010/main" val="2213128175"/>
              </p:ext>
            </p:extLst>
          </p:nvPr>
        </p:nvGraphicFramePr>
        <p:xfrm>
          <a:off x="1065212" y="2996952"/>
          <a:ext cx="8406342" cy="2243048"/>
        </p:xfrm>
        <a:graphic>
          <a:graphicData uri="http://schemas.openxmlformats.org/drawingml/2006/table">
            <a:tbl>
              <a:tblPr firstRow="1" bandRow="1">
                <a:tableStyleId>{5C22544A-7EE6-4342-B048-85BDC9FD1C3A}</a:tableStyleId>
              </a:tblPr>
              <a:tblGrid>
                <a:gridCol w="2802114">
                  <a:extLst>
                    <a:ext uri="{9D8B030D-6E8A-4147-A177-3AD203B41FA5}">
                      <a16:colId xmlns:a16="http://schemas.microsoft.com/office/drawing/2014/main" val="4175536305"/>
                    </a:ext>
                  </a:extLst>
                </a:gridCol>
                <a:gridCol w="2802114">
                  <a:extLst>
                    <a:ext uri="{9D8B030D-6E8A-4147-A177-3AD203B41FA5}">
                      <a16:colId xmlns:a16="http://schemas.microsoft.com/office/drawing/2014/main" val="1733550948"/>
                    </a:ext>
                  </a:extLst>
                </a:gridCol>
                <a:gridCol w="2802114">
                  <a:extLst>
                    <a:ext uri="{9D8B030D-6E8A-4147-A177-3AD203B41FA5}">
                      <a16:colId xmlns:a16="http://schemas.microsoft.com/office/drawing/2014/main" val="2121204053"/>
                    </a:ext>
                  </a:extLst>
                </a:gridCol>
              </a:tblGrid>
              <a:tr h="370840">
                <a:tc>
                  <a:txBody>
                    <a:bodyPr/>
                    <a:lstStyle/>
                    <a:p>
                      <a:r>
                        <a:rPr lang="en-US" dirty="0"/>
                        <a:t>Model Name</a:t>
                      </a:r>
                      <a:endParaRPr lang="en-IN" dirty="0"/>
                    </a:p>
                  </a:txBody>
                  <a:tcPr/>
                </a:tc>
                <a:tc>
                  <a:txBody>
                    <a:bodyPr/>
                    <a:lstStyle/>
                    <a:p>
                      <a:r>
                        <a:rPr lang="en-US" dirty="0"/>
                        <a:t>Train Accuracy</a:t>
                      </a:r>
                      <a:endParaRPr lang="en-IN" dirty="0"/>
                    </a:p>
                  </a:txBody>
                  <a:tcPr/>
                </a:tc>
                <a:tc>
                  <a:txBody>
                    <a:bodyPr/>
                    <a:lstStyle/>
                    <a:p>
                      <a:r>
                        <a:rPr lang="en-US" dirty="0"/>
                        <a:t>Test Accuracy</a:t>
                      </a:r>
                      <a:endParaRPr lang="en-IN" dirty="0"/>
                    </a:p>
                  </a:txBody>
                  <a:tcPr/>
                </a:tc>
                <a:extLst>
                  <a:ext uri="{0D108BD9-81ED-4DB2-BD59-A6C34878D82A}">
                    <a16:rowId xmlns:a16="http://schemas.microsoft.com/office/drawing/2014/main" val="1995126394"/>
                  </a:ext>
                </a:extLst>
              </a:tr>
              <a:tr h="370840">
                <a:tc>
                  <a:txBody>
                    <a:bodyPr/>
                    <a:lstStyle/>
                    <a:p>
                      <a:r>
                        <a:rPr lang="en-US" dirty="0"/>
                        <a:t>Logistic Regression</a:t>
                      </a:r>
                      <a:endParaRPr lang="en-IN" dirty="0"/>
                    </a:p>
                  </a:txBody>
                  <a:tcPr/>
                </a:tc>
                <a:tc>
                  <a:txBody>
                    <a:bodyPr/>
                    <a:lstStyle/>
                    <a:p>
                      <a:r>
                        <a:rPr lang="en-IN" dirty="0"/>
                        <a:t>77.66%</a:t>
                      </a:r>
                    </a:p>
                  </a:txBody>
                  <a:tcPr/>
                </a:tc>
                <a:tc>
                  <a:txBody>
                    <a:bodyPr/>
                    <a:lstStyle/>
                    <a:p>
                      <a:r>
                        <a:rPr lang="en-IN" dirty="0"/>
                        <a:t>72.33%</a:t>
                      </a:r>
                    </a:p>
                  </a:txBody>
                  <a:tcPr/>
                </a:tc>
                <a:extLst>
                  <a:ext uri="{0D108BD9-81ED-4DB2-BD59-A6C34878D82A}">
                    <a16:rowId xmlns:a16="http://schemas.microsoft.com/office/drawing/2014/main" val="1119213642"/>
                  </a:ext>
                </a:extLst>
              </a:tr>
              <a:tr h="370840">
                <a:tc>
                  <a:txBody>
                    <a:bodyPr/>
                    <a:lstStyle/>
                    <a:p>
                      <a:r>
                        <a:rPr lang="en-US" dirty="0" err="1"/>
                        <a:t>KNeighbor</a:t>
                      </a:r>
                      <a:r>
                        <a:rPr lang="en-US" dirty="0"/>
                        <a:t> Classifier</a:t>
                      </a:r>
                      <a:endParaRPr lang="en-IN" dirty="0"/>
                    </a:p>
                  </a:txBody>
                  <a:tcPr/>
                </a:tc>
                <a:tc>
                  <a:txBody>
                    <a:bodyPr/>
                    <a:lstStyle/>
                    <a:p>
                      <a:r>
                        <a:rPr lang="en-IN" dirty="0"/>
                        <a:t>83.17%</a:t>
                      </a:r>
                    </a:p>
                  </a:txBody>
                  <a:tcPr/>
                </a:tc>
                <a:tc>
                  <a:txBody>
                    <a:bodyPr/>
                    <a:lstStyle/>
                    <a:p>
                      <a:r>
                        <a:rPr lang="en-IN" dirty="0"/>
                        <a:t>83.61%</a:t>
                      </a:r>
                    </a:p>
                  </a:txBody>
                  <a:tcPr/>
                </a:tc>
                <a:extLst>
                  <a:ext uri="{0D108BD9-81ED-4DB2-BD59-A6C34878D82A}">
                    <a16:rowId xmlns:a16="http://schemas.microsoft.com/office/drawing/2014/main" val="787534771"/>
                  </a:ext>
                </a:extLst>
              </a:tr>
              <a:tr h="370840">
                <a:tc>
                  <a:txBody>
                    <a:bodyPr/>
                    <a:lstStyle/>
                    <a:p>
                      <a:r>
                        <a:rPr lang="en-US" dirty="0"/>
                        <a:t>Random Forest Classifier</a:t>
                      </a:r>
                      <a:endParaRPr lang="en-IN" dirty="0"/>
                    </a:p>
                  </a:txBody>
                  <a:tcPr/>
                </a:tc>
                <a:tc>
                  <a:txBody>
                    <a:bodyPr/>
                    <a:lstStyle/>
                    <a:p>
                      <a:r>
                        <a:rPr lang="en-IN" dirty="0"/>
                        <a:t>100.0%</a:t>
                      </a:r>
                    </a:p>
                  </a:txBody>
                  <a:tcPr/>
                </a:tc>
                <a:tc>
                  <a:txBody>
                    <a:bodyPr/>
                    <a:lstStyle/>
                    <a:p>
                      <a:r>
                        <a:rPr lang="en-IN" dirty="0"/>
                        <a:t>87.93%</a:t>
                      </a:r>
                    </a:p>
                  </a:txBody>
                  <a:tcPr/>
                </a:tc>
                <a:extLst>
                  <a:ext uri="{0D108BD9-81ED-4DB2-BD59-A6C34878D82A}">
                    <a16:rowId xmlns:a16="http://schemas.microsoft.com/office/drawing/2014/main" val="3590792612"/>
                  </a:ext>
                </a:extLst>
              </a:tr>
              <a:tr h="388848">
                <a:tc>
                  <a:txBody>
                    <a:bodyPr/>
                    <a:lstStyle/>
                    <a:p>
                      <a:r>
                        <a:rPr lang="en-US" dirty="0"/>
                        <a:t>XG-Boost Classifier</a:t>
                      </a:r>
                      <a:endParaRPr lang="en-IN" dirty="0"/>
                    </a:p>
                  </a:txBody>
                  <a:tcPr/>
                </a:tc>
                <a:tc>
                  <a:txBody>
                    <a:bodyPr/>
                    <a:lstStyle/>
                    <a:p>
                      <a:r>
                        <a:rPr lang="en-IN" dirty="0"/>
                        <a:t>100.0%</a:t>
                      </a:r>
                    </a:p>
                  </a:txBody>
                  <a:tcPr/>
                </a:tc>
                <a:tc>
                  <a:txBody>
                    <a:bodyPr/>
                    <a:lstStyle/>
                    <a:p>
                      <a:r>
                        <a:rPr lang="en-IN" dirty="0"/>
                        <a:t>89.66%</a:t>
                      </a:r>
                    </a:p>
                  </a:txBody>
                  <a:tcPr/>
                </a:tc>
                <a:extLst>
                  <a:ext uri="{0D108BD9-81ED-4DB2-BD59-A6C34878D82A}">
                    <a16:rowId xmlns:a16="http://schemas.microsoft.com/office/drawing/2014/main" val="543604328"/>
                  </a:ext>
                </a:extLst>
              </a:tr>
              <a:tr h="370840">
                <a:tc>
                  <a:txBody>
                    <a:bodyPr/>
                    <a:lstStyle/>
                    <a:p>
                      <a:r>
                        <a:rPr lang="en-US" dirty="0"/>
                        <a:t>SVM-SVC</a:t>
                      </a:r>
                      <a:endParaRPr lang="en-IN" dirty="0"/>
                    </a:p>
                  </a:txBody>
                  <a:tcPr/>
                </a:tc>
                <a:tc>
                  <a:txBody>
                    <a:bodyPr/>
                    <a:lstStyle/>
                    <a:p>
                      <a:r>
                        <a:rPr lang="en-IN" dirty="0"/>
                        <a:t>63.18%</a:t>
                      </a:r>
                    </a:p>
                  </a:txBody>
                  <a:tcPr/>
                </a:tc>
                <a:tc>
                  <a:txBody>
                    <a:bodyPr/>
                    <a:lstStyle/>
                    <a:p>
                      <a:r>
                        <a:rPr lang="en-IN" dirty="0"/>
                        <a:t>59.48%</a:t>
                      </a:r>
                    </a:p>
                  </a:txBody>
                  <a:tcPr/>
                </a:tc>
                <a:extLst>
                  <a:ext uri="{0D108BD9-81ED-4DB2-BD59-A6C34878D82A}">
                    <a16:rowId xmlns:a16="http://schemas.microsoft.com/office/drawing/2014/main" val="775872764"/>
                  </a:ext>
                </a:extLst>
              </a:tr>
            </a:tbl>
          </a:graphicData>
        </a:graphic>
      </p:graphicFrame>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3166</TotalTime>
  <Words>972</Words>
  <Application>Microsoft Office PowerPoint</Application>
  <PresentationFormat>Custom</PresentationFormat>
  <Paragraphs>183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Helvetica Neue</vt:lpstr>
      <vt:lpstr>Palatino Linotype</vt:lpstr>
      <vt:lpstr>Business strategy presentation</vt:lpstr>
      <vt:lpstr>Fraud Transaction Detection</vt:lpstr>
      <vt:lpstr>Problem Statement</vt:lpstr>
      <vt:lpstr>Data</vt:lpstr>
      <vt:lpstr>Data Description.</vt:lpstr>
      <vt:lpstr>The plot clearly shows that there is some sort of seasonality in the number of transaction during the day. We observe a pattern every 24 hours. we do not know what time of the day '0' represent here but we observe highest transactions clusters around the middle of 24hour period. It might be noon or mid day. Let’s see if fraud transactions has that kind of pattern. </vt:lpstr>
      <vt:lpstr>Fraud transactions does not show that significant pattern like safe ones in terms of number of occurrence. They happen every hour almost in the same frequency. There are more fraud transactions in low amounts and less in high amount. But the pattern does not change time to time.</vt:lpstr>
      <vt:lpstr>Types of Transactions have Fraud Cases.</vt:lpstr>
      <vt:lpstr>Data Findings</vt:lpstr>
      <vt:lpstr>Baseline Modelling.</vt:lpstr>
      <vt:lpstr>Hyper Parameter tuning.</vt:lpstr>
      <vt:lpstr>Model Performance After Parameter Tuning</vt:lpstr>
      <vt:lpstr>Model Performance After Balancing Data with best parameters</vt:lpstr>
      <vt:lpstr>Model Performance After Sub-Sampling original Data applying SMOTE</vt:lpstr>
      <vt:lpstr>PowerPoint Presentation</vt:lpstr>
      <vt:lpstr>PowerPoint Presentation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Omkar Kadam</dc:creator>
  <cp:lastModifiedBy>Omkar Kadam</cp:lastModifiedBy>
  <cp:revision>37</cp:revision>
  <dcterms:created xsi:type="dcterms:W3CDTF">2021-10-04T07:47:11Z</dcterms:created>
  <dcterms:modified xsi:type="dcterms:W3CDTF">2021-10-06T12:33:41Z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