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65" r:id="rId3"/>
    <p:sldId id="266" r:id="rId4"/>
    <p:sldId id="267" r:id="rId5"/>
    <p:sldId id="268" r:id="rId6"/>
    <p:sldId id="257" r:id="rId7"/>
    <p:sldId id="258" r:id="rId8"/>
    <p:sldId id="272" r:id="rId9"/>
    <p:sldId id="273" r:id="rId10"/>
    <p:sldId id="274" r:id="rId11"/>
    <p:sldId id="270" r:id="rId12"/>
    <p:sldId id="269"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varScale="1">
        <p:scale>
          <a:sx n="72" d="100"/>
          <a:sy n="72"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F69CE-CF53-40B3-91CD-C57DFF4A1E81}" type="datetimeFigureOut">
              <a:rPr lang="en-US" smtClean="0"/>
              <a:pPr/>
              <a:t>10/4/2018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FDB4E-5267-4D18-9116-F5B1E9C4E3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10/4/2018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10/4/2018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10/4/2018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10/4/2018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10/4/2018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10/4/2018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838200"/>
            <a:ext cx="6172200" cy="1894362"/>
          </a:xfrm>
        </p:spPr>
        <p:txBody>
          <a:bodyPr>
            <a:normAutofit fontScale="90000"/>
          </a:bodyPr>
          <a:lstStyle/>
          <a:p>
            <a:pPr>
              <a:lnSpc>
                <a:spcPct val="150000"/>
              </a:lnSpc>
            </a:pPr>
            <a:r>
              <a:rPr lang="en-IN" sz="3100" u="sng" dirty="0" smtClean="0"/>
              <a:t>Title</a:t>
            </a:r>
            <a:r>
              <a:rPr lang="en-IN" sz="3100" dirty="0" smtClean="0"/>
              <a:t>:  </a:t>
            </a:r>
            <a:r>
              <a:rPr lang="en-IN" dirty="0" smtClean="0"/>
              <a:t>Adaptive Routing Protocol Analysis And Performance Evaluation In IPV6 Network  </a:t>
            </a:r>
            <a:endParaRPr lang="en-IN" dirty="0"/>
          </a:p>
        </p:txBody>
      </p:sp>
      <p:sp>
        <p:nvSpPr>
          <p:cNvPr id="3" name="Subtitle 2"/>
          <p:cNvSpPr>
            <a:spLocks noGrp="1"/>
          </p:cNvSpPr>
          <p:nvPr>
            <p:ph type="subTitle" idx="1"/>
          </p:nvPr>
        </p:nvSpPr>
        <p:spPr>
          <a:xfrm>
            <a:off x="2286000" y="3048000"/>
            <a:ext cx="6172200" cy="2971800"/>
          </a:xfrm>
        </p:spPr>
        <p:txBody>
          <a:bodyPr>
            <a:normAutofit fontScale="92500" lnSpcReduction="20000"/>
          </a:bodyPr>
          <a:lstStyle/>
          <a:p>
            <a:pPr>
              <a:lnSpc>
                <a:spcPct val="150000"/>
              </a:lnSpc>
            </a:pPr>
            <a:r>
              <a:rPr lang="en-IN" sz="2800" u="sng" dirty="0" smtClean="0"/>
              <a:t>Presented By</a:t>
            </a:r>
            <a:r>
              <a:rPr lang="en-IN" sz="2800" dirty="0" smtClean="0"/>
              <a:t>:</a:t>
            </a:r>
          </a:p>
          <a:p>
            <a:pPr>
              <a:lnSpc>
                <a:spcPct val="150000"/>
              </a:lnSpc>
            </a:pPr>
            <a:r>
              <a:rPr lang="en-IN" sz="2400" b="0" dirty="0" smtClean="0"/>
              <a:t>1.Aditya </a:t>
            </a:r>
            <a:r>
              <a:rPr lang="en-IN" sz="2400" b="0" dirty="0" err="1" smtClean="0"/>
              <a:t>Vaibhav</a:t>
            </a:r>
            <a:r>
              <a:rPr lang="en-IN" sz="2400" b="0" dirty="0" smtClean="0"/>
              <a:t> </a:t>
            </a:r>
            <a:r>
              <a:rPr lang="en-IN" sz="2400" b="0" dirty="0" err="1" smtClean="0"/>
              <a:t>Naik</a:t>
            </a:r>
            <a:r>
              <a:rPr lang="en-IN" sz="2400" b="0" dirty="0" smtClean="0"/>
              <a:t> (Roll No: B-23)</a:t>
            </a:r>
          </a:p>
          <a:p>
            <a:pPr>
              <a:lnSpc>
                <a:spcPct val="150000"/>
              </a:lnSpc>
            </a:pPr>
            <a:r>
              <a:rPr lang="en-IN" sz="2400" b="0" dirty="0" smtClean="0"/>
              <a:t>2.Onkar Vilas </a:t>
            </a:r>
            <a:r>
              <a:rPr lang="en-IN" sz="2400" b="0" dirty="0" err="1" smtClean="0"/>
              <a:t>Kolate</a:t>
            </a:r>
            <a:r>
              <a:rPr lang="en-IN" sz="2400" b="0" dirty="0" smtClean="0"/>
              <a:t> (Roll No: A-68)</a:t>
            </a:r>
          </a:p>
          <a:p>
            <a:pPr>
              <a:lnSpc>
                <a:spcPct val="150000"/>
              </a:lnSpc>
            </a:pPr>
            <a:r>
              <a:rPr lang="en-IN" sz="2400" b="0" dirty="0" smtClean="0"/>
              <a:t>3.Omkar </a:t>
            </a:r>
            <a:r>
              <a:rPr lang="en-IN" sz="2400" b="0" dirty="0" err="1" smtClean="0"/>
              <a:t>Somnath</a:t>
            </a:r>
            <a:r>
              <a:rPr lang="en-IN" sz="2400" b="0" dirty="0" smtClean="0"/>
              <a:t> </a:t>
            </a:r>
            <a:r>
              <a:rPr lang="en-IN" sz="2400" b="0" dirty="0" err="1" smtClean="0"/>
              <a:t>Kokane</a:t>
            </a:r>
            <a:r>
              <a:rPr lang="en-IN" sz="2400" b="0" dirty="0" smtClean="0"/>
              <a:t> (Roll No: A-67)</a:t>
            </a:r>
          </a:p>
          <a:p>
            <a:endParaRPr lang="en-IN" dirty="0" smtClean="0"/>
          </a:p>
          <a:p>
            <a:r>
              <a:rPr lang="en-IN" sz="2800" u="sng" dirty="0" smtClean="0"/>
              <a:t>Guided By</a:t>
            </a:r>
            <a:r>
              <a:rPr lang="en-IN" sz="2000" dirty="0" smtClean="0"/>
              <a:t>: </a:t>
            </a:r>
            <a:r>
              <a:rPr lang="en-IN" sz="2400" b="0" dirty="0" smtClean="0"/>
              <a:t>Dr. S. B. </a:t>
            </a:r>
            <a:r>
              <a:rPr lang="en-IN" sz="2400" b="0" dirty="0" err="1" smtClean="0"/>
              <a:t>Dhonde</a:t>
            </a:r>
            <a:endParaRPr lang="en-IN"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lstStyle/>
          <a:p>
            <a:r>
              <a:rPr lang="en-US" b="1" u="sng" dirty="0" smtClean="0"/>
              <a:t>Link state routing protocol</a:t>
            </a:r>
            <a:endParaRPr lang="en-US" b="1" u="sng" dirty="0"/>
          </a:p>
        </p:txBody>
      </p:sp>
      <p:sp>
        <p:nvSpPr>
          <p:cNvPr id="3" name="Content Placeholder 2"/>
          <p:cNvSpPr>
            <a:spLocks noGrp="1"/>
          </p:cNvSpPr>
          <p:nvPr>
            <p:ph sz="quarter" idx="1"/>
          </p:nvPr>
        </p:nvSpPr>
        <p:spPr>
          <a:xfrm>
            <a:off x="228600" y="838200"/>
            <a:ext cx="8305800" cy="5635752"/>
          </a:xfrm>
        </p:spPr>
        <p:txBody>
          <a:bodyPr/>
          <a:lstStyle/>
          <a:p>
            <a:pPr algn="just"/>
            <a:r>
              <a:rPr lang="en-US" sz="1800" dirty="0" smtClean="0"/>
              <a:t>Link State routing is the type of </a:t>
            </a:r>
            <a:r>
              <a:rPr lang="en-US" sz="1800" dirty="0" err="1" smtClean="0"/>
              <a:t>intradomain</a:t>
            </a:r>
            <a:r>
              <a:rPr lang="en-US" sz="1800" dirty="0" smtClean="0"/>
              <a:t> routing which means that routing is done within an autonomous system.</a:t>
            </a:r>
          </a:p>
          <a:p>
            <a:pPr algn="just"/>
            <a:r>
              <a:rPr lang="en-US" sz="1800" dirty="0" smtClean="0"/>
              <a:t>Autonomous system is the system which is handled by single administrator.</a:t>
            </a:r>
          </a:p>
          <a:p>
            <a:pPr algn="just"/>
            <a:r>
              <a:rPr lang="en-US" sz="1800" dirty="0" smtClean="0"/>
              <a:t>In the link state routing Metrics are taken into consideration.</a:t>
            </a:r>
          </a:p>
          <a:p>
            <a:pPr algn="just"/>
            <a:r>
              <a:rPr lang="en-US" sz="1800" dirty="0" smtClean="0"/>
              <a:t>Router metrics are metrics used by a router to make routing decisions. Metric is decided by hop count, Bandwidth, Load, Traffic, Reliability.</a:t>
            </a:r>
          </a:p>
          <a:p>
            <a:pPr algn="just"/>
            <a:r>
              <a:rPr lang="en-US" sz="1800" dirty="0" smtClean="0"/>
              <a:t>Types of Link State Routing are:-</a:t>
            </a:r>
          </a:p>
          <a:p>
            <a:pPr marL="342900" indent="-342900" algn="just">
              <a:buFont typeface="+mj-lt"/>
              <a:buAutoNum type="arabicPeriod"/>
            </a:pPr>
            <a:r>
              <a:rPr lang="en-US" sz="1800" b="1" dirty="0" smtClean="0"/>
              <a:t>OSPF</a:t>
            </a:r>
            <a:r>
              <a:rPr lang="en-US" sz="1800" dirty="0" smtClean="0"/>
              <a:t>(Open Shortest Path First)</a:t>
            </a:r>
          </a:p>
          <a:p>
            <a:pPr marL="342900" indent="-342900" algn="just">
              <a:buFont typeface="+mj-lt"/>
              <a:buAutoNum type="arabicPeriod"/>
            </a:pPr>
            <a:r>
              <a:rPr lang="en-US" sz="1800" b="1" dirty="0" smtClean="0"/>
              <a:t>IS-IS</a:t>
            </a:r>
            <a:r>
              <a:rPr lang="en-US" sz="1800" dirty="0" smtClean="0"/>
              <a:t>(Intermediate system-Intermediate system)</a:t>
            </a:r>
          </a:p>
          <a:p>
            <a:endParaRPr lang="en-US" dirty="0" smtClean="0"/>
          </a:p>
        </p:txBody>
      </p:sp>
      <p:pic>
        <p:nvPicPr>
          <p:cNvPr id="1026" name="Picture 2" descr="C:\Users\com\Desktop\des.PNG"/>
          <p:cNvPicPr>
            <a:picLocks noChangeAspect="1" noChangeArrowheads="1"/>
          </p:cNvPicPr>
          <p:nvPr/>
        </p:nvPicPr>
        <p:blipFill>
          <a:blip r:embed="rId2"/>
          <a:srcRect/>
          <a:stretch>
            <a:fillRect/>
          </a:stretch>
        </p:blipFill>
        <p:spPr bwMode="auto">
          <a:xfrm>
            <a:off x="0" y="4038600"/>
            <a:ext cx="9144000" cy="2819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067800" cy="6858000"/>
          </a:xfrm>
        </p:spPr>
        <p:txBody>
          <a:bodyPr/>
          <a:lstStyle/>
          <a:p>
            <a:pPr marL="0" indent="0">
              <a:buNone/>
            </a:pPr>
            <a:r>
              <a:rPr lang="en-US" b="1" u="sng" dirty="0" smtClean="0"/>
              <a:t>PROCEDURAL FLOW CHART OF SIMULATION</a:t>
            </a:r>
            <a:endParaRPr lang="en-US" b="1" u="sng" dirty="0"/>
          </a:p>
        </p:txBody>
      </p:sp>
      <p:sp>
        <p:nvSpPr>
          <p:cNvPr id="4" name="Rectangle 3"/>
          <p:cNvSpPr/>
          <p:nvPr/>
        </p:nvSpPr>
        <p:spPr>
          <a:xfrm>
            <a:off x="228600" y="685800"/>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SYSTEM UNDERSTANDING</a:t>
            </a:r>
            <a:endParaRPr lang="en-US" sz="1600" dirty="0">
              <a:solidFill>
                <a:schemeClr val="tx1"/>
              </a:solidFill>
            </a:endParaRPr>
          </a:p>
        </p:txBody>
      </p:sp>
      <p:sp>
        <p:nvSpPr>
          <p:cNvPr id="5" name="Rectangle 4"/>
          <p:cNvSpPr/>
          <p:nvPr/>
        </p:nvSpPr>
        <p:spPr>
          <a:xfrm>
            <a:off x="3276600" y="571500"/>
            <a:ext cx="2819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 OF PARAMETERS USED FOR PERFORMANCE EVALUATION</a:t>
            </a:r>
            <a:endParaRPr lang="en-US" dirty="0">
              <a:solidFill>
                <a:schemeClr val="tx1"/>
              </a:solidFill>
            </a:endParaRPr>
          </a:p>
        </p:txBody>
      </p:sp>
      <p:sp>
        <p:nvSpPr>
          <p:cNvPr id="7" name="Rectangle 6"/>
          <p:cNvSpPr/>
          <p:nvPr/>
        </p:nvSpPr>
        <p:spPr>
          <a:xfrm>
            <a:off x="6858000" y="685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 AND CREATING NETWORK MODEL</a:t>
            </a:r>
            <a:endParaRPr lang="en-US" dirty="0">
              <a:solidFill>
                <a:schemeClr val="tx1"/>
              </a:solidFill>
            </a:endParaRPr>
          </a:p>
        </p:txBody>
      </p:sp>
      <p:sp>
        <p:nvSpPr>
          <p:cNvPr id="9" name="Rectangle 8"/>
          <p:cNvSpPr/>
          <p:nvPr/>
        </p:nvSpPr>
        <p:spPr>
          <a:xfrm>
            <a:off x="6858000" y="33528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RUNNING SIMULATION</a:t>
            </a:r>
            <a:endParaRPr lang="en-US" dirty="0">
              <a:solidFill>
                <a:schemeClr val="tx1"/>
              </a:solidFill>
            </a:endParaRPr>
          </a:p>
        </p:txBody>
      </p:sp>
      <p:sp>
        <p:nvSpPr>
          <p:cNvPr id="10" name="Rectangle 9"/>
          <p:cNvSpPr/>
          <p:nvPr/>
        </p:nvSpPr>
        <p:spPr>
          <a:xfrm>
            <a:off x="4495800" y="33528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1" name="Rectangle 10"/>
          <p:cNvSpPr/>
          <p:nvPr/>
        </p:nvSpPr>
        <p:spPr>
          <a:xfrm>
            <a:off x="1066800" y="3200400"/>
            <a:ext cx="2667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COMPARATIVE ANALYSIS OF RESULT FROM DIFFERENT NETWORK MODEL</a:t>
            </a:r>
            <a:endParaRPr lang="en-US" dirty="0">
              <a:solidFill>
                <a:schemeClr val="tx1"/>
              </a:solidFill>
            </a:endParaRPr>
          </a:p>
        </p:txBody>
      </p:sp>
      <p:cxnSp>
        <p:nvCxnSpPr>
          <p:cNvPr id="15" name="Straight Arrow Connector 14"/>
          <p:cNvCxnSpPr>
            <a:stCxn id="4" idx="3"/>
            <a:endCxn id="5" idx="1"/>
          </p:cNvCxnSpPr>
          <p:nvPr/>
        </p:nvCxnSpPr>
        <p:spPr>
          <a:xfrm>
            <a:off x="2667000" y="11811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p:cNvCxnSpPr>
          <p:nvPr/>
        </p:nvCxnSpPr>
        <p:spPr>
          <a:xfrm>
            <a:off x="6096000" y="1181100"/>
            <a:ext cx="762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9" idx="0"/>
          </p:cNvCxnSpPr>
          <p:nvPr/>
        </p:nvCxnSpPr>
        <p:spPr>
          <a:xfrm>
            <a:off x="7772400" y="2514600"/>
            <a:ext cx="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1"/>
            <a:endCxn id="10" idx="3"/>
          </p:cNvCxnSpPr>
          <p:nvPr/>
        </p:nvCxnSpPr>
        <p:spPr>
          <a:xfrm flipH="1">
            <a:off x="6096000" y="4076700"/>
            <a:ext cx="762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1"/>
            <a:endCxn id="11" idx="3"/>
          </p:cNvCxnSpPr>
          <p:nvPr/>
        </p:nvCxnSpPr>
        <p:spPr>
          <a:xfrm flipH="1">
            <a:off x="3733800" y="4076700"/>
            <a:ext cx="7620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39772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lstStyle/>
          <a:p>
            <a:r>
              <a:rPr lang="en-US" b="1" u="sng" dirty="0" smtClean="0"/>
              <a:t>Design</a:t>
            </a:r>
            <a:endParaRPr lang="en-US" b="1" u="sng" dirty="0"/>
          </a:p>
        </p:txBody>
      </p:sp>
      <p:pic>
        <p:nvPicPr>
          <p:cNvPr id="1026" name="Picture 2" descr="C:\Users\com\Desktop\Capture.PNG"/>
          <p:cNvPicPr>
            <a:picLocks noGrp="1" noChangeAspect="1" noChangeArrowheads="1"/>
          </p:cNvPicPr>
          <p:nvPr>
            <p:ph sz="quarter" idx="1"/>
          </p:nvPr>
        </p:nvPicPr>
        <p:blipFill>
          <a:blip r:embed="rId2"/>
          <a:srcRect/>
          <a:stretch>
            <a:fillRect/>
          </a:stretch>
        </p:blipFill>
        <p:spPr bwMode="auto">
          <a:xfrm>
            <a:off x="0" y="990601"/>
            <a:ext cx="9144000" cy="5257799"/>
          </a:xfrm>
          <a:prstGeom prst="rect">
            <a:avLst/>
          </a:prstGeom>
          <a:noFill/>
        </p:spPr>
      </p:pic>
      <p:sp>
        <p:nvSpPr>
          <p:cNvPr id="5" name="TextBox 4"/>
          <p:cNvSpPr txBox="1"/>
          <p:nvPr/>
        </p:nvSpPr>
        <p:spPr>
          <a:xfrm>
            <a:off x="0" y="6324600"/>
            <a:ext cx="9144000" cy="369332"/>
          </a:xfrm>
          <a:prstGeom prst="rect">
            <a:avLst/>
          </a:prstGeom>
          <a:noFill/>
        </p:spPr>
        <p:txBody>
          <a:bodyPr wrap="square" rtlCol="0">
            <a:spAutoFit/>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Network design consisting 4 Routers, 6 switches, 15 pc’s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lstStyle/>
          <a:p>
            <a:r>
              <a:rPr lang="en-US" b="1" u="sng" dirty="0" smtClean="0"/>
              <a:t>references</a:t>
            </a:r>
            <a:endParaRPr lang="en-US" b="1" u="sng" dirty="0"/>
          </a:p>
        </p:txBody>
      </p:sp>
      <p:sp>
        <p:nvSpPr>
          <p:cNvPr id="3" name="Content Placeholder 2"/>
          <p:cNvSpPr>
            <a:spLocks noGrp="1"/>
          </p:cNvSpPr>
          <p:nvPr>
            <p:ph sz="quarter" idx="1"/>
          </p:nvPr>
        </p:nvSpPr>
        <p:spPr>
          <a:xfrm>
            <a:off x="0" y="1371600"/>
            <a:ext cx="9144000" cy="5486400"/>
          </a:xfrm>
        </p:spPr>
        <p:txBody>
          <a:bodyPr/>
          <a:lstStyle/>
          <a:p>
            <a:r>
              <a:rPr lang="en-US" sz="1800" dirty="0" smtClean="0"/>
              <a:t>[1] </a:t>
            </a:r>
            <a:r>
              <a:rPr lang="en-US" sz="1800" dirty="0" err="1" smtClean="0"/>
              <a:t>Megha</a:t>
            </a:r>
            <a:r>
              <a:rPr lang="en-US" sz="1800" dirty="0" smtClean="0"/>
              <a:t> </a:t>
            </a:r>
            <a:r>
              <a:rPr lang="en-US" sz="1800" dirty="0" err="1" smtClean="0"/>
              <a:t>Jaykumar</a:t>
            </a:r>
            <a:r>
              <a:rPr lang="en-US" sz="1800" dirty="0" smtClean="0"/>
              <a:t>, </a:t>
            </a:r>
            <a:r>
              <a:rPr lang="en-US" sz="1800" dirty="0" err="1" smtClean="0"/>
              <a:t>Dr.P.Bharathi</a:t>
            </a:r>
            <a:r>
              <a:rPr lang="en-US" sz="1800" b="1" dirty="0" smtClean="0"/>
              <a:t> “A comparative study on RIP and OSPF protocols” </a:t>
            </a:r>
            <a:r>
              <a:rPr lang="en-US" sz="1800" dirty="0" smtClean="0"/>
              <a:t>in </a:t>
            </a:r>
            <a:r>
              <a:rPr lang="en-US" sz="1800" i="1" dirty="0" smtClean="0"/>
              <a:t>IEEE, 2nd International Conference on Innovations in Information Embedded and Communication Systems, 2015.</a:t>
            </a:r>
          </a:p>
          <a:p>
            <a:r>
              <a:rPr lang="en-US" sz="1800" dirty="0" smtClean="0"/>
              <a:t>[2] Mr. R. </a:t>
            </a:r>
            <a:r>
              <a:rPr lang="en-US" sz="1800" dirty="0" err="1" smtClean="0"/>
              <a:t>Jayaprakash</a:t>
            </a:r>
            <a:r>
              <a:rPr lang="en-US" sz="1800" dirty="0" smtClean="0"/>
              <a:t>, Ms. K. </a:t>
            </a:r>
            <a:r>
              <a:rPr lang="en-US" sz="1800" dirty="0" err="1" smtClean="0"/>
              <a:t>Saroja</a:t>
            </a:r>
            <a:r>
              <a:rPr lang="en-US" sz="1800" dirty="0" smtClean="0"/>
              <a:t> </a:t>
            </a:r>
            <a:r>
              <a:rPr lang="en-US" sz="1800" b="1" dirty="0" smtClean="0"/>
              <a:t>“ RIP, OSPF, EIGRP  Routing Protocols” </a:t>
            </a:r>
            <a:r>
              <a:rPr lang="en-US" sz="1800" dirty="0" smtClean="0"/>
              <a:t>in </a:t>
            </a:r>
            <a:r>
              <a:rPr lang="en-US" sz="1800" i="1" dirty="0" smtClean="0"/>
              <a:t>IJRCAR, Volume-3, Issue-7</a:t>
            </a:r>
          </a:p>
          <a:p>
            <a:r>
              <a:rPr lang="en-US" sz="1800" dirty="0" smtClean="0"/>
              <a:t> [3]Rajneesh Narula1, </a:t>
            </a:r>
            <a:r>
              <a:rPr lang="en-US" sz="1800" dirty="0" err="1" smtClean="0"/>
              <a:t>Pallavi</a:t>
            </a:r>
            <a:r>
              <a:rPr lang="en-US" sz="1800" dirty="0" smtClean="0"/>
              <a:t> </a:t>
            </a:r>
            <a:r>
              <a:rPr lang="en-US" sz="1800" dirty="0" err="1" smtClean="0"/>
              <a:t>Aggarwal</a:t>
            </a:r>
            <a:r>
              <a:rPr lang="en-US" sz="1800" dirty="0" smtClean="0"/>
              <a:t> </a:t>
            </a:r>
            <a:r>
              <a:rPr lang="en-US" sz="1800" b="1" dirty="0" smtClean="0"/>
              <a:t>“Performance evaluation of RIP and OSPF in IPv6 using </a:t>
            </a:r>
            <a:r>
              <a:rPr lang="en-US" sz="1800" b="1" dirty="0" err="1" smtClean="0"/>
              <a:t>opnet</a:t>
            </a:r>
            <a:r>
              <a:rPr lang="en-US" sz="1800" b="1" dirty="0" smtClean="0"/>
              <a:t> simulator 14.5”</a:t>
            </a:r>
            <a:r>
              <a:rPr lang="en-US" sz="1800" dirty="0" smtClean="0"/>
              <a:t>  in International Journal of Technical Research and Volume 2, Issue 6 (Nov-Dec 2014)</a:t>
            </a:r>
          </a:p>
          <a:p>
            <a:r>
              <a:rPr lang="en-US" sz="1800" b="1" dirty="0" smtClean="0"/>
              <a:t> </a:t>
            </a:r>
            <a:r>
              <a:rPr lang="en-US" sz="1800" dirty="0" smtClean="0"/>
              <a:t>[4]Chandra </a:t>
            </a:r>
            <a:r>
              <a:rPr lang="en-US" sz="1800" dirty="0" err="1" smtClean="0"/>
              <a:t>Wijaya</a:t>
            </a:r>
            <a:r>
              <a:rPr lang="en-US" sz="1800" dirty="0" smtClean="0"/>
              <a:t> </a:t>
            </a:r>
            <a:r>
              <a:rPr lang="en-US" sz="1800" b="1" dirty="0" smtClean="0"/>
              <a:t>“Performance Analysis of Dynamic Routing Protocol EIGRP and OSPF in IPv4 and IPv6 Network” </a:t>
            </a:r>
            <a:r>
              <a:rPr lang="en-US" sz="1800" dirty="0" smtClean="0"/>
              <a:t>in</a:t>
            </a:r>
            <a:r>
              <a:rPr lang="en-US" sz="1800" b="1" dirty="0" smtClean="0"/>
              <a:t>  </a:t>
            </a:r>
            <a:r>
              <a:rPr lang="en-US" sz="1800" dirty="0" smtClean="0"/>
              <a:t>2011 First International Conference on Informatics and Computational Intelligence</a:t>
            </a:r>
          </a:p>
          <a:p>
            <a:r>
              <a:rPr lang="en-US" sz="1800" dirty="0" smtClean="0"/>
              <a:t>  [5]Mr. R. </a:t>
            </a:r>
            <a:r>
              <a:rPr lang="en-US" sz="1800" dirty="0" err="1" smtClean="0"/>
              <a:t>Jayaprakash</a:t>
            </a:r>
            <a:r>
              <a:rPr lang="en-US" sz="1800" dirty="0" smtClean="0"/>
              <a:t>, Ms. K. </a:t>
            </a:r>
            <a:r>
              <a:rPr lang="en-US" sz="1800" dirty="0" err="1" smtClean="0"/>
              <a:t>Saroja</a:t>
            </a:r>
            <a:r>
              <a:rPr lang="en-US" sz="1800" dirty="0" smtClean="0"/>
              <a:t> </a:t>
            </a:r>
            <a:r>
              <a:rPr lang="en-US" sz="1800" b="1" dirty="0" smtClean="0"/>
              <a:t>“RIP, OSPF, EIGRP ROUTING Protocols” </a:t>
            </a:r>
            <a:r>
              <a:rPr lang="en-US" sz="1800" dirty="0" smtClean="0"/>
              <a:t>in</a:t>
            </a:r>
            <a:r>
              <a:rPr lang="en-US" sz="1800" b="1" dirty="0" smtClean="0"/>
              <a:t> </a:t>
            </a:r>
            <a:r>
              <a:rPr lang="en-US" sz="1800" dirty="0" smtClean="0"/>
              <a:t>INTERNATIONAL JOURNAL OF RESEARCH IN COMPUTER APPLICATIONS AND ROBOTICS ISSN 2320-7345</a:t>
            </a:r>
          </a:p>
          <a:p>
            <a:endParaRPr lang="en-US" sz="1800" dirty="0" smtClean="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normAutofit/>
          </a:bodyPr>
          <a:lstStyle/>
          <a:p>
            <a:r>
              <a:rPr lang="en-US" b="1" u="sng" dirty="0" smtClean="0"/>
              <a:t>Introduction</a:t>
            </a:r>
            <a:endParaRPr lang="en-US" b="1" u="sng" dirty="0"/>
          </a:p>
        </p:txBody>
      </p:sp>
      <p:sp>
        <p:nvSpPr>
          <p:cNvPr id="3" name="Content Placeholder 2"/>
          <p:cNvSpPr>
            <a:spLocks noGrp="1"/>
          </p:cNvSpPr>
          <p:nvPr>
            <p:ph sz="quarter" idx="1"/>
          </p:nvPr>
        </p:nvSpPr>
        <p:spPr>
          <a:xfrm>
            <a:off x="0" y="609600"/>
            <a:ext cx="9144000" cy="6019800"/>
          </a:xfrm>
        </p:spPr>
        <p:txBody>
          <a:bodyPr>
            <a:normAutofit fontScale="92500" lnSpcReduction="20000"/>
          </a:bodyPr>
          <a:lstStyle/>
          <a:p>
            <a:pPr algn="just">
              <a:lnSpc>
                <a:spcPct val="150000"/>
              </a:lnSpc>
              <a:buFont typeface="Wingdings" pitchFamily="2" charset="2"/>
              <a:buChar char="q"/>
            </a:pPr>
            <a:r>
              <a:rPr lang="en-US" sz="1800" dirty="0" smtClean="0"/>
              <a:t>           IPv6 is the next generation IP protocol which will eventually replace the current protocol IPv4. IPv6 has number of improvements and simplifications when compared to IPv4.In today’s world each and every networking company are willing to adopt IPv6 as it has many advantages over IPv4. </a:t>
            </a:r>
          </a:p>
          <a:p>
            <a:pPr algn="just">
              <a:lnSpc>
                <a:spcPct val="150000"/>
              </a:lnSpc>
              <a:buFont typeface="Wingdings" pitchFamily="2" charset="2"/>
              <a:buChar char="q"/>
            </a:pPr>
            <a:r>
              <a:rPr lang="en-US" sz="1800" dirty="0" smtClean="0"/>
              <a:t>         The basic requirement for developing an IPv6 network is routing and for this routing protocols are needed to be used. </a:t>
            </a:r>
          </a:p>
          <a:p>
            <a:pPr algn="just">
              <a:lnSpc>
                <a:spcPct val="150000"/>
              </a:lnSpc>
              <a:buFont typeface="Wingdings" pitchFamily="2" charset="2"/>
              <a:buChar char="q"/>
            </a:pPr>
            <a:r>
              <a:rPr lang="en-US" sz="1800" dirty="0" smtClean="0"/>
              <a:t>         Routing refers to the process of determining the best route for the transmission of data packets from source to destination and it is based upon routing protocols.</a:t>
            </a:r>
          </a:p>
          <a:p>
            <a:pPr algn="just">
              <a:lnSpc>
                <a:spcPct val="150000"/>
              </a:lnSpc>
              <a:buFont typeface="Wingdings" pitchFamily="2" charset="2"/>
              <a:buChar char="q"/>
            </a:pPr>
            <a:r>
              <a:rPr lang="en-US" sz="1800" dirty="0" smtClean="0"/>
              <a:t>         There are two types of routing protocols: interior gateway protocol (IGP) and exterior gateway protocol (EGP). </a:t>
            </a:r>
            <a:r>
              <a:rPr lang="en-US" sz="1800" b="1" dirty="0" smtClean="0"/>
              <a:t>RIP, OSPF, EIGRP, IS-IS </a:t>
            </a:r>
            <a:r>
              <a:rPr lang="en-US" sz="1800" dirty="0" smtClean="0"/>
              <a:t>are most commonly used </a:t>
            </a:r>
            <a:r>
              <a:rPr lang="en-US" sz="1800" b="1" dirty="0" smtClean="0"/>
              <a:t>IGPs</a:t>
            </a:r>
            <a:r>
              <a:rPr lang="en-US" sz="1800" dirty="0" smtClean="0"/>
              <a:t> and a typical EGP is </a:t>
            </a:r>
            <a:r>
              <a:rPr lang="en-US" sz="1800" b="1" dirty="0" smtClean="0"/>
              <a:t>BGP (Border Gateway Protocol).</a:t>
            </a:r>
          </a:p>
          <a:p>
            <a:pPr algn="just">
              <a:lnSpc>
                <a:spcPct val="150000"/>
              </a:lnSpc>
              <a:buFont typeface="Wingdings" pitchFamily="2" charset="2"/>
              <a:buChar char="q"/>
            </a:pPr>
            <a:r>
              <a:rPr lang="en-US" sz="1800" dirty="0" smtClean="0"/>
              <a:t>        RIP and EIGRP is a distance vector dynamic routing protocol that uses hop count as its routing metrics. OSPF and IS-IS is a link state routing protocol that uses cost and bandwidth as its routing metrics.</a:t>
            </a:r>
          </a:p>
          <a:p>
            <a:pPr algn="just">
              <a:lnSpc>
                <a:spcPct val="150000"/>
              </a:lnSpc>
              <a:buFont typeface="Wingdings" pitchFamily="2" charset="2"/>
              <a:buChar char="q"/>
            </a:pPr>
            <a:r>
              <a:rPr lang="en-US" sz="1800" dirty="0" smtClean="0"/>
              <a:t>Therefore, This project will conclude that which protocol amongst IS-IS, RIP, EIGRP, OSPF is best  suited for an IPv6 networks</a:t>
            </a:r>
          </a:p>
          <a:p>
            <a:pPr algn="just">
              <a:buNone/>
            </a:pPr>
            <a:endParaRPr 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r>
              <a:rPr lang="en-US" b="1" u="sng" dirty="0" smtClean="0"/>
              <a:t>Literature Survey</a:t>
            </a:r>
            <a:endParaRPr lang="en-US" b="1" u="sng" dirty="0"/>
          </a:p>
        </p:txBody>
      </p:sp>
      <p:sp>
        <p:nvSpPr>
          <p:cNvPr id="3" name="Content Placeholder 2"/>
          <p:cNvSpPr>
            <a:spLocks noGrp="1"/>
          </p:cNvSpPr>
          <p:nvPr>
            <p:ph sz="quarter" idx="1"/>
          </p:nvPr>
        </p:nvSpPr>
        <p:spPr>
          <a:xfrm>
            <a:off x="0" y="685800"/>
            <a:ext cx="8763000" cy="5867400"/>
          </a:xfrm>
        </p:spPr>
        <p:txBody>
          <a:bodyPr>
            <a:normAutofit/>
          </a:bodyPr>
          <a:lstStyle/>
          <a:p>
            <a:pPr algn="just">
              <a:buNone/>
            </a:pPr>
            <a:r>
              <a:rPr lang="en-US" sz="1800" dirty="0" smtClean="0"/>
              <a:t>                           </a:t>
            </a:r>
          </a:p>
          <a:p>
            <a:pPr algn="just">
              <a:buNone/>
            </a:pPr>
            <a:r>
              <a:rPr lang="en-US" sz="1800" dirty="0" smtClean="0"/>
              <a:t>                      The study of this paper represents a simple comparative study of RIP and OSPF protocols. It gives the information about RIP protocol and its versions such as RIP v1, RIP v2, </a:t>
            </a:r>
            <a:r>
              <a:rPr lang="en-US" sz="1800" dirty="0" err="1" smtClean="0"/>
              <a:t>RIPng</a:t>
            </a:r>
            <a:r>
              <a:rPr lang="en-US" sz="1800" dirty="0" smtClean="0"/>
              <a:t>. The difference between these versions is stated in the paper whereas it also gives information of OSPF and its versions The comparison between RIP and OSPF was carried out by considering parameters such as latency, Packet loss, Throughput, Convergence time.</a:t>
            </a:r>
            <a:r>
              <a:rPr lang="en-US" sz="1800" b="1" dirty="0" smtClean="0"/>
              <a:t>[1]</a:t>
            </a:r>
          </a:p>
          <a:p>
            <a:pPr algn="just">
              <a:buNone/>
            </a:pPr>
            <a:r>
              <a:rPr lang="en-US" sz="1800" dirty="0" smtClean="0"/>
              <a:t>                        At the end the result was concluded in the form of comparison graph. Here RIP sends the contents of the routing table every 30s whereas OSPF sends hello packets in every 10s and when any data is updated, it sends the updated data alone and not the whole routing database. RIP sends the whole routing information through periodic updates which overloads the network and results in unnecessary waste of bandwidth. RIP has higher convergence time than OSPF .OSPF on the other hand has fast convergence and efficiently uses the bandwidth. Since OSPF has fast convergence, packet loss is less. The throughput rate is higher for OSPF than RIP. Therefore all over analysis concludes that OSPF is better than RIP.</a:t>
            </a:r>
            <a:r>
              <a:rPr lang="en-US" sz="1800" b="1" dirty="0" smtClean="0"/>
              <a:t>[1]</a:t>
            </a:r>
          </a:p>
          <a:p>
            <a:pPr algn="just">
              <a:buNone/>
            </a:pPr>
            <a:r>
              <a:rPr lang="en-US" sz="1800" dirty="0" smtClean="0"/>
              <a:t>                     Drawback of this paper is author have not considered IS-IS and EIGRP for comparison.</a:t>
            </a:r>
            <a:r>
              <a:rPr lang="en-US" sz="1800" b="1" dirty="0" smtClean="0"/>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52400"/>
            <a:ext cx="8763000" cy="6705600"/>
          </a:xfrm>
        </p:spPr>
        <p:txBody>
          <a:bodyPr>
            <a:normAutofit/>
          </a:bodyPr>
          <a:lstStyle/>
          <a:p>
            <a:pPr algn="just">
              <a:lnSpc>
                <a:spcPct val="150000"/>
              </a:lnSpc>
              <a:buNone/>
            </a:pPr>
            <a:r>
              <a:rPr lang="en-US" sz="1800" dirty="0" smtClean="0"/>
              <a:t>              Study of this paper represents a detailed description of EIGRP, RIP, OSPF routing protocol and analyzed their performance. This paper also gives information about header format of the routing protocols. </a:t>
            </a:r>
            <a:r>
              <a:rPr lang="en-IN" sz="1800" dirty="0" smtClean="0"/>
              <a:t>The performance analysis is based upon parameters such as router updates, Number of next hop updates, Utilization, Throughput, Queuing delay.</a:t>
            </a:r>
            <a:r>
              <a:rPr lang="en-IN" sz="1800" b="1" dirty="0" smtClean="0"/>
              <a:t>[2]</a:t>
            </a:r>
          </a:p>
          <a:p>
            <a:pPr algn="just">
              <a:lnSpc>
                <a:spcPct val="150000"/>
              </a:lnSpc>
              <a:buNone/>
            </a:pPr>
            <a:r>
              <a:rPr lang="en-IN" sz="1800" dirty="0" smtClean="0"/>
              <a:t>                </a:t>
            </a:r>
            <a:r>
              <a:rPr lang="en-US" sz="1800" dirty="0" smtClean="0"/>
              <a:t>This article concludes by presenting a comprehensive survey of current research on routing protocols from various experimental results evaluating the performance of RIP, OSPF, and EIGRP. OSPF has the least cost of transmission and maximum throughput followed by EIGRP and RIP for the case of queuing delay EIGRP has the least delay followed by OSPF, RIP EIGRP has the maximum link utilization followed by OSPF, and RIP.</a:t>
            </a:r>
            <a:r>
              <a:rPr lang="en-US" sz="1800" b="1" dirty="0" smtClean="0"/>
              <a:t>[2]</a:t>
            </a:r>
          </a:p>
          <a:p>
            <a:pPr algn="just">
              <a:lnSpc>
                <a:spcPct val="150000"/>
              </a:lnSpc>
              <a:buNone/>
            </a:pPr>
            <a:r>
              <a:rPr lang="en-US" sz="1800" dirty="0" smtClean="0"/>
              <a:t>                   Drawback of this paper is that the author has not considered IS-IS routing protocol and one of the important parameter which is </a:t>
            </a:r>
            <a:r>
              <a:rPr lang="en-US" sz="1800" dirty="0" err="1" smtClean="0"/>
              <a:t>Gitter</a:t>
            </a:r>
            <a:r>
              <a:rPr lang="en-US" sz="1800" dirty="0" smtClean="0"/>
              <a:t>.</a:t>
            </a:r>
            <a:r>
              <a:rPr lang="en-US" sz="1800" b="1" dirty="0" smtClean="0"/>
              <a:t>[2]</a:t>
            </a:r>
          </a:p>
          <a:p>
            <a:pPr>
              <a:buNone/>
            </a:pPr>
            <a:endParaRPr lang="en-US" sz="1800" dirty="0" smtClean="0"/>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a:lnSpc>
                <a:spcPct val="150000"/>
              </a:lnSpc>
              <a:buNone/>
            </a:pPr>
            <a:endParaRPr lang="en-IN" sz="1800" dirty="0" smtClean="0"/>
          </a:p>
          <a:p>
            <a:pPr>
              <a:buNone/>
            </a:pPr>
            <a:endParaRPr lang="en-US" sz="1800" i="1" dirty="0" smtClean="0"/>
          </a:p>
          <a:p>
            <a:pPr>
              <a:buNone/>
            </a:pPr>
            <a:endParaRPr lang="en-US" sz="1800" i="1" dirty="0" smtClean="0"/>
          </a:p>
          <a:p>
            <a:pPr>
              <a:buNone/>
            </a:pPr>
            <a:endParaRPr lang="en-US" sz="1800" i="1" dirty="0"/>
          </a:p>
        </p:txBody>
      </p:sp>
      <p:sp>
        <p:nvSpPr>
          <p:cNvPr id="4" name="Rectangle 3"/>
          <p:cNvSpPr/>
          <p:nvPr/>
        </p:nvSpPr>
        <p:spPr>
          <a:xfrm>
            <a:off x="0" y="152400"/>
            <a:ext cx="8686800" cy="7155805"/>
          </a:xfrm>
          <a:prstGeom prst="rect">
            <a:avLst/>
          </a:prstGeom>
        </p:spPr>
        <p:txBody>
          <a:bodyPr wrap="square">
            <a:spAutoFit/>
          </a:bodyPr>
          <a:lstStyle/>
          <a:p>
            <a:pPr algn="just">
              <a:lnSpc>
                <a:spcPct val="150000"/>
              </a:lnSpc>
            </a:pPr>
            <a:r>
              <a:rPr lang="en-US" dirty="0" smtClean="0"/>
              <a:t>            In Study of this paper represents the performance evaluation which was carried out of different routing protocol like RIP and OSPF for IPv6. OPNET simulation tool 14.5 was used to evaluate the performance of RIP and OSPF in three network models in which two network models will perform on one routing protocol only while the third are used to evaluate the performance of combination of RIP and OSPF protocols. The performance of these routing protocol are based on packet delay variation, end to end delay, traffic received, traffic sent, response time, jitter, page response time, object response time, traffic dropped for IPv6 Etc.</a:t>
            </a:r>
            <a:r>
              <a:rPr lang="en-US" b="1" dirty="0" smtClean="0"/>
              <a:t>[3]</a:t>
            </a:r>
          </a:p>
          <a:p>
            <a:pPr algn="just">
              <a:lnSpc>
                <a:spcPct val="150000"/>
              </a:lnSpc>
            </a:pPr>
            <a:r>
              <a:rPr lang="en-US" dirty="0" smtClean="0"/>
              <a:t>            By comparing these protocols performance, They have come across that the combined implementation of RIPNG and OSPFv3 routing protocol in the network in IPv6 performs better than RIPNG and OSPFv3. In the case of individual routing protocol performance, overall performance of OSPFv3 is better than RIPNG. </a:t>
            </a:r>
            <a:r>
              <a:rPr lang="en-US" b="1" dirty="0" smtClean="0"/>
              <a:t>[3]</a:t>
            </a:r>
          </a:p>
          <a:p>
            <a:pPr algn="just">
              <a:lnSpc>
                <a:spcPct val="150000"/>
              </a:lnSpc>
            </a:pPr>
            <a:r>
              <a:rPr lang="en-US" dirty="0" smtClean="0"/>
              <a:t>           Drawback of this paper is that the author has not considered other protocols such as EIGRP and IS-IS</a:t>
            </a:r>
            <a:r>
              <a:rPr lang="en-US" b="1" dirty="0" smtClean="0"/>
              <a:t>[3]</a:t>
            </a:r>
          </a:p>
          <a:p>
            <a:pPr algn="just">
              <a:lnSpc>
                <a:spcPct val="150000"/>
              </a:lnSpc>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t>Problem Statement</a:t>
            </a:r>
            <a:endParaRPr lang="en-IN" b="1" u="sng" dirty="0"/>
          </a:p>
        </p:txBody>
      </p:sp>
      <p:sp>
        <p:nvSpPr>
          <p:cNvPr id="3" name="Content Placeholder 2"/>
          <p:cNvSpPr>
            <a:spLocks noGrp="1"/>
          </p:cNvSpPr>
          <p:nvPr>
            <p:ph sz="quarter" idx="1"/>
          </p:nvPr>
        </p:nvSpPr>
        <p:spPr/>
        <p:txBody>
          <a:bodyPr/>
          <a:lstStyle/>
          <a:p>
            <a:pPr algn="ctr">
              <a:buNone/>
            </a:pPr>
            <a:endParaRPr lang="en-US" sz="2800" dirty="0" smtClean="0"/>
          </a:p>
          <a:p>
            <a:pPr algn="ctr">
              <a:buNone/>
            </a:pPr>
            <a:endParaRPr lang="en-US" sz="2800" dirty="0" smtClean="0"/>
          </a:p>
          <a:p>
            <a:pPr algn="ctr">
              <a:buNone/>
            </a:pPr>
            <a:r>
              <a:rPr lang="en-US" sz="2800" dirty="0" smtClean="0"/>
              <a:t>Performance  Evaluation  and  Analysis  of  RIP, OSPF,IS-IS and EIGRP  Adaptive routing protocols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objectives</a:t>
            </a:r>
            <a:endParaRPr lang="en-IN" b="1" u="sng" dirty="0"/>
          </a:p>
        </p:txBody>
      </p:sp>
      <p:sp>
        <p:nvSpPr>
          <p:cNvPr id="3" name="Content Placeholder 2"/>
          <p:cNvSpPr>
            <a:spLocks noGrp="1"/>
          </p:cNvSpPr>
          <p:nvPr>
            <p:ph sz="quarter" idx="1"/>
          </p:nvPr>
        </p:nvSpPr>
        <p:spPr/>
        <p:txBody>
          <a:bodyPr/>
          <a:lstStyle/>
          <a:p>
            <a:pPr>
              <a:lnSpc>
                <a:spcPct val="150000"/>
              </a:lnSpc>
              <a:buNone/>
            </a:pPr>
            <a:r>
              <a:rPr lang="en-IN" dirty="0" smtClean="0"/>
              <a:t>1. To Study the adaptive routing protocols</a:t>
            </a:r>
          </a:p>
          <a:p>
            <a:pPr>
              <a:lnSpc>
                <a:spcPct val="150000"/>
              </a:lnSpc>
              <a:buNone/>
            </a:pPr>
            <a:r>
              <a:rPr lang="en-IN" dirty="0" smtClean="0"/>
              <a:t>2. To simulate EIGRP, RIP, OSPF, IS-IS networks using network simulator software</a:t>
            </a:r>
          </a:p>
          <a:p>
            <a:pPr>
              <a:lnSpc>
                <a:spcPct val="150000"/>
              </a:lnSpc>
              <a:buNone/>
            </a:pPr>
            <a:r>
              <a:rPr lang="en-IN" dirty="0" smtClean="0"/>
              <a:t>3. To analyze and evaluate the performance of these protocols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r>
              <a:rPr lang="en-US" b="1" u="sng" dirty="0" smtClean="0"/>
              <a:t>Adaptive routing</a:t>
            </a:r>
            <a:endParaRPr lang="en-US" b="1" u="sng" dirty="0"/>
          </a:p>
        </p:txBody>
      </p:sp>
      <p:sp>
        <p:nvSpPr>
          <p:cNvPr id="3" name="Content Placeholder 2"/>
          <p:cNvSpPr>
            <a:spLocks noGrp="1"/>
          </p:cNvSpPr>
          <p:nvPr>
            <p:ph sz="quarter" idx="1"/>
          </p:nvPr>
        </p:nvSpPr>
        <p:spPr>
          <a:xfrm>
            <a:off x="152400" y="533400"/>
            <a:ext cx="8686800" cy="6324600"/>
          </a:xfrm>
        </p:spPr>
        <p:txBody>
          <a:bodyPr>
            <a:normAutofit/>
          </a:bodyPr>
          <a:lstStyle/>
          <a:p>
            <a:endParaRPr lang="en-US" sz="1800" dirty="0" smtClean="0"/>
          </a:p>
          <a:p>
            <a:pPr algn="just">
              <a:buFont typeface="Wingdings" pitchFamily="2" charset="2"/>
              <a:buChar char="q"/>
            </a:pPr>
            <a:r>
              <a:rPr lang="en-US" sz="1800" dirty="0" smtClean="0"/>
              <a:t>Adaptive routing, also called dynamic routing, is a process for determining the optimal path a data packet should follow through a network to arrive at a specific destination. Its purpose is to prevent packet delivery failure.</a:t>
            </a:r>
          </a:p>
          <a:p>
            <a:pPr algn="just">
              <a:buFont typeface="Wingdings" pitchFamily="2" charset="2"/>
              <a:buChar char="q"/>
            </a:pPr>
            <a:r>
              <a:rPr lang="en-US" sz="1800" dirty="0" smtClean="0"/>
              <a:t>In adaptive routing routers get configured automatically by using the routing protocols. It changes the path by considering metrics.</a:t>
            </a:r>
          </a:p>
          <a:p>
            <a:pPr algn="just">
              <a:buFont typeface="Wingdings" pitchFamily="2" charset="2"/>
              <a:buChar char="q"/>
            </a:pPr>
            <a:r>
              <a:rPr lang="en-US" sz="1800" dirty="0" smtClean="0"/>
              <a:t>Router metrics are metrics used by a router to make routing decisions. Metric is decided by hop count, Bandwidth, Load, Traffic, Reliability.</a:t>
            </a:r>
          </a:p>
          <a:p>
            <a:pPr algn="just">
              <a:buFont typeface="Wingdings" pitchFamily="2" charset="2"/>
              <a:buChar char="q"/>
            </a:pPr>
            <a:r>
              <a:rPr lang="en-US" sz="1800" dirty="0" smtClean="0"/>
              <a:t>There are two types of adaptive routing:-</a:t>
            </a:r>
          </a:p>
          <a:p>
            <a:pPr marL="342900" indent="-342900" algn="just">
              <a:buFont typeface="+mj-lt"/>
              <a:buAutoNum type="arabicPeriod"/>
            </a:pPr>
            <a:r>
              <a:rPr lang="en-US" sz="1800" b="1" dirty="0" err="1" smtClean="0"/>
              <a:t>Intradomain</a:t>
            </a:r>
            <a:r>
              <a:rPr lang="en-US" sz="1800" b="1" dirty="0" smtClean="0"/>
              <a:t> </a:t>
            </a:r>
            <a:r>
              <a:rPr lang="en-US" sz="1800" dirty="0" smtClean="0"/>
              <a:t>which includes Distance vector and link state routing.</a:t>
            </a:r>
          </a:p>
          <a:p>
            <a:pPr marL="342900" indent="-342900" algn="just">
              <a:buFont typeface="+mj-lt"/>
              <a:buAutoNum type="arabicPeriod"/>
            </a:pPr>
            <a:r>
              <a:rPr lang="en-US" sz="1800" b="1" dirty="0" err="1" smtClean="0"/>
              <a:t>Interdomain</a:t>
            </a:r>
            <a:r>
              <a:rPr lang="en-US" sz="1800" dirty="0" smtClean="0"/>
              <a:t> which includes path vector routing.</a:t>
            </a:r>
          </a:p>
          <a:p>
            <a:pPr>
              <a:buFont typeface="Wingdings" pitchFamily="2" charset="2"/>
              <a:buChar char="q"/>
            </a:pPr>
            <a:endParaRPr lang="en-US" sz="1800" dirty="0" smtClean="0"/>
          </a:p>
          <a:p>
            <a:pPr>
              <a:buFont typeface="Wingdings" pitchFamily="2" charset="2"/>
              <a:buChar char="q"/>
            </a:pPr>
            <a:endParaRPr lang="en-US" sz="1800" dirty="0" smtClean="0"/>
          </a:p>
          <a:p>
            <a:pPr>
              <a:buFont typeface="Wingdings" pitchFamily="2" charset="2"/>
              <a:buChar char="q"/>
            </a:pPr>
            <a:endParaRPr lang="en-US" sz="1800" dirty="0"/>
          </a:p>
        </p:txBody>
      </p:sp>
      <p:pic>
        <p:nvPicPr>
          <p:cNvPr id="1026" name="Picture 2" descr="C:\Users\com\Desktop\rip-example-topology-routing-broadcast.png"/>
          <p:cNvPicPr>
            <a:picLocks noChangeAspect="1" noChangeArrowheads="1"/>
          </p:cNvPicPr>
          <p:nvPr/>
        </p:nvPicPr>
        <p:blipFill>
          <a:blip r:embed="rId2"/>
          <a:srcRect/>
          <a:stretch>
            <a:fillRect/>
          </a:stretch>
        </p:blipFill>
        <p:spPr bwMode="auto">
          <a:xfrm>
            <a:off x="381000" y="4191000"/>
            <a:ext cx="8077200" cy="2667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r>
              <a:rPr lang="en-US" b="1" u="sng" dirty="0" smtClean="0"/>
              <a:t>Distance vector routing</a:t>
            </a:r>
            <a:endParaRPr lang="en-US" b="1" u="sng" dirty="0"/>
          </a:p>
        </p:txBody>
      </p:sp>
      <p:sp>
        <p:nvSpPr>
          <p:cNvPr id="3" name="Content Placeholder 2"/>
          <p:cNvSpPr>
            <a:spLocks noGrp="1"/>
          </p:cNvSpPr>
          <p:nvPr>
            <p:ph sz="quarter" idx="1"/>
          </p:nvPr>
        </p:nvSpPr>
        <p:spPr>
          <a:xfrm>
            <a:off x="0" y="914400"/>
            <a:ext cx="9144000" cy="5943600"/>
          </a:xfrm>
        </p:spPr>
        <p:txBody>
          <a:bodyPr>
            <a:normAutofit/>
          </a:bodyPr>
          <a:lstStyle/>
          <a:p>
            <a:pPr algn="just"/>
            <a:r>
              <a:rPr lang="en-US" sz="1800" dirty="0" smtClean="0"/>
              <a:t>Distance vector routing is the type of </a:t>
            </a:r>
            <a:r>
              <a:rPr lang="en-US" sz="1800" dirty="0" err="1" smtClean="0"/>
              <a:t>intradomain</a:t>
            </a:r>
            <a:r>
              <a:rPr lang="en-US" sz="1800" dirty="0" smtClean="0"/>
              <a:t> routing which means that routing is done within an autonomous system.</a:t>
            </a:r>
          </a:p>
          <a:p>
            <a:pPr algn="just"/>
            <a:r>
              <a:rPr lang="en-US" sz="1800" dirty="0" smtClean="0"/>
              <a:t>Autonomous system is the system which is handled by single administrator.</a:t>
            </a:r>
          </a:p>
          <a:p>
            <a:pPr algn="just"/>
            <a:r>
              <a:rPr lang="en-US" sz="1800" dirty="0" smtClean="0"/>
              <a:t>In the distance vector the links required to reach destination are taken into considerations It can be also called as hop count.</a:t>
            </a:r>
          </a:p>
          <a:p>
            <a:pPr algn="just"/>
            <a:r>
              <a:rPr lang="en-US" sz="1800" dirty="0" smtClean="0"/>
              <a:t>Types of distance vector routing are:-</a:t>
            </a:r>
          </a:p>
          <a:p>
            <a:pPr marL="342900" indent="-342900" algn="just">
              <a:buFont typeface="+mj-lt"/>
              <a:buAutoNum type="arabicPeriod"/>
            </a:pPr>
            <a:r>
              <a:rPr lang="en-US" sz="1800" b="1" dirty="0" smtClean="0"/>
              <a:t>RIP(Routing Information Protocol)</a:t>
            </a:r>
          </a:p>
          <a:p>
            <a:pPr marL="342900" indent="-342900" algn="just">
              <a:buFont typeface="+mj-lt"/>
              <a:buAutoNum type="arabicPeriod"/>
            </a:pPr>
            <a:r>
              <a:rPr lang="en-US" sz="1800" b="1" dirty="0" smtClean="0"/>
              <a:t>EIGRP(Enhanced Interior Gateway Routing Protocol</a:t>
            </a:r>
            <a:r>
              <a:rPr lang="en-US" sz="1800" b="1" dirty="0" smtClean="0"/>
              <a:t>)</a:t>
            </a:r>
          </a:p>
          <a:p>
            <a:pPr marL="342900" indent="-342900" algn="just">
              <a:buFont typeface="+mj-lt"/>
              <a:buAutoNum type="arabicPeriod"/>
            </a:pPr>
            <a:endParaRPr lang="en-US" sz="1800" b="1" dirty="0" smtClean="0"/>
          </a:p>
          <a:p>
            <a:pPr marL="342900" indent="-342900">
              <a:buFont typeface="+mj-lt"/>
              <a:buAutoNum type="arabicPeriod"/>
            </a:pPr>
            <a:endParaRPr lang="en-US" sz="1800" b="1" dirty="0"/>
          </a:p>
        </p:txBody>
      </p:sp>
      <p:pic>
        <p:nvPicPr>
          <p:cNvPr id="4" name="Picture 2" descr="C:\Users\com\Desktop\des.PNG"/>
          <p:cNvPicPr>
            <a:picLocks noChangeAspect="1" noChangeArrowheads="1"/>
          </p:cNvPicPr>
          <p:nvPr/>
        </p:nvPicPr>
        <p:blipFill>
          <a:blip r:embed="rId2"/>
          <a:srcRect/>
          <a:stretch>
            <a:fillRect/>
          </a:stretch>
        </p:blipFill>
        <p:spPr bwMode="auto">
          <a:xfrm>
            <a:off x="0" y="3657600"/>
            <a:ext cx="9144000" cy="2895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1415</TotalTime>
  <Words>1222</Words>
  <Application>Microsoft Office PowerPoint</Application>
  <PresentationFormat>On-screen Show (4:3)</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Title:  Adaptive Routing Protocol Analysis And Performance Evaluation In IPV6 Network  </vt:lpstr>
      <vt:lpstr>Introduction</vt:lpstr>
      <vt:lpstr>Literature Survey</vt:lpstr>
      <vt:lpstr>Slide 4</vt:lpstr>
      <vt:lpstr>Slide 5</vt:lpstr>
      <vt:lpstr>Problem Statement</vt:lpstr>
      <vt:lpstr>objectives</vt:lpstr>
      <vt:lpstr>Adaptive routing</vt:lpstr>
      <vt:lpstr>Distance vector routing</vt:lpstr>
      <vt:lpstr>Link state routing protocol</vt:lpstr>
      <vt:lpstr>Slide 11</vt:lpstr>
      <vt:lpstr>Design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admin</dc:creator>
  <cp:lastModifiedBy>ADITYA</cp:lastModifiedBy>
  <cp:revision>81</cp:revision>
  <dcterms:created xsi:type="dcterms:W3CDTF">2006-08-16T00:00:00Z</dcterms:created>
  <dcterms:modified xsi:type="dcterms:W3CDTF">2018-10-04T15:33:16Z</dcterms:modified>
</cp:coreProperties>
</file>