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1" r:id="rId4"/>
  </p:sldMasterIdLst>
  <p:notesMasterIdLst>
    <p:notesMasterId r:id="rId21"/>
  </p:notesMasterIdLst>
  <p:sldIdLst>
    <p:sldId id="263" r:id="rId5"/>
    <p:sldId id="268" r:id="rId6"/>
    <p:sldId id="354" r:id="rId7"/>
    <p:sldId id="261" r:id="rId8"/>
    <p:sldId id="338" r:id="rId9"/>
    <p:sldId id="329" r:id="rId10"/>
    <p:sldId id="335" r:id="rId11"/>
    <p:sldId id="344" r:id="rId12"/>
    <p:sldId id="345" r:id="rId13"/>
    <p:sldId id="347" r:id="rId14"/>
    <p:sldId id="353" r:id="rId15"/>
    <p:sldId id="355" r:id="rId16"/>
    <p:sldId id="357" r:id="rId17"/>
    <p:sldId id="356" r:id="rId18"/>
    <p:sldId id="266"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FAD7D2-A417-4A83-B659-777EEEA7F487}">
          <p14:sldIdLst>
            <p14:sldId id="263"/>
            <p14:sldId id="268"/>
            <p14:sldId id="354"/>
            <p14:sldId id="261"/>
            <p14:sldId id="338"/>
            <p14:sldId id="329"/>
            <p14:sldId id="335"/>
            <p14:sldId id="344"/>
            <p14:sldId id="345"/>
            <p14:sldId id="347"/>
            <p14:sldId id="353"/>
            <p14:sldId id="355"/>
            <p14:sldId id="357"/>
            <p14:sldId id="356"/>
            <p14:sldId id="266"/>
            <p14:sldId id="281"/>
          </p14:sldIdLst>
        </p14:section>
      </p14:sectionLst>
    </p:ext>
    <p:ext uri="{EFAFB233-063F-42B5-8137-9DF3F51BA10A}">
      <p15:sldGuideLst xmlns:p15="http://schemas.microsoft.com/office/powerpoint/2012/main">
        <p15:guide id="1" orient="horz" pos="2123"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CF"/>
    <a:srgbClr val="FFE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39" autoAdjust="0"/>
  </p:normalViewPr>
  <p:slideViewPr>
    <p:cSldViewPr>
      <p:cViewPr>
        <p:scale>
          <a:sx n="150" d="100"/>
          <a:sy n="150" d="100"/>
        </p:scale>
        <p:origin x="-1891" y="-2794"/>
      </p:cViewPr>
      <p:guideLst>
        <p:guide orient="horz" pos="2123"/>
        <p:guide pos="38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32749721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9033730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60840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20824393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66869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14035248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33552069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33132830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8464859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5/24/2023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12370536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9F288-3DF1-4F18-821E-3AEC53F49408}" type="datetimeFigureOut">
              <a:rPr lang="en-US" smtClean="0"/>
              <a:t>5/24/2023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17151475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9F288-3DF1-4F18-821E-3AEC53F49408}" type="datetimeFigureOut">
              <a:rPr lang="en-US" smtClean="0"/>
              <a:t>5/24/2023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41047046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9F288-3DF1-4F18-821E-3AEC53F49408}" type="datetimeFigureOut">
              <a:rPr lang="en-US" smtClean="0"/>
              <a:t>5/24/2023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296664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9F288-3DF1-4F18-821E-3AEC53F49408}" type="datetimeFigureOut">
              <a:rPr lang="en-US" smtClean="0"/>
              <a:t>5/24/2023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8880436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39F288-3DF1-4F18-821E-3AEC53F49408}" type="datetimeFigureOut">
              <a:rPr lang="en-US" smtClean="0"/>
              <a:t>5/24/2023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24273943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A37D0-48D6-4BB4-9B38-BCA23650EEC2}" type="slidenum">
              <a:rPr lang="en-IN" smtClean="0"/>
              <a:t>‹#›</a:t>
            </a:fld>
            <a:endParaRPr lang="en-IN"/>
          </a:p>
        </p:txBody>
      </p:sp>
      <p:sp>
        <p:nvSpPr>
          <p:cNvPr id="5" name="Date Placeholder 4"/>
          <p:cNvSpPr>
            <a:spLocks noGrp="1"/>
          </p:cNvSpPr>
          <p:nvPr>
            <p:ph type="dt" sz="half" idx="10"/>
          </p:nvPr>
        </p:nvSpPr>
        <p:spPr/>
        <p:txBody>
          <a:bodyPr/>
          <a:lstStyle/>
          <a:p>
            <a:fld id="{6439F288-3DF1-4F18-821E-3AEC53F49408}" type="datetimeFigureOut">
              <a:rPr lang="en-US" smtClean="0"/>
              <a:t>5/24/2023</a:t>
            </a:fld>
            <a:endParaRPr lang="en-IN"/>
          </a:p>
        </p:txBody>
      </p:sp>
    </p:spTree>
    <p:extLst>
      <p:ext uri="{BB962C8B-B14F-4D97-AF65-F5344CB8AC3E}">
        <p14:creationId xmlns:p14="http://schemas.microsoft.com/office/powerpoint/2010/main" val="30988379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39F288-3DF1-4F18-821E-3AEC53F49408}" type="datetimeFigureOut">
              <a:rPr lang="en-US" smtClean="0"/>
              <a:t>5/24/2023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6A37D0-48D6-4BB4-9B38-BCA23650EEC2}" type="slidenum">
              <a:rPr lang="en-IN" smtClean="0"/>
              <a:t>‹#›</a:t>
            </a:fld>
            <a:endParaRPr lang="en-IN"/>
          </a:p>
        </p:txBody>
      </p:sp>
    </p:spTree>
    <p:extLst>
      <p:ext uri="{BB962C8B-B14F-4D97-AF65-F5344CB8AC3E}">
        <p14:creationId xmlns:p14="http://schemas.microsoft.com/office/powerpoint/2010/main" val="371837671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19336" y="246223"/>
            <a:ext cx="11953328" cy="6417141"/>
          </a:xfrm>
          <a:prstGeom prst="rect">
            <a:avLst/>
          </a:prstGeom>
          <a:noFill/>
          <a:ln w="9525">
            <a:noFill/>
            <a:miter lim="800000"/>
          </a:ln>
          <a:effectLst/>
        </p:spPr>
        <p:txBody>
          <a:bodyPr vert="horz" wrap="square" lIns="91440" tIns="45720" rIns="91440" bIns="45720" numCol="1" anchor="ctr" anchorCtr="0" compatLnSpc="1">
            <a:spAutoFit/>
          </a:bodyPr>
          <a:lstStyle/>
          <a:p>
            <a:pPr algn="ctr" defTabSz="914400" fontAlgn="base">
              <a:spcBef>
                <a:spcPct val="0"/>
              </a:spcBef>
              <a:spcAft>
                <a:spcPct val="0"/>
              </a:spcAft>
            </a:pPr>
            <a:r>
              <a:rPr lang="en-US" sz="2500" b="1" dirty="0">
                <a:solidFill>
                  <a:srgbClr val="000000"/>
                </a:solidFill>
                <a:latin typeface="Times New Roman" panose="02020603050405020304" pitchFamily="18" charset="0"/>
                <a:cs typeface="Times New Roman" panose="02020603050405020304" pitchFamily="18" charset="0"/>
              </a:rPr>
              <a:t>Visvesvaraya technological university</a:t>
            </a:r>
            <a:endParaRPr lang="en-US" sz="800" dirty="0">
              <a:latin typeface="Arial" panose="020B0604020202020204" pitchFamily="34" charset="0"/>
              <a:cs typeface="Arial" panose="020B0604020202020204" pitchFamily="34" charset="0"/>
            </a:endParaRPr>
          </a:p>
          <a:p>
            <a:pPr algn="ctr" defTabSz="914400" eaLnBrk="0" fontAlgn="base" hangingPunct="0">
              <a:spcBef>
                <a:spcPct val="0"/>
              </a:spcBef>
              <a:spcAft>
                <a:spcPct val="0"/>
              </a:spcAft>
            </a:pPr>
            <a:r>
              <a:rPr lang="en-US" sz="2000" dirty="0">
                <a:solidFill>
                  <a:srgbClr val="000000"/>
                </a:solidFill>
                <a:latin typeface="Times New Roman" panose="02020603050405020304" pitchFamily="18" charset="0"/>
                <a:cs typeface="Times New Roman" panose="02020603050405020304" pitchFamily="18" charset="0"/>
              </a:rPr>
              <a:t>“Jnana </a:t>
            </a:r>
            <a:r>
              <a:rPr lang="en-US" sz="2000" dirty="0" err="1">
                <a:solidFill>
                  <a:srgbClr val="000000"/>
                </a:solidFill>
                <a:latin typeface="Times New Roman" panose="02020603050405020304" pitchFamily="18" charset="0"/>
                <a:cs typeface="Times New Roman" panose="02020603050405020304" pitchFamily="18" charset="0"/>
              </a:rPr>
              <a:t>sangama</a:t>
            </a:r>
            <a:r>
              <a:rPr lang="en-US" sz="2000" dirty="0">
                <a:solidFill>
                  <a:srgbClr val="000000"/>
                </a:solidFill>
                <a:latin typeface="Times New Roman" panose="02020603050405020304" pitchFamily="18" charset="0"/>
                <a:cs typeface="Times New Roman" panose="02020603050405020304" pitchFamily="18" charset="0"/>
              </a:rPr>
              <a:t>” Belagavi-590018</a:t>
            </a:r>
            <a:endParaRPr lang="en-US" sz="800" dirty="0">
              <a:latin typeface="Arial" panose="020B0604020202020204" pitchFamily="34" charset="0"/>
              <a:cs typeface="Arial" panose="020B0604020202020204" pitchFamily="34" charset="0"/>
            </a:endParaRPr>
          </a:p>
          <a:p>
            <a:pPr algn="ctr" defTabSz="914400" eaLnBrk="0" fontAlgn="base" hangingPunct="0">
              <a:spcBef>
                <a:spcPct val="0"/>
              </a:spcBef>
              <a:spcAft>
                <a:spcPct val="0"/>
              </a:spcAft>
            </a:pPr>
            <a:r>
              <a:rPr lang="en-US" sz="1200" dirty="0">
                <a:latin typeface="Times New Roman" panose="02020603050405020304" pitchFamily="18" charset="0"/>
                <a:cs typeface="Times New Roman" panose="02020603050405020304" pitchFamily="18" charset="0"/>
              </a:rPr>
              <a:t>  </a:t>
            </a:r>
            <a:r>
              <a:rPr lang="en-US" sz="9100" dirty="0">
                <a:latin typeface="Times New Roman" panose="02020603050405020304" pitchFamily="18" charset="0"/>
                <a:cs typeface="Times New Roman" panose="02020603050405020304" pitchFamily="18" charset="0"/>
              </a:rPr>
              <a:t> </a:t>
            </a:r>
            <a:endParaRPr lang="en-US" sz="800" dirty="0">
              <a:latin typeface="Arial" panose="020B0604020202020204" pitchFamily="34" charset="0"/>
              <a:cs typeface="Arial" panose="020B0604020202020204" pitchFamily="34" charset="0"/>
            </a:endParaRPr>
          </a:p>
          <a:p>
            <a:pPr algn="ctr" defTabSz="914400" eaLnBrk="0" fontAlgn="base" hangingPunct="0">
              <a:spcBef>
                <a:spcPct val="0"/>
              </a:spcBef>
              <a:spcAft>
                <a:spcPct val="0"/>
              </a:spcAft>
            </a:pPr>
            <a:r>
              <a:rPr lang="en-US" sz="1700" i="1" dirty="0">
                <a:solidFill>
                  <a:srgbClr val="000000"/>
                </a:solidFill>
                <a:latin typeface="Times New Roman" panose="02020603050405020304" pitchFamily="18" charset="0"/>
                <a:cs typeface="Times New Roman" panose="02020603050405020304" pitchFamily="18" charset="0"/>
              </a:rPr>
              <a:t>Main project presentation on</a:t>
            </a:r>
            <a:endParaRPr lang="en-US" sz="800" dirty="0">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pPr>
            <a:r>
              <a:rPr lang="en-US" sz="2800" b="1" dirty="0">
                <a:solidFill>
                  <a:srgbClr val="000000"/>
                </a:solidFill>
                <a:latin typeface="Times New Roman" panose="02020603050405020304" pitchFamily="18" charset="0"/>
                <a:cs typeface="Times New Roman" panose="02020603050405020304" pitchFamily="18" charset="0"/>
              </a:rPr>
              <a:t>Diabetes prediction using Machine learning Techniques</a:t>
            </a:r>
            <a:endParaRPr lang="en-US" sz="2800" dirty="0">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pPr>
            <a:r>
              <a:rPr lang="en-US" sz="1700" i="1" dirty="0">
                <a:solidFill>
                  <a:srgbClr val="000000"/>
                </a:solidFill>
                <a:latin typeface="Times New Roman" panose="02020603050405020304"/>
                <a:cs typeface="Times New Roman" panose="02020603050405020304"/>
              </a:rPr>
              <a:t>By</a:t>
            </a:r>
            <a:endParaRPr lang="en-IN" altLang="en-US" sz="1600" b="1" dirty="0">
              <a:solidFill>
                <a:srgbClr val="000000"/>
              </a:solidFill>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pPr>
            <a:r>
              <a:rPr lang="en-US" sz="1600" b="1" dirty="0">
                <a:solidFill>
                  <a:srgbClr val="000000"/>
                </a:solidFill>
                <a:latin typeface="Times New Roman" panose="02020603050405020304" pitchFamily="18" charset="0"/>
                <a:cs typeface="Times New Roman" panose="02020603050405020304" pitchFamily="18" charset="0"/>
              </a:rPr>
              <a:t>OMKAR KIRAN SHET   (1VE19EC075)</a:t>
            </a:r>
            <a:endParaRPr lang="en-US" sz="1600" b="1" dirty="0">
              <a:latin typeface="Times New Roman" panose="02020603050405020304" pitchFamily="18" charset="0"/>
              <a:cs typeface="Times New Roman" panose="02020603050405020304" pitchFamily="18" charset="0"/>
            </a:endParaRPr>
          </a:p>
          <a:p>
            <a:pPr algn="ctr" defTabSz="914400">
              <a:spcBef>
                <a:spcPct val="0"/>
              </a:spcBef>
              <a:spcAft>
                <a:spcPct val="0"/>
              </a:spcAft>
            </a:pPr>
            <a:r>
              <a:rPr lang="en-US" sz="1600" b="1" dirty="0">
                <a:solidFill>
                  <a:srgbClr val="000000"/>
                </a:solidFill>
                <a:latin typeface="Times New Roman" panose="02020603050405020304" pitchFamily="18" charset="0"/>
                <a:cs typeface="Times New Roman" panose="02020603050405020304" pitchFamily="18" charset="0"/>
              </a:rPr>
              <a:t>SHREYAS G N     (1VE1</a:t>
            </a:r>
            <a:r>
              <a:rPr lang="en-IN" altLang="en-US" sz="1600" b="1" dirty="0">
                <a:solidFill>
                  <a:srgbClr val="000000"/>
                </a:solidFill>
                <a:latin typeface="Times New Roman" panose="02020603050405020304" pitchFamily="18" charset="0"/>
                <a:cs typeface="Times New Roman" panose="02020603050405020304" pitchFamily="18" charset="0"/>
              </a:rPr>
              <a:t>9</a:t>
            </a:r>
            <a:r>
              <a:rPr lang="en-US" sz="1600" b="1" dirty="0">
                <a:solidFill>
                  <a:srgbClr val="000000"/>
                </a:solidFill>
                <a:latin typeface="Times New Roman" panose="02020603050405020304" pitchFamily="18" charset="0"/>
                <a:cs typeface="Times New Roman" panose="02020603050405020304" pitchFamily="18" charset="0"/>
              </a:rPr>
              <a:t>EC0</a:t>
            </a:r>
            <a:r>
              <a:rPr lang="en-IN" altLang="en-US" sz="1600" b="1" dirty="0">
                <a:solidFill>
                  <a:srgbClr val="000000"/>
                </a:solidFill>
                <a:latin typeface="Times New Roman" panose="02020603050405020304" pitchFamily="18" charset="0"/>
                <a:cs typeface="Times New Roman" panose="02020603050405020304" pitchFamily="18" charset="0"/>
              </a:rPr>
              <a:t>98</a:t>
            </a:r>
            <a:r>
              <a:rPr lang="en-US" sz="1600" b="1" dirty="0">
                <a:solidFill>
                  <a:srgbClr val="000000"/>
                </a:solidFill>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pPr>
            <a:r>
              <a:rPr lang="en-US" sz="1700" i="1" dirty="0">
                <a:solidFill>
                  <a:srgbClr val="000000"/>
                </a:solidFill>
                <a:latin typeface="Times New Roman" panose="02020603050405020304" pitchFamily="18" charset="0"/>
                <a:cs typeface="Times New Roman" panose="02020603050405020304" pitchFamily="18" charset="0"/>
              </a:rPr>
              <a:t>Under the guidance</a:t>
            </a:r>
            <a:endParaRPr lang="en-US" sz="800" dirty="0">
              <a:latin typeface="Arial" panose="020B0604020202020204" pitchFamily="34" charset="0"/>
              <a:cs typeface="Arial" panose="020B0604020202020204" pitchFamily="34" charset="0"/>
            </a:endParaRPr>
          </a:p>
          <a:p>
            <a:pPr algn="ctr" defTabSz="914400" eaLnBrk="0" fontAlgn="base" hangingPunct="0">
              <a:spcBef>
                <a:spcPct val="0"/>
              </a:spcBef>
              <a:spcAft>
                <a:spcPct val="0"/>
              </a:spcAft>
            </a:pPr>
            <a:r>
              <a:rPr lang="en-US" sz="1700" i="1" dirty="0">
                <a:solidFill>
                  <a:srgbClr val="000000"/>
                </a:solidFill>
                <a:latin typeface="Times New Roman" panose="02020603050405020304" pitchFamily="18" charset="0"/>
                <a:cs typeface="Times New Roman" panose="02020603050405020304" pitchFamily="18" charset="0"/>
              </a:rPr>
              <a:t>Of</a:t>
            </a:r>
            <a:endParaRPr lang="en-US" sz="800" dirty="0">
              <a:latin typeface="Arial" panose="020B0604020202020204" pitchFamily="34" charset="0"/>
              <a:cs typeface="Arial" panose="020B0604020202020204" pitchFamily="34" charset="0"/>
            </a:endParaRPr>
          </a:p>
          <a:p>
            <a:pPr algn="ctr" defTabSz="914400" eaLnBrk="0" fontAlgn="base" hangingPunct="0">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Prof. Jayalakshmi N</a:t>
            </a:r>
          </a:p>
          <a:p>
            <a:pPr algn="ctr" defTabSz="914400" eaLnBrk="0" fontAlgn="base" hangingPunct="0">
              <a:spcBef>
                <a:spcPct val="0"/>
              </a:spcBef>
              <a:spcAft>
                <a:spcPct val="0"/>
              </a:spcAft>
            </a:pPr>
            <a:r>
              <a:rPr lang="en-US" sz="1400" dirty="0">
                <a:solidFill>
                  <a:srgbClr val="000000"/>
                </a:solidFill>
                <a:latin typeface="Times New Roman" panose="02020603050405020304" pitchFamily="18" charset="0"/>
                <a:cs typeface="Times New Roman" panose="02020603050405020304" pitchFamily="18" charset="0"/>
              </a:rPr>
              <a:t>Assistant Professor</a:t>
            </a:r>
            <a:endParaRPr lang="en-US" sz="800" dirty="0">
              <a:latin typeface="Arial" panose="020B0604020202020204" pitchFamily="34" charset="0"/>
              <a:cs typeface="Arial" panose="020B0604020202020204" pitchFamily="34" charset="0"/>
            </a:endParaRPr>
          </a:p>
          <a:p>
            <a:pPr algn="ctr" defTabSz="914400" eaLnBrk="0" fontAlgn="base" hangingPunct="0">
              <a:spcBef>
                <a:spcPct val="0"/>
              </a:spcBef>
              <a:spcAft>
                <a:spcPct val="0"/>
              </a:spcAft>
            </a:pPr>
            <a:r>
              <a:rPr lang="en-US" sz="1400" dirty="0">
                <a:solidFill>
                  <a:srgbClr val="000000"/>
                </a:solidFill>
                <a:latin typeface="Times New Roman" panose="02020603050405020304" pitchFamily="18" charset="0"/>
                <a:cs typeface="Times New Roman" panose="02020603050405020304" pitchFamily="18" charset="0"/>
              </a:rPr>
              <a:t>E&amp;CE, SVCE, Bangalore</a:t>
            </a:r>
            <a:endParaRPr lang="en-US" sz="800" dirty="0">
              <a:latin typeface="Arial" panose="020B0604020202020204" pitchFamily="34" charset="0"/>
              <a:cs typeface="Arial" panose="020B0604020202020204" pitchFamily="34" charset="0"/>
            </a:endParaRPr>
          </a:p>
          <a:p>
            <a:pPr algn="ctr" defTabSz="914400" eaLnBrk="0" fontAlgn="base" hangingPunct="0">
              <a:spcBef>
                <a:spcPct val="0"/>
              </a:spcBef>
              <a:spcAft>
                <a:spcPct val="0"/>
              </a:spcAft>
            </a:pPr>
            <a:r>
              <a:rPr lang="en-US" sz="1100" dirty="0">
                <a:latin typeface="Calibri" panose="020F0502020204030204" pitchFamily="34" charset="0"/>
                <a:ea typeface="Times New Roman" panose="02020603050405020304" pitchFamily="18" charset="0"/>
                <a:cs typeface="Times New Roman" panose="02020603050405020304" pitchFamily="18" charset="0"/>
              </a:rPr>
              <a:t> </a:t>
            </a:r>
            <a:r>
              <a:rPr lang="en-US" sz="1100" dirty="0">
                <a:latin typeface="Calibri" panose="020F0502020204030204" pitchFamily="34" charset="0"/>
                <a:ea typeface="Times New Roman" panose="02020603050405020304" pitchFamily="18" charset="0"/>
                <a:cs typeface="Calibri" panose="020F0502020204030204" pitchFamily="34" charset="0"/>
              </a:rPr>
              <a:t>  </a:t>
            </a:r>
            <a:r>
              <a:rPr lang="en-US" sz="6000" dirty="0">
                <a:latin typeface="Calibri" panose="020F0502020204030204" pitchFamily="34" charset="0"/>
                <a:ea typeface="Times New Roman" panose="02020603050405020304" pitchFamily="18" charset="0"/>
                <a:cs typeface="Times New Roman" panose="02020603050405020304" pitchFamily="18" charset="0"/>
              </a:rPr>
              <a:t> </a:t>
            </a:r>
            <a:endParaRPr lang="en-US" sz="800" dirty="0">
              <a:latin typeface="Arial" panose="020B0604020202020204" pitchFamily="34" charset="0"/>
              <a:ea typeface="Times New Roman" panose="02020603050405020304" pitchFamily="18" charset="0"/>
              <a:cs typeface="Arial" panose="020B0604020202020204" pitchFamily="34" charset="0"/>
            </a:endParaRPr>
          </a:p>
          <a:p>
            <a:pPr algn="ctr" defTabSz="914400" eaLnBrk="0" fontAlgn="base" hangingPunct="0">
              <a:spcBef>
                <a:spcPct val="0"/>
              </a:spcBef>
              <a:spcAft>
                <a:spcPct val="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Sri Venkateshwara College Of Engineering</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Bengaluru-562157</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222" y="1052736"/>
            <a:ext cx="2135555" cy="12020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1531" y="5259020"/>
            <a:ext cx="4104456" cy="6902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C1ECC3E9-F695-1F16-FC5F-2396E04DCB06}"/>
              </a:ext>
            </a:extLst>
          </p:cNvPr>
          <p:cNvSpPr txBox="1"/>
          <p:nvPr/>
        </p:nvSpPr>
        <p:spPr>
          <a:xfrm>
            <a:off x="155340" y="219147"/>
            <a:ext cx="11881320" cy="6563848"/>
          </a:xfrm>
          <a:prstGeom prst="rect">
            <a:avLst/>
          </a:prstGeom>
          <a:noFill/>
        </p:spPr>
        <p:txBody>
          <a:bodyPr wrap="square" rtlCol="0" anchor="t">
            <a:spAutoFit/>
          </a:bodyPr>
          <a:lstStyle/>
          <a:p>
            <a:pPr defTabSz="914400" fontAlgn="base">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1. Data Collection</a:t>
            </a:r>
          </a:p>
          <a:p>
            <a:pPr marL="285750" marR="18415" indent="-285750" algn="just">
              <a:lnSpc>
                <a:spcPct val="115000"/>
              </a:lnSpc>
              <a:spcAft>
                <a:spcPts val="130"/>
              </a:spcAft>
              <a:buFont typeface="Arial" panose="020B0604020202020204" pitchFamily="34" charset="0"/>
              <a:buChar char="•"/>
            </a:pPr>
            <a:r>
              <a:rPr lang="en-IN" sz="19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This module includes data collection and understanding the data to study the   patterns and trends which helps in prediction and evaluating the results. </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2. Data Preparation</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preprocessing is most important process. Mostly healthcare related data contains missing vale and other impurities that can cause effectiveness of data.</a:t>
            </a:r>
          </a:p>
          <a:p>
            <a:pPr marL="742950" lvl="1"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 improve quality and effectiveness obtained after mining process, Data preprocessing is done. </a:t>
            </a:r>
          </a:p>
          <a:p>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3. Model Building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data has been ready, we apply Machine Learning Technique</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Main objective to apply Machine Learning Techniques to analyze the performance of these methods and find accuracy of them</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b="1" i="1" dirty="0">
                <a:latin typeface="Times New Roman" panose="02020603050405020304" pitchFamily="18" charset="0"/>
              </a:rPr>
              <a:t>4</a:t>
            </a:r>
            <a:r>
              <a:rPr lang="en-US" sz="2000" b="1" dirty="0">
                <a:latin typeface="Times New Roman" panose="02020603050405020304" pitchFamily="18" charset="0"/>
              </a:rPr>
              <a:t>.Training and Test Phase</a:t>
            </a:r>
            <a:r>
              <a:rPr lang="en-IN" sz="2000" b="1" i="1" dirty="0">
                <a:latin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The process of training an ML model involves providing an ML algorithm with training data to learn from. Initially, the data set is divided into training and test data. </a:t>
            </a:r>
          </a:p>
          <a:p>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5.</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Performance Evaluation</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is the final step of prediction model. Here, we evaluate the prediction results using confusion matrix and various evaluation metrics like classification accuracy, </a:t>
            </a:r>
            <a:r>
              <a:rPr lang="en-US" sz="2000" dirty="0" err="1">
                <a:latin typeface="Times New Roman" panose="02020603050405020304" pitchFamily="18" charset="0"/>
                <a:cs typeface="Times New Roman" panose="02020603050405020304" pitchFamily="18" charset="0"/>
              </a:rPr>
              <a:t>presion</a:t>
            </a:r>
            <a:r>
              <a:rPr lang="en-US" sz="2000" dirty="0">
                <a:latin typeface="Times New Roman" panose="02020603050405020304" pitchFamily="18" charset="0"/>
                <a:cs typeface="Times New Roman" panose="02020603050405020304" pitchFamily="18" charset="0"/>
              </a:rPr>
              <a:t> and f1-score.</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ea typeface="SimSun" panose="02010600030101010101" pitchFamily="2" charset="-122"/>
                <a:cs typeface="Times New Roman" panose="02020603050405020304" pitchFamily="18" charset="0"/>
              </a:rPr>
              <a:t>Confusion matrix</a:t>
            </a:r>
            <a:r>
              <a:rPr lang="en-US" sz="2000" dirty="0">
                <a:latin typeface="Times New Roman" panose="02020603050405020304" pitchFamily="18" charset="0"/>
                <a:ea typeface="SimSun" panose="02010600030101010101" pitchFamily="2" charset="-122"/>
                <a:cs typeface="Times New Roman" panose="02020603050405020304" pitchFamily="18" charset="0"/>
              </a:rPr>
              <a:t>. The columns represents the predicted values of the target variables. The row represents the actual values of the target variables. </a:t>
            </a:r>
          </a:p>
          <a:p>
            <a:pPr marL="285750" indent="-28575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Metrics in a classification problem , the model performance is measured using the confusion matrix to know how accurately the true “+</a:t>
            </a:r>
            <a:r>
              <a:rPr lang="en-US" sz="2000" dirty="0" err="1">
                <a:latin typeface="Times New Roman" panose="02020603050405020304" pitchFamily="18" charset="0"/>
                <a:ea typeface="SimSun" panose="02010600030101010101" pitchFamily="2" charset="-122"/>
                <a:cs typeface="Times New Roman" panose="02020603050405020304" pitchFamily="18" charset="0"/>
              </a:rPr>
              <a:t>ve</a:t>
            </a:r>
            <a:r>
              <a:rPr lang="en-US" sz="2000" dirty="0">
                <a:latin typeface="Times New Roman" panose="02020603050405020304" pitchFamily="18" charset="0"/>
                <a:ea typeface="SimSun" panose="02010600030101010101" pitchFamily="2" charset="-122"/>
                <a:cs typeface="Times New Roman" panose="02020603050405020304" pitchFamily="18" charset="0"/>
              </a:rPr>
              <a:t>” and “-</a:t>
            </a:r>
            <a:r>
              <a:rPr lang="en-US" sz="2000" dirty="0" err="1">
                <a:latin typeface="Times New Roman" panose="02020603050405020304" pitchFamily="18" charset="0"/>
                <a:ea typeface="SimSun" panose="02010600030101010101" pitchFamily="2" charset="-122"/>
                <a:cs typeface="Times New Roman" panose="02020603050405020304" pitchFamily="18" charset="0"/>
              </a:rPr>
              <a:t>ve</a:t>
            </a:r>
            <a:r>
              <a:rPr lang="en-US" sz="2000" dirty="0">
                <a:latin typeface="Times New Roman" panose="02020603050405020304" pitchFamily="18" charset="0"/>
                <a:ea typeface="SimSun" panose="02010600030101010101" pitchFamily="2" charset="-122"/>
                <a:cs typeface="Times New Roman" panose="02020603050405020304" pitchFamily="18" charset="0"/>
              </a:rPr>
              <a:t>” were predicted.</a:t>
            </a:r>
            <a:endParaRPr lang="en-US" b="1" spc="-5" dirty="0">
              <a:latin typeface="Times New Roman" panose="02020603050405020304" pitchFamily="18" charset="0"/>
              <a:ea typeface="SimSun" panose="02010600030101010101" pitchFamily="2" charset="-122"/>
              <a:cs typeface="Times New Roman" panose="02020603050405020304" pitchFamily="18" charset="0"/>
              <a:sym typeface="+mn-ea"/>
            </a:endParaRPr>
          </a:p>
          <a:p>
            <a:endParaRPr lang="en-US" sz="1900" b="1" dirty="0">
              <a:latin typeface="Times New Roman" panose="02020603050405020304" pitchFamily="18" charset="0"/>
            </a:endParaRPr>
          </a:p>
        </p:txBody>
      </p:sp>
    </p:spTree>
    <p:extLst>
      <p:ext uri="{BB962C8B-B14F-4D97-AF65-F5344CB8AC3E}">
        <p14:creationId xmlns:p14="http://schemas.microsoft.com/office/powerpoint/2010/main" val="113160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AE8E6-26A4-88EE-832C-8BDFD73AEA5C}"/>
              </a:ext>
            </a:extLst>
          </p:cNvPr>
          <p:cNvSpPr txBox="1"/>
          <p:nvPr/>
        </p:nvSpPr>
        <p:spPr>
          <a:xfrm>
            <a:off x="1613756" y="332656"/>
            <a:ext cx="8964488"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A619E83-9D2E-66E0-3C12-08683C715B0E}"/>
              </a:ext>
            </a:extLst>
          </p:cNvPr>
          <p:cNvSpPr txBox="1"/>
          <p:nvPr/>
        </p:nvSpPr>
        <p:spPr>
          <a:xfrm>
            <a:off x="0" y="145276"/>
            <a:ext cx="12192000" cy="4083169"/>
          </a:xfrm>
          <a:prstGeom prst="rect">
            <a:avLst/>
          </a:prstGeom>
          <a:noFill/>
        </p:spPr>
        <p:txBody>
          <a:bodyPr wrap="square">
            <a:spAutoFit/>
          </a:bodyPr>
          <a:lstStyle/>
          <a:p>
            <a:endParaRPr lang="en-US" b="1" dirty="0">
              <a:latin typeface="Times New Roman" panose="02020603050405020304" pitchFamily="18" charset="0"/>
              <a:ea typeface="Calibri" panose="020F0502020204030204" pitchFamily="34" charset="0"/>
              <a:cs typeface="Times New Roman" panose="02020603050405020304" pitchFamily="18" charset="0"/>
              <a:sym typeface="+mn-ea"/>
            </a:endParaRPr>
          </a:p>
          <a:p>
            <a:pPr marL="457200" indent="-457200">
              <a:buAutoNum type="alphaLcPeriod"/>
            </a:pPr>
            <a:r>
              <a:rPr lang="en-US" sz="2000" b="1" dirty="0">
                <a:latin typeface="Times New Roman" panose="02020603050405020304" pitchFamily="18" charset="0"/>
                <a:ea typeface="SimSun" panose="02010600030101010101" pitchFamily="2" charset="-122"/>
                <a:cs typeface="Times New Roman" panose="02020603050405020304" pitchFamily="18" charset="0"/>
              </a:rPr>
              <a:t>Accuracy</a:t>
            </a:r>
            <a:r>
              <a:rPr lang="en-US" sz="2000" dirty="0">
                <a:latin typeface="Times New Roman" panose="02020603050405020304" pitchFamily="18" charset="0"/>
                <a:ea typeface="SimSun" panose="02010600030101010101" pitchFamily="2" charset="-122"/>
                <a:cs typeface="Times New Roman" panose="02020603050405020304" pitchFamily="18" charset="0"/>
              </a:rPr>
              <a:t>  Classification accuracy is what we usually mean, when we use the term accuracy. It is the ratio of number of correct prediction to the total number of input samples.</a:t>
            </a:r>
          </a:p>
          <a:p>
            <a:pPr marL="457200" indent="-457200">
              <a:buAutoNum type="alphaLcPeriod"/>
            </a:pPr>
            <a:endParaRPr lang="en-IN"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AutoNum type="alphaLcPeriod"/>
            </a:pPr>
            <a:r>
              <a:rPr lang="en-US" sz="2000" b="1" i="1" dirty="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ea typeface="SimSun" panose="02010600030101010101" pitchFamily="2" charset="-122"/>
                <a:cs typeface="Times New Roman" panose="02020603050405020304" pitchFamily="18" charset="0"/>
              </a:rPr>
              <a:t>It is implied as the measure of correctly identified positive case(</a:t>
            </a:r>
            <a:r>
              <a:rPr lang="en-US" sz="2000" dirty="0" err="1">
                <a:latin typeface="Times New Roman" panose="02020603050405020304" pitchFamily="18" charset="0"/>
                <a:ea typeface="SimSun" panose="02010600030101010101" pitchFamily="2" charset="-122"/>
                <a:cs typeface="Times New Roman" panose="02020603050405020304" pitchFamily="18" charset="0"/>
              </a:rPr>
              <a:t>Tp</a:t>
            </a:r>
            <a:r>
              <a:rPr lang="en-US" sz="2000" dirty="0">
                <a:latin typeface="Times New Roman" panose="02020603050405020304" pitchFamily="18" charset="0"/>
                <a:ea typeface="SimSun" panose="02010600030101010101" pitchFamily="2" charset="-122"/>
                <a:cs typeface="Times New Roman" panose="02020603050405020304" pitchFamily="18" charset="0"/>
              </a:rPr>
              <a:t>) from all the predictive positive cases(</a:t>
            </a:r>
            <a:r>
              <a:rPr lang="en-US" sz="2000" dirty="0" err="1">
                <a:latin typeface="Times New Roman" panose="02020603050405020304" pitchFamily="18" charset="0"/>
                <a:ea typeface="SimSun" panose="02010600030101010101" pitchFamily="2" charset="-122"/>
                <a:cs typeface="Times New Roman" panose="02020603050405020304" pitchFamily="18" charset="0"/>
              </a:rPr>
              <a:t>Tp+Fp</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p>
          <a:p>
            <a:pPr marL="457200" indent="-457200">
              <a:buAutoNum type="alphaLcPeriod"/>
            </a:pPr>
            <a:endParaRPr lang="en-IN" sz="20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rPr>
              <a:t> Recall/Sensitivity</a:t>
            </a:r>
            <a:r>
              <a:rPr lang="en-US" sz="2000" dirty="0">
                <a:latin typeface="Times New Roman" panose="02020603050405020304" pitchFamily="18" charset="0"/>
                <a:ea typeface="SimSun" panose="02010600030101010101" pitchFamily="2" charset="-122"/>
              </a:rPr>
              <a:t> It is implied as the measure of correctly identified positive case(</a:t>
            </a:r>
            <a:r>
              <a:rPr lang="en-US" sz="2000" dirty="0" err="1">
                <a:latin typeface="Times New Roman" panose="02020603050405020304" pitchFamily="18" charset="0"/>
                <a:ea typeface="SimSun" panose="02010600030101010101" pitchFamily="2" charset="-122"/>
              </a:rPr>
              <a:t>Tp</a:t>
            </a:r>
            <a:r>
              <a:rPr lang="en-US" sz="2000" dirty="0">
                <a:latin typeface="Times New Roman" panose="02020603050405020304" pitchFamily="18" charset="0"/>
                <a:ea typeface="SimSun" panose="02010600030101010101" pitchFamily="2" charset="-122"/>
              </a:rPr>
              <a:t>) from all the actual positive cases</a:t>
            </a:r>
            <a:endParaRPr lang="en-US" sz="2000" b="1" dirty="0">
              <a:latin typeface="Times New Roman" panose="02020603050405020304" pitchFamily="18" charset="0"/>
              <a:ea typeface="SimSun" panose="02010600030101010101" pitchFamily="2" charset="-122"/>
            </a:endParaRPr>
          </a:p>
          <a:p>
            <a:pPr indent="320040" algn="just">
              <a:spcBef>
                <a:spcPts val="200"/>
              </a:spcBef>
              <a:spcAft>
                <a:spcPts val="200"/>
              </a:spcAft>
              <a:tabLst>
                <a:tab pos="457200" algn="l"/>
              </a:tabLst>
            </a:pPr>
            <a:endParaRPr lang="en-US" sz="2000" b="1" dirty="0">
              <a:latin typeface="Times New Roman" panose="02020603050405020304" pitchFamily="18" charset="0"/>
            </a:endParaRPr>
          </a:p>
          <a:p>
            <a:pPr algn="just">
              <a:tabLst>
                <a:tab pos="685800" algn="l"/>
              </a:tabLst>
            </a:pPr>
            <a:r>
              <a:rPr lang="en-US" sz="2000" b="1" dirty="0">
                <a:latin typeface="Times New Roman" panose="02020603050405020304" pitchFamily="18" charset="0"/>
              </a:rPr>
              <a:t> </a:t>
            </a:r>
            <a:r>
              <a:rPr lang="en-US" sz="2000" b="1" dirty="0">
                <a:latin typeface="Times New Roman" panose="02020603050405020304" pitchFamily="18" charset="0"/>
                <a:ea typeface="SimSun" panose="02010600030101010101" pitchFamily="2" charset="-122"/>
              </a:rPr>
              <a:t>d. F1-Score</a:t>
            </a:r>
            <a:r>
              <a:rPr lang="en-IN" sz="2000" dirty="0">
                <a:latin typeface="Times New Roman" panose="02020603050405020304" pitchFamily="18"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It is harmonic mean of precision and recall. It gives the better measure of incorrectly classified cases than the accuracy metric</a:t>
            </a:r>
            <a:endParaRPr lang="en-US" sz="2000" b="1" dirty="0">
              <a:latin typeface="Times New Roman" panose="02020603050405020304" pitchFamily="18" charset="0"/>
            </a:endParaRPr>
          </a:p>
          <a:p>
            <a:pPr algn="just"/>
            <a:endParaRPr lang="en-US" b="1" dirty="0">
              <a:latin typeface="Times New Roman" panose="02020603050405020304" pitchFamily="18" charset="0"/>
            </a:endParaRPr>
          </a:p>
        </p:txBody>
      </p:sp>
      <p:pic>
        <p:nvPicPr>
          <p:cNvPr id="6150" name="Picture 6">
            <a:extLst>
              <a:ext uri="{FF2B5EF4-FFF2-40B4-BE49-F238E27FC236}">
                <a16:creationId xmlns:a16="http://schemas.microsoft.com/office/drawing/2014/main" id="{0953C087-BF76-B016-2D9C-43C89EAE749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52184" y="870560"/>
            <a:ext cx="2952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a:extLst>
              <a:ext uri="{FF2B5EF4-FFF2-40B4-BE49-F238E27FC236}">
                <a16:creationId xmlns:a16="http://schemas.microsoft.com/office/drawing/2014/main" id="{EBB7D1EA-50DA-0C79-5844-AD98A413D05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2304" y="2727536"/>
            <a:ext cx="1636305" cy="42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a:extLst>
              <a:ext uri="{FF2B5EF4-FFF2-40B4-BE49-F238E27FC236}">
                <a16:creationId xmlns:a16="http://schemas.microsoft.com/office/drawing/2014/main" id="{E58843FB-A104-BE6C-BBD1-5A329B71A21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8288" y="1791274"/>
            <a:ext cx="1636305" cy="42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10">
            <a:extLst>
              <a:ext uri="{FF2B5EF4-FFF2-40B4-BE49-F238E27FC236}">
                <a16:creationId xmlns:a16="http://schemas.microsoft.com/office/drawing/2014/main" id="{35277F4D-27AF-09B8-07B2-DFB9C235511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8168" y="3685606"/>
            <a:ext cx="3672408" cy="61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892D917-D331-C6F0-D714-BF763C63B667}"/>
              </a:ext>
            </a:extLst>
          </p:cNvPr>
          <p:cNvSpPr txBox="1"/>
          <p:nvPr/>
        </p:nvSpPr>
        <p:spPr>
          <a:xfrm>
            <a:off x="131676" y="4664001"/>
            <a:ext cx="11928648" cy="1883657"/>
          </a:xfrm>
          <a:prstGeom prst="rect">
            <a:avLst/>
          </a:prstGeom>
          <a:noFill/>
        </p:spPr>
        <p:txBody>
          <a:bodyPr wrap="square">
            <a:spAutoFit/>
          </a:bodyPr>
          <a:lstStyle/>
          <a:p>
            <a:pPr marL="18000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develop a smart web application, we have used the Flask micro-framework and integrated the best model. </a:t>
            </a:r>
          </a:p>
          <a:p>
            <a:pPr marL="18000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predict diabetes, a user is required to submit a form with necessary numbers of diabetes related parameters.</a:t>
            </a:r>
          </a:p>
          <a:p>
            <a:pPr marL="18000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 uploaded in a server predicts the results using the adopted machine learning model. </a:t>
            </a:r>
          </a:p>
          <a:p>
            <a:pPr marL="18000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describe the adopted machine learning algorithms in the following sections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058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1E67D-27F0-27E9-B304-2E1A7B61C790}"/>
              </a:ext>
            </a:extLst>
          </p:cNvPr>
          <p:cNvSpPr txBox="1"/>
          <p:nvPr/>
        </p:nvSpPr>
        <p:spPr>
          <a:xfrm>
            <a:off x="3287688" y="332656"/>
            <a:ext cx="5616624"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RESULTS AND DISCUSSION</a:t>
            </a:r>
          </a:p>
        </p:txBody>
      </p:sp>
      <p:pic>
        <p:nvPicPr>
          <p:cNvPr id="2" name="Picture 1">
            <a:extLst>
              <a:ext uri="{FF2B5EF4-FFF2-40B4-BE49-F238E27FC236}">
                <a16:creationId xmlns:a16="http://schemas.microsoft.com/office/drawing/2014/main" id="{3D8A6163-4179-C2A8-0FCC-B5C34726CB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3789040"/>
            <a:ext cx="5472608" cy="2594421"/>
          </a:xfrm>
          <a:prstGeom prst="rect">
            <a:avLst/>
          </a:prstGeom>
          <a:noFill/>
          <a:ln>
            <a:noFill/>
          </a:ln>
        </p:spPr>
      </p:pic>
      <p:sp>
        <p:nvSpPr>
          <p:cNvPr id="6" name="TextBox 5">
            <a:extLst>
              <a:ext uri="{FF2B5EF4-FFF2-40B4-BE49-F238E27FC236}">
                <a16:creationId xmlns:a16="http://schemas.microsoft.com/office/drawing/2014/main" id="{9B870DD2-03AB-6A19-B2BA-7F0A56E5541C}"/>
              </a:ext>
            </a:extLst>
          </p:cNvPr>
          <p:cNvSpPr txBox="1"/>
          <p:nvPr/>
        </p:nvSpPr>
        <p:spPr>
          <a:xfrm>
            <a:off x="407368" y="1018615"/>
            <a:ext cx="10585176" cy="255454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approach uses different classification and ensemble methods and implemented using python.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methods are standard Machine Learning methods used to obtain the best accuracy from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work we see that random forest classifier achieves better compared to others.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we have used best Machine Learning techniques for prediction and to achieve high performance accuracy.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Figure shows the result of these Machine Learning method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383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7C70EB-EC45-556C-CF35-7A74C7A8C4E5}"/>
              </a:ext>
            </a:extLst>
          </p:cNvPr>
          <p:cNvPicPr>
            <a:picLocks noChangeAspect="1"/>
          </p:cNvPicPr>
          <p:nvPr/>
        </p:nvPicPr>
        <p:blipFill>
          <a:blip r:embed="rId2"/>
          <a:stretch>
            <a:fillRect/>
          </a:stretch>
        </p:blipFill>
        <p:spPr>
          <a:xfrm>
            <a:off x="1919536" y="2965386"/>
            <a:ext cx="8111374" cy="3607763"/>
          </a:xfrm>
          <a:prstGeom prst="rect">
            <a:avLst/>
          </a:prstGeom>
        </p:spPr>
      </p:pic>
      <p:sp>
        <p:nvSpPr>
          <p:cNvPr id="4" name="TextBox 3">
            <a:extLst>
              <a:ext uri="{FF2B5EF4-FFF2-40B4-BE49-F238E27FC236}">
                <a16:creationId xmlns:a16="http://schemas.microsoft.com/office/drawing/2014/main" id="{82979DA8-C1A5-63A1-BED8-4909DA7632BA}"/>
              </a:ext>
            </a:extLst>
          </p:cNvPr>
          <p:cNvSpPr txBox="1"/>
          <p:nvPr/>
        </p:nvSpPr>
        <p:spPr>
          <a:xfrm>
            <a:off x="263352" y="260648"/>
            <a:ext cx="11665296" cy="28069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ratio of data splitting Here we found that Random Forest Classifier  predicted with 95.51% of accuracy as highest accuracy for the dataset.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last part of the project is the creation of a user interface for the model.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user interface is used to enter unseen data for the model to read and then make a prediction.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interface is created using “Flask” Web app, Hyper Text Markup Language, and Cascading Style Sheets</a:t>
            </a:r>
          </a:p>
        </p:txBody>
      </p:sp>
    </p:spTree>
    <p:extLst>
      <p:ext uri="{BB962C8B-B14F-4D97-AF65-F5344CB8AC3E}">
        <p14:creationId xmlns:p14="http://schemas.microsoft.com/office/powerpoint/2010/main" val="140748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BAE2B-CF20-9636-5763-36BE2A07BB9B}"/>
              </a:ext>
            </a:extLst>
          </p:cNvPr>
          <p:cNvSpPr txBox="1"/>
          <p:nvPr/>
        </p:nvSpPr>
        <p:spPr>
          <a:xfrm>
            <a:off x="3071664" y="332656"/>
            <a:ext cx="734481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CONCLUSION AND FUTURE SCOPE</a:t>
            </a:r>
          </a:p>
        </p:txBody>
      </p:sp>
      <p:sp>
        <p:nvSpPr>
          <p:cNvPr id="5" name="TextBox 4">
            <a:extLst>
              <a:ext uri="{FF2B5EF4-FFF2-40B4-BE49-F238E27FC236}">
                <a16:creationId xmlns:a16="http://schemas.microsoft.com/office/drawing/2014/main" id="{BA6F036E-8D75-9807-A605-04D5E2AC71F5}"/>
              </a:ext>
            </a:extLst>
          </p:cNvPr>
          <p:cNvSpPr txBox="1"/>
          <p:nvPr/>
        </p:nvSpPr>
        <p:spPr>
          <a:xfrm>
            <a:off x="95672" y="1052736"/>
            <a:ext cx="12000656"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the use of machine learning techniques for predicting diabetes has shown promising results.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studies have shown that machine learning algorithms are effective in predicting diabetes, with high accuracy rates.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algorithms can help healthcare professionals in identifying individuals at risk of diabetes at an early stage, thus enabling them to take preventive measures and reduce the likelihood of developing diabetes.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Identifying diabetics or predicting the upcoming of a diabetic life can be propelled by using various machine learning techniques like </a:t>
            </a:r>
            <a:r>
              <a:rPr lang="en-US" sz="2000" dirty="0">
                <a:latin typeface="Times New Roman" panose="02020603050405020304" pitchFamily="18" charset="0"/>
                <a:cs typeface="Times New Roman" panose="02020603050405020304" pitchFamily="18" charset="0"/>
              </a:rPr>
              <a:t>SVM</a:t>
            </a:r>
            <a:r>
              <a:rPr lang="en-US" sz="2000" dirty="0">
                <a:effectLst/>
                <a:latin typeface="Times New Roman" panose="02020603050405020304" pitchFamily="18" charset="0"/>
                <a:cs typeface="Times New Roman" panose="02020603050405020304" pitchFamily="18" charset="0"/>
              </a:rPr>
              <a:t>, Random Forest , KNN, Decision Tree  etc.</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we can conclude that the best method of prediction of diabetics is Random Forest. This method gives us an approximate result after the splitting and analysis of the training and testing data.</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Early detection and diagnosis: Machine learning models can be trained on large datasets of patient information, including demographics, medical history, and clinical test results. </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By analyzing these data, machine learning algorithms can identify patterns and risk factors associated with diabetes. </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This can aid in early detection and diagnosis, allowing for timely intervention and treatment. </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Machine learning techniques can be integrated with wearable devices and mobile apps to provide seamless monitoring and management of diabetes.</a:t>
            </a:r>
          </a:p>
          <a:p>
            <a:pPr marL="342900" indent="-342900">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83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91344" y="480573"/>
            <a:ext cx="12000655" cy="5823197"/>
          </a:xfrm>
          <a:prstGeom prst="rect">
            <a:avLst/>
          </a:prstGeom>
          <a:noFill/>
          <a:ln w="9525">
            <a:noFill/>
            <a:miter lim="800000"/>
          </a:ln>
          <a:effectLst/>
        </p:spPr>
        <p:txBody>
          <a:bodyPr vert="horz" wrap="square" lIns="91440" tIns="45720" rIns="91440" bIns="45720" numCol="1" anchor="ctr" anchorCtr="0" compatLnSpc="1">
            <a:spAutoFit/>
          </a:bodyPr>
          <a:lstStyle/>
          <a:p>
            <a:pPr defTabSz="914400" fontAlgn="base">
              <a:spcBef>
                <a:spcPct val="0"/>
              </a:spcBef>
              <a:spcAft>
                <a:spcPct val="0"/>
              </a:spcAft>
            </a:pPr>
            <a:r>
              <a:rPr lang="en-IN"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REFERENCES</a:t>
            </a:r>
          </a:p>
          <a:p>
            <a:pPr defTabSz="914400" fontAlgn="base">
              <a:spcBef>
                <a:spcPct val="0"/>
              </a:spcBef>
              <a:spcAft>
                <a:spcPct val="0"/>
              </a:spcAft>
            </a:pPr>
            <a:endParaRPr lang="en-US" dirty="0">
              <a:latin typeface="Arial" panose="020B0604020202020204" pitchFamily="34" charset="0"/>
              <a:cs typeface="Arial" panose="020B0604020202020204" pitchFamily="34" charset="0"/>
            </a:endParaRP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sym typeface="+mn-ea"/>
              </a:rPr>
              <a:t>Umm e Laila , Khalid Mahboob , Abdul Wahid Khan , Faheem Khan, and Whangbo Taekeun</a:t>
            </a:r>
            <a:r>
              <a:rPr lang="en-IN" altLang="en-US" sz="2000" dirty="0">
                <a:latin typeface="Times New Roman" panose="02020603050405020304" pitchFamily="18" charset="0"/>
                <a:cs typeface="Times New Roman" panose="02020603050405020304" pitchFamily="18" charset="0"/>
                <a:sym typeface="+mn-ea"/>
              </a:rPr>
              <a:t>,“An Ensemble Approach to Predict Early-Stage Diabetes Risk Using Machine Learning’’,2022.</a:t>
            </a:r>
          </a:p>
          <a:p>
            <a:pPr marL="342900" indent="-342900">
              <a:lnSpc>
                <a:spcPct val="150000"/>
              </a:lnSpc>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U. Ahmed,G.F,Issa,Muhammad</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Khan</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Prediction of</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diabetics</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empoweredwith fused</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Machine</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Learning</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”,2022.</a:t>
            </a:r>
          </a:p>
          <a:p>
            <a:pPr marL="342900" indent="-342900">
              <a:lnSpc>
                <a:spcPct val="150000"/>
              </a:lnSpc>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V. K. </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Daliya</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T. K.</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R</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amesh and SEOK-Bum Ko,“An Optimised Multivariable Regression Modelfor Predictive Analysis of DiabeticDisease Progression”,2021.</a:t>
            </a:r>
          </a:p>
          <a:p>
            <a:pPr marL="342900" indent="-342900">
              <a:lnSpc>
                <a:spcPct val="150000"/>
              </a:lnSpc>
              <a:buAutoNum type="arabicPeriod"/>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Hruaping Zhou, Raushan Myrzashova and Ruiz Heng,</a:t>
            </a:r>
            <a:r>
              <a:rPr lang="en-IN" sz="2000" dirty="0">
                <a:latin typeface="Times New Roman" panose="02020603050405020304" pitchFamily="18" charset="0"/>
                <a:cs typeface="Times New Roman" panose="02020603050405020304" pitchFamily="18" charset="0"/>
                <a:sym typeface="+mn-ea"/>
              </a:rPr>
              <a:t>“Diabetic Prediction model based on an enhanced deep neural network”,2020.</a:t>
            </a:r>
          </a:p>
          <a:p>
            <a:pPr marL="342900" indent="-342900">
              <a:lnSpc>
                <a:spcPct val="150000"/>
              </a:lnSpc>
              <a:buAutoNum type="arabicPeriod"/>
            </a:pPr>
            <a:r>
              <a:rPr lang="en-IN" sz="2000" dirty="0">
                <a:latin typeface="Times New Roman" panose="02020603050405020304" pitchFamily="18" charset="0"/>
                <a:cs typeface="Times New Roman" panose="02020603050405020304" pitchFamily="18" charset="0"/>
                <a:sym typeface="+mn-ea"/>
              </a:rPr>
              <a:t>MD. Kamrul Hasan, MD. Ashraful Alam,</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“Diabetes Prediction Using Ensembling of Different Machine Learning Classifiers”,2020.</a:t>
            </a:r>
          </a:p>
          <a:p>
            <a:pPr marL="342900" indent="-342900">
              <a:lnSpc>
                <a:spcPct val="150000"/>
              </a:lnSpc>
              <a:buAutoNum type="arabicPeriod"/>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 Yahyauoi,A. Jamil,J. Raheed and M.Yesiltepe,“A decisionsuppor system for diabetics prediction using Machine Learning and Deep Learning Techniques”,2020.</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79602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84" y="238336"/>
            <a:ext cx="6480720" cy="6381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solidFill>
                  <a:schemeClr val="tx1"/>
                </a:solidFill>
                <a:latin typeface="Times New Roman" panose="02020603050405020304" pitchFamily="18" charset="0"/>
                <a:cs typeface="Times New Roman" panose="02020603050405020304" pitchFamily="18" charset="0"/>
              </a:rPr>
              <a:t>CONTENTS</a:t>
            </a:r>
          </a:p>
          <a:p>
            <a:endParaRPr lang="en-IN" sz="2000" b="1"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ABSTRACT </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LITERATURE REVIEW</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OBJECTIVES</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METHODOLOGY</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RESULTS AND DISCUSSION</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CONCLUSION AND FUTURE SCOPE</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REFERENCES</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ADC8E-8E60-2E69-E1D5-B9547885728D}"/>
              </a:ext>
            </a:extLst>
          </p:cNvPr>
          <p:cNvSpPr txBox="1"/>
          <p:nvPr/>
        </p:nvSpPr>
        <p:spPr>
          <a:xfrm>
            <a:off x="5159896" y="260648"/>
            <a:ext cx="21602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CA4373-626B-2348-B6B9-CAB30E33AF64}"/>
              </a:ext>
            </a:extLst>
          </p:cNvPr>
          <p:cNvSpPr txBox="1"/>
          <p:nvPr/>
        </p:nvSpPr>
        <p:spPr>
          <a:xfrm>
            <a:off x="263352" y="1340768"/>
            <a:ext cx="11496600" cy="4493538"/>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Diabetes is caused due to increase in blood sugar level and it is considered as one of the deadliest and most chronic  disease.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it is untreated or unidentified there will be a chances of occurring many complications.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rise in machine learning approaches solves this critical problem.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motive of this study is to design a model which can prognosticate the likelihood of diabetes in patients with maximum accuracy.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Therefore, Machine learning classification algorithms namely Logistic Regression, Random Forest, Decision tree, KNN and SVM are used in this experiment to detect diabetes at an early stage.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Experiments are performed on Bangladesh Diabetes Dataset (BDD) which is sourced from Kaggle machine learning repository.</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performances of these algorithms are evaluated on various measures like Precision, Accuracy, F-Score, and Recall. </a:t>
            </a:r>
          </a:p>
        </p:txBody>
      </p:sp>
    </p:spTree>
    <p:extLst>
      <p:ext uri="{BB962C8B-B14F-4D97-AF65-F5344CB8AC3E}">
        <p14:creationId xmlns:p14="http://schemas.microsoft.com/office/powerpoint/2010/main" val="138417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9776" y="270967"/>
            <a:ext cx="381642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INTRODUCTION</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7328" y="404664"/>
            <a:ext cx="12118532" cy="6524863"/>
          </a:xfrm>
          <a:prstGeom prst="rect">
            <a:avLst/>
          </a:prstGeom>
          <a:noFill/>
        </p:spPr>
        <p:txBody>
          <a:bodyPr wrap="square">
            <a:spAutoFit/>
          </a:bodyPr>
          <a:lstStyle/>
          <a:p>
            <a:pPr defTabSz="914400" fontAlgn="base">
              <a:spcBef>
                <a:spcPct val="0"/>
              </a:spcBef>
              <a:spcAft>
                <a:spcPct val="0"/>
              </a:spcAft>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Diabetes is one of the most noxious diseases in the world.</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 Diabetes is caused because of obesity, high blood glucose level.</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It affects the hormone insulin, resulting in abnormal metabolism of carbs and improving the level of sugar in the blood.</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Approximately 537 million adults (20-79 years) are living with diabetes. The total number of people living with diabetes is projected to rise to 643 million by 2030 and 783 million by 2045.</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 types of Diabetes are ; </a:t>
            </a:r>
            <a:r>
              <a:rPr lang="en-IN" sz="1900" b="1" dirty="0">
                <a:latin typeface="Times New Roman" panose="02020603050405020304" pitchFamily="18" charset="0"/>
                <a:cs typeface="Times New Roman" panose="02020603050405020304" pitchFamily="18" charset="0"/>
              </a:rPr>
              <a:t>Type 1 ,Type 2 </a:t>
            </a:r>
            <a:r>
              <a:rPr lang="en-IN" sz="1900" dirty="0">
                <a:latin typeface="Times New Roman" panose="02020603050405020304" pitchFamily="18" charset="0"/>
                <a:cs typeface="Times New Roman" panose="02020603050405020304" pitchFamily="18" charset="0"/>
              </a:rPr>
              <a:t>and</a:t>
            </a:r>
            <a:r>
              <a:rPr lang="en-IN" sz="1900" b="1" dirty="0">
                <a:latin typeface="Times New Roman" panose="02020603050405020304" pitchFamily="18" charset="0"/>
                <a:cs typeface="Times New Roman" panose="02020603050405020304" pitchFamily="18" charset="0"/>
              </a:rPr>
              <a:t> Type 3</a:t>
            </a:r>
            <a:endParaRPr lang="en-IN" sz="19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a:solidFill>
                  <a:srgbClr val="000000"/>
                </a:solidFill>
                <a:latin typeface="Times New Roman" panose="02020603050405020304" pitchFamily="18" charset="0"/>
                <a:cs typeface="Times New Roman" panose="02020603050405020304" pitchFamily="18" charset="0"/>
              </a:rPr>
              <a:t>Type 1 </a:t>
            </a:r>
            <a:r>
              <a:rPr lang="en-US" sz="1900" dirty="0">
                <a:solidFill>
                  <a:srgbClr val="000000"/>
                </a:solidFill>
                <a:latin typeface="Times New Roman" panose="02020603050405020304" pitchFamily="18" charset="0"/>
                <a:cs typeface="Times New Roman" panose="02020603050405020304" pitchFamily="18" charset="0"/>
              </a:rPr>
              <a:t>diabetes means that the immune system is  compromised, and the cells fail to produce insulin in sufficient amounts.</a:t>
            </a:r>
          </a:p>
          <a:p>
            <a:pPr marL="342900" indent="-342900" algn="just">
              <a:buFont typeface="Arial" panose="020B0604020202020204" pitchFamily="34" charset="0"/>
              <a:buChar char="•"/>
            </a:pPr>
            <a:endParaRPr lang="en-US" sz="19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a:solidFill>
                  <a:srgbClr val="000000"/>
                </a:solidFill>
                <a:latin typeface="Times New Roman" panose="02020603050405020304" pitchFamily="18" charset="0"/>
                <a:cs typeface="Times New Roman" panose="02020603050405020304" pitchFamily="18" charset="0"/>
              </a:rPr>
              <a:t>Type 2 </a:t>
            </a:r>
            <a:r>
              <a:rPr lang="en-US" sz="1900" dirty="0">
                <a:solidFill>
                  <a:srgbClr val="000000"/>
                </a:solidFill>
                <a:latin typeface="Times New Roman" panose="02020603050405020304" pitchFamily="18" charset="0"/>
                <a:cs typeface="Times New Roman" panose="02020603050405020304" pitchFamily="18" charset="0"/>
              </a:rPr>
              <a:t>diabetes means that the cells produce a low quantity of insulin, or the body can’t use the insulin correctly. </a:t>
            </a:r>
          </a:p>
          <a:p>
            <a:pPr marL="342900" indent="-342900" algn="just">
              <a:buFont typeface="Arial" panose="020B0604020202020204" pitchFamily="34" charset="0"/>
              <a:buChar char="•"/>
            </a:pPr>
            <a:endParaRPr lang="en-US" sz="19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a:solidFill>
                  <a:srgbClr val="000000"/>
                </a:solidFill>
                <a:latin typeface="Times New Roman" panose="02020603050405020304" pitchFamily="18" charset="0"/>
                <a:cs typeface="Times New Roman" panose="02020603050405020304" pitchFamily="18" charset="0"/>
              </a:rPr>
              <a:t>Type 3- </a:t>
            </a:r>
            <a:r>
              <a:rPr lang="en-US" sz="1900" dirty="0">
                <a:solidFill>
                  <a:srgbClr val="000000"/>
                </a:solidFill>
                <a:latin typeface="Times New Roman" panose="02020603050405020304" pitchFamily="18" charset="0"/>
                <a:cs typeface="Times New Roman" panose="02020603050405020304" pitchFamily="18" charset="0"/>
              </a:rPr>
              <a:t>Gestational diabetes is a type of diabetes that develops during pregnancy. Gestational diabetes is usually diagnosed in the 24th to 28th week of pregnancy.</a:t>
            </a:r>
          </a:p>
          <a:p>
            <a:pPr algn="just"/>
            <a:endParaRPr lang="en-US" sz="19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dirty="0">
                <a:solidFill>
                  <a:srgbClr val="000000"/>
                </a:solidFill>
                <a:latin typeface="Times New Roman" panose="02020603050405020304" pitchFamily="18" charset="0"/>
                <a:cs typeface="Times New Roman" panose="02020603050405020304" pitchFamily="18" charset="0"/>
              </a:rPr>
              <a:t>Machine learning is considered to be one of the most important artificial intelligence features supports development of computer systems having the ability to acquire knowledge from past experiences with no need of programming for every case.</a:t>
            </a:r>
            <a:endParaRPr lang="en-US" sz="190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19359479"/>
              </p:ext>
            </p:extLst>
          </p:nvPr>
        </p:nvGraphicFramePr>
        <p:xfrm>
          <a:off x="0" y="555451"/>
          <a:ext cx="12191999" cy="6412240"/>
        </p:xfrm>
        <a:graphic>
          <a:graphicData uri="http://schemas.openxmlformats.org/drawingml/2006/table">
            <a:tbl>
              <a:tblPr firstRow="1" bandRow="1">
                <a:tableStyleId>{5C22544A-7EE6-4342-B048-85BDC9FD1C3A}</a:tableStyleId>
              </a:tblPr>
              <a:tblGrid>
                <a:gridCol w="1787803">
                  <a:extLst>
                    <a:ext uri="{9D8B030D-6E8A-4147-A177-3AD203B41FA5}">
                      <a16:colId xmlns:a16="http://schemas.microsoft.com/office/drawing/2014/main" val="20000"/>
                    </a:ext>
                  </a:extLst>
                </a:gridCol>
                <a:gridCol w="1246667">
                  <a:extLst>
                    <a:ext uri="{9D8B030D-6E8A-4147-A177-3AD203B41FA5}">
                      <a16:colId xmlns:a16="http://schemas.microsoft.com/office/drawing/2014/main" val="20001"/>
                    </a:ext>
                  </a:extLst>
                </a:gridCol>
                <a:gridCol w="2301539">
                  <a:extLst>
                    <a:ext uri="{9D8B030D-6E8A-4147-A177-3AD203B41FA5}">
                      <a16:colId xmlns:a16="http://schemas.microsoft.com/office/drawing/2014/main" val="20002"/>
                    </a:ext>
                  </a:extLst>
                </a:gridCol>
                <a:gridCol w="1630257">
                  <a:extLst>
                    <a:ext uri="{9D8B030D-6E8A-4147-A177-3AD203B41FA5}">
                      <a16:colId xmlns:a16="http://schemas.microsoft.com/office/drawing/2014/main" val="20003"/>
                    </a:ext>
                  </a:extLst>
                </a:gridCol>
                <a:gridCol w="2405430">
                  <a:extLst>
                    <a:ext uri="{9D8B030D-6E8A-4147-A177-3AD203B41FA5}">
                      <a16:colId xmlns:a16="http://schemas.microsoft.com/office/drawing/2014/main" val="20004"/>
                    </a:ext>
                  </a:extLst>
                </a:gridCol>
                <a:gridCol w="2820303">
                  <a:extLst>
                    <a:ext uri="{9D8B030D-6E8A-4147-A177-3AD203B41FA5}">
                      <a16:colId xmlns:a16="http://schemas.microsoft.com/office/drawing/2014/main" val="20005"/>
                    </a:ext>
                  </a:extLst>
                </a:gridCol>
              </a:tblGrid>
              <a:tr h="738041">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AUTHOR</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 YEAR</a:t>
                      </a:r>
                    </a:p>
                  </a:txBody>
                  <a:tcPr marL="68580" marR="68580" marT="34290" marB="34290" anchor="b"/>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DATASET</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TITLE</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PROS</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CONS</a:t>
                      </a:r>
                    </a:p>
                  </a:txBody>
                  <a:tcPr marL="68580" marR="68580" marT="34290" marB="34290" anchor="b"/>
                </a:tc>
                <a:extLst>
                  <a:ext uri="{0D108BD9-81ED-4DB2-BD59-A6C34878D82A}">
                    <a16:rowId xmlns:a16="http://schemas.microsoft.com/office/drawing/2014/main" val="10000"/>
                  </a:ext>
                </a:extLst>
              </a:tr>
              <a:tr h="2616808">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0" algn="ctr">
                        <a:lnSpc>
                          <a:spcPct val="110000"/>
                        </a:lnSpc>
                        <a:buNone/>
                      </a:pPr>
                      <a:r>
                        <a:rPr lang="en-US" sz="2000" b="0" dirty="0">
                          <a:latin typeface="Times New Roman" panose="02020603050405020304" pitchFamily="18" charset="0"/>
                          <a:cs typeface="Times New Roman" panose="02020603050405020304" pitchFamily="18" charset="0"/>
                        </a:rPr>
                        <a:t>Umm e Laila </a:t>
                      </a:r>
                    </a:p>
                    <a:p>
                      <a:pPr indent="0" algn="ctr">
                        <a:lnSpc>
                          <a:spcPct val="110000"/>
                        </a:lnSpc>
                        <a:buNone/>
                      </a:pPr>
                      <a:r>
                        <a:rPr lang="en-US" sz="2000" b="0" dirty="0">
                          <a:latin typeface="Times New Roman" panose="02020603050405020304" pitchFamily="18" charset="0"/>
                          <a:cs typeface="Times New Roman" panose="02020603050405020304" pitchFamily="18" charset="0"/>
                        </a:rPr>
                        <a:t>, Khalid Mahboob </a:t>
                      </a:r>
                    </a:p>
                    <a:p>
                      <a:pPr indent="0" algn="ctr">
                        <a:lnSpc>
                          <a:spcPct val="110000"/>
                        </a:lnSpc>
                        <a:buNone/>
                      </a:pPr>
                      <a:r>
                        <a:rPr lang="en-US" sz="2000" b="0" dirty="0">
                          <a:latin typeface="Times New Roman" panose="02020603050405020304" pitchFamily="18" charset="0"/>
                          <a:cs typeface="Times New Roman" panose="02020603050405020304" pitchFamily="18" charset="0"/>
                        </a:rPr>
                        <a:t>, Abdul Wahid Khan </a:t>
                      </a:r>
                    </a:p>
                    <a:p>
                      <a:pPr indent="0" algn="ctr">
                        <a:lnSpc>
                          <a:spcPct val="110000"/>
                        </a:lnSpc>
                        <a:buNone/>
                      </a:pPr>
                      <a:r>
                        <a:rPr lang="en-US" sz="2000" b="0" dirty="0">
                          <a:latin typeface="Times New Roman" panose="02020603050405020304" pitchFamily="18" charset="0"/>
                          <a:cs typeface="Times New Roman" panose="02020603050405020304" pitchFamily="18" charset="0"/>
                        </a:rPr>
                        <a:t>, Faheem Khan, and Whangbo Taekeun </a:t>
                      </a:r>
                    </a:p>
                  </a:txBody>
                  <a:tcPr marL="68580" marR="68580" marT="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0000"/>
                        </a:lnSpc>
                      </a:pPr>
                      <a:r>
                        <a:rPr lang="en-IN" sz="2000" dirty="0">
                          <a:latin typeface="Times New Roman" panose="02020603050405020304" pitchFamily="18" charset="0"/>
                          <a:cs typeface="Times New Roman" panose="02020603050405020304" pitchFamily="18" charset="0"/>
                        </a:rPr>
                        <a:t>2022</a:t>
                      </a:r>
                    </a:p>
                  </a:txBody>
                  <a:tcPr marL="68580" marR="68580" marT="34290" marB="34290"/>
                </a:tc>
                <a:tc>
                  <a:txBody>
                    <a:bodyPr/>
                    <a:lstStyle/>
                    <a:p>
                      <a:pPr algn="ctr">
                        <a:lnSpc>
                          <a:spcPct val="110000"/>
                        </a:lnSpc>
                      </a:pPr>
                      <a:r>
                        <a:rPr lang="en-IN" sz="2000" dirty="0">
                          <a:latin typeface="Times New Roman" panose="02020603050405020304" pitchFamily="18" charset="0"/>
                          <a:cs typeface="Times New Roman" panose="02020603050405020304" pitchFamily="18" charset="0"/>
                        </a:rPr>
                        <a:t>The dataset with 520 instances and 17 attributes</a:t>
                      </a:r>
                    </a:p>
                    <a:p>
                      <a:pPr algn="ctr">
                        <a:lnSpc>
                          <a:spcPct val="110000"/>
                        </a:lnSpc>
                      </a:pPr>
                      <a:r>
                        <a:rPr lang="en-IN" sz="2000" dirty="0">
                          <a:latin typeface="Times New Roman" panose="02020603050405020304" pitchFamily="18" charset="0"/>
                          <a:cs typeface="Times New Roman" panose="02020603050405020304" pitchFamily="18" charset="0"/>
                        </a:rPr>
                        <a:t>were collected from the UCI repository which contains different datasets.</a:t>
                      </a:r>
                    </a:p>
                  </a:txBody>
                  <a:tcPr marL="68580" marR="68580" marT="34290" marB="3429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lnSpc>
                          <a:spcPct val="110000"/>
                        </a:lnSpc>
                        <a:buNone/>
                      </a:pPr>
                      <a:r>
                        <a:rPr lang="en-IN" altLang="en-US" sz="2000" dirty="0">
                          <a:latin typeface="Times New Roman" panose="02020603050405020304" pitchFamily="18" charset="0"/>
                          <a:cs typeface="Times New Roman" panose="02020603050405020304" pitchFamily="18" charset="0"/>
                        </a:rPr>
                        <a:t>“An Ensemble Approach to Predict Early-Stage Diabetes Risk</a:t>
                      </a:r>
                    </a:p>
                    <a:p>
                      <a:pPr lvl="0" algn="ctr">
                        <a:lnSpc>
                          <a:spcPct val="110000"/>
                        </a:lnSpc>
                        <a:buNone/>
                      </a:pPr>
                      <a:r>
                        <a:rPr lang="en-IN" altLang="en-US" sz="2000" dirty="0">
                          <a:latin typeface="Times New Roman" panose="02020603050405020304" pitchFamily="18" charset="0"/>
                          <a:cs typeface="Times New Roman" panose="02020603050405020304" pitchFamily="18" charset="0"/>
                        </a:rPr>
                        <a:t>Using Machine Learning’’</a:t>
                      </a:r>
                    </a:p>
                  </a:txBody>
                  <a:tcPr marL="68580" marR="68580" marT="34290" marB="34290"/>
                </a:tc>
                <a:tc>
                  <a:txBody>
                    <a:bodyPr/>
                    <a:lstStyle/>
                    <a:p>
                      <a:pPr indent="0" algn="ctr">
                        <a:lnSpc>
                          <a:spcPct val="110000"/>
                        </a:lnSpc>
                        <a:buNone/>
                      </a:pPr>
                      <a:r>
                        <a:rPr lang="en-IN" altLang="en-US" sz="2000" b="0" dirty="0">
                          <a:latin typeface="Times New Roman" panose="02020603050405020304" pitchFamily="18" charset="0"/>
                          <a:cs typeface="Times New Roman" panose="02020603050405020304" pitchFamily="18" charset="0"/>
                        </a:rPr>
                        <a:t>T</a:t>
                      </a:r>
                      <a:r>
                        <a:rPr lang="en-US" sz="2000" b="0" dirty="0">
                          <a:latin typeface="Times New Roman" panose="02020603050405020304" pitchFamily="18" charset="0"/>
                          <a:cs typeface="Times New Roman" panose="02020603050405020304" pitchFamily="18" charset="0"/>
                        </a:rPr>
                        <a:t>he</a:t>
                      </a:r>
                    </a:p>
                    <a:p>
                      <a:pPr indent="0" algn="ctr">
                        <a:lnSpc>
                          <a:spcPct val="110000"/>
                        </a:lnSpc>
                        <a:buNone/>
                      </a:pPr>
                      <a:r>
                        <a:rPr lang="en-US" sz="2000" b="0" dirty="0">
                          <a:latin typeface="Times New Roman" panose="02020603050405020304" pitchFamily="18" charset="0"/>
                          <a:cs typeface="Times New Roman" panose="02020603050405020304" pitchFamily="18" charset="0"/>
                        </a:rPr>
                        <a:t>Random Forest Ensemble Method had the best accuracy (97%)</a:t>
                      </a:r>
                      <a:r>
                        <a:rPr lang="en-IN" altLang="en-US" sz="2000" b="0" dirty="0">
                          <a:latin typeface="Times New Roman" panose="02020603050405020304" pitchFamily="18" charset="0"/>
                          <a:cs typeface="Times New Roman" panose="02020603050405020304" pitchFamily="18" charset="0"/>
                        </a:rPr>
                        <a:t>.</a:t>
                      </a:r>
                    </a:p>
                  </a:txBody>
                  <a:tcPr marL="68580" marR="68580" marT="0" marB="0"/>
                </a:tc>
                <a:tc>
                  <a:txBody>
                    <a:bodyPr/>
                    <a:lstStyle/>
                    <a:p>
                      <a:pPr algn="ctr">
                        <a:lnSpc>
                          <a:spcPct val="110000"/>
                        </a:lnSpc>
                        <a:buNone/>
                      </a:pPr>
                      <a:r>
                        <a:rPr lang="en-IN" sz="2000" dirty="0">
                          <a:latin typeface="Times New Roman" panose="02020603050405020304" pitchFamily="18" charset="0"/>
                          <a:cs typeface="Times New Roman" panose="02020603050405020304" pitchFamily="18" charset="0"/>
                        </a:rPr>
                        <a:t> Ensemble approaches can be more complex than single-model approaches, which can make them more difficult to interpret and less user-friendly.</a:t>
                      </a:r>
                    </a:p>
                  </a:txBody>
                  <a:tcPr marL="68580" marR="68580" marT="34290" marB="34290"/>
                </a:tc>
                <a:extLst>
                  <a:ext uri="{0D108BD9-81ED-4DB2-BD59-A6C34878D82A}">
                    <a16:rowId xmlns:a16="http://schemas.microsoft.com/office/drawing/2014/main" val="10001"/>
                  </a:ext>
                </a:extLst>
              </a:tr>
              <a:tr h="2947699">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U. Ahmed,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G.F,</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Issa,</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Muhammad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Khan</a:t>
                      </a:r>
                    </a:p>
                  </a:txBody>
                  <a:tcPr marL="68580" marR="68580" marT="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2022</a:t>
                      </a:r>
                    </a:p>
                  </a:txBody>
                  <a:tcPr marL="68580" marR="68580" marT="34290" marB="34290"/>
                </a:tc>
                <a:tc>
                  <a:txBody>
                    <a:bodyPr/>
                    <a:lstStyle/>
                    <a:p>
                      <a:pPr algn="ctr"/>
                      <a:r>
                        <a:rPr lang="en-IN" sz="2000" dirty="0">
                          <a:latin typeface="Times New Roman" panose="02020603050405020304" pitchFamily="18" charset="0"/>
                          <a:cs typeface="Times New Roman" panose="02020603050405020304" pitchFamily="18" charset="0"/>
                        </a:rPr>
                        <a:t>The dataset used in the proposed system comes</a:t>
                      </a:r>
                    </a:p>
                    <a:p>
                      <a:pPr algn="ctr"/>
                      <a:r>
                        <a:rPr lang="en-IN" sz="2000" dirty="0">
                          <a:latin typeface="Times New Roman" panose="02020603050405020304" pitchFamily="18" charset="0"/>
                          <a:cs typeface="Times New Roman" panose="02020603050405020304" pitchFamily="18" charset="0"/>
                        </a:rPr>
                        <a:t>from the UCI Machine</a:t>
                      </a:r>
                    </a:p>
                    <a:p>
                      <a:pPr algn="ctr"/>
                      <a:r>
                        <a:rPr lang="en-IN" sz="2000" dirty="0">
                          <a:latin typeface="Times New Roman" panose="02020603050405020304" pitchFamily="18" charset="0"/>
                          <a:cs typeface="Times New Roman" panose="02020603050405020304" pitchFamily="18" charset="0"/>
                        </a:rPr>
                        <a:t>Learning repository compiled by the hospital of Sylhet,</a:t>
                      </a:r>
                    </a:p>
                    <a:p>
                      <a:pPr algn="ctr"/>
                      <a:r>
                        <a:rPr lang="en-IN" sz="2000" dirty="0">
                          <a:latin typeface="Times New Roman" panose="02020603050405020304" pitchFamily="18" charset="0"/>
                          <a:cs typeface="Times New Roman" panose="02020603050405020304" pitchFamily="18" charset="0"/>
                        </a:rPr>
                        <a:t>Bangladesh.</a:t>
                      </a:r>
                    </a:p>
                  </a:txBody>
                  <a:tcPr marL="68580" marR="68580" marT="34290" marB="3429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Prediction of</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diabetics</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empowered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with fused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Machine</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Learning</a:t>
                      </a: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tc>
                <a:tc>
                  <a:txBody>
                    <a:bodyPr/>
                    <a:lstStyle/>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The proposed fuzzy decision</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system has achieved the accuracy of 94.87</a:t>
                      </a: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 Fused machine learning requires large amounts of high-quality data to build reliable and accurate predictive models.</a:t>
                      </a:r>
                    </a:p>
                  </a:txBody>
                  <a:tcPr marL="68580" marR="68580" marT="34290" marB="34290"/>
                </a:tc>
                <a:extLst>
                  <a:ext uri="{0D108BD9-81ED-4DB2-BD59-A6C34878D82A}">
                    <a16:rowId xmlns:a16="http://schemas.microsoft.com/office/drawing/2014/main" val="283016546"/>
                  </a:ext>
                </a:extLst>
              </a:tr>
            </a:tbl>
          </a:graphicData>
        </a:graphic>
      </p:graphicFrame>
      <p:sp>
        <p:nvSpPr>
          <p:cNvPr id="2" name="Text Box 1"/>
          <p:cNvSpPr txBox="1"/>
          <p:nvPr/>
        </p:nvSpPr>
        <p:spPr>
          <a:xfrm>
            <a:off x="3647728" y="33481"/>
            <a:ext cx="4716780" cy="521970"/>
          </a:xfrm>
          <a:prstGeom prst="rect">
            <a:avLst/>
          </a:prstGeom>
          <a:noFill/>
        </p:spPr>
        <p:txBody>
          <a:bodyPr wrap="square" rtlCol="0" anchor="t">
            <a:spAutoFit/>
          </a:bodyPr>
          <a:lstStyle/>
          <a:p>
            <a:pPr algn="l"/>
            <a:r>
              <a:rPr lang="en-IN" sz="2800" b="1" dirty="0">
                <a:latin typeface="Times New Roman" panose="02020603050405020304" pitchFamily="18" charset="0"/>
                <a:cs typeface="Times New Roman" panose="02020603050405020304" pitchFamily="18" charset="0"/>
                <a:sym typeface="+mn-ea"/>
              </a:rPr>
              <a:t>   LITERATURE SURVEY</a:t>
            </a:r>
            <a:endParaRPr lang="en-US"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8591357"/>
              </p:ext>
            </p:extLst>
          </p:nvPr>
        </p:nvGraphicFramePr>
        <p:xfrm>
          <a:off x="0" y="1"/>
          <a:ext cx="12192001" cy="7313527"/>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20000"/>
                    </a:ext>
                  </a:extLst>
                </a:gridCol>
                <a:gridCol w="1411432">
                  <a:extLst>
                    <a:ext uri="{9D8B030D-6E8A-4147-A177-3AD203B41FA5}">
                      <a16:colId xmlns:a16="http://schemas.microsoft.com/office/drawing/2014/main" val="20001"/>
                    </a:ext>
                  </a:extLst>
                </a:gridCol>
                <a:gridCol w="1925782">
                  <a:extLst>
                    <a:ext uri="{9D8B030D-6E8A-4147-A177-3AD203B41FA5}">
                      <a16:colId xmlns:a16="http://schemas.microsoft.com/office/drawing/2014/main" val="20002"/>
                    </a:ext>
                  </a:extLst>
                </a:gridCol>
                <a:gridCol w="1734416">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gridCol w="3586596">
                  <a:extLst>
                    <a:ext uri="{9D8B030D-6E8A-4147-A177-3AD203B41FA5}">
                      <a16:colId xmlns:a16="http://schemas.microsoft.com/office/drawing/2014/main" val="20005"/>
                    </a:ext>
                  </a:extLst>
                </a:gridCol>
              </a:tblGrid>
              <a:tr h="559520">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AUTHOR</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YEAR</a:t>
                      </a:r>
                    </a:p>
                  </a:txBody>
                  <a:tcPr marL="68580" marR="68580" marT="34290" marB="34290" anchor="b"/>
                </a:tc>
                <a:tc>
                  <a:txBody>
                    <a:bodyPr/>
                    <a:lstStyle/>
                    <a:p>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DATASET</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TITLE</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PROS</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CONS</a:t>
                      </a:r>
                    </a:p>
                  </a:txBody>
                  <a:tcPr marL="68580" marR="68580" marT="34290" marB="34290" anchor="b"/>
                </a:tc>
                <a:extLst>
                  <a:ext uri="{0D108BD9-81ED-4DB2-BD59-A6C34878D82A}">
                    <a16:rowId xmlns:a16="http://schemas.microsoft.com/office/drawing/2014/main" val="10000"/>
                  </a:ext>
                </a:extLst>
              </a:tr>
              <a:tr h="2319808">
                <a:tc>
                  <a:txBody>
                    <a:bodyPr/>
                    <a:lstStyle/>
                    <a:p>
                      <a:pPr indent="0" algn="ctr">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V. K. </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Daliya</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T. K.</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R</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amesh and SEOK-Bum Ko</a:t>
                      </a:r>
                      <a:endPar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2021</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A Stacking Ensemble is proposed in com_x0002_bination with Genetic Algorithm for Pima Indian Diabetic</a:t>
                      </a:r>
                    </a:p>
                    <a:p>
                      <a:pPr algn="ctr">
                        <a:buNone/>
                      </a:pPr>
                      <a:r>
                        <a:rPr lang="en-IN" sz="2000" dirty="0">
                          <a:latin typeface="Times New Roman" panose="02020603050405020304" pitchFamily="18" charset="0"/>
                          <a:cs typeface="Times New Roman" panose="02020603050405020304" pitchFamily="18" charset="0"/>
                        </a:rPr>
                        <a:t>Dataset and US hospital data.</a:t>
                      </a:r>
                    </a:p>
                  </a:txBody>
                  <a:tcPr marL="68580" marR="68580" marT="34290" marB="3429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 Optimised Multivariable Regression Model</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for Predictive Analysis of Diabetic</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Disease Progression”</a:t>
                      </a:r>
                    </a:p>
                  </a:txBody>
                  <a:tcPr marL="68580" marR="68580" marT="0" marB="0"/>
                </a:tc>
                <a:tc>
                  <a:txBody>
                    <a:bodyPr/>
                    <a:lstStyle/>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RMSE values in the range</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of 54 to 65 for the tested existing models, while the optimised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Regression model has given RMSE of 1.5 units</a:t>
                      </a: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While regression models can identify factors that are associated with disease progression, they may not be able to establish causality or determine the direction of the causal relationship. This may limit the ability of clinicians to intervene and make meaningful changes to improve patient outcomes.</a:t>
                      </a:r>
                    </a:p>
                  </a:txBody>
                  <a:tcPr marL="68580" marR="68580" marT="34290" marB="34290"/>
                </a:tc>
                <a:extLst>
                  <a:ext uri="{0D108BD9-81ED-4DB2-BD59-A6C34878D82A}">
                    <a16:rowId xmlns:a16="http://schemas.microsoft.com/office/drawing/2014/main" val="10001"/>
                  </a:ext>
                </a:extLst>
              </a:tr>
              <a:tr h="3213967">
                <a:tc>
                  <a:txBody>
                    <a:bodyPr/>
                    <a:lstStyle/>
                    <a:p>
                      <a:pPr indent="0" algn="ctr">
                        <a:buNone/>
                      </a:pPr>
                      <a:r>
                        <a:rPr lang="en-IN" sz="2000" dirty="0">
                          <a:latin typeface="Times New Roman" panose="02020603050405020304" pitchFamily="18" charset="0"/>
                          <a:cs typeface="Times New Roman" panose="02020603050405020304" pitchFamily="18" charset="0"/>
                          <a:sym typeface="+mn-ea"/>
                        </a:rPr>
                        <a:t>MD. Kamrul Hasan, MD. Ashraful Alam</a:t>
                      </a:r>
                      <a:endPar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2020</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Pima Indian Diabetic dataset</a:t>
                      </a:r>
                    </a:p>
                  </a:txBody>
                  <a:tcPr marL="68580" marR="68580" marT="34290" marB="3429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“Diabetes Prediction Using Ensembling of</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Different Machine Learning Classifiers”</a:t>
                      </a:r>
                    </a:p>
                  </a:txBody>
                  <a:tcPr marL="68580" marR="68580" marT="0" marB="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 Our proposed ensembling classifier (AB+XB)</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for predicting diabetes is a better diagnosis, with an AUC</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of 0.950.</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The accuracy and completeness of the data used to train the model can impact its performance. If the data is incomplete, contains errors or biases, or is not representative of the population of interest, the model's predictions may not be reliable</a:t>
                      </a:r>
                    </a:p>
                  </a:txBody>
                  <a:tcPr marL="68580" marR="68580" marT="34290" marB="34290"/>
                </a:tc>
                <a:extLst>
                  <a:ext uri="{0D108BD9-81ED-4DB2-BD59-A6C34878D82A}">
                    <a16:rowId xmlns:a16="http://schemas.microsoft.com/office/drawing/2014/main" val="366997849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8346832"/>
              </p:ext>
            </p:extLst>
          </p:nvPr>
        </p:nvGraphicFramePr>
        <p:xfrm>
          <a:off x="59668" y="55751"/>
          <a:ext cx="12072663" cy="6611394"/>
        </p:xfrm>
        <a:graphic>
          <a:graphicData uri="http://schemas.openxmlformats.org/drawingml/2006/table">
            <a:tbl>
              <a:tblPr firstRow="1" bandRow="1">
                <a:tableStyleId>{5C22544A-7EE6-4342-B048-85BDC9FD1C3A}</a:tableStyleId>
              </a:tblPr>
              <a:tblGrid>
                <a:gridCol w="1692688">
                  <a:extLst>
                    <a:ext uri="{9D8B030D-6E8A-4147-A177-3AD203B41FA5}">
                      <a16:colId xmlns:a16="http://schemas.microsoft.com/office/drawing/2014/main" val="20000"/>
                    </a:ext>
                  </a:extLst>
                </a:gridCol>
                <a:gridCol w="1234095">
                  <a:extLst>
                    <a:ext uri="{9D8B030D-6E8A-4147-A177-3AD203B41FA5}">
                      <a16:colId xmlns:a16="http://schemas.microsoft.com/office/drawing/2014/main" val="20001"/>
                    </a:ext>
                  </a:extLst>
                </a:gridCol>
                <a:gridCol w="1986959">
                  <a:extLst>
                    <a:ext uri="{9D8B030D-6E8A-4147-A177-3AD203B41FA5}">
                      <a16:colId xmlns:a16="http://schemas.microsoft.com/office/drawing/2014/main" val="20002"/>
                    </a:ext>
                  </a:extLst>
                </a:gridCol>
                <a:gridCol w="1857010">
                  <a:extLst>
                    <a:ext uri="{9D8B030D-6E8A-4147-A177-3AD203B41FA5}">
                      <a16:colId xmlns:a16="http://schemas.microsoft.com/office/drawing/2014/main" val="20003"/>
                    </a:ext>
                  </a:extLst>
                </a:gridCol>
                <a:gridCol w="3407174">
                  <a:extLst>
                    <a:ext uri="{9D8B030D-6E8A-4147-A177-3AD203B41FA5}">
                      <a16:colId xmlns:a16="http://schemas.microsoft.com/office/drawing/2014/main" val="20004"/>
                    </a:ext>
                  </a:extLst>
                </a:gridCol>
                <a:gridCol w="1894737">
                  <a:extLst>
                    <a:ext uri="{9D8B030D-6E8A-4147-A177-3AD203B41FA5}">
                      <a16:colId xmlns:a16="http://schemas.microsoft.com/office/drawing/2014/main" val="20005"/>
                    </a:ext>
                  </a:extLst>
                </a:gridCol>
              </a:tblGrid>
              <a:tr h="751614">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AUTHOR</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YEAR</a:t>
                      </a:r>
                    </a:p>
                  </a:txBody>
                  <a:tcPr marL="68580" marR="68580" marT="34290" marB="34290" anchor="b"/>
                </a:tc>
                <a:tc>
                  <a:txBody>
                    <a:bodyPr/>
                    <a:lstStyle/>
                    <a:p>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DATASET</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TITLE</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PROS</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CONS</a:t>
                      </a:r>
                    </a:p>
                  </a:txBody>
                  <a:tcPr marL="68580" marR="68580" marT="34290" marB="34290" anchor="b"/>
                </a:tc>
                <a:extLst>
                  <a:ext uri="{0D108BD9-81ED-4DB2-BD59-A6C34878D82A}">
                    <a16:rowId xmlns:a16="http://schemas.microsoft.com/office/drawing/2014/main" val="10000"/>
                  </a:ext>
                </a:extLst>
              </a:tr>
              <a:tr h="2360144">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Hruaping</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Zhou,</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Raushan</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Myrzashova</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and Ruiz</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Heng</a:t>
                      </a: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2020</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Extensive experiments have been conducted on the Pima Indians diabetes and diabetic type datasets</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sym typeface="+mn-ea"/>
                        </a:rPr>
                        <a:t>“Diabetic</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Prediction</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model based</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on an</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enhanced</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deep neural</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network”</a:t>
                      </a:r>
                      <a:endParaRPr lang="en-IN" sz="2000" dirty="0">
                        <a:latin typeface="Times New Roman" panose="02020603050405020304" pitchFamily="18" charset="0"/>
                        <a:cs typeface="Times New Roman" panose="02020603050405020304" pitchFamily="18" charset="0"/>
                      </a:endParaRPr>
                    </a:p>
                    <a:p>
                      <a:pPr indent="0" algn="ctr">
                        <a:buNone/>
                      </a:pPr>
                      <a:endPar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The best training accuracy of the</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diabetes type data set is 94.02174%, and the training accuracy of the Pima Indians</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diabetes data set is 99.4112%.</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In this</a:t>
                      </a:r>
                    </a:p>
                    <a:p>
                      <a:pPr algn="ctr">
                        <a:lnSpc>
                          <a:spcPct val="100000"/>
                        </a:lnSpc>
                        <a:buNone/>
                      </a:pPr>
                      <a:r>
                        <a:rPr lang="en-IN" sz="2000" dirty="0">
                          <a:latin typeface="Times New Roman" panose="02020603050405020304" pitchFamily="18" charset="0"/>
                          <a:cs typeface="Times New Roman" panose="02020603050405020304" pitchFamily="18" charset="0"/>
                        </a:rPr>
                        <a:t>paper they</a:t>
                      </a:r>
                    </a:p>
                    <a:p>
                      <a:pPr algn="ctr">
                        <a:lnSpc>
                          <a:spcPct val="100000"/>
                        </a:lnSpc>
                        <a:buNone/>
                      </a:pPr>
                      <a:r>
                        <a:rPr lang="en-IN" sz="2000" dirty="0">
                          <a:latin typeface="Times New Roman" panose="02020603050405020304" pitchFamily="18" charset="0"/>
                          <a:cs typeface="Times New Roman" panose="02020603050405020304" pitchFamily="18" charset="0"/>
                        </a:rPr>
                        <a:t>used deep</a:t>
                      </a:r>
                    </a:p>
                    <a:p>
                      <a:pPr algn="ctr">
                        <a:lnSpc>
                          <a:spcPct val="100000"/>
                        </a:lnSpc>
                        <a:buNone/>
                      </a:pPr>
                      <a:r>
                        <a:rPr lang="en-IN" sz="2000" dirty="0">
                          <a:latin typeface="Times New Roman" panose="02020603050405020304" pitchFamily="18" charset="0"/>
                          <a:cs typeface="Times New Roman" panose="02020603050405020304" pitchFamily="18" charset="0"/>
                        </a:rPr>
                        <a:t>neural</a:t>
                      </a:r>
                    </a:p>
                    <a:p>
                      <a:pPr algn="ctr">
                        <a:lnSpc>
                          <a:spcPct val="100000"/>
                        </a:lnSpc>
                        <a:buNone/>
                      </a:pPr>
                      <a:r>
                        <a:rPr lang="en-IN" sz="2000" dirty="0">
                          <a:latin typeface="Times New Roman" panose="02020603050405020304" pitchFamily="18" charset="0"/>
                          <a:cs typeface="Times New Roman" panose="02020603050405020304" pitchFamily="18" charset="0"/>
                        </a:rPr>
                        <a:t>network</a:t>
                      </a:r>
                    </a:p>
                    <a:p>
                      <a:pPr algn="ctr">
                        <a:lnSpc>
                          <a:spcPct val="100000"/>
                        </a:lnSpc>
                        <a:buNone/>
                      </a:pPr>
                      <a:r>
                        <a:rPr lang="en-IN" sz="2000" dirty="0">
                          <a:latin typeface="Times New Roman" panose="02020603050405020304" pitchFamily="18" charset="0"/>
                          <a:cs typeface="Times New Roman" panose="02020603050405020304" pitchFamily="18" charset="0"/>
                        </a:rPr>
                        <a:t>algorithm</a:t>
                      </a:r>
                    </a:p>
                    <a:p>
                      <a:pPr algn="ctr">
                        <a:lnSpc>
                          <a:spcPct val="100000"/>
                        </a:lnSpc>
                        <a:buNone/>
                      </a:pPr>
                      <a:r>
                        <a:rPr lang="en-IN" sz="2000" dirty="0">
                          <a:latin typeface="Times New Roman" panose="02020603050405020304" pitchFamily="18" charset="0"/>
                          <a:cs typeface="Times New Roman" panose="02020603050405020304" pitchFamily="18" charset="0"/>
                        </a:rPr>
                        <a:t>to predict</a:t>
                      </a:r>
                    </a:p>
                    <a:p>
                      <a:pPr algn="ctr">
                        <a:lnSpc>
                          <a:spcPct val="100000"/>
                        </a:lnSpc>
                        <a:buNone/>
                      </a:pPr>
                      <a:r>
                        <a:rPr lang="en-IN" sz="2000" dirty="0">
                          <a:latin typeface="Times New Roman" panose="02020603050405020304" pitchFamily="18" charset="0"/>
                          <a:cs typeface="Times New Roman" panose="02020603050405020304" pitchFamily="18" charset="0"/>
                        </a:rPr>
                        <a:t>diabetics</a:t>
                      </a:r>
                    </a:p>
                  </a:txBody>
                  <a:tcPr marL="68580" marR="68580" marT="34290" marB="34290"/>
                </a:tc>
                <a:extLst>
                  <a:ext uri="{0D108BD9-81ED-4DB2-BD59-A6C34878D82A}">
                    <a16:rowId xmlns:a16="http://schemas.microsoft.com/office/drawing/2014/main" val="10001"/>
                  </a:ext>
                </a:extLst>
              </a:tr>
              <a:tr h="2427022">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Yahyauoi,</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 Jamil,</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J. Raheed</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and M.</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Yesiltepe</a:t>
                      </a: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2020</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The proposed method was evaluated on the online </a:t>
                      </a:r>
                    </a:p>
                    <a:p>
                      <a:pPr algn="ctr">
                        <a:buNone/>
                      </a:pPr>
                      <a:r>
                        <a:rPr lang="en-IN" sz="2000" dirty="0">
                          <a:latin typeface="Times New Roman" panose="02020603050405020304" pitchFamily="18" charset="0"/>
                          <a:cs typeface="Times New Roman" panose="02020603050405020304" pitchFamily="18" charset="0"/>
                        </a:rPr>
                        <a:t>available PIMA Indians diabetes dataset</a:t>
                      </a:r>
                    </a:p>
                  </a:txBody>
                  <a:tcPr marL="68580" marR="68580" marT="34290" marB="3429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 decision</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support</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system for</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diabetics</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prediction</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using</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Machine</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Learning and</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Deep</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Learning</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Techniques”</a:t>
                      </a:r>
                    </a:p>
                  </a:txBody>
                  <a:tcPr marL="68580" marR="68580" marT="0" marB="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 The overall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accuracy obtained using DL, SVM and RF was 76.81%, 65.38%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and 83.67% respectively. The experimental results show that RF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was more effective for diabetes prediction compared to deep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learning and SVM methods.</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In this</a:t>
                      </a:r>
                    </a:p>
                    <a:p>
                      <a:pPr algn="ctr">
                        <a:lnSpc>
                          <a:spcPct val="100000"/>
                        </a:lnSpc>
                        <a:buNone/>
                      </a:pPr>
                      <a:r>
                        <a:rPr lang="en-IN" sz="2000" dirty="0">
                          <a:latin typeface="Times New Roman" panose="02020603050405020304" pitchFamily="18" charset="0"/>
                          <a:cs typeface="Times New Roman" panose="02020603050405020304" pitchFamily="18" charset="0"/>
                        </a:rPr>
                        <a:t>model that</a:t>
                      </a:r>
                    </a:p>
                    <a:p>
                      <a:pPr algn="ctr">
                        <a:lnSpc>
                          <a:spcPct val="100000"/>
                        </a:lnSpc>
                        <a:buNone/>
                      </a:pPr>
                      <a:r>
                        <a:rPr lang="en-IN" sz="2000" dirty="0">
                          <a:latin typeface="Times New Roman" panose="02020603050405020304" pitchFamily="18" charset="0"/>
                          <a:cs typeface="Times New Roman" panose="02020603050405020304" pitchFamily="18" charset="0"/>
                        </a:rPr>
                        <a:t>canhelp in</a:t>
                      </a:r>
                    </a:p>
                    <a:p>
                      <a:pPr algn="ctr">
                        <a:lnSpc>
                          <a:spcPct val="100000"/>
                        </a:lnSpc>
                        <a:buNone/>
                      </a:pPr>
                      <a:r>
                        <a:rPr lang="en-IN" sz="2000" dirty="0">
                          <a:latin typeface="Times New Roman" panose="02020603050405020304" pitchFamily="18" charset="0"/>
                          <a:cs typeface="Times New Roman" panose="02020603050405020304" pitchFamily="18" charset="0"/>
                        </a:rPr>
                        <a:t>predict of</a:t>
                      </a:r>
                    </a:p>
                    <a:p>
                      <a:pPr algn="ctr">
                        <a:lnSpc>
                          <a:spcPct val="100000"/>
                        </a:lnSpc>
                        <a:buNone/>
                      </a:pPr>
                      <a:r>
                        <a:rPr lang="en-IN" sz="2000" dirty="0">
                          <a:latin typeface="Times New Roman" panose="02020603050405020304" pitchFamily="18" charset="0"/>
                          <a:cs typeface="Times New Roman" panose="02020603050405020304" pitchFamily="18" charset="0"/>
                        </a:rPr>
                        <a:t>diseases</a:t>
                      </a:r>
                    </a:p>
                    <a:p>
                      <a:pPr algn="ctr">
                        <a:lnSpc>
                          <a:spcPct val="100000"/>
                        </a:lnSpc>
                        <a:buNone/>
                      </a:pPr>
                      <a:r>
                        <a:rPr lang="en-IN" sz="2000" dirty="0">
                          <a:latin typeface="Times New Roman" panose="02020603050405020304" pitchFamily="18" charset="0"/>
                          <a:cs typeface="Times New Roman" panose="02020603050405020304" pitchFamily="18" charset="0"/>
                        </a:rPr>
                        <a:t>but it</a:t>
                      </a:r>
                    </a:p>
                    <a:p>
                      <a:pPr algn="ctr">
                        <a:lnSpc>
                          <a:spcPct val="100000"/>
                        </a:lnSpc>
                        <a:buNone/>
                      </a:pPr>
                      <a:r>
                        <a:rPr lang="en-IN" sz="2000" dirty="0">
                          <a:latin typeface="Times New Roman" panose="02020603050405020304" pitchFamily="18" charset="0"/>
                          <a:cs typeface="Times New Roman" panose="02020603050405020304" pitchFamily="18" charset="0"/>
                        </a:rPr>
                        <a:t>cannot</a:t>
                      </a:r>
                    </a:p>
                    <a:p>
                      <a:pPr algn="ctr">
                        <a:lnSpc>
                          <a:spcPct val="100000"/>
                        </a:lnSpc>
                        <a:buNone/>
                      </a:pPr>
                      <a:r>
                        <a:rPr lang="en-IN" sz="2000" dirty="0">
                          <a:latin typeface="Times New Roman" panose="02020603050405020304" pitchFamily="18" charset="0"/>
                          <a:cs typeface="Times New Roman" panose="02020603050405020304" pitchFamily="18" charset="0"/>
                        </a:rPr>
                        <a:t>determine</a:t>
                      </a:r>
                    </a:p>
                    <a:p>
                      <a:pPr algn="ctr">
                        <a:lnSpc>
                          <a:spcPct val="100000"/>
                        </a:lnSpc>
                        <a:buNone/>
                      </a:pPr>
                      <a:r>
                        <a:rPr lang="en-IN" sz="2000" dirty="0">
                          <a:latin typeface="Times New Roman" panose="02020603050405020304" pitchFamily="18" charset="0"/>
                          <a:cs typeface="Times New Roman" panose="02020603050405020304" pitchFamily="18" charset="0"/>
                        </a:rPr>
                        <a:t>the type of</a:t>
                      </a:r>
                    </a:p>
                    <a:p>
                      <a:pPr algn="ctr">
                        <a:lnSpc>
                          <a:spcPct val="100000"/>
                        </a:lnSpc>
                        <a:buNone/>
                      </a:pPr>
                      <a:r>
                        <a:rPr lang="en-IN" sz="2000" dirty="0">
                          <a:latin typeface="Times New Roman" panose="02020603050405020304" pitchFamily="18" charset="0"/>
                          <a:cs typeface="Times New Roman" panose="02020603050405020304" pitchFamily="18" charset="0"/>
                        </a:rPr>
                        <a:t>diabetes.</a:t>
                      </a:r>
                    </a:p>
                  </a:txBody>
                  <a:tcPr marL="68580" marR="68580" marT="34290" marB="34290"/>
                </a:tc>
                <a:extLst>
                  <a:ext uri="{0D108BD9-81ED-4DB2-BD59-A6C34878D82A}">
                    <a16:rowId xmlns:a16="http://schemas.microsoft.com/office/drawing/2014/main" val="37725791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5340" y="260648"/>
            <a:ext cx="11881320" cy="4960269"/>
          </a:xfrm>
          <a:prstGeom prst="rect">
            <a:avLst/>
          </a:prstGeom>
          <a:noFill/>
        </p:spPr>
        <p:txBody>
          <a:bodyPr wrap="square" rtlCol="0" anchor="t">
            <a:spAutoFit/>
          </a:bodyPr>
          <a:lstStyle/>
          <a:p>
            <a:pPr defTabSz="914400" fontAlgn="base">
              <a:spcBef>
                <a:spcPct val="0"/>
              </a:spcBef>
              <a:spcAft>
                <a:spcPct val="0"/>
              </a:spcAft>
            </a:pPr>
            <a:r>
              <a:rPr lang="en-IN" sz="2800" b="1" dirty="0">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800" b="1" dirty="0">
                <a:latin typeface="Times New Roman" panose="02020603050405020304" pitchFamily="18" charset="0"/>
                <a:ea typeface="Calibri" panose="020F0502020204030204" pitchFamily="34" charset="0"/>
                <a:cs typeface="Times New Roman" panose="02020603050405020304" pitchFamily="18" charset="0"/>
                <a:sym typeface="+mn-ea"/>
              </a:rPr>
              <a:t>OBJECTIVES</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defTabSz="914400" fontAlgn="base">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mn-ea"/>
              </a:rPr>
              <a:t> </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sym typeface="+mn-ea"/>
              </a:rPr>
              <a:t>To predict whether a person is diabetic or not at an early stage.</a:t>
            </a: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sym typeface="+mn-ea"/>
              </a:rPr>
              <a:t>To understand and analyse the present diabetics diseases.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sym typeface="+mn-ea"/>
              </a:rPr>
              <a:t>To reduce the processing time of data sets we can use machine learning techniques.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sym typeface="+mn-ea"/>
              </a:rPr>
              <a:t>To evaluate the performance of the proposed model.</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defTabSz="914400" fontAlgn="base">
              <a:lnSpc>
                <a:spcPct val="200000"/>
              </a:lnSpc>
              <a:spcBef>
                <a:spcPct val="0"/>
              </a:spcBef>
              <a:spcAft>
                <a:spcPct val="0"/>
              </a:spcAft>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C0FAFA94-8F30-B255-6FA2-57E44256F4FE}"/>
              </a:ext>
            </a:extLst>
          </p:cNvPr>
          <p:cNvSpPr txBox="1"/>
          <p:nvPr/>
        </p:nvSpPr>
        <p:spPr>
          <a:xfrm>
            <a:off x="4491620" y="332656"/>
            <a:ext cx="3208759" cy="523220"/>
          </a:xfrm>
          <a:prstGeom prst="rect">
            <a:avLst/>
          </a:prstGeom>
          <a:noFill/>
        </p:spPr>
        <p:txBody>
          <a:bodyPr wrap="square" rtlCol="0" anchor="t">
            <a:spAutoFit/>
          </a:bodyPr>
          <a:lstStyle/>
          <a:p>
            <a:pPr defTabSz="914400" fontAlgn="base">
              <a:spcBef>
                <a:spcPct val="0"/>
              </a:spcBef>
              <a:spcAft>
                <a:spcPct val="0"/>
              </a:spcAft>
            </a:pPr>
            <a:r>
              <a:rPr lang="en-IN" altLang="en-US" sz="2800" b="1" dirty="0">
                <a:latin typeface="Times New Roman" panose="02020603050405020304" pitchFamily="18" charset="0"/>
                <a:ea typeface="Calibri" panose="020F0502020204030204" pitchFamily="34" charset="0"/>
                <a:cs typeface="Times New Roman" panose="02020603050405020304" pitchFamily="18" charset="0"/>
                <a:sym typeface="+mn-ea"/>
              </a:rPr>
              <a:t>METHODOLOGY</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BA26BE4-9E60-4A16-BD68-6B87235D6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71" y="1556792"/>
            <a:ext cx="11305256" cy="4581128"/>
          </a:xfrm>
          <a:prstGeom prst="rect">
            <a:avLst/>
          </a:prstGeom>
        </p:spPr>
      </p:pic>
    </p:spTree>
    <p:extLst>
      <p:ext uri="{BB962C8B-B14F-4D97-AF65-F5344CB8AC3E}">
        <p14:creationId xmlns:p14="http://schemas.microsoft.com/office/powerpoint/2010/main" val="410219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063C6EC2722749B9FF65340F8AB8C5" ma:contentTypeVersion="2" ma:contentTypeDescription="Create a new document." ma:contentTypeScope="" ma:versionID="891c28d459b3c1cdf02d2f28e213f29a">
  <xsd:schema xmlns:xsd="http://www.w3.org/2001/XMLSchema" xmlns:xs="http://www.w3.org/2001/XMLSchema" xmlns:p="http://schemas.microsoft.com/office/2006/metadata/properties" xmlns:ns3="b9f7efa1-d173-4c09-9931-60edbc1ab7fc" targetNamespace="http://schemas.microsoft.com/office/2006/metadata/properties" ma:root="true" ma:fieldsID="a6f6cf1e7839acc2e7eff27b566fce99" ns3:_="">
    <xsd:import namespace="b9f7efa1-d173-4c09-9931-60edbc1ab7f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f7efa1-d173-4c09-9931-60edbc1ab7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F0FF07-0EC0-409A-A884-3F2CFA7250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f7efa1-d173-4c09-9931-60edbc1ab7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55A27D-5310-4470-AD2F-BFA07AE0E9DA}">
  <ds:schemaRefs>
    <ds:schemaRef ds:uri="http://www.w3.org/XML/1998/namespace"/>
    <ds:schemaRef ds:uri="http://purl.org/dc/elements/1.1/"/>
    <ds:schemaRef ds:uri="b9f7efa1-d173-4c09-9931-60edbc1ab7fc"/>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EBA643A-D9EF-4810-B93A-DF1A770B25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1421</TotalTime>
  <Words>2037</Words>
  <Application>Microsoft Office PowerPoint</Application>
  <PresentationFormat>Widescreen</PresentationFormat>
  <Paragraphs>262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Yashodhara</dc:creator>
  <cp:lastModifiedBy>Omkar Kiran Shet</cp:lastModifiedBy>
  <cp:revision>372</cp:revision>
  <dcterms:created xsi:type="dcterms:W3CDTF">2021-11-25T12:11:00Z</dcterms:created>
  <dcterms:modified xsi:type="dcterms:W3CDTF">2023-05-24T07:16:25Z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D5BDBAAC18044DE5A25ACD0627BAC1C5</vt:lpwstr>
  </property>
  <property fmtid="{D5CDD505-2E9C-101B-9397-08002B2CF9AE}" pid="3" name="KSOProductBuildVer">
    <vt:lpwstr>1033-11.2.0.11486</vt:lpwstr>
  </property>
  <property fmtid="{D5CDD505-2E9C-101B-9397-08002B2CF9AE}" pid="4" name="MSIP_Label_defa4170-0d19-0005-0004-bc88714345d2_Enabled">
    <vt:lpwstr>true</vt:lpwstr>
  </property>
  <property fmtid="{D5CDD505-2E9C-101B-9397-08002B2CF9AE}" pid="5" name="MSIP_Label_defa4170-0d19-0005-0004-bc88714345d2_SetDate">
    <vt:lpwstr>2023-05-06T08:52:22Z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ac299248-d93a-4f10-aeb3-0cb11f964474</vt:lpwstr>
  </property>
  <property fmtid="{D5CDD505-2E9C-101B-9397-08002B2CF9AE}" pid="9" name="MSIP_Label_defa4170-0d19-0005-0004-bc88714345d2_ActionId">
    <vt:lpwstr>7e84889e-c320-4fb7-9301-63a2d36c1922</vt:lpwstr>
  </property>
  <property fmtid="{D5CDD505-2E9C-101B-9397-08002B2CF9AE}" pid="10" name="MSIP_Label_defa4170-0d19-0005-0004-bc88714345d2_ContentBits">
    <vt:lpwstr>0</vt:lpwstr>
  </property>
  <property fmtid="{D5CDD505-2E9C-101B-9397-08002B2CF9AE}" pid="11" name="ContentTypeId">
    <vt:lpwstr>0x010100B1063C6EC2722749B9FF65340F8AB8C5</vt:lpwstr>
  </property>
</Properties>
</file>