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3" r:id="rId28"/>
    <p:sldId id="26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71" autoAdjust="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3966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259A-A160-48A5-A61B-F7CCDF720F54}" type="datetimeFigureOut">
              <a:rPr lang="en-US" smtClean="0"/>
              <a:pPr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FA9B-5EFA-4ADB-843F-B6F06605C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5811012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259A-A160-48A5-A61B-F7CCDF720F54}" type="datetimeFigureOut">
              <a:rPr lang="en-US" smtClean="0"/>
              <a:pPr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FA9B-5EFA-4ADB-843F-B6F06605C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0710876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259A-A160-48A5-A61B-F7CCDF720F54}" type="datetimeFigureOut">
              <a:rPr lang="en-US" smtClean="0"/>
              <a:pPr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FA9B-5EFA-4ADB-843F-B6F06605C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4336526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259A-A160-48A5-A61B-F7CCDF720F54}" type="datetimeFigureOut">
              <a:rPr lang="en-US" smtClean="0"/>
              <a:pPr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FA9B-5EFA-4ADB-843F-B6F06605C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6802617"/>
      </p:ext>
    </p:extLst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259A-A160-48A5-A61B-F7CCDF720F54}" type="datetimeFigureOut">
              <a:rPr lang="en-US" smtClean="0"/>
              <a:pPr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FA9B-5EFA-4ADB-843F-B6F06605C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0266256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259A-A160-48A5-A61B-F7CCDF720F54}" type="datetimeFigureOut">
              <a:rPr lang="en-US" smtClean="0"/>
              <a:pPr/>
              <a:t>03-Apr-19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FA9B-5EFA-4ADB-843F-B6F06605C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1770630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259A-A160-48A5-A61B-F7CCDF720F54}" type="datetimeFigureOut">
              <a:rPr lang="en-US" smtClean="0"/>
              <a:pPr/>
              <a:t>03-Apr-19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FA9B-5EFA-4ADB-843F-B6F06605C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2470556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259A-A160-48A5-A61B-F7CCDF720F54}" type="datetimeFigureOut">
              <a:rPr lang="en-US" smtClean="0"/>
              <a:pPr/>
              <a:t>03-Apr-19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FA9B-5EFA-4ADB-843F-B6F06605C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178033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259A-A160-48A5-A61B-F7CCDF720F54}" type="datetimeFigureOut">
              <a:rPr lang="en-US" smtClean="0"/>
              <a:pPr/>
              <a:t>03-Apr-19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FA9B-5EFA-4ADB-843F-B6F06605C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5223409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259A-A160-48A5-A61B-F7CCDF720F54}" type="datetimeFigureOut">
              <a:rPr lang="en-US" smtClean="0"/>
              <a:pPr/>
              <a:t>03-Apr-19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FA9B-5EFA-4ADB-843F-B6F06605C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8283410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259A-A160-48A5-A61B-F7CCDF720F54}" type="datetimeFigureOut">
              <a:rPr lang="en-US" smtClean="0"/>
              <a:pPr/>
              <a:t>03-Apr-19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FA9B-5EFA-4ADB-843F-B6F06605C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5141222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F259A-A160-48A5-A61B-F7CCDF720F54}" type="datetimeFigureOut">
              <a:rPr lang="en-US" smtClean="0"/>
              <a:pPr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5FA9B-5EFA-4ADB-843F-B6F06605C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614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57400" y="381000"/>
            <a:ext cx="4553299" cy="2308324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dirty="0" smtClean="0">
                <a:ln w="11430">
                  <a:solidFill>
                    <a:srgbClr val="FF0000"/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Quiz </a:t>
            </a:r>
          </a:p>
          <a:p>
            <a:pPr algn="ctr"/>
            <a:r>
              <a:rPr lang="en-US" sz="7200" b="1" dirty="0" smtClean="0">
                <a:ln w="11430">
                  <a:solidFill>
                    <a:srgbClr val="FF0000"/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Application</a:t>
            </a:r>
            <a:endParaRPr lang="en-US" sz="7200" b="1" dirty="0">
              <a:ln w="11430">
                <a:solidFill>
                  <a:srgbClr val="FF0000"/>
                </a:solidFill>
              </a:ln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18900000" algn="b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1026" name="Picture 2" descr="C:\Users\Harsh\Desktop\DH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457200"/>
            <a:ext cx="1392237" cy="190463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</p:pic>
      <p:pic>
        <p:nvPicPr>
          <p:cNvPr id="1027" name="Picture 3" descr="C:\Users\Harsh\Desktop\Q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33400"/>
            <a:ext cx="1470025" cy="1826498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cap="sq" cmpd="dbl">
            <a:solidFill>
              <a:schemeClr val="tx1"/>
            </a:solidFill>
            <a:miter lim="800000"/>
          </a:ln>
        </p:spPr>
      </p:pic>
      <p:sp>
        <p:nvSpPr>
          <p:cNvPr id="6" name="Rectangle 5"/>
          <p:cNvSpPr/>
          <p:nvPr/>
        </p:nvSpPr>
        <p:spPr>
          <a:xfrm>
            <a:off x="4800600" y="3429000"/>
            <a:ext cx="35923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u="sng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Made by :</a:t>
            </a:r>
            <a:endParaRPr lang="en-US" sz="4400" b="1" u="sng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4267200"/>
            <a:ext cx="3765774" cy="193899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Durgesh Mishra,</a:t>
            </a:r>
          </a:p>
          <a:p>
            <a:pPr algn="ctr"/>
            <a:r>
              <a:rPr lang="en-US" sz="40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Harsh Verma,</a:t>
            </a:r>
          </a:p>
          <a:p>
            <a:pPr algn="ctr"/>
            <a:r>
              <a:rPr lang="en-US" sz="40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Bhumika Kanojia</a:t>
            </a:r>
            <a:endParaRPr lang="en-US" sz="40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429000"/>
            <a:ext cx="35923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u="sng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Guided by</a:t>
            </a:r>
            <a:r>
              <a:rPr lang="en-US" sz="4400" b="1" u="sng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 :</a:t>
            </a:r>
            <a:endParaRPr lang="en-US" sz="4400" b="1" u="sng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4267200"/>
            <a:ext cx="3495444" cy="1323439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Ms. Sameeksha</a:t>
            </a:r>
          </a:p>
          <a:p>
            <a:pPr algn="ctr"/>
            <a:r>
              <a:rPr lang="en-US" sz="40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 Khandelwal</a:t>
            </a:r>
            <a:endParaRPr lang="en-US" sz="4000" b="1" cap="none" spc="0" dirty="0" smtClean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1"/>
            <a:ext cx="8077200" cy="685799"/>
          </a:xfrm>
          <a:blipFill>
            <a:blip r:embed="rId2"/>
            <a:tile tx="0" ty="0" sx="100000" sy="100000" flip="none" algn="tl"/>
          </a:blipFill>
          <a:ln w="38100">
            <a:solidFill>
              <a:srgbClr val="000000"/>
            </a:solidFill>
          </a:ln>
        </p:spPr>
        <p:txBody>
          <a:bodyPr>
            <a:noAutofit/>
          </a:bodyPr>
          <a:lstStyle/>
          <a:p>
            <a:r>
              <a:rPr lang="en-US" sz="3600" b="1" u="sng" dirty="0" smtClean="0">
                <a:latin typeface="Algerian" pitchFamily="82" charset="0"/>
              </a:rPr>
              <a:t/>
            </a:r>
            <a:br>
              <a:rPr lang="en-US" sz="3600" b="1" u="sng" dirty="0" smtClean="0">
                <a:latin typeface="Algerian" pitchFamily="82" charset="0"/>
              </a:rPr>
            </a:br>
            <a:r>
              <a:rPr lang="en-US" sz="3600" b="1" u="sng" dirty="0" smtClean="0">
                <a:latin typeface="Algerian" pitchFamily="82" charset="0"/>
              </a:rPr>
              <a:t>Sequence </a:t>
            </a:r>
            <a:r>
              <a:rPr lang="en-US" sz="3600" b="1" u="sng" dirty="0" smtClean="0">
                <a:latin typeface="Algerian" pitchFamily="82" charset="0"/>
              </a:rPr>
              <a:t>Diagrams for Login:</a:t>
            </a:r>
            <a:br>
              <a:rPr lang="en-US" sz="3600" b="1" u="sng" dirty="0" smtClean="0">
                <a:latin typeface="Algerian" pitchFamily="82" charset="0"/>
              </a:rPr>
            </a:br>
            <a:endParaRPr lang="en-US" sz="3600" b="1" u="sng" dirty="0">
              <a:latin typeface="Algerian" pitchFamily="8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838200"/>
            <a:ext cx="8077200" cy="5867400"/>
          </a:xfrm>
          <a:blipFill>
            <a:blip r:embed="rId2"/>
            <a:tile tx="0" ty="0" sx="100000" sy="100000" flip="none" algn="tl"/>
          </a:blipFill>
          <a:ln w="38100"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457200" indent="-457200" algn="l"/>
            <a:r>
              <a:rPr lang="en-US" b="1" u="sng" dirty="0" smtClean="0">
                <a:latin typeface="Algerian" pitchFamily="82" charset="0"/>
                <a:cs typeface="Aharoni" pitchFamily="2" charset="-79"/>
              </a:rPr>
              <a:t> </a:t>
            </a:r>
          </a:p>
          <a:p>
            <a:pPr marL="457200" indent="-457200"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C:\Users\Harsh\Desktop\minor uml\Login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5927" y="871581"/>
            <a:ext cx="5732145" cy="575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2269414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1"/>
            <a:ext cx="8077200" cy="685799"/>
          </a:xfrm>
          <a:blipFill>
            <a:blip r:embed="rId2"/>
            <a:tile tx="0" ty="0" sx="100000" sy="100000" flip="none" algn="tl"/>
          </a:blipFill>
          <a:ln w="38100">
            <a:solidFill>
              <a:srgbClr val="000000"/>
            </a:solidFill>
          </a:ln>
        </p:spPr>
        <p:txBody>
          <a:bodyPr>
            <a:noAutofit/>
          </a:bodyPr>
          <a:lstStyle/>
          <a:p>
            <a:r>
              <a:rPr lang="en-US" sz="3200" dirty="0" smtClean="0">
                <a:latin typeface="Algerian" pitchFamily="82" charset="0"/>
              </a:rPr>
              <a:t/>
            </a:r>
            <a:br>
              <a:rPr lang="en-US" sz="3200" dirty="0" smtClean="0">
                <a:latin typeface="Algerian" pitchFamily="82" charset="0"/>
              </a:rPr>
            </a:br>
            <a:r>
              <a:rPr lang="en-US" sz="3200" dirty="0" smtClean="0">
                <a:latin typeface="Algerian" pitchFamily="82" charset="0"/>
              </a:rPr>
              <a:t/>
            </a:r>
            <a:br>
              <a:rPr lang="en-US" sz="3200" dirty="0" smtClean="0">
                <a:latin typeface="Algerian" pitchFamily="82" charset="0"/>
              </a:rPr>
            </a:br>
            <a:r>
              <a:rPr lang="en-US" sz="3200" dirty="0" smtClean="0">
                <a:latin typeface="Algerian" pitchFamily="82" charset="0"/>
              </a:rPr>
              <a:t>Sequence </a:t>
            </a:r>
            <a:r>
              <a:rPr lang="en-US" sz="3200" dirty="0" smtClean="0">
                <a:latin typeface="Algerian" pitchFamily="82" charset="0"/>
              </a:rPr>
              <a:t>Diagrams for Play Quiz:</a:t>
            </a:r>
            <a:br>
              <a:rPr lang="en-US" sz="3200" dirty="0" smtClean="0">
                <a:latin typeface="Algerian" pitchFamily="82" charset="0"/>
              </a:rPr>
            </a:br>
            <a:r>
              <a:rPr lang="en-US" sz="3200" dirty="0" smtClean="0">
                <a:latin typeface="Algerian" pitchFamily="82" charset="0"/>
              </a:rPr>
              <a:t/>
            </a:r>
            <a:br>
              <a:rPr lang="en-US" sz="3200" dirty="0" smtClean="0">
                <a:latin typeface="Algerian" pitchFamily="82" charset="0"/>
              </a:rPr>
            </a:br>
            <a:r>
              <a:rPr lang="en-US" sz="3200" dirty="0" err="1" smtClean="0">
                <a:latin typeface="Algerian" pitchFamily="82" charset="0"/>
              </a:rPr>
              <a:t>sdh</a:t>
            </a:r>
            <a:endParaRPr lang="en-US" sz="3200" dirty="0">
              <a:latin typeface="Algerian" pitchFamily="8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838200"/>
            <a:ext cx="8077200" cy="5867400"/>
          </a:xfrm>
          <a:blipFill>
            <a:blip r:embed="rId2"/>
            <a:tile tx="0" ty="0" sx="100000" sy="100000" flip="none" algn="tl"/>
          </a:blipFill>
          <a:ln w="38100"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457200" indent="-457200" algn="l"/>
            <a:r>
              <a:rPr lang="en-US" b="1" u="sng" dirty="0" smtClean="0">
                <a:latin typeface="Algerian" pitchFamily="82" charset="0"/>
                <a:cs typeface="Aharoni" pitchFamily="2" charset="-79"/>
              </a:rPr>
              <a:t> </a:t>
            </a:r>
          </a:p>
          <a:p>
            <a:pPr marL="457200" indent="-457200"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C:\Users\Harsh\Desktop\minor uml\Logout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5927" y="914400"/>
            <a:ext cx="573214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2269414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1"/>
            <a:ext cx="8077200" cy="685799"/>
          </a:xfrm>
          <a:blipFill>
            <a:blip r:embed="rId2"/>
            <a:tile tx="0" ty="0" sx="100000" sy="100000" flip="none" algn="tl"/>
          </a:blipFill>
          <a:ln w="38100">
            <a:solidFill>
              <a:srgbClr val="000000"/>
            </a:solidFill>
          </a:ln>
        </p:spPr>
        <p:txBody>
          <a:bodyPr>
            <a:noAutofit/>
          </a:bodyPr>
          <a:lstStyle/>
          <a:p>
            <a:r>
              <a:rPr lang="en-US" sz="2800" b="1" u="sng" dirty="0" smtClean="0">
                <a:latin typeface="Algerian" pitchFamily="82" charset="0"/>
              </a:rPr>
              <a:t/>
            </a:r>
            <a:br>
              <a:rPr lang="en-US" sz="2800" b="1" u="sng" dirty="0" smtClean="0">
                <a:latin typeface="Algerian" pitchFamily="82" charset="0"/>
              </a:rPr>
            </a:br>
            <a:r>
              <a:rPr lang="en-US" sz="2800" b="1" u="sng" dirty="0" smtClean="0">
                <a:latin typeface="Algerian" pitchFamily="82" charset="0"/>
              </a:rPr>
              <a:t>Sequence Diagrams for Submit Question:</a:t>
            </a:r>
            <a:br>
              <a:rPr lang="en-US" sz="2800" b="1" u="sng" dirty="0" smtClean="0">
                <a:latin typeface="Algerian" pitchFamily="82" charset="0"/>
              </a:rPr>
            </a:br>
            <a:endParaRPr lang="en-US" sz="2800" b="1" u="sng" dirty="0">
              <a:latin typeface="Algerian" pitchFamily="8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838200"/>
            <a:ext cx="8077200" cy="5867400"/>
          </a:xfrm>
          <a:blipFill>
            <a:blip r:embed="rId2"/>
            <a:tile tx="0" ty="0" sx="100000" sy="100000" flip="none" algn="tl"/>
          </a:blipFill>
          <a:ln w="38100"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457200" indent="-457200" algn="l"/>
            <a:r>
              <a:rPr lang="en-US" b="1" u="sng" dirty="0" smtClean="0">
                <a:latin typeface="Algerian" pitchFamily="82" charset="0"/>
                <a:cs typeface="Aharoni" pitchFamily="2" charset="-79"/>
              </a:rPr>
              <a:t> </a:t>
            </a:r>
          </a:p>
          <a:p>
            <a:pPr marL="457200" indent="-457200"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C:\Users\Harsh\Desktop\minor uml\Submit Question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5927" y="914400"/>
            <a:ext cx="5732145" cy="571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2269414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1"/>
            <a:ext cx="8077200" cy="685799"/>
          </a:xfrm>
          <a:blipFill>
            <a:blip r:embed="rId2"/>
            <a:tile tx="0" ty="0" sx="100000" sy="100000" flip="none" algn="tl"/>
          </a:blipFill>
          <a:ln w="38100">
            <a:solidFill>
              <a:srgbClr val="000000"/>
            </a:solidFill>
          </a:ln>
        </p:spPr>
        <p:txBody>
          <a:bodyPr>
            <a:noAutofit/>
          </a:bodyPr>
          <a:lstStyle/>
          <a:p>
            <a:r>
              <a:rPr lang="en-US" sz="3200" b="1" u="sng" dirty="0" smtClean="0">
                <a:latin typeface="Algerian" pitchFamily="82" charset="0"/>
              </a:rPr>
              <a:t/>
            </a:r>
            <a:br>
              <a:rPr lang="en-US" sz="3200" b="1" u="sng" dirty="0" smtClean="0">
                <a:latin typeface="Algerian" pitchFamily="82" charset="0"/>
              </a:rPr>
            </a:br>
            <a:r>
              <a:rPr lang="en-US" sz="3200" b="1" u="sng" dirty="0" smtClean="0">
                <a:latin typeface="Algerian" pitchFamily="82" charset="0"/>
              </a:rPr>
              <a:t>Sequence Diagrams for Logout:</a:t>
            </a:r>
            <a:br>
              <a:rPr lang="en-US" sz="3200" b="1" u="sng" dirty="0" smtClean="0">
                <a:latin typeface="Algerian" pitchFamily="82" charset="0"/>
              </a:rPr>
            </a:br>
            <a:endParaRPr lang="en-US" sz="3200" b="1" u="sng" dirty="0">
              <a:latin typeface="Algerian" pitchFamily="8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838200"/>
            <a:ext cx="8077200" cy="5867400"/>
          </a:xfrm>
          <a:blipFill>
            <a:blip r:embed="rId2"/>
            <a:tile tx="0" ty="0" sx="100000" sy="100000" flip="none" algn="tl"/>
          </a:blipFill>
          <a:ln w="38100"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457200" indent="-457200" algn="l"/>
            <a:r>
              <a:rPr lang="en-US" b="1" u="sng" dirty="0" smtClean="0">
                <a:latin typeface="Algerian" pitchFamily="82" charset="0"/>
                <a:cs typeface="Aharoni" pitchFamily="2" charset="-79"/>
              </a:rPr>
              <a:t> </a:t>
            </a:r>
          </a:p>
          <a:p>
            <a:pPr marL="457200" indent="-457200"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C:\Users\Harsh\Desktop\minor uml\Logout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5927" y="914400"/>
            <a:ext cx="5732145" cy="563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2269414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1"/>
            <a:ext cx="8077200" cy="685799"/>
          </a:xfrm>
          <a:blipFill>
            <a:blip r:embed="rId2"/>
            <a:tile tx="0" ty="0" sx="100000" sy="100000" flip="none" algn="tl"/>
          </a:blipFill>
          <a:ln w="38100">
            <a:solidFill>
              <a:srgbClr val="000000"/>
            </a:solidFill>
          </a:ln>
        </p:spPr>
        <p:txBody>
          <a:bodyPr>
            <a:noAutofit/>
          </a:bodyPr>
          <a:lstStyle/>
          <a:p>
            <a:r>
              <a:rPr lang="en-US" sz="3200" b="1" u="sng" dirty="0" smtClean="0">
                <a:latin typeface="Algerian" pitchFamily="82" charset="0"/>
              </a:rPr>
              <a:t/>
            </a:r>
            <a:br>
              <a:rPr lang="en-US" sz="3200" b="1" u="sng" dirty="0" smtClean="0">
                <a:latin typeface="Algerian" pitchFamily="82" charset="0"/>
              </a:rPr>
            </a:br>
            <a:r>
              <a:rPr lang="en-US" sz="3200" b="1" u="sng" dirty="0" smtClean="0">
                <a:latin typeface="Algerian" pitchFamily="82" charset="0"/>
              </a:rPr>
              <a:t> Data Flow Diagram</a:t>
            </a:r>
            <a:r>
              <a:rPr lang="en-US" sz="3200" b="1" u="sng" dirty="0" smtClean="0">
                <a:latin typeface="Algerian" pitchFamily="82" charset="0"/>
              </a:rPr>
              <a:t>:</a:t>
            </a:r>
            <a:r>
              <a:rPr lang="en-US" sz="3200" b="1" u="sng" dirty="0" smtClean="0">
                <a:latin typeface="Algerian" pitchFamily="82" charset="0"/>
              </a:rPr>
              <a:t/>
            </a:r>
            <a:br>
              <a:rPr lang="en-US" sz="3200" b="1" u="sng" dirty="0" smtClean="0">
                <a:latin typeface="Algerian" pitchFamily="82" charset="0"/>
              </a:rPr>
            </a:br>
            <a:endParaRPr lang="en-US" sz="3200" b="1" u="sng" dirty="0">
              <a:latin typeface="Algerian" pitchFamily="8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838200"/>
            <a:ext cx="8077200" cy="5867400"/>
          </a:xfrm>
          <a:blipFill>
            <a:blip r:embed="rId2"/>
            <a:tile tx="0" ty="0" sx="100000" sy="100000" flip="none" algn="tl"/>
          </a:blipFill>
          <a:ln w="38100"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457200" indent="-457200" algn="l"/>
            <a:r>
              <a:rPr lang="en-US" b="1" u="sng" dirty="0" smtClean="0">
                <a:latin typeface="Algerian" pitchFamily="82" charset="0"/>
                <a:cs typeface="Aharoni" pitchFamily="2" charset="-79"/>
              </a:rPr>
              <a:t> </a:t>
            </a:r>
          </a:p>
          <a:p>
            <a:pPr marL="457200" indent="-457200"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C:\Users\Harsh\Desktop\minor uml\df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914400"/>
            <a:ext cx="6248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2269414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1"/>
            <a:ext cx="8077200" cy="685799"/>
          </a:xfrm>
          <a:blipFill>
            <a:blip r:embed="rId2"/>
            <a:tile tx="0" ty="0" sx="100000" sy="100000" flip="none" algn="tl"/>
          </a:blipFill>
          <a:ln w="38100">
            <a:solidFill>
              <a:srgbClr val="000000"/>
            </a:solidFill>
          </a:ln>
        </p:spPr>
        <p:txBody>
          <a:bodyPr>
            <a:noAutofit/>
          </a:bodyPr>
          <a:lstStyle/>
          <a:p>
            <a:r>
              <a:rPr lang="en-US" sz="3200" b="1" u="sng" dirty="0" smtClean="0">
                <a:latin typeface="Algerian" pitchFamily="82" charset="0"/>
              </a:rPr>
              <a:t/>
            </a:r>
            <a:br>
              <a:rPr lang="en-US" sz="3200" b="1" u="sng" dirty="0" smtClean="0">
                <a:latin typeface="Algerian" pitchFamily="82" charset="0"/>
              </a:rPr>
            </a:br>
            <a:r>
              <a:rPr lang="en-US" sz="3200" b="1" u="sng" dirty="0" smtClean="0">
                <a:latin typeface="Algerian" pitchFamily="82" charset="0"/>
              </a:rPr>
              <a:t> Activity Diagram for Login</a:t>
            </a:r>
            <a:r>
              <a:rPr lang="en-US" sz="3200" b="1" u="sng" dirty="0" smtClean="0">
                <a:latin typeface="Algerian" pitchFamily="82" charset="0"/>
              </a:rPr>
              <a:t>:</a:t>
            </a:r>
            <a:r>
              <a:rPr lang="en-US" sz="3200" b="1" u="sng" dirty="0" smtClean="0">
                <a:latin typeface="Algerian" pitchFamily="82" charset="0"/>
              </a:rPr>
              <a:t/>
            </a:r>
            <a:br>
              <a:rPr lang="en-US" sz="3200" b="1" u="sng" dirty="0" smtClean="0">
                <a:latin typeface="Algerian" pitchFamily="82" charset="0"/>
              </a:rPr>
            </a:br>
            <a:endParaRPr lang="en-US" sz="3200" b="1" u="sng" dirty="0">
              <a:latin typeface="Algerian" pitchFamily="8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838200"/>
            <a:ext cx="8077200" cy="5867400"/>
          </a:xfrm>
          <a:blipFill>
            <a:blip r:embed="rId2"/>
            <a:tile tx="0" ty="0" sx="100000" sy="100000" flip="none" algn="tl"/>
          </a:blipFill>
          <a:ln w="38100"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457200" indent="-457200" algn="l"/>
            <a:r>
              <a:rPr lang="en-US" b="1" u="sng" dirty="0" smtClean="0">
                <a:latin typeface="Algerian" pitchFamily="82" charset="0"/>
                <a:cs typeface="Aharoni" pitchFamily="2" charset="-79"/>
              </a:rPr>
              <a:t> </a:t>
            </a:r>
          </a:p>
          <a:p>
            <a:pPr marL="457200" indent="-457200"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C:\Users\Harsh\Desktop\minor uml\A-Login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5927" y="890832"/>
            <a:ext cx="5732145" cy="573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2269414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1"/>
            <a:ext cx="8077200" cy="685799"/>
          </a:xfrm>
          <a:blipFill>
            <a:blip r:embed="rId2"/>
            <a:tile tx="0" ty="0" sx="100000" sy="100000" flip="none" algn="tl"/>
          </a:blipFill>
          <a:ln w="38100">
            <a:solidFill>
              <a:srgbClr val="000000"/>
            </a:solidFill>
          </a:ln>
        </p:spPr>
        <p:txBody>
          <a:bodyPr>
            <a:noAutofit/>
          </a:bodyPr>
          <a:lstStyle/>
          <a:p>
            <a:r>
              <a:rPr lang="en-US" sz="3200" b="1" u="sng" dirty="0" smtClean="0">
                <a:latin typeface="Algerian" pitchFamily="82" charset="0"/>
              </a:rPr>
              <a:t/>
            </a:r>
            <a:br>
              <a:rPr lang="en-US" sz="3200" b="1" u="sng" dirty="0" smtClean="0">
                <a:latin typeface="Algerian" pitchFamily="82" charset="0"/>
              </a:rPr>
            </a:br>
            <a:r>
              <a:rPr lang="en-US" sz="3200" b="1" u="sng" dirty="0" smtClean="0">
                <a:latin typeface="Algerian" pitchFamily="82" charset="0"/>
              </a:rPr>
              <a:t> Activity Diagram for Play Quiz</a:t>
            </a:r>
            <a:r>
              <a:rPr lang="en-US" sz="3200" b="1" u="sng" dirty="0" smtClean="0">
                <a:latin typeface="Algerian" pitchFamily="82" charset="0"/>
              </a:rPr>
              <a:t>:</a:t>
            </a:r>
            <a:r>
              <a:rPr lang="en-US" sz="3200" b="1" u="sng" dirty="0" smtClean="0">
                <a:latin typeface="Algerian" pitchFamily="82" charset="0"/>
              </a:rPr>
              <a:t/>
            </a:r>
            <a:br>
              <a:rPr lang="en-US" sz="3200" b="1" u="sng" dirty="0" smtClean="0">
                <a:latin typeface="Algerian" pitchFamily="82" charset="0"/>
              </a:rPr>
            </a:br>
            <a:endParaRPr lang="en-US" sz="3200" b="1" u="sng" dirty="0">
              <a:latin typeface="Algerian" pitchFamily="8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838200"/>
            <a:ext cx="8077200" cy="5867400"/>
          </a:xfrm>
          <a:blipFill>
            <a:blip r:embed="rId2"/>
            <a:tile tx="0" ty="0" sx="100000" sy="100000" flip="none" algn="tl"/>
          </a:blipFill>
          <a:ln w="38100"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457200" indent="-457200" algn="l"/>
            <a:r>
              <a:rPr lang="en-US" b="1" u="sng" dirty="0" smtClean="0">
                <a:latin typeface="Algerian" pitchFamily="82" charset="0"/>
                <a:cs typeface="Aharoni" pitchFamily="2" charset="-79"/>
              </a:rPr>
              <a:t> </a:t>
            </a:r>
          </a:p>
          <a:p>
            <a:pPr marL="457200" indent="-457200"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C:\Users\Harsh\Desktop\minor uml\A-quiz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5927" y="914400"/>
            <a:ext cx="573214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2269414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1"/>
            <a:ext cx="8077200" cy="685799"/>
          </a:xfrm>
          <a:blipFill>
            <a:blip r:embed="rId2"/>
            <a:tile tx="0" ty="0" sx="100000" sy="100000" flip="none" algn="tl"/>
          </a:blipFill>
          <a:ln w="38100">
            <a:solidFill>
              <a:srgbClr val="000000"/>
            </a:solidFill>
          </a:ln>
        </p:spPr>
        <p:txBody>
          <a:bodyPr>
            <a:noAutofit/>
          </a:bodyPr>
          <a:lstStyle/>
          <a:p>
            <a:r>
              <a:rPr lang="en-US" sz="2800" b="1" u="sng" dirty="0" smtClean="0">
                <a:latin typeface="Algerian" pitchFamily="82" charset="0"/>
              </a:rPr>
              <a:t>Activity Diagram for Submit Question:</a:t>
            </a:r>
            <a:endParaRPr lang="en-US" sz="2800" b="1" u="sng" dirty="0">
              <a:latin typeface="Algerian" pitchFamily="8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838200"/>
            <a:ext cx="8077200" cy="5867400"/>
          </a:xfrm>
          <a:blipFill>
            <a:blip r:embed="rId2"/>
            <a:tile tx="0" ty="0" sx="100000" sy="100000" flip="none" algn="tl"/>
          </a:blipFill>
          <a:ln w="38100"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457200" indent="-457200" algn="l"/>
            <a:r>
              <a:rPr lang="en-US" b="1" u="sng" dirty="0" smtClean="0">
                <a:latin typeface="Algerian" pitchFamily="82" charset="0"/>
                <a:cs typeface="Aharoni" pitchFamily="2" charset="-79"/>
              </a:rPr>
              <a:t> </a:t>
            </a:r>
          </a:p>
          <a:p>
            <a:pPr marL="457200" indent="-457200"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C:\Users\Harsh\Desktop\minor uml\A-submitQuestion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5927" y="990600"/>
            <a:ext cx="573214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2269414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1"/>
            <a:ext cx="8077200" cy="685799"/>
          </a:xfrm>
          <a:blipFill>
            <a:blip r:embed="rId2"/>
            <a:tile tx="0" ty="0" sx="100000" sy="100000" flip="none" algn="tl"/>
          </a:blipFill>
          <a:ln w="38100">
            <a:solidFill>
              <a:srgbClr val="000000"/>
            </a:solidFill>
          </a:ln>
        </p:spPr>
        <p:txBody>
          <a:bodyPr>
            <a:noAutofit/>
          </a:bodyPr>
          <a:lstStyle/>
          <a:p>
            <a:r>
              <a:rPr lang="en-US" sz="3600" b="1" u="sng" dirty="0" smtClean="0">
                <a:latin typeface="Algerian" pitchFamily="82" charset="0"/>
                <a:cs typeface="Aharoni" pitchFamily="2" charset="-79"/>
              </a:rPr>
              <a:t>Screen Shots </a:t>
            </a:r>
            <a:r>
              <a:rPr lang="en-US" sz="2800" b="1" u="sng" dirty="0" smtClean="0">
                <a:latin typeface="Algerian" pitchFamily="82" charset="0"/>
                <a:cs typeface="Aharoni" pitchFamily="2" charset="-79"/>
              </a:rPr>
              <a:t>:	 Home Page</a:t>
            </a:r>
            <a:endParaRPr lang="en-US" sz="2800" b="1" u="sng" dirty="0">
              <a:latin typeface="Algerian" pitchFamily="8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838200"/>
            <a:ext cx="8077200" cy="5867400"/>
          </a:xfrm>
          <a:blipFill>
            <a:blip r:embed="rId2"/>
            <a:tile tx="0" ty="0" sx="100000" sy="100000" flip="none" algn="tl"/>
          </a:blipFill>
          <a:ln w="38100"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457200" indent="-457200" algn="l"/>
            <a:r>
              <a:rPr lang="en-US" b="1" u="sng" dirty="0" smtClean="0">
                <a:latin typeface="Algerian" pitchFamily="82" charset="0"/>
                <a:cs typeface="Aharoni" pitchFamily="2" charset="-79"/>
              </a:rPr>
              <a:t> </a:t>
            </a:r>
          </a:p>
          <a:p>
            <a:pPr marL="457200" indent="-457200"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6626" name="Picture 2" descr="C:\Users\Harsh\Desktop\minor\Screen shots\Captur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219200"/>
            <a:ext cx="7620000" cy="495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2269414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1"/>
            <a:ext cx="8077200" cy="685799"/>
          </a:xfrm>
          <a:blipFill>
            <a:blip r:embed="rId2"/>
            <a:tile tx="0" ty="0" sx="100000" sy="100000" flip="none" algn="tl"/>
          </a:blipFill>
          <a:ln w="38100">
            <a:solidFill>
              <a:srgbClr val="000000"/>
            </a:solidFill>
          </a:ln>
        </p:spPr>
        <p:txBody>
          <a:bodyPr>
            <a:noAutofit/>
          </a:bodyPr>
          <a:lstStyle/>
          <a:p>
            <a:r>
              <a:rPr lang="en-US" sz="3600" b="1" u="sng" dirty="0" smtClean="0">
                <a:latin typeface="Algerian" pitchFamily="82" charset="0"/>
                <a:cs typeface="Aharoni" pitchFamily="2" charset="-79"/>
              </a:rPr>
              <a:t>About Quiz:</a:t>
            </a:r>
            <a:endParaRPr lang="en-US" sz="2800" b="1" u="sng" dirty="0">
              <a:latin typeface="Algerian" pitchFamily="8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838200"/>
            <a:ext cx="8077200" cy="5867400"/>
          </a:xfrm>
          <a:blipFill>
            <a:blip r:embed="rId2"/>
            <a:tile tx="0" ty="0" sx="100000" sy="100000" flip="none" algn="tl"/>
          </a:blipFill>
          <a:ln w="38100"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457200" indent="-457200" algn="l"/>
            <a:r>
              <a:rPr lang="en-US" b="1" u="sng" dirty="0" smtClean="0">
                <a:latin typeface="Algerian" pitchFamily="82" charset="0"/>
                <a:cs typeface="Aharoni" pitchFamily="2" charset="-79"/>
              </a:rPr>
              <a:t> </a:t>
            </a:r>
          </a:p>
          <a:p>
            <a:pPr marL="457200" indent="-457200"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371600"/>
            <a:ext cx="7543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2269414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534400" cy="762000"/>
          </a:xfr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4800" b="1" u="sng" dirty="0" smtClean="0">
                <a:latin typeface="Algerian" pitchFamily="82" charset="0"/>
                <a:cs typeface="Aharoni" pitchFamily="2" charset="-79"/>
              </a:rPr>
              <a:t>ABSTRACT</a:t>
            </a:r>
            <a:endParaRPr lang="en-US" sz="4800" b="1" u="sng" dirty="0">
              <a:latin typeface="Algerian" pitchFamily="8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21673" y="1371600"/>
            <a:ext cx="8541327" cy="5181600"/>
          </a:xfrm>
          <a:blipFill>
            <a:blip r:embed="rId2"/>
            <a:tile tx="0" ty="0" sx="100000" sy="100000" flip="none" algn="tl"/>
          </a:blipFill>
          <a:ln w="38100"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sz="2000" dirty="0" smtClean="0">
                <a:latin typeface="David" pitchFamily="34" charset="-79"/>
                <a:cs typeface="David" pitchFamily="34" charset="-79"/>
              </a:rPr>
              <a:t>“</a:t>
            </a:r>
            <a:r>
              <a:rPr lang="en-US" sz="2000" dirty="0" smtClean="0">
                <a:latin typeface="Arial Black" pitchFamily="34" charset="0"/>
                <a:cs typeface="David" pitchFamily="34" charset="-79"/>
              </a:rPr>
              <a:t>Quiz application ” is a collection of different quizzes likes technical, General knowledge, English Grammar, Quantitative Aptitude.</a:t>
            </a:r>
          </a:p>
          <a:p>
            <a:pPr algn="l"/>
            <a:endParaRPr lang="en-US" sz="2000" dirty="0" smtClean="0">
              <a:latin typeface="Arial Black" pitchFamily="34" charset="0"/>
              <a:cs typeface="David" pitchFamily="34" charset="-79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dirty="0" smtClean="0">
                <a:latin typeface="Arial Black" pitchFamily="34" charset="0"/>
                <a:cs typeface="David" pitchFamily="34" charset="-79"/>
              </a:rPr>
              <a:t>User can access only one quiz at a time.</a:t>
            </a:r>
          </a:p>
          <a:p>
            <a:pPr algn="l"/>
            <a:endParaRPr lang="en-US" sz="2000" dirty="0" smtClean="0">
              <a:latin typeface="Arial Black" pitchFamily="34" charset="0"/>
              <a:cs typeface="David" pitchFamily="34" charset="-79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dirty="0" smtClean="0">
                <a:latin typeface="Arial Black" pitchFamily="34" charset="0"/>
                <a:cs typeface="David" pitchFamily="34" charset="-79"/>
              </a:rPr>
              <a:t>There will be a limited number of questions and for each correct answer user will be get a credit score.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sz="2000" dirty="0" smtClean="0">
              <a:latin typeface="Arial Black" pitchFamily="34" charset="0"/>
              <a:cs typeface="David" pitchFamily="34" charset="-79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dirty="0" smtClean="0">
                <a:latin typeface="Arial Black" pitchFamily="34" charset="0"/>
                <a:cs typeface="David" pitchFamily="34" charset="-79"/>
              </a:rPr>
              <a:t>To develop a user friendly application, our application will contain 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latin typeface="Arial Black" pitchFamily="34" charset="0"/>
                <a:cs typeface="David" pitchFamily="34" charset="-79"/>
              </a:rPr>
              <a:t>Number of quiz.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latin typeface="Arial Black" pitchFamily="34" charset="0"/>
                <a:cs typeface="David" pitchFamily="34" charset="-79"/>
              </a:rPr>
              <a:t>Answer to every question</a:t>
            </a:r>
            <a:r>
              <a:rPr lang="en-US" sz="2000" dirty="0" smtClean="0">
                <a:latin typeface="Arial Black" pitchFamily="34" charset="0"/>
                <a:cs typeface="David" pitchFamily="34" charset="-79"/>
              </a:rPr>
              <a:t>.</a:t>
            </a:r>
            <a:endParaRPr lang="en-US" sz="2000" dirty="0" smtClean="0">
              <a:latin typeface="Arial Black" pitchFamily="34" charset="0"/>
              <a:cs typeface="David" pitchFamily="34" charset="-79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latin typeface="Arial Black" pitchFamily="34" charset="0"/>
                <a:cs typeface="David" pitchFamily="34" charset="-79"/>
              </a:rPr>
              <a:t>Feedback.</a:t>
            </a:r>
            <a:endParaRPr lang="en-US" sz="2000" dirty="0" smtClean="0">
              <a:latin typeface="Arial Black" pitchFamily="34" charset="0"/>
              <a:cs typeface="David" pitchFamily="34" charset="-79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000" dirty="0" smtClean="0">
              <a:latin typeface="David" pitchFamily="34" charset="-79"/>
              <a:cs typeface="David" pitchFamily="34" charset="-79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000" dirty="0" smtClean="0">
              <a:latin typeface="Arial Black" pitchFamily="34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US" sz="2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672613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1"/>
            <a:ext cx="8077200" cy="685799"/>
          </a:xfrm>
          <a:blipFill>
            <a:blip r:embed="rId2"/>
            <a:tile tx="0" ty="0" sx="100000" sy="100000" flip="none" algn="tl"/>
          </a:blipFill>
          <a:ln w="38100">
            <a:solidFill>
              <a:srgbClr val="000000"/>
            </a:solidFill>
          </a:ln>
        </p:spPr>
        <p:txBody>
          <a:bodyPr>
            <a:noAutofit/>
          </a:bodyPr>
          <a:lstStyle/>
          <a:p>
            <a:r>
              <a:rPr lang="en-US" sz="3600" b="1" u="sng" dirty="0" smtClean="0">
                <a:latin typeface="Algerian" pitchFamily="82" charset="0"/>
                <a:cs typeface="Aharoni" pitchFamily="2" charset="-79"/>
              </a:rPr>
              <a:t>Registration  </a:t>
            </a:r>
            <a:r>
              <a:rPr lang="en-US" sz="3600" b="1" u="sng" dirty="0" err="1" smtClean="0">
                <a:latin typeface="Algerian" pitchFamily="82" charset="0"/>
                <a:cs typeface="Aharoni" pitchFamily="2" charset="-79"/>
              </a:rPr>
              <a:t>pAge</a:t>
            </a:r>
            <a:r>
              <a:rPr lang="en-US" sz="3600" b="1" u="sng" dirty="0" smtClean="0">
                <a:latin typeface="Algerian" pitchFamily="82" charset="0"/>
                <a:cs typeface="Aharoni" pitchFamily="2" charset="-79"/>
              </a:rPr>
              <a:t>:</a:t>
            </a:r>
            <a:endParaRPr lang="en-US" sz="2800" b="1" u="sng" dirty="0">
              <a:latin typeface="Algerian" pitchFamily="8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838200"/>
            <a:ext cx="8077200" cy="5867400"/>
          </a:xfrm>
          <a:blipFill>
            <a:blip r:embed="rId2"/>
            <a:tile tx="0" ty="0" sx="100000" sy="100000" flip="none" algn="tl"/>
          </a:blipFill>
          <a:ln w="38100"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457200" indent="-457200" algn="l"/>
            <a:r>
              <a:rPr lang="en-US" b="1" u="sng" dirty="0" smtClean="0">
                <a:latin typeface="Algerian" pitchFamily="82" charset="0"/>
                <a:cs typeface="Aharoni" pitchFamily="2" charset="-79"/>
              </a:rPr>
              <a:t> </a:t>
            </a:r>
          </a:p>
          <a:p>
            <a:pPr marL="457200" indent="-457200"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8674" name="Picture 2" descr="C:\Users\Harsh\Desktop\minor\Screen shots\Capture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143000"/>
            <a:ext cx="7696199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2269414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1"/>
            <a:ext cx="8077200" cy="685799"/>
          </a:xfrm>
          <a:blipFill>
            <a:blip r:embed="rId2"/>
            <a:tile tx="0" ty="0" sx="100000" sy="100000" flip="none" algn="tl"/>
          </a:blipFill>
          <a:ln w="38100">
            <a:solidFill>
              <a:srgbClr val="000000"/>
            </a:solidFill>
          </a:ln>
        </p:spPr>
        <p:txBody>
          <a:bodyPr>
            <a:noAutofit/>
          </a:bodyPr>
          <a:lstStyle/>
          <a:p>
            <a:r>
              <a:rPr lang="en-US" sz="3600" b="1" u="sng" dirty="0" smtClean="0">
                <a:latin typeface="Algerian" pitchFamily="82" charset="0"/>
                <a:cs typeface="Aharoni" pitchFamily="2" charset="-79"/>
              </a:rPr>
              <a:t>Login page</a:t>
            </a:r>
            <a:r>
              <a:rPr lang="en-US" sz="3600" b="1" u="sng" dirty="0" smtClean="0">
                <a:latin typeface="Algerian" pitchFamily="82" charset="0"/>
                <a:cs typeface="Aharoni" pitchFamily="2" charset="-79"/>
              </a:rPr>
              <a:t>:</a:t>
            </a:r>
            <a:endParaRPr lang="en-US" sz="2800" b="1" u="sng" dirty="0">
              <a:latin typeface="Algerian" pitchFamily="8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838200"/>
            <a:ext cx="8077200" cy="5867400"/>
          </a:xfrm>
          <a:blipFill>
            <a:blip r:embed="rId2"/>
            <a:tile tx="0" ty="0" sx="100000" sy="100000" flip="none" algn="tl"/>
          </a:blipFill>
          <a:ln w="38100"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457200" indent="-457200" algn="l"/>
            <a:r>
              <a:rPr lang="en-US" b="1" u="sng" dirty="0" smtClean="0">
                <a:latin typeface="Algerian" pitchFamily="82" charset="0"/>
                <a:cs typeface="Aharoni" pitchFamily="2" charset="-79"/>
              </a:rPr>
              <a:t> </a:t>
            </a:r>
          </a:p>
          <a:p>
            <a:pPr marL="457200" indent="-457200"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219200"/>
            <a:ext cx="764872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2269414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1"/>
            <a:ext cx="8077200" cy="685799"/>
          </a:xfrm>
          <a:blipFill>
            <a:blip r:embed="rId2"/>
            <a:tile tx="0" ty="0" sx="100000" sy="100000" flip="none" algn="tl"/>
          </a:blipFill>
          <a:ln w="38100">
            <a:solidFill>
              <a:srgbClr val="000000"/>
            </a:solidFill>
          </a:ln>
        </p:spPr>
        <p:txBody>
          <a:bodyPr>
            <a:noAutofit/>
          </a:bodyPr>
          <a:lstStyle/>
          <a:p>
            <a:r>
              <a:rPr lang="en-US" sz="3600" b="1" u="sng" dirty="0" smtClean="0">
                <a:latin typeface="Algerian" pitchFamily="82" charset="0"/>
                <a:cs typeface="Aharoni" pitchFamily="2" charset="-79"/>
              </a:rPr>
              <a:t>User home page:</a:t>
            </a:r>
            <a:endParaRPr lang="en-US" sz="2800" b="1" u="sng" dirty="0">
              <a:latin typeface="Algerian" pitchFamily="8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838200"/>
            <a:ext cx="8077200" cy="5867400"/>
          </a:xfrm>
          <a:blipFill>
            <a:blip r:embed="rId2"/>
            <a:tile tx="0" ty="0" sx="100000" sy="100000" flip="none" algn="tl"/>
          </a:blipFill>
          <a:ln w="38100"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457200" indent="-457200" algn="l"/>
            <a:r>
              <a:rPr lang="en-US" b="1" u="sng" dirty="0" smtClean="0">
                <a:latin typeface="Algerian" pitchFamily="82" charset="0"/>
                <a:cs typeface="Aharoni" pitchFamily="2" charset="-79"/>
              </a:rPr>
              <a:t> </a:t>
            </a:r>
          </a:p>
          <a:p>
            <a:pPr marL="457200" indent="-457200"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3478" y="1219200"/>
            <a:ext cx="76347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2269414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1"/>
            <a:ext cx="8077200" cy="685799"/>
          </a:xfrm>
          <a:blipFill>
            <a:blip r:embed="rId2"/>
            <a:tile tx="0" ty="0" sx="100000" sy="100000" flip="none" algn="tl"/>
          </a:blipFill>
          <a:ln w="38100">
            <a:solidFill>
              <a:srgbClr val="000000"/>
            </a:solidFill>
          </a:ln>
        </p:spPr>
        <p:txBody>
          <a:bodyPr>
            <a:noAutofit/>
          </a:bodyPr>
          <a:lstStyle/>
          <a:p>
            <a:r>
              <a:rPr lang="en-US" sz="3600" b="1" u="sng" dirty="0" smtClean="0">
                <a:latin typeface="Algerian" pitchFamily="82" charset="0"/>
                <a:cs typeface="Aharoni" pitchFamily="2" charset="-79"/>
              </a:rPr>
              <a:t>Attempting Quiz</a:t>
            </a:r>
            <a:r>
              <a:rPr lang="en-US" sz="3600" b="1" u="sng" dirty="0" smtClean="0">
                <a:latin typeface="Algerian" pitchFamily="82" charset="0"/>
                <a:cs typeface="Aharoni" pitchFamily="2" charset="-79"/>
              </a:rPr>
              <a:t>:</a:t>
            </a:r>
            <a:endParaRPr lang="en-US" sz="2800" b="1" u="sng" dirty="0">
              <a:latin typeface="Algerian" pitchFamily="8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838200"/>
            <a:ext cx="8077200" cy="5867400"/>
          </a:xfrm>
          <a:blipFill>
            <a:blip r:embed="rId2"/>
            <a:tile tx="0" ty="0" sx="100000" sy="100000" flip="none" algn="tl"/>
          </a:blipFill>
          <a:ln w="38100"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457200" indent="-457200" algn="l"/>
            <a:r>
              <a:rPr lang="en-US" b="1" u="sng" dirty="0" smtClean="0">
                <a:latin typeface="Algerian" pitchFamily="82" charset="0"/>
                <a:cs typeface="Aharoni" pitchFamily="2" charset="-79"/>
              </a:rPr>
              <a:t> </a:t>
            </a:r>
          </a:p>
          <a:p>
            <a:pPr marL="457200" indent="-457200"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295400"/>
            <a:ext cx="784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2269414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1"/>
            <a:ext cx="8077200" cy="685799"/>
          </a:xfrm>
          <a:blipFill>
            <a:blip r:embed="rId2"/>
            <a:tile tx="0" ty="0" sx="100000" sy="100000" flip="none" algn="tl"/>
          </a:blipFill>
          <a:ln w="38100">
            <a:solidFill>
              <a:srgbClr val="000000"/>
            </a:solidFill>
          </a:ln>
        </p:spPr>
        <p:txBody>
          <a:bodyPr>
            <a:noAutofit/>
          </a:bodyPr>
          <a:lstStyle/>
          <a:p>
            <a:r>
              <a:rPr lang="en-US" sz="3600" b="1" u="sng" dirty="0" smtClean="0">
                <a:latin typeface="Algerian" pitchFamily="82" charset="0"/>
                <a:cs typeface="Aharoni" pitchFamily="2" charset="-79"/>
              </a:rPr>
              <a:t>Result page:</a:t>
            </a:r>
            <a:endParaRPr lang="en-US" sz="2800" b="1" u="sng" dirty="0">
              <a:latin typeface="Algerian" pitchFamily="8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838200"/>
            <a:ext cx="8077200" cy="5867400"/>
          </a:xfrm>
          <a:blipFill>
            <a:blip r:embed="rId2"/>
            <a:tile tx="0" ty="0" sx="100000" sy="100000" flip="none" algn="tl"/>
          </a:blipFill>
          <a:ln w="38100"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457200" indent="-457200" algn="l"/>
            <a:r>
              <a:rPr lang="en-US" b="1" u="sng" dirty="0" smtClean="0">
                <a:latin typeface="Algerian" pitchFamily="82" charset="0"/>
                <a:cs typeface="Aharoni" pitchFamily="2" charset="-79"/>
              </a:rPr>
              <a:t> </a:t>
            </a:r>
          </a:p>
          <a:p>
            <a:pPr marL="457200" indent="-457200"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447800"/>
            <a:ext cx="7448550" cy="419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2269414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1"/>
            <a:ext cx="8077200" cy="685799"/>
          </a:xfrm>
          <a:blipFill>
            <a:blip r:embed="rId2"/>
            <a:tile tx="0" ty="0" sx="100000" sy="100000" flip="none" algn="tl"/>
          </a:blipFill>
          <a:ln w="38100">
            <a:solidFill>
              <a:srgbClr val="000000"/>
            </a:solidFill>
          </a:ln>
        </p:spPr>
        <p:txBody>
          <a:bodyPr>
            <a:noAutofit/>
          </a:bodyPr>
          <a:lstStyle/>
          <a:p>
            <a:r>
              <a:rPr lang="en-US" sz="3600" b="1" u="sng" dirty="0" smtClean="0">
                <a:latin typeface="Algerian" pitchFamily="82" charset="0"/>
                <a:cs typeface="Aharoni" pitchFamily="2" charset="-79"/>
              </a:rPr>
              <a:t>Feedback Page </a:t>
            </a:r>
            <a:r>
              <a:rPr lang="en-US" sz="3600" b="1" u="sng" dirty="0" smtClean="0">
                <a:latin typeface="Algerian" pitchFamily="82" charset="0"/>
                <a:cs typeface="Aharoni" pitchFamily="2" charset="-79"/>
              </a:rPr>
              <a:t>:</a:t>
            </a:r>
            <a:endParaRPr lang="en-US" sz="2800" b="1" u="sng" dirty="0">
              <a:latin typeface="Algerian" pitchFamily="8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838200"/>
            <a:ext cx="8077200" cy="5867400"/>
          </a:xfrm>
          <a:blipFill>
            <a:blip r:embed="rId2"/>
            <a:tile tx="0" ty="0" sx="100000" sy="100000" flip="none" algn="tl"/>
          </a:blipFill>
          <a:ln w="38100"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457200" indent="-457200" algn="l"/>
            <a:r>
              <a:rPr lang="en-US" b="1" u="sng" dirty="0" smtClean="0">
                <a:latin typeface="Algerian" pitchFamily="82" charset="0"/>
                <a:cs typeface="Aharoni" pitchFamily="2" charset="-79"/>
              </a:rPr>
              <a:t> </a:t>
            </a:r>
          </a:p>
          <a:p>
            <a:pPr marL="457200" indent="-457200"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371600"/>
            <a:ext cx="7543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2269414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1"/>
            <a:ext cx="8077200" cy="685799"/>
          </a:xfrm>
          <a:blipFill>
            <a:blip r:embed="rId2"/>
            <a:tile tx="0" ty="0" sx="100000" sy="100000" flip="none" algn="tl"/>
          </a:blipFill>
          <a:ln w="38100">
            <a:solidFill>
              <a:srgbClr val="000000"/>
            </a:solidFill>
          </a:ln>
        </p:spPr>
        <p:txBody>
          <a:bodyPr>
            <a:noAutofit/>
          </a:bodyPr>
          <a:lstStyle/>
          <a:p>
            <a:r>
              <a:rPr lang="en-US" sz="3600" b="1" u="sng" dirty="0" smtClean="0">
                <a:latin typeface="Algerian" pitchFamily="82" charset="0"/>
                <a:cs typeface="Aharoni" pitchFamily="2" charset="-79"/>
              </a:rPr>
              <a:t>Admin Page </a:t>
            </a:r>
            <a:r>
              <a:rPr lang="en-US" sz="3600" b="1" u="sng" dirty="0" smtClean="0">
                <a:latin typeface="Algerian" pitchFamily="82" charset="0"/>
                <a:cs typeface="Aharoni" pitchFamily="2" charset="-79"/>
              </a:rPr>
              <a:t>:</a:t>
            </a:r>
            <a:endParaRPr lang="en-US" sz="2800" b="1" u="sng" dirty="0">
              <a:latin typeface="Algerian" pitchFamily="8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990600"/>
            <a:ext cx="8077200" cy="5867400"/>
          </a:xfrm>
          <a:blipFill>
            <a:blip r:embed="rId2"/>
            <a:tile tx="0" ty="0" sx="100000" sy="100000" flip="none" algn="tl"/>
          </a:blipFill>
          <a:ln w="38100"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457200" indent="-457200" algn="l"/>
            <a:r>
              <a:rPr lang="en-US" b="1" u="sng" dirty="0" smtClean="0">
                <a:latin typeface="Algerian" pitchFamily="82" charset="0"/>
                <a:cs typeface="Aharoni" pitchFamily="2" charset="-79"/>
              </a:rPr>
              <a:t> </a:t>
            </a:r>
          </a:p>
          <a:p>
            <a:pPr marL="457200" indent="-457200"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371600"/>
            <a:ext cx="7391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2269414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1"/>
            <a:ext cx="8077200" cy="685799"/>
          </a:xfrm>
          <a:blipFill>
            <a:blip r:embed="rId2"/>
            <a:tile tx="0" ty="0" sx="100000" sy="100000" flip="none" algn="tl"/>
          </a:blipFill>
          <a:ln w="38100">
            <a:solidFill>
              <a:srgbClr val="000000"/>
            </a:solidFill>
          </a:ln>
        </p:spPr>
        <p:txBody>
          <a:bodyPr>
            <a:noAutofit/>
          </a:bodyPr>
          <a:lstStyle/>
          <a:p>
            <a:r>
              <a:rPr lang="en-US" sz="3600" b="1" u="sng" dirty="0" smtClean="0">
                <a:latin typeface="Algerian" pitchFamily="82" charset="0"/>
                <a:cs typeface="Aharoni" pitchFamily="2" charset="-79"/>
              </a:rPr>
              <a:t>Submit question </a:t>
            </a:r>
            <a:r>
              <a:rPr lang="en-US" sz="3600" b="1" u="sng" dirty="0" smtClean="0">
                <a:latin typeface="Algerian" pitchFamily="82" charset="0"/>
                <a:cs typeface="Aharoni" pitchFamily="2" charset="-79"/>
              </a:rPr>
              <a:t>:</a:t>
            </a:r>
            <a:endParaRPr lang="en-US" sz="2800" b="1" u="sng" dirty="0">
              <a:latin typeface="Algerian" pitchFamily="8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838200"/>
            <a:ext cx="8077200" cy="5867400"/>
          </a:xfrm>
          <a:blipFill>
            <a:blip r:embed="rId2"/>
            <a:tile tx="0" ty="0" sx="100000" sy="100000" flip="none" algn="tl"/>
          </a:blipFill>
          <a:ln w="38100"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457200" indent="-457200" algn="l"/>
            <a:r>
              <a:rPr lang="en-US" b="1" u="sng" dirty="0" smtClean="0">
                <a:latin typeface="Algerian" pitchFamily="82" charset="0"/>
                <a:cs typeface="Aharoni" pitchFamily="2" charset="-79"/>
              </a:rPr>
              <a:t> </a:t>
            </a:r>
          </a:p>
          <a:p>
            <a:pPr marL="457200" indent="-457200"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371600"/>
            <a:ext cx="7391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2269414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6324600"/>
          </a:xfr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</p:spPr>
        <p:txBody>
          <a:bodyPr>
            <a:normAutofit/>
            <a:scene3d>
              <a:camera prst="isometricOffAxis2Left"/>
              <a:lightRig rig="threePt" dir="t"/>
            </a:scene3d>
            <a:sp3d extrusionH="57150">
              <a:bevelT w="38100" h="38100" prst="convex"/>
              <a:bevelB w="38100" h="38100" prst="angle"/>
            </a:sp3d>
          </a:bodyPr>
          <a:lstStyle/>
          <a:p>
            <a:r>
              <a:rPr lang="en-US" sz="10000" b="1" dirty="0" smtClean="0">
                <a:ln w="10541" cmpd="sng">
                  <a:gradFill>
                    <a:gsLst>
                      <a:gs pos="0">
                        <a:srgbClr val="000000"/>
                      </a:gs>
                      <a:gs pos="39999">
                        <a:srgbClr val="0A128C"/>
                      </a:gs>
                      <a:gs pos="70000">
                        <a:srgbClr val="181CC7"/>
                      </a:gs>
                      <a:gs pos="88000">
                        <a:srgbClr val="7005D4"/>
                      </a:gs>
                      <a:gs pos="100000">
                        <a:srgbClr val="8C3D91"/>
                      </a:gs>
                    </a:gsLst>
                    <a:lin ang="5400000" scaled="0"/>
                  </a:gra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Brush Script MT" pitchFamily="66" charset="0"/>
              </a:rPr>
              <a:t/>
            </a:r>
            <a:br>
              <a:rPr lang="en-US" sz="10000" b="1" dirty="0" smtClean="0">
                <a:ln w="10541" cmpd="sng">
                  <a:gradFill>
                    <a:gsLst>
                      <a:gs pos="0">
                        <a:srgbClr val="000000"/>
                      </a:gs>
                      <a:gs pos="39999">
                        <a:srgbClr val="0A128C"/>
                      </a:gs>
                      <a:gs pos="70000">
                        <a:srgbClr val="181CC7"/>
                      </a:gs>
                      <a:gs pos="88000">
                        <a:srgbClr val="7005D4"/>
                      </a:gs>
                      <a:gs pos="100000">
                        <a:srgbClr val="8C3D91"/>
                      </a:gs>
                    </a:gsLst>
                    <a:lin ang="5400000" scaled="0"/>
                  </a:gra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Brush Script MT" pitchFamily="66" charset="0"/>
              </a:rPr>
            </a:br>
            <a:r>
              <a:rPr lang="en-US" sz="10000" b="1" dirty="0" smtClean="0">
                <a:ln w="10541" cmpd="sng">
                  <a:gradFill>
                    <a:gsLst>
                      <a:gs pos="0">
                        <a:srgbClr val="000000"/>
                      </a:gs>
                      <a:gs pos="39999">
                        <a:srgbClr val="0A128C"/>
                      </a:gs>
                      <a:gs pos="70000">
                        <a:srgbClr val="181CC7"/>
                      </a:gs>
                      <a:gs pos="88000">
                        <a:srgbClr val="7005D4"/>
                      </a:gs>
                      <a:gs pos="100000">
                        <a:srgbClr val="8C3D91"/>
                      </a:gs>
                    </a:gsLst>
                    <a:lin ang="5400000" scaled="0"/>
                  </a:gra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Brush Script MT" pitchFamily="66" charset="0"/>
              </a:rPr>
              <a:t>Thank </a:t>
            </a:r>
            <a:br>
              <a:rPr lang="en-US" sz="10000" b="1" dirty="0" smtClean="0">
                <a:ln w="10541" cmpd="sng">
                  <a:gradFill>
                    <a:gsLst>
                      <a:gs pos="0">
                        <a:srgbClr val="000000"/>
                      </a:gs>
                      <a:gs pos="39999">
                        <a:srgbClr val="0A128C"/>
                      </a:gs>
                      <a:gs pos="70000">
                        <a:srgbClr val="181CC7"/>
                      </a:gs>
                      <a:gs pos="88000">
                        <a:srgbClr val="7005D4"/>
                      </a:gs>
                      <a:gs pos="100000">
                        <a:srgbClr val="8C3D91"/>
                      </a:gs>
                    </a:gsLst>
                    <a:lin ang="5400000" scaled="0"/>
                  </a:gra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Brush Script MT" pitchFamily="66" charset="0"/>
              </a:rPr>
            </a:br>
            <a:r>
              <a:rPr lang="en-US" sz="10000" b="1" dirty="0" smtClean="0">
                <a:ln w="10541" cmpd="sng">
                  <a:gradFill>
                    <a:gsLst>
                      <a:gs pos="0">
                        <a:srgbClr val="000000"/>
                      </a:gs>
                      <a:gs pos="39999">
                        <a:srgbClr val="0A128C"/>
                      </a:gs>
                      <a:gs pos="70000">
                        <a:srgbClr val="181CC7"/>
                      </a:gs>
                      <a:gs pos="88000">
                        <a:srgbClr val="7005D4"/>
                      </a:gs>
                      <a:gs pos="100000">
                        <a:srgbClr val="8C3D91"/>
                      </a:gs>
                    </a:gsLst>
                    <a:lin ang="5400000" scaled="0"/>
                  </a:gra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Brush Script MT" pitchFamily="66" charset="0"/>
              </a:rPr>
              <a:t> You…</a:t>
            </a:r>
            <a:br>
              <a:rPr lang="en-US" sz="10000" b="1" dirty="0" smtClean="0">
                <a:ln w="10541" cmpd="sng">
                  <a:gradFill>
                    <a:gsLst>
                      <a:gs pos="0">
                        <a:srgbClr val="000000"/>
                      </a:gs>
                      <a:gs pos="39999">
                        <a:srgbClr val="0A128C"/>
                      </a:gs>
                      <a:gs pos="70000">
                        <a:srgbClr val="181CC7"/>
                      </a:gs>
                      <a:gs pos="88000">
                        <a:srgbClr val="7005D4"/>
                      </a:gs>
                      <a:gs pos="100000">
                        <a:srgbClr val="8C3D91"/>
                      </a:gs>
                    </a:gsLst>
                    <a:lin ang="5400000" scaled="0"/>
                  </a:gra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Brush Script MT" pitchFamily="66" charset="0"/>
              </a:rPr>
            </a:br>
            <a:endParaRPr lang="en-US" sz="10000" dirty="0">
              <a:ln w="10541" cmpd="sng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prstDash val="solid"/>
              </a:ln>
              <a:latin typeface="Brush Script MT" pitchFamily="66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868715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24692"/>
            <a:ext cx="8610599" cy="789708"/>
          </a:xfrm>
          <a:blipFill>
            <a:blip r:embed="rId2"/>
            <a:tile tx="0" ty="0" sx="100000" sy="100000" flip="none" algn="tl"/>
          </a:blipFill>
          <a:ln w="38100">
            <a:solidFill>
              <a:srgbClr val="000000"/>
            </a:solidFill>
          </a:ln>
        </p:spPr>
        <p:txBody>
          <a:bodyPr/>
          <a:lstStyle/>
          <a:p>
            <a:r>
              <a:rPr lang="en-US" b="1" u="sng" dirty="0" smtClean="0">
                <a:latin typeface="Algerian" pitchFamily="82" charset="0"/>
                <a:cs typeface="Aharoni" pitchFamily="2" charset="-79"/>
              </a:rPr>
              <a:t>INTRODUCTION</a:t>
            </a:r>
            <a:endParaRPr lang="en-US" b="1" u="sng" dirty="0">
              <a:latin typeface="Algerian" pitchFamily="8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143000"/>
            <a:ext cx="8534400" cy="5486400"/>
          </a:xfr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endParaRPr lang="en-US" sz="1800" dirty="0" smtClean="0">
              <a:solidFill>
                <a:schemeClr val="tx1"/>
              </a:solidFill>
              <a:latin typeface="Arial Black" pitchFamily="34" charset="0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  <a:latin typeface="Arial Black" pitchFamily="34" charset="0"/>
              </a:rPr>
              <a:t>This quiz website provide a great platform for practice and solving </a:t>
            </a:r>
            <a:r>
              <a:rPr lang="en-US" sz="1800" dirty="0" smtClean="0">
                <a:solidFill>
                  <a:schemeClr val="tx1"/>
                </a:solidFill>
                <a:latin typeface="Arial Black" pitchFamily="34" charset="0"/>
              </a:rPr>
              <a:t>query by taking feedback</a:t>
            </a:r>
            <a:r>
              <a:rPr lang="en-US" sz="1800" dirty="0" smtClean="0">
                <a:solidFill>
                  <a:schemeClr val="tx1"/>
                </a:solidFill>
                <a:latin typeface="Arial Black" pitchFamily="34" charset="0"/>
              </a:rPr>
              <a:t> from </a:t>
            </a:r>
            <a:r>
              <a:rPr lang="en-US" sz="1800" dirty="0" smtClean="0">
                <a:solidFill>
                  <a:schemeClr val="tx1"/>
                </a:solidFill>
                <a:latin typeface="Arial Black" pitchFamily="34" charset="0"/>
              </a:rPr>
              <a:t>the user, which is having a great user interface.</a:t>
            </a:r>
          </a:p>
          <a:p>
            <a:pPr algn="l"/>
            <a:endParaRPr lang="en-US" sz="1800" dirty="0" smtClean="0">
              <a:solidFill>
                <a:schemeClr val="tx1"/>
              </a:solidFill>
              <a:latin typeface="Arial Black" pitchFamily="34" charset="0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  <a:latin typeface="Arial Black" pitchFamily="34" charset="0"/>
              </a:rPr>
              <a:t>The proposed work in this field are available on internet  in  huge amount like ; many website are available for playing quizzes online and query solving of the users.</a:t>
            </a:r>
          </a:p>
          <a:p>
            <a:pPr algn="l"/>
            <a:endParaRPr lang="en-US" sz="1800" dirty="0" smtClean="0">
              <a:solidFill>
                <a:schemeClr val="tx1"/>
              </a:solidFill>
              <a:latin typeface="Arial Black" pitchFamily="34" charset="0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  <a:latin typeface="Arial Black" pitchFamily="34" charset="0"/>
              </a:rPr>
              <a:t>These website provide a large varieties of questions (Big Domain).</a:t>
            </a:r>
          </a:p>
          <a:p>
            <a:pPr algn="l"/>
            <a:endParaRPr lang="en-US" sz="1800" dirty="0" smtClean="0">
              <a:solidFill>
                <a:schemeClr val="tx1"/>
              </a:solidFill>
              <a:latin typeface="Arial Black" pitchFamily="34" charset="0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  <a:latin typeface="Arial Black" pitchFamily="34" charset="0"/>
              </a:rPr>
              <a:t>These website provides question and answer for quiz ,query box for query solving .</a:t>
            </a:r>
          </a:p>
          <a:p>
            <a:pPr algn="l"/>
            <a:endParaRPr lang="en-US" sz="1800" dirty="0" smtClean="0">
              <a:solidFill>
                <a:schemeClr val="tx1"/>
              </a:solidFill>
              <a:latin typeface="Arial Black" pitchFamily="34" charset="0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  <a:latin typeface="Arial Black" pitchFamily="34" charset="0"/>
              </a:rPr>
              <a:t>Also, these website provide hug amount of study material for the users. </a:t>
            </a:r>
          </a:p>
          <a:p>
            <a:pPr algn="l"/>
            <a:endParaRPr lang="en-US" sz="1800" dirty="0" smtClean="0">
              <a:solidFill>
                <a:schemeClr val="tx1"/>
              </a:solidFill>
              <a:latin typeface="Arial Black" pitchFamily="34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Arial Black" pitchFamily="34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Arial Black" pitchFamily="34" charset="0"/>
              </a:rPr>
              <a:t> </a:t>
            </a:r>
            <a:endParaRPr lang="en-US" sz="1800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749364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0"/>
            <a:ext cx="8610600" cy="838199"/>
          </a:xfrm>
          <a:blipFill>
            <a:blip r:embed="rId2"/>
            <a:tile tx="0" ty="0" sx="100000" sy="100000" flip="none" algn="tl"/>
          </a:blipFill>
          <a:ln w="38100">
            <a:solidFill>
              <a:srgbClr val="000000"/>
            </a:solidFill>
          </a:ln>
        </p:spPr>
        <p:txBody>
          <a:bodyPr/>
          <a:lstStyle/>
          <a:p>
            <a:r>
              <a:rPr lang="en-US" b="1" u="sng" dirty="0" smtClean="0">
                <a:latin typeface="Algerian" pitchFamily="82" charset="0"/>
                <a:cs typeface="Aharoni" pitchFamily="2" charset="-79"/>
              </a:rPr>
              <a:t>PROBLEM DOMAIN</a:t>
            </a:r>
            <a:endParaRPr lang="en-US" b="1" u="sng" dirty="0">
              <a:latin typeface="Algerian" pitchFamily="8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1"/>
            <a:ext cx="8610600" cy="5257800"/>
          </a:xfr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Arial Black" pitchFamily="34" charset="0"/>
              </a:rPr>
              <a:t>“Our aim  is to develop a application for the users in which a user can attempt any number of quiz related to his/her choice”</a:t>
            </a:r>
          </a:p>
          <a:p>
            <a:pPr algn="l"/>
            <a:endParaRPr lang="en-US" sz="1800" dirty="0" smtClean="0">
              <a:solidFill>
                <a:schemeClr val="tx1"/>
              </a:solidFill>
              <a:latin typeface="Arial Black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Arial Black" pitchFamily="34" charset="0"/>
              </a:rPr>
              <a:t>Firstly, we have to make interface for Home </a:t>
            </a:r>
            <a:r>
              <a:rPr lang="en-US" sz="1800" dirty="0">
                <a:solidFill>
                  <a:schemeClr val="tx1"/>
                </a:solidFill>
                <a:latin typeface="Arial Black" pitchFamily="34" charset="0"/>
              </a:rPr>
              <a:t>P</a:t>
            </a:r>
            <a:r>
              <a:rPr lang="en-US" sz="1800" dirty="0" smtClean="0">
                <a:solidFill>
                  <a:schemeClr val="tx1"/>
                </a:solidFill>
                <a:latin typeface="Arial Black" pitchFamily="34" charset="0"/>
              </a:rPr>
              <a:t>age, Registration , Login Page, Question Attempting Forum, Result Page and profile of </a:t>
            </a:r>
            <a:r>
              <a:rPr lang="en-US" sz="1800" dirty="0" smtClean="0">
                <a:solidFill>
                  <a:schemeClr val="tx1"/>
                </a:solidFill>
                <a:latin typeface="Arial Black" pitchFamily="34" charset="0"/>
              </a:rPr>
              <a:t>user and as well as for Admin. </a:t>
            </a:r>
            <a:r>
              <a:rPr lang="en-US" sz="1800" dirty="0" smtClean="0">
                <a:solidFill>
                  <a:schemeClr val="tx1"/>
                </a:solidFill>
                <a:latin typeface="Arial Black" pitchFamily="34" charset="0"/>
              </a:rPr>
              <a:t>These all pages have connectivity with the server and database.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Arial Black" pitchFamily="34" charset="0"/>
              </a:rPr>
              <a:t>Currently, there are websites which only provide limited number of quizzes related to different domain.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Arial Black" pitchFamily="34" charset="0"/>
              </a:rPr>
              <a:t>Many website do not have a single platform for quizzes related to Technical, G.K , Aptitude, Grammar, etc. And there is not a website where the users can upload his/her question and answer for others.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Arial Black" pitchFamily="34" charset="0"/>
              </a:rPr>
              <a:t>We have to develop a application which can resolve all the problems.</a:t>
            </a:r>
          </a:p>
          <a:p>
            <a:pPr marL="342900" indent="-342900" algn="l">
              <a:buFont typeface="+mj-lt"/>
              <a:buAutoNum type="arabicPeriod"/>
            </a:pPr>
            <a:endParaRPr lang="en-US" sz="1800" dirty="0" smtClean="0">
              <a:latin typeface="Arial Black" pitchFamily="34" charset="0"/>
            </a:endParaRPr>
          </a:p>
          <a:p>
            <a:pPr algn="l"/>
            <a:endParaRPr lang="en-US" sz="1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966464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1" cy="990600"/>
          </a:xfrm>
          <a:blipFill>
            <a:blip r:embed="rId2"/>
            <a:tile tx="0" ty="0" sx="100000" sy="100000" flip="none" algn="tl"/>
          </a:blipFill>
          <a:ln w="38100">
            <a:solidFill>
              <a:srgbClr val="000000"/>
            </a:solidFill>
          </a:ln>
        </p:spPr>
        <p:txBody>
          <a:bodyPr/>
          <a:lstStyle/>
          <a:p>
            <a:r>
              <a:rPr lang="en-US" b="1" u="sng" dirty="0" smtClean="0">
                <a:latin typeface="Algerian" pitchFamily="82" charset="0"/>
                <a:cs typeface="Aharoni" pitchFamily="2" charset="-79"/>
              </a:rPr>
              <a:t>SOLUTION DOMAIN</a:t>
            </a:r>
            <a:endParaRPr lang="en-US" b="1" u="sng" dirty="0">
              <a:latin typeface="Algerian" pitchFamily="8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95400"/>
            <a:ext cx="8534400" cy="5257800"/>
          </a:xfr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endParaRPr lang="en-US" sz="1800" b="1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v"/>
            </a:pPr>
            <a:r>
              <a:rPr lang="en-US" sz="1800" b="1" dirty="0" smtClean="0">
                <a:solidFill>
                  <a:schemeClr val="tx1"/>
                </a:solidFill>
              </a:rPr>
              <a:t>In this application firstly the user need to register or login using user-id and password.</a:t>
            </a:r>
          </a:p>
          <a:p>
            <a:pPr algn="l">
              <a:buFont typeface="Wingdings" pitchFamily="2" charset="2"/>
              <a:buChar char="v"/>
            </a:pPr>
            <a:r>
              <a:rPr lang="en-US" sz="1800" b="1" dirty="0" smtClean="0">
                <a:solidFill>
                  <a:schemeClr val="tx1"/>
                </a:solidFill>
              </a:rPr>
              <a:t> Then the user can choose any of the quiz of his/her choice. </a:t>
            </a:r>
          </a:p>
          <a:p>
            <a:pPr algn="l">
              <a:buFont typeface="Wingdings" pitchFamily="2" charset="2"/>
              <a:buChar char="v"/>
            </a:pPr>
            <a:r>
              <a:rPr lang="en-US" sz="1800" b="1" dirty="0" smtClean="0">
                <a:solidFill>
                  <a:schemeClr val="tx1"/>
                </a:solidFill>
              </a:rPr>
              <a:t>There is a instruction window.</a:t>
            </a:r>
          </a:p>
          <a:p>
            <a:pPr algn="l">
              <a:buFont typeface="Wingdings" pitchFamily="2" charset="2"/>
              <a:buChar char="v"/>
            </a:pPr>
            <a:r>
              <a:rPr lang="en-US" sz="1800" b="1" dirty="0" smtClean="0">
                <a:solidFill>
                  <a:schemeClr val="tx1"/>
                </a:solidFill>
              </a:rPr>
              <a:t>User can start attaining the quiz. </a:t>
            </a:r>
          </a:p>
          <a:p>
            <a:pPr algn="l">
              <a:buFont typeface="Wingdings" pitchFamily="2" charset="2"/>
              <a:buChar char="v"/>
            </a:pPr>
            <a:r>
              <a:rPr lang="en-US" sz="1800" b="1" dirty="0" smtClean="0">
                <a:solidFill>
                  <a:schemeClr val="tx1"/>
                </a:solidFill>
              </a:rPr>
              <a:t>User can see his/her answers are right or wrong and can also see the answer of each.</a:t>
            </a:r>
          </a:p>
          <a:p>
            <a:pPr algn="l">
              <a:buFont typeface="Wingdings" pitchFamily="2" charset="2"/>
              <a:buChar char="v"/>
            </a:pPr>
            <a:r>
              <a:rPr lang="en-US" sz="1800" b="1" dirty="0" smtClean="0">
                <a:solidFill>
                  <a:schemeClr val="tx1"/>
                </a:solidFill>
              </a:rPr>
              <a:t> If </a:t>
            </a:r>
            <a:r>
              <a:rPr lang="en-US" sz="2000" b="1" dirty="0" smtClean="0">
                <a:solidFill>
                  <a:schemeClr val="tx1"/>
                </a:solidFill>
              </a:rPr>
              <a:t>there</a:t>
            </a:r>
            <a:r>
              <a:rPr lang="en-US" sz="1800" b="1" dirty="0" smtClean="0">
                <a:solidFill>
                  <a:schemeClr val="tx1"/>
                </a:solidFill>
              </a:rPr>
              <a:t> is </a:t>
            </a:r>
            <a:r>
              <a:rPr lang="en-US" sz="1800" b="1" dirty="0" smtClean="0">
                <a:solidFill>
                  <a:schemeClr val="tx1"/>
                </a:solidFill>
              </a:rPr>
              <a:t>any feedback he/she can send</a:t>
            </a:r>
            <a:r>
              <a:rPr lang="en-US" sz="1800" b="1" dirty="0" smtClean="0">
                <a:solidFill>
                  <a:schemeClr val="tx1"/>
                </a:solidFill>
              </a:rPr>
              <a:t>.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v"/>
            </a:pPr>
            <a:r>
              <a:rPr lang="en-US" sz="1800" b="1" dirty="0" smtClean="0">
                <a:solidFill>
                  <a:schemeClr val="tx1"/>
                </a:solidFill>
              </a:rPr>
              <a:t> After completion of the quiz user will get credit score for each of its correct answers.</a:t>
            </a:r>
          </a:p>
          <a:p>
            <a:pPr algn="l">
              <a:buFont typeface="Wingdings" pitchFamily="2" charset="2"/>
              <a:buChar char="v"/>
            </a:pP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Admin will submit question, after submission of 10 question in each category the quiz list will increase dynamically.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v"/>
            </a:pPr>
            <a:r>
              <a:rPr lang="en-US" sz="1800" b="1" dirty="0" smtClean="0">
                <a:solidFill>
                  <a:schemeClr val="tx1"/>
                </a:solidFill>
              </a:rPr>
              <a:t>The user profile will contain it name, age, qualification, gender, mobile number, credit score, etc. </a:t>
            </a:r>
          </a:p>
          <a:p>
            <a:pPr marL="285750" indent="-285750" algn="l"/>
            <a:endParaRPr lang="en-US" sz="1800" b="1" dirty="0" smtClean="0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670010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04801"/>
            <a:ext cx="8458200" cy="838199"/>
          </a:xfr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en-US" b="1" u="sng" dirty="0" smtClean="0">
                <a:latin typeface="Algerian" pitchFamily="82" charset="0"/>
                <a:cs typeface="Aharoni" pitchFamily="2" charset="-79"/>
              </a:rPr>
              <a:t>SYSTEM DOMAIN</a:t>
            </a:r>
            <a:endParaRPr lang="en-US" b="1" u="sng" dirty="0">
              <a:latin typeface="Algerian" pitchFamily="8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371600"/>
            <a:ext cx="8458200" cy="5105400"/>
          </a:xfr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  <a:latin typeface="Arial Black" pitchFamily="34" charset="0"/>
              </a:rPr>
              <a:t>In the project “Quiz Application” we are using the HTML 5 for designing the respective web pages and CSS is applied to these web pages for its better UI.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  <a:latin typeface="Arial Black" pitchFamily="34" charset="0"/>
              </a:rPr>
              <a:t>HTML is been used for development of static pages. For dynamic web pages we are using JSP and SERVLET.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  <a:latin typeface="Arial Black" pitchFamily="34" charset="0"/>
              </a:rPr>
              <a:t>For coding purpose  we are using JAVA language in our project.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  <a:latin typeface="Arial Black" pitchFamily="34" charset="0"/>
              </a:rPr>
              <a:t>For the communication   between the HTML and JAVA we are using the JAVA SCRIPT .Also for the session management in the web page JAVA SCRIPT is used.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  <a:latin typeface="Arial Black" pitchFamily="34" charset="0"/>
              </a:rPr>
              <a:t>For the backend purpose we are using MYSQL as database . In our database the question and result of the user will be stored.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  <a:latin typeface="Arial Black" pitchFamily="34" charset="0"/>
              </a:rPr>
              <a:t>For the communication between JAVA and MYSQL we are doing java database connectivity using JDBC driver.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  <a:latin typeface="Arial Black" pitchFamily="34" charset="0"/>
              </a:rPr>
              <a:t>The project runs on the GLASSFISH server. </a:t>
            </a:r>
            <a:endParaRPr lang="en-US" sz="1800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789353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636" y="381001"/>
            <a:ext cx="8312728" cy="838199"/>
          </a:xfr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en-US" b="1" u="sng" dirty="0" smtClean="0">
                <a:latin typeface="Algerian" pitchFamily="82" charset="0"/>
                <a:cs typeface="Aharoni" pitchFamily="2" charset="-79"/>
              </a:rPr>
              <a:t>APPLICATION DOMAIN</a:t>
            </a:r>
            <a:endParaRPr lang="en-US" b="1" u="sng" dirty="0">
              <a:latin typeface="Algerian" pitchFamily="8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1" y="1447800"/>
            <a:ext cx="8305800" cy="5029200"/>
          </a:xfr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1"/>
                </a:solidFill>
                <a:latin typeface="Arial Black" pitchFamily="34" charset="0"/>
              </a:rPr>
              <a:t>The project “Quiz Application” can be used for educational purpose by many school and also by coaching institute.</a:t>
            </a:r>
          </a:p>
          <a:p>
            <a:pPr algn="l"/>
            <a:endParaRPr lang="en-US" sz="1800" dirty="0" smtClean="0">
              <a:solidFill>
                <a:schemeClr val="tx1"/>
              </a:solidFill>
              <a:latin typeface="Arial Black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1"/>
                </a:solidFill>
                <a:latin typeface="Arial Black" pitchFamily="34" charset="0"/>
              </a:rPr>
              <a:t>It can also be used by a person for his/her self improvement and knowledge test.</a:t>
            </a:r>
          </a:p>
          <a:p>
            <a:pPr algn="l"/>
            <a:endParaRPr lang="en-US" sz="1800" dirty="0" smtClean="0">
              <a:solidFill>
                <a:schemeClr val="tx1"/>
              </a:solidFill>
              <a:latin typeface="Arial Black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1"/>
                </a:solidFill>
                <a:latin typeface="Arial Black" pitchFamily="34" charset="0"/>
              </a:rPr>
              <a:t>A user can gain knowledge by playing this quiz not only technically but also in various fields like G.K, TECHNICAL and APTITUDE.</a:t>
            </a:r>
          </a:p>
          <a:p>
            <a:pPr algn="l"/>
            <a:endParaRPr lang="en-US" sz="1800" dirty="0" smtClean="0">
              <a:solidFill>
                <a:schemeClr val="tx1"/>
              </a:solidFill>
              <a:latin typeface="Arial Black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1"/>
                </a:solidFill>
                <a:latin typeface="Arial Black" pitchFamily="34" charset="0"/>
              </a:rPr>
              <a:t>This project can also be used by a group for their knowledge sharing among themselves by playing quiz individually. </a:t>
            </a:r>
          </a:p>
          <a:p>
            <a:pPr marL="457200" indent="-457200" algn="l">
              <a:buFont typeface="Wingdings" pitchFamily="2" charset="2"/>
              <a:buChar char="q"/>
            </a:pPr>
            <a:endParaRPr lang="en-US" sz="1800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309807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8077200" cy="838200"/>
          </a:xfrm>
          <a:blipFill>
            <a:blip r:embed="rId2"/>
            <a:tile tx="0" ty="0" sx="100000" sy="100000" flip="none" algn="tl"/>
          </a:blipFill>
          <a:ln w="38100">
            <a:solidFill>
              <a:srgbClr val="000000"/>
            </a:solidFill>
          </a:ln>
        </p:spPr>
        <p:txBody>
          <a:bodyPr/>
          <a:lstStyle/>
          <a:p>
            <a:r>
              <a:rPr lang="en-US" b="1" u="sng" dirty="0" smtClean="0">
                <a:latin typeface="Algerian" pitchFamily="82" charset="0"/>
                <a:cs typeface="Aharoni" pitchFamily="2" charset="-79"/>
              </a:rPr>
              <a:t>EXPECTED OUTCOME</a:t>
            </a:r>
            <a:endParaRPr lang="en-US" b="1" u="sng" dirty="0">
              <a:latin typeface="Algerian" pitchFamily="8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24000"/>
            <a:ext cx="8077200" cy="4953000"/>
          </a:xfrm>
          <a:blipFill>
            <a:blip r:embed="rId2"/>
            <a:tile tx="0" ty="0" sx="100000" sy="100000" flip="none" algn="tl"/>
          </a:blipFill>
          <a:ln w="38100"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US" sz="1900" dirty="0" smtClean="0">
                <a:solidFill>
                  <a:schemeClr val="tx1"/>
                </a:solidFill>
                <a:latin typeface="Arial Black" pitchFamily="34" charset="0"/>
              </a:rPr>
              <a:t>User can attempt any type of quiz from the given list.</a:t>
            </a:r>
          </a:p>
          <a:p>
            <a:pPr algn="l"/>
            <a:endParaRPr lang="en-US" sz="1900" dirty="0" smtClean="0">
              <a:solidFill>
                <a:schemeClr val="tx1"/>
              </a:solidFill>
              <a:latin typeface="Arial Black" pitchFamily="34" charset="0"/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1900" dirty="0" smtClean="0">
                <a:solidFill>
                  <a:schemeClr val="tx1"/>
                </a:solidFill>
                <a:latin typeface="Arial Black" pitchFamily="34" charset="0"/>
              </a:rPr>
              <a:t>Result of the quiz attempted by the user will be displayed.</a:t>
            </a:r>
          </a:p>
          <a:p>
            <a:pPr algn="l"/>
            <a:endParaRPr lang="en-US" sz="1900" dirty="0" smtClean="0">
              <a:solidFill>
                <a:schemeClr val="tx1"/>
              </a:solidFill>
              <a:latin typeface="Arial Black" pitchFamily="34" charset="0"/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1900" dirty="0" smtClean="0">
                <a:solidFill>
                  <a:schemeClr val="tx1"/>
                </a:solidFill>
                <a:latin typeface="Arial Black" pitchFamily="34" charset="0"/>
              </a:rPr>
              <a:t>User can know his/her level of knowledge in the current world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269414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1"/>
            <a:ext cx="8077200" cy="685799"/>
          </a:xfrm>
          <a:blipFill>
            <a:blip r:embed="rId2"/>
            <a:tile tx="0" ty="0" sx="100000" sy="100000" flip="none" algn="tl"/>
          </a:blipFill>
          <a:ln w="38100">
            <a:solidFill>
              <a:srgbClr val="000000"/>
            </a:solidFill>
          </a:ln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Algerian" pitchFamily="82" charset="0"/>
                <a:cs typeface="Aharoni" pitchFamily="2" charset="-79"/>
              </a:rPr>
              <a:t>Use Case Diagram :</a:t>
            </a:r>
            <a:endParaRPr lang="en-US" b="1" u="sng" dirty="0">
              <a:latin typeface="Algerian" pitchFamily="8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838200"/>
            <a:ext cx="8077200" cy="5867400"/>
          </a:xfrm>
          <a:blipFill>
            <a:blip r:embed="rId2"/>
            <a:tile tx="0" ty="0" sx="100000" sy="100000" flip="none" algn="tl"/>
          </a:blipFill>
          <a:ln w="38100"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457200" indent="-457200" algn="l"/>
            <a:r>
              <a:rPr lang="en-US" b="1" u="sng" dirty="0" smtClean="0">
                <a:latin typeface="Algerian" pitchFamily="82" charset="0"/>
                <a:cs typeface="Aharoni" pitchFamily="2" charset="-79"/>
              </a:rPr>
              <a:t> </a:t>
            </a:r>
          </a:p>
          <a:p>
            <a:pPr marL="457200" indent="-457200"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914400"/>
            <a:ext cx="51816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2269414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801</Words>
  <Application>Microsoft Office PowerPoint</Application>
  <PresentationFormat>On-screen Show (4:3)</PresentationFormat>
  <Paragraphs>114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ABSTRACT</vt:lpstr>
      <vt:lpstr>INTRODUCTION</vt:lpstr>
      <vt:lpstr>PROBLEM DOMAIN</vt:lpstr>
      <vt:lpstr>SOLUTION DOMAIN</vt:lpstr>
      <vt:lpstr>SYSTEM DOMAIN</vt:lpstr>
      <vt:lpstr>APPLICATION DOMAIN</vt:lpstr>
      <vt:lpstr>EXPECTED OUTCOME</vt:lpstr>
      <vt:lpstr>Use Case Diagram :</vt:lpstr>
      <vt:lpstr> Sequence Diagrams for Login: </vt:lpstr>
      <vt:lpstr>  Sequence Diagrams for Play Quiz:  sdh</vt:lpstr>
      <vt:lpstr> Sequence Diagrams for Submit Question: </vt:lpstr>
      <vt:lpstr> Sequence Diagrams for Logout: </vt:lpstr>
      <vt:lpstr>  Data Flow Diagram: </vt:lpstr>
      <vt:lpstr>  Activity Diagram for Login: </vt:lpstr>
      <vt:lpstr>  Activity Diagram for Play Quiz: </vt:lpstr>
      <vt:lpstr>Activity Diagram for Submit Question:</vt:lpstr>
      <vt:lpstr>Screen Shots :  Home Page</vt:lpstr>
      <vt:lpstr>About Quiz:</vt:lpstr>
      <vt:lpstr>Registration  pAge:</vt:lpstr>
      <vt:lpstr>Login page:</vt:lpstr>
      <vt:lpstr>User home page:</vt:lpstr>
      <vt:lpstr>Attempting Quiz:</vt:lpstr>
      <vt:lpstr>Result page:</vt:lpstr>
      <vt:lpstr>Feedback Page :</vt:lpstr>
      <vt:lpstr>Admin Page :</vt:lpstr>
      <vt:lpstr>Submit question :</vt:lpstr>
      <vt:lpstr> Thank   You…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</dc:title>
  <dc:creator>All SEO Solution</dc:creator>
  <cp:lastModifiedBy>Harsh</cp:lastModifiedBy>
  <cp:revision>76</cp:revision>
  <dcterms:created xsi:type="dcterms:W3CDTF">2008-12-31T18:31:22Z</dcterms:created>
  <dcterms:modified xsi:type="dcterms:W3CDTF">2019-04-03T03:08:38Z</dcterms:modified>
</cp:coreProperties>
</file>