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Nuni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BD6269-E720-485F-A0EA-CC3B9066DD63}">
  <a:tblStyle styleId="{51BD6269-E720-485F-A0EA-CC3B9066DD6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2" Type="http://schemas.openxmlformats.org/officeDocument/2006/relationships/font" Target="fonts/Nunito-regular.fntdata"/><Relationship Id="rId41" Type="http://schemas.openxmlformats.org/officeDocument/2006/relationships/font" Target="fonts/Roboto-boldItalic.fntdata"/><Relationship Id="rId22" Type="http://schemas.openxmlformats.org/officeDocument/2006/relationships/slide" Target="slides/slide16.xml"/><Relationship Id="rId44" Type="http://schemas.openxmlformats.org/officeDocument/2006/relationships/font" Target="fonts/Nunito-italic.fntdata"/><Relationship Id="rId21" Type="http://schemas.openxmlformats.org/officeDocument/2006/relationships/slide" Target="slides/slide15.xml"/><Relationship Id="rId43" Type="http://schemas.openxmlformats.org/officeDocument/2006/relationships/font" Target="fonts/Nuni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571099ec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571099ec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de1f61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de1f61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de1f6191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de1f6191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de1f619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de1f619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de1f6191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de1f6191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de1f6191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de1f6191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de1f6191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de1f6191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de1f6191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de1f6191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de1f6191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de1f6191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de1f6191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de1f6191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56a6713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56a6713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571099e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571099e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571099e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571099e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571099ec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571099ec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5789f23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5789f23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de1f619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de1f619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de1f6191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de1f6191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de1f61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de1f61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de1f6191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de1f6191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56a6713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56a6713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56a6713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56a6713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6a6713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6a6713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571099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571099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571099ec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571099e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571099ec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571099e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571099e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571099e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File Handling In Python</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273239"/>
                </a:solidFill>
                <a:highlight>
                  <a:srgbClr val="FFFFFF"/>
                </a:highlight>
                <a:latin typeface="Nunito"/>
                <a:ea typeface="Nunito"/>
                <a:cs typeface="Nunito"/>
                <a:sym typeface="Nunito"/>
              </a:rPr>
              <a:t>File handling  is a powerful and versatile tool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GB" sz="955"/>
              <a:t>person_data = ['Name: Onkar', '\nAddress: 591/5 Plot No 5', '\nCity: Kolhapur']</a:t>
            </a:r>
            <a:endParaRPr sz="955"/>
          </a:p>
          <a:p>
            <a:pPr indent="0" lvl="0" marL="0" rtl="0" algn="l">
              <a:lnSpc>
                <a:spcPct val="95000"/>
              </a:lnSpc>
              <a:spcBef>
                <a:spcPts val="1200"/>
              </a:spcBef>
              <a:spcAft>
                <a:spcPts val="0"/>
              </a:spcAft>
              <a:buSzPts val="523"/>
              <a:buNone/>
            </a:pPr>
            <a:r>
              <a:rPr lang="en-GB" sz="955"/>
              <a:t>Data = ‘Hello ‘</a:t>
            </a:r>
            <a:endParaRPr sz="955"/>
          </a:p>
          <a:p>
            <a:pPr indent="0" lvl="0" marL="0" rtl="0" algn="l">
              <a:lnSpc>
                <a:spcPct val="95000"/>
              </a:lnSpc>
              <a:spcBef>
                <a:spcPts val="1200"/>
              </a:spcBef>
              <a:spcAft>
                <a:spcPts val="0"/>
              </a:spcAft>
              <a:buSzPts val="523"/>
              <a:buNone/>
            </a:pPr>
            <a:r>
              <a:rPr lang="en-GB" sz="955"/>
              <a:t># writing string and list of lines to a file</a:t>
            </a:r>
            <a:endParaRPr sz="955"/>
          </a:p>
          <a:p>
            <a:pPr indent="0" lvl="0" marL="0" rtl="0" algn="l">
              <a:lnSpc>
                <a:spcPct val="95000"/>
              </a:lnSpc>
              <a:spcBef>
                <a:spcPts val="1200"/>
              </a:spcBef>
              <a:spcAft>
                <a:spcPts val="0"/>
              </a:spcAft>
              <a:buSzPts val="523"/>
              <a:buNone/>
            </a:pPr>
            <a:r>
              <a:rPr lang="en-GB" sz="955"/>
              <a:t>fp = open("write_demo.txt", "w")   #First open file</a:t>
            </a:r>
            <a:endParaRPr sz="955"/>
          </a:p>
          <a:p>
            <a:pPr indent="0" lvl="0" marL="0" rtl="0" algn="l">
              <a:lnSpc>
                <a:spcPct val="95000"/>
              </a:lnSpc>
              <a:spcBef>
                <a:spcPts val="1200"/>
              </a:spcBef>
              <a:spcAft>
                <a:spcPts val="0"/>
              </a:spcAft>
              <a:buSzPts val="523"/>
              <a:buNone/>
            </a:pPr>
            <a:r>
              <a:rPr lang="en-GB" sz="955"/>
              <a:t>fp.writelines(person_data)  # Write Data</a:t>
            </a:r>
            <a:endParaRPr sz="955"/>
          </a:p>
          <a:p>
            <a:pPr indent="0" lvl="0" marL="0" rtl="0" algn="l">
              <a:lnSpc>
                <a:spcPct val="95000"/>
              </a:lnSpc>
              <a:spcBef>
                <a:spcPts val="1200"/>
              </a:spcBef>
              <a:spcAft>
                <a:spcPts val="0"/>
              </a:spcAft>
              <a:buClr>
                <a:schemeClr val="dk2"/>
              </a:buClr>
              <a:buSzPts val="523"/>
              <a:buFont typeface="Arial"/>
              <a:buNone/>
            </a:pPr>
            <a:r>
              <a:rPr lang="en-GB" sz="955"/>
              <a:t>fp.write(Data)  # Write Data</a:t>
            </a:r>
            <a:endParaRPr sz="955"/>
          </a:p>
          <a:p>
            <a:pPr indent="0" lvl="0" marL="0" rtl="0" algn="l">
              <a:lnSpc>
                <a:spcPct val="95000"/>
              </a:lnSpc>
              <a:spcBef>
                <a:spcPts val="1200"/>
              </a:spcBef>
              <a:spcAft>
                <a:spcPts val="0"/>
              </a:spcAft>
              <a:buSzPts val="523"/>
              <a:buNone/>
            </a:pPr>
            <a:r>
              <a:rPr lang="en-GB" sz="955"/>
              <a:t>fp.close()</a:t>
            </a:r>
            <a:endParaRPr sz="955"/>
          </a:p>
          <a:p>
            <a:pPr indent="0" lvl="0" marL="0" rtl="0" algn="l">
              <a:lnSpc>
                <a:spcPct val="95000"/>
              </a:lnSpc>
              <a:spcBef>
                <a:spcPts val="1200"/>
              </a:spcBef>
              <a:spcAft>
                <a:spcPts val="0"/>
              </a:spcAft>
              <a:buSzPts val="523"/>
              <a:buNone/>
            </a:pPr>
            <a:r>
              <a:t/>
            </a:r>
            <a:endParaRPr sz="955"/>
          </a:p>
          <a:p>
            <a:pPr indent="0" lvl="0" marL="0" rtl="0" algn="l">
              <a:lnSpc>
                <a:spcPct val="95000"/>
              </a:lnSpc>
              <a:spcBef>
                <a:spcPts val="1200"/>
              </a:spcBef>
              <a:spcAft>
                <a:spcPts val="0"/>
              </a:spcAft>
              <a:buSzPts val="523"/>
              <a:buNone/>
            </a:pPr>
            <a:r>
              <a:rPr lang="en-GB" sz="955"/>
              <a:t># opening the file in read mode</a:t>
            </a:r>
            <a:endParaRPr sz="955"/>
          </a:p>
          <a:p>
            <a:pPr indent="0" lvl="0" marL="0" rtl="0" algn="l">
              <a:lnSpc>
                <a:spcPct val="95000"/>
              </a:lnSpc>
              <a:spcBef>
                <a:spcPts val="1200"/>
              </a:spcBef>
              <a:spcAft>
                <a:spcPts val="0"/>
              </a:spcAft>
              <a:buSzPts val="523"/>
              <a:buNone/>
            </a:pPr>
            <a:r>
              <a:rPr lang="en-GB" sz="955"/>
              <a:t>fp = open("write_demo.txt", "r")</a:t>
            </a:r>
            <a:endParaRPr sz="955"/>
          </a:p>
          <a:p>
            <a:pPr indent="0" lvl="0" marL="0" rtl="0" algn="l">
              <a:lnSpc>
                <a:spcPct val="95000"/>
              </a:lnSpc>
              <a:spcBef>
                <a:spcPts val="1200"/>
              </a:spcBef>
              <a:spcAft>
                <a:spcPts val="0"/>
              </a:spcAft>
              <a:buSzPts val="523"/>
              <a:buNone/>
            </a:pPr>
            <a:r>
              <a:rPr lang="en-GB" sz="955"/>
              <a:t>print(fp.read())  #Read that Data Through Read method</a:t>
            </a:r>
            <a:endParaRPr sz="955"/>
          </a:p>
          <a:p>
            <a:pPr indent="0" lvl="0" marL="0" rtl="0" algn="l">
              <a:lnSpc>
                <a:spcPct val="95000"/>
              </a:lnSpc>
              <a:spcBef>
                <a:spcPts val="1200"/>
              </a:spcBef>
              <a:spcAft>
                <a:spcPts val="1200"/>
              </a:spcAft>
              <a:buSzPts val="523"/>
              <a:buNone/>
            </a:pPr>
            <a:r>
              <a:rPr lang="en-GB" sz="955"/>
              <a:t>fp.close()</a:t>
            </a:r>
            <a:endParaRPr sz="95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300"/>
              </a:spcBef>
              <a:spcAft>
                <a:spcPts val="0"/>
              </a:spcAft>
              <a:buClr>
                <a:schemeClr val="dk2"/>
              </a:buClr>
              <a:buSzPct val="48888"/>
              <a:buFont typeface="Arial"/>
              <a:buNone/>
            </a:pPr>
            <a:r>
              <a:rPr lang="en-GB" sz="2250">
                <a:solidFill>
                  <a:srgbClr val="1C2B41"/>
                </a:solidFill>
                <a:highlight>
                  <a:srgbClr val="FEFEFE"/>
                </a:highlight>
                <a:latin typeface="Roboto"/>
                <a:ea typeface="Roboto"/>
                <a:cs typeface="Roboto"/>
                <a:sym typeface="Roboto"/>
              </a:rPr>
              <a:t>Rename File in Python</a:t>
            </a:r>
            <a:endParaRPr sz="2250">
              <a:solidFill>
                <a:srgbClr val="1C2B41"/>
              </a:solidFill>
              <a:highlight>
                <a:srgbClr val="FEFEFE"/>
              </a:highlight>
              <a:latin typeface="Roboto"/>
              <a:ea typeface="Roboto"/>
              <a:cs typeface="Roboto"/>
              <a:sym typeface="Roboto"/>
            </a:endParaRPr>
          </a:p>
          <a:p>
            <a:pPr indent="0" lvl="0" marL="0" rtl="0" algn="l">
              <a:spcBef>
                <a:spcPts val="190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GB"/>
              <a:t>To rename a file, we need its path. The path is the location of the file on the disk.</a:t>
            </a:r>
            <a:endParaRPr/>
          </a:p>
          <a:p>
            <a:pPr indent="0" lvl="0" marL="0" rtl="0" algn="l">
              <a:spcBef>
                <a:spcPts val="1200"/>
              </a:spcBef>
              <a:spcAft>
                <a:spcPts val="0"/>
              </a:spcAft>
              <a:buClr>
                <a:schemeClr val="dk2"/>
              </a:buClr>
              <a:buSzPts val="1100"/>
              <a:buFont typeface="Arial"/>
              <a:buNone/>
            </a:pPr>
            <a:r>
              <a:rPr lang="en-GB"/>
              <a:t>An absolute path contains the complete directory list required to locate the file.</a:t>
            </a:r>
            <a:endParaRPr/>
          </a:p>
          <a:p>
            <a:pPr indent="0" lvl="0" marL="0" rtl="0" algn="l">
              <a:spcBef>
                <a:spcPts val="1200"/>
              </a:spcBef>
              <a:spcAft>
                <a:spcPts val="0"/>
              </a:spcAft>
              <a:buClr>
                <a:schemeClr val="dk2"/>
              </a:buClr>
              <a:buSzPts val="1100"/>
              <a:buFont typeface="Arial"/>
              <a:buNone/>
            </a:pPr>
            <a:r>
              <a:rPr lang="en-GB"/>
              <a:t>A relative path contains the current directory and then the file name.</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0"/>
              </a:spcAft>
              <a:buClr>
                <a:schemeClr val="dk2"/>
              </a:buClr>
              <a:buSzPts val="1100"/>
              <a:buFont typeface="Arial"/>
              <a:buNone/>
            </a:pPr>
            <a:r>
              <a:rPr lang="en-GB"/>
              <a:t>Save an old name and a new name in two separate variables.</a:t>
            </a:r>
            <a:endParaRPr/>
          </a:p>
          <a:p>
            <a:pPr indent="0" lvl="0" marL="0" rtl="0" algn="l">
              <a:spcBef>
                <a:spcPts val="1200"/>
              </a:spcBef>
              <a:spcAft>
                <a:spcPts val="0"/>
              </a:spcAft>
              <a:buClr>
                <a:schemeClr val="dk2"/>
              </a:buClr>
              <a:buSzPts val="1100"/>
              <a:buFont typeface="Arial"/>
              <a:buNone/>
            </a:pPr>
            <a:r>
              <a:rPr lang="en-GB"/>
              <a:t>old_name = 'details.txt'</a:t>
            </a:r>
            <a:endParaRPr/>
          </a:p>
          <a:p>
            <a:pPr indent="0" lvl="0" marL="0" rtl="0" algn="l">
              <a:spcBef>
                <a:spcPts val="1200"/>
              </a:spcBef>
              <a:spcAft>
                <a:spcPts val="0"/>
              </a:spcAft>
              <a:buClr>
                <a:schemeClr val="dk2"/>
              </a:buClr>
              <a:buSzPts val="1100"/>
              <a:buFont typeface="Arial"/>
              <a:buNone/>
            </a:pPr>
            <a:r>
              <a:rPr lang="en-GB"/>
              <a:t>new_name = 'new_details.txt'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750"/>
              <a:t>Import os ;</a:t>
            </a:r>
            <a:endParaRPr sz="750"/>
          </a:p>
          <a:p>
            <a:pPr indent="0" lvl="0" marL="0" rtl="0" algn="l">
              <a:lnSpc>
                <a:spcPct val="95000"/>
              </a:lnSpc>
              <a:spcBef>
                <a:spcPts val="1200"/>
              </a:spcBef>
              <a:spcAft>
                <a:spcPts val="0"/>
              </a:spcAft>
              <a:buClr>
                <a:schemeClr val="dk2"/>
              </a:buClr>
              <a:buSzPts val="1100"/>
              <a:buFont typeface="Arial"/>
              <a:buNone/>
            </a:pPr>
            <a:r>
              <a:rPr lang="en-GB" sz="750"/>
              <a:t>current_file_name = "old_filename.txt"</a:t>
            </a:r>
            <a:endParaRPr sz="750"/>
          </a:p>
          <a:p>
            <a:pPr indent="0" lvl="0" marL="0" rtl="0" algn="l">
              <a:lnSpc>
                <a:spcPct val="95000"/>
              </a:lnSpc>
              <a:spcBef>
                <a:spcPts val="1200"/>
              </a:spcBef>
              <a:spcAft>
                <a:spcPts val="0"/>
              </a:spcAft>
              <a:buSzPts val="1100"/>
              <a:buNone/>
            </a:pPr>
            <a:r>
              <a:rPr lang="en-GB" sz="750"/>
              <a:t>new_file_name = "new_filename.txt"</a:t>
            </a:r>
            <a:endParaRPr sz="750"/>
          </a:p>
          <a:p>
            <a:pPr indent="0" lvl="0" marL="0" rtl="0" algn="l">
              <a:lnSpc>
                <a:spcPct val="95000"/>
              </a:lnSpc>
              <a:spcBef>
                <a:spcPts val="1200"/>
              </a:spcBef>
              <a:spcAft>
                <a:spcPts val="0"/>
              </a:spcAft>
              <a:buClr>
                <a:schemeClr val="dk2"/>
              </a:buClr>
              <a:buSzPts val="275"/>
              <a:buFont typeface="Arial"/>
              <a:buNone/>
            </a:pPr>
            <a:r>
              <a:rPr lang="en-GB" sz="750"/>
              <a:t>try:</a:t>
            </a:r>
            <a:endParaRPr sz="750"/>
          </a:p>
          <a:p>
            <a:pPr indent="0" lvl="0" marL="0" rtl="0" algn="l">
              <a:lnSpc>
                <a:spcPct val="95000"/>
              </a:lnSpc>
              <a:spcBef>
                <a:spcPts val="1200"/>
              </a:spcBef>
              <a:spcAft>
                <a:spcPts val="0"/>
              </a:spcAft>
              <a:buClr>
                <a:schemeClr val="dk2"/>
              </a:buClr>
              <a:buSzPts val="275"/>
              <a:buFont typeface="Arial"/>
              <a:buNone/>
            </a:pPr>
            <a:r>
              <a:rPr lang="en-GB" sz="750"/>
              <a:t>    os.rename(current_file_name, new_file_name)</a:t>
            </a:r>
            <a:endParaRPr sz="750"/>
          </a:p>
          <a:p>
            <a:pPr indent="0" lvl="0" marL="0" rtl="0" algn="l">
              <a:lnSpc>
                <a:spcPct val="95000"/>
              </a:lnSpc>
              <a:spcBef>
                <a:spcPts val="1200"/>
              </a:spcBef>
              <a:spcAft>
                <a:spcPts val="0"/>
              </a:spcAft>
              <a:buClr>
                <a:schemeClr val="dk2"/>
              </a:buClr>
              <a:buSzPts val="275"/>
              <a:buFont typeface="Arial"/>
              <a:buNone/>
            </a:pPr>
            <a:r>
              <a:rPr lang="en-GB" sz="750"/>
              <a:t>    print(f"File '{current_file_name}' has been renamed to '{new_file_name}'.")</a:t>
            </a:r>
            <a:endParaRPr sz="750"/>
          </a:p>
          <a:p>
            <a:pPr indent="0" lvl="0" marL="0" rtl="0" algn="l">
              <a:lnSpc>
                <a:spcPct val="95000"/>
              </a:lnSpc>
              <a:spcBef>
                <a:spcPts val="1200"/>
              </a:spcBef>
              <a:spcAft>
                <a:spcPts val="0"/>
              </a:spcAft>
              <a:buClr>
                <a:schemeClr val="dk2"/>
              </a:buClr>
              <a:buSzPts val="275"/>
              <a:buFont typeface="Arial"/>
              <a:buNone/>
            </a:pPr>
            <a:r>
              <a:rPr lang="en-GB" sz="750"/>
              <a:t>except FileNotFoundError:</a:t>
            </a:r>
            <a:endParaRPr sz="750"/>
          </a:p>
          <a:p>
            <a:pPr indent="0" lvl="0" marL="0" rtl="0" algn="l">
              <a:lnSpc>
                <a:spcPct val="95000"/>
              </a:lnSpc>
              <a:spcBef>
                <a:spcPts val="1200"/>
              </a:spcBef>
              <a:spcAft>
                <a:spcPts val="0"/>
              </a:spcAft>
              <a:buClr>
                <a:schemeClr val="dk2"/>
              </a:buClr>
              <a:buSzPts val="275"/>
              <a:buFont typeface="Arial"/>
              <a:buNone/>
            </a:pPr>
            <a:r>
              <a:rPr lang="en-GB" sz="750"/>
              <a:t>    print(f"File '{current_file_name}' not found.")</a:t>
            </a:r>
            <a:endParaRPr sz="750"/>
          </a:p>
          <a:p>
            <a:pPr indent="0" lvl="0" marL="0" rtl="0" algn="l">
              <a:lnSpc>
                <a:spcPct val="95000"/>
              </a:lnSpc>
              <a:spcBef>
                <a:spcPts val="1200"/>
              </a:spcBef>
              <a:spcAft>
                <a:spcPts val="0"/>
              </a:spcAft>
              <a:buClr>
                <a:schemeClr val="dk2"/>
              </a:buClr>
              <a:buSzPts val="275"/>
              <a:buFont typeface="Arial"/>
              <a:buNone/>
            </a:pPr>
            <a:r>
              <a:rPr lang="en-GB" sz="750"/>
              <a:t>except PermissionError:</a:t>
            </a:r>
            <a:endParaRPr sz="750"/>
          </a:p>
          <a:p>
            <a:pPr indent="0" lvl="0" marL="0" rtl="0" algn="l">
              <a:lnSpc>
                <a:spcPct val="95000"/>
              </a:lnSpc>
              <a:spcBef>
                <a:spcPts val="1200"/>
              </a:spcBef>
              <a:spcAft>
                <a:spcPts val="0"/>
              </a:spcAft>
              <a:buClr>
                <a:schemeClr val="dk2"/>
              </a:buClr>
              <a:buSzPts val="275"/>
              <a:buFont typeface="Arial"/>
              <a:buNone/>
            </a:pPr>
            <a:r>
              <a:rPr lang="en-GB" sz="750"/>
              <a:t>    print(f"Permission error while renaming '{current_file_name}'.")</a:t>
            </a:r>
            <a:endParaRPr sz="750"/>
          </a:p>
          <a:p>
            <a:pPr indent="0" lvl="0" marL="0" rtl="0" algn="l">
              <a:lnSpc>
                <a:spcPct val="95000"/>
              </a:lnSpc>
              <a:spcBef>
                <a:spcPts val="1200"/>
              </a:spcBef>
              <a:spcAft>
                <a:spcPts val="0"/>
              </a:spcAft>
              <a:buClr>
                <a:schemeClr val="dk2"/>
              </a:buClr>
              <a:buSzPts val="275"/>
              <a:buFont typeface="Arial"/>
              <a:buNone/>
            </a:pPr>
            <a:r>
              <a:rPr lang="en-GB" sz="750"/>
              <a:t>except Exception as e:</a:t>
            </a:r>
            <a:endParaRPr sz="750"/>
          </a:p>
          <a:p>
            <a:pPr indent="0" lvl="0" marL="0" rtl="0" algn="l">
              <a:lnSpc>
                <a:spcPct val="95000"/>
              </a:lnSpc>
              <a:spcBef>
                <a:spcPts val="1200"/>
              </a:spcBef>
              <a:spcAft>
                <a:spcPts val="0"/>
              </a:spcAft>
              <a:buSzPts val="275"/>
              <a:buNone/>
            </a:pPr>
            <a:r>
              <a:rPr lang="en-GB" sz="750"/>
              <a:t>    print(f"An error occurred: {e}")</a:t>
            </a:r>
            <a:endParaRPr sz="750"/>
          </a:p>
          <a:p>
            <a:pPr indent="0" lvl="0" marL="0" rtl="0" algn="l">
              <a:lnSpc>
                <a:spcPct val="95000"/>
              </a:lnSpc>
              <a:spcBef>
                <a:spcPts val="1200"/>
              </a:spcBef>
              <a:spcAft>
                <a:spcPts val="0"/>
              </a:spcAft>
              <a:buSzPts val="275"/>
              <a:buNone/>
            </a:pPr>
            <a:r>
              <a:rPr lang="en-GB" sz="750"/>
              <a:t>we can rename a file in Python using the rename() method available in the os module.  The os module provides functionalities for interacting with the operating systems.   This module comes under Python’s standard utility modules</a:t>
            </a:r>
            <a:endParaRPr sz="750"/>
          </a:p>
          <a:p>
            <a:pPr indent="0" lvl="0" marL="0" rtl="0" algn="l">
              <a:lnSpc>
                <a:spcPct val="95000"/>
              </a:lnSpc>
              <a:spcBef>
                <a:spcPts val="1200"/>
              </a:spcBef>
              <a:spcAft>
                <a:spcPts val="0"/>
              </a:spcAft>
              <a:buClr>
                <a:schemeClr val="dk2"/>
              </a:buClr>
              <a:buSzPts val="275"/>
              <a:buFont typeface="Arial"/>
              <a:buNone/>
            </a:pPr>
            <a:r>
              <a:t/>
            </a:r>
            <a:endParaRPr sz="550"/>
          </a:p>
          <a:p>
            <a:pPr indent="0" lvl="0" marL="0" rtl="0" algn="l">
              <a:lnSpc>
                <a:spcPct val="95000"/>
              </a:lnSpc>
              <a:spcBef>
                <a:spcPts val="1200"/>
              </a:spcBef>
              <a:spcAft>
                <a:spcPts val="1200"/>
              </a:spcAft>
              <a:buSzPts val="275"/>
              <a:buNone/>
            </a:pPr>
            <a:r>
              <a:t/>
            </a:r>
            <a:endParaRPr sz="5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Delete a File in Python</a:t>
            </a:r>
            <a:endParaRPr/>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523"/>
              <a:buFont typeface="Arial"/>
              <a:buNone/>
            </a:pPr>
            <a:r>
              <a:rPr lang="en-GB" sz="1155"/>
              <a:t>We can delete files using different methods and the most commonly used one is the os.remove() method.We can delete a file using both relative path and absolute path. The path is the location of the file on the disk.</a:t>
            </a:r>
            <a:endParaRPr sz="1155"/>
          </a:p>
          <a:p>
            <a:pPr indent="0" lvl="0" marL="0" rtl="0" algn="l">
              <a:lnSpc>
                <a:spcPct val="105000"/>
              </a:lnSpc>
              <a:spcBef>
                <a:spcPts val="1200"/>
              </a:spcBef>
              <a:spcAft>
                <a:spcPts val="0"/>
              </a:spcAft>
              <a:buClr>
                <a:schemeClr val="dk2"/>
              </a:buClr>
              <a:buSzPts val="523"/>
              <a:buFont typeface="Arial"/>
              <a:buNone/>
            </a:pPr>
            <a:r>
              <a:rPr lang="en-GB" sz="1155"/>
              <a:t>An absolute path contains the complete directory list required to locate the file. And A relative path includes the current directory and then the file name.</a:t>
            </a:r>
            <a:endParaRPr sz="1155"/>
          </a:p>
          <a:p>
            <a:pPr indent="0" lvl="0" marL="0" rtl="0" algn="l">
              <a:lnSpc>
                <a:spcPct val="105000"/>
              </a:lnSpc>
              <a:spcBef>
                <a:spcPts val="1200"/>
              </a:spcBef>
              <a:spcAft>
                <a:spcPts val="0"/>
              </a:spcAft>
              <a:buClr>
                <a:schemeClr val="dk2"/>
              </a:buClr>
              <a:buSzPts val="523"/>
              <a:buFont typeface="Arial"/>
              <a:buNone/>
            </a:pPr>
            <a:r>
              <a:rPr lang="en-GB" sz="1155"/>
              <a:t>Example :</a:t>
            </a:r>
            <a:endParaRPr sz="1155"/>
          </a:p>
          <a:p>
            <a:pPr indent="0" lvl="0" marL="0" rtl="0" algn="l">
              <a:lnSpc>
                <a:spcPct val="105000"/>
              </a:lnSpc>
              <a:spcBef>
                <a:spcPts val="1200"/>
              </a:spcBef>
              <a:spcAft>
                <a:spcPts val="0"/>
              </a:spcAft>
              <a:buClr>
                <a:schemeClr val="dk2"/>
              </a:buClr>
              <a:buSzPts val="523"/>
              <a:buFont typeface="Arial"/>
              <a:buNone/>
            </a:pPr>
            <a:r>
              <a:rPr lang="en-GB" sz="1155"/>
              <a:t>import os</a:t>
            </a:r>
            <a:endParaRPr sz="1155"/>
          </a:p>
          <a:p>
            <a:pPr indent="0" lvl="0" marL="0" rtl="0" algn="l">
              <a:lnSpc>
                <a:spcPct val="105000"/>
              </a:lnSpc>
              <a:spcBef>
                <a:spcPts val="1200"/>
              </a:spcBef>
              <a:spcAft>
                <a:spcPts val="0"/>
              </a:spcAft>
              <a:buSzPts val="523"/>
              <a:buNone/>
            </a:pPr>
            <a:r>
              <a:rPr lang="en-GB" sz="1155"/>
              <a:t># removing a file with relative path</a:t>
            </a:r>
            <a:endParaRPr sz="1155"/>
          </a:p>
          <a:p>
            <a:pPr indent="0" lvl="0" marL="0" rtl="0" algn="l">
              <a:lnSpc>
                <a:spcPct val="105000"/>
              </a:lnSpc>
              <a:spcBef>
                <a:spcPts val="1200"/>
              </a:spcBef>
              <a:spcAft>
                <a:spcPts val="0"/>
              </a:spcAft>
              <a:buSzPts val="523"/>
              <a:buNone/>
            </a:pPr>
            <a:r>
              <a:rPr lang="en-GB" sz="1155"/>
              <a:t>os.remove("demo1.txt")</a:t>
            </a:r>
            <a:endParaRPr sz="1155"/>
          </a:p>
          <a:p>
            <a:pPr indent="0" lvl="0" marL="0" rtl="0" algn="l">
              <a:lnSpc>
                <a:spcPct val="105000"/>
              </a:lnSpc>
              <a:spcBef>
                <a:spcPts val="1200"/>
              </a:spcBef>
              <a:spcAft>
                <a:spcPts val="0"/>
              </a:spcAft>
              <a:buSzPts val="523"/>
              <a:buNone/>
            </a:pPr>
            <a:r>
              <a:rPr lang="en-GB" sz="1155"/>
              <a:t># remove file with absolute path</a:t>
            </a:r>
            <a:endParaRPr sz="1155"/>
          </a:p>
          <a:p>
            <a:pPr indent="0" lvl="0" marL="0" rtl="0" algn="l">
              <a:lnSpc>
                <a:spcPct val="105000"/>
              </a:lnSpc>
              <a:spcBef>
                <a:spcPts val="1200"/>
              </a:spcBef>
              <a:spcAft>
                <a:spcPts val="1200"/>
              </a:spcAft>
              <a:buSzPts val="523"/>
              <a:buNone/>
            </a:pPr>
            <a:r>
              <a:rPr lang="en-GB" sz="1155"/>
              <a:t>os.remove(r"C:\demos\files\demo2.txt")</a:t>
            </a:r>
            <a:endParaRPr sz="115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300"/>
              </a:spcBef>
              <a:spcAft>
                <a:spcPts val="0"/>
              </a:spcAft>
              <a:buClr>
                <a:schemeClr val="dk2"/>
              </a:buClr>
              <a:buSzPct val="48888"/>
              <a:buFont typeface="Arial"/>
              <a:buNone/>
            </a:pPr>
            <a:r>
              <a:rPr lang="en-GB" sz="2250">
                <a:solidFill>
                  <a:srgbClr val="1C2B41"/>
                </a:solidFill>
                <a:latin typeface="Roboto"/>
                <a:ea typeface="Roboto"/>
                <a:cs typeface="Roboto"/>
                <a:sym typeface="Roboto"/>
              </a:rPr>
              <a:t>Move File Pointer</a:t>
            </a:r>
            <a:endParaRPr sz="2250">
              <a:solidFill>
                <a:srgbClr val="1C2B41"/>
              </a:solidFill>
              <a:latin typeface="Roboto"/>
              <a:ea typeface="Roboto"/>
              <a:cs typeface="Roboto"/>
              <a:sym typeface="Roboto"/>
            </a:endParaRPr>
          </a:p>
          <a:p>
            <a:pPr indent="0" lvl="0" marL="0" rtl="0" algn="l">
              <a:lnSpc>
                <a:spcPct val="115000"/>
              </a:lnSpc>
              <a:spcBef>
                <a:spcPts val="1900"/>
              </a:spcBef>
              <a:spcAft>
                <a:spcPts val="0"/>
              </a:spcAft>
              <a:buClr>
                <a:schemeClr val="dk2"/>
              </a:buClr>
              <a:buSzPct val="100000"/>
              <a:buFont typeface="Arial"/>
              <a:buNone/>
            </a:pPr>
            <a:r>
              <a:t/>
            </a:r>
            <a:endParaRPr b="0" sz="1100">
              <a:latin typeface="Arial"/>
              <a:ea typeface="Arial"/>
              <a:cs typeface="Arial"/>
              <a:sym typeface="Arial"/>
            </a:endParaRPr>
          </a:p>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75"/>
              <a:buFont typeface="Arial"/>
              <a:buNone/>
            </a:pPr>
            <a:r>
              <a:rPr lang="en-GB"/>
              <a:t>The seek() method is used to change or move the file's handle position to the specified location. The cursor defines where the data has to be read or written in the file.</a:t>
            </a:r>
            <a:endParaRPr/>
          </a:p>
          <a:p>
            <a:pPr indent="0" lvl="0" marL="0" rtl="0" algn="l">
              <a:spcBef>
                <a:spcPts val="1200"/>
              </a:spcBef>
              <a:spcAft>
                <a:spcPts val="0"/>
              </a:spcAft>
              <a:buClr>
                <a:schemeClr val="dk2"/>
              </a:buClr>
              <a:buSzPts val="275"/>
              <a:buFont typeface="Arial"/>
              <a:buNone/>
            </a:pPr>
            <a:r>
              <a:rPr lang="en-GB"/>
              <a:t>The position (index) of the first character in files is zero, just like the string index.</a:t>
            </a:r>
            <a:endParaRPr/>
          </a:p>
          <a:p>
            <a:pPr indent="0" lvl="0" marL="0" rtl="0" algn="l">
              <a:spcBef>
                <a:spcPts val="1200"/>
              </a:spcBef>
              <a:spcAft>
                <a:spcPts val="0"/>
              </a:spcAft>
              <a:buClr>
                <a:schemeClr val="dk2"/>
              </a:buClr>
              <a:buSzPts val="275"/>
              <a:buFont typeface="Arial"/>
              <a:buNone/>
            </a:pPr>
            <a:r>
              <a:rPr lang="en-GB"/>
              <a:t>The tell() method to return the current position of the file pointer from the beginning of the file.</a:t>
            </a:r>
            <a:endParaRPr/>
          </a:p>
          <a:p>
            <a:pPr indent="0" lvl="0" marL="0" rtl="0" algn="l">
              <a:lnSpc>
                <a:spcPct val="95000"/>
              </a:lnSpc>
              <a:spcBef>
                <a:spcPts val="1200"/>
              </a:spcBef>
              <a:spcAft>
                <a:spcPts val="1200"/>
              </a:spcAft>
              <a:buSzPts val="275"/>
              <a:buNone/>
            </a:pPr>
            <a:r>
              <a:t/>
            </a:r>
            <a:endParaRPr sz="8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chemeClr val="dk2"/>
              </a:buClr>
              <a:buSzPts val="605"/>
              <a:buFont typeface="Arial"/>
              <a:buNone/>
            </a:pPr>
            <a:r>
              <a:rPr lang="en-GB" sz="1029"/>
              <a:t>f = open("sample.txt", "r")</a:t>
            </a:r>
            <a:endParaRPr sz="1029"/>
          </a:p>
          <a:p>
            <a:pPr indent="0" lvl="0" marL="0" rtl="0" algn="l">
              <a:lnSpc>
                <a:spcPct val="75000"/>
              </a:lnSpc>
              <a:spcBef>
                <a:spcPts val="1200"/>
              </a:spcBef>
              <a:spcAft>
                <a:spcPts val="0"/>
              </a:spcAft>
              <a:buClr>
                <a:schemeClr val="dk2"/>
              </a:buClr>
              <a:buSzPts val="605"/>
              <a:buFont typeface="Arial"/>
              <a:buNone/>
            </a:pPr>
            <a:r>
              <a:rPr b="1" lang="en-GB" sz="1029"/>
              <a:t>#Seek Function</a:t>
            </a:r>
            <a:endParaRPr b="1" sz="1029"/>
          </a:p>
          <a:p>
            <a:pPr indent="0" lvl="0" marL="0" rtl="0" algn="l">
              <a:lnSpc>
                <a:spcPct val="75000"/>
              </a:lnSpc>
              <a:spcBef>
                <a:spcPts val="1200"/>
              </a:spcBef>
              <a:spcAft>
                <a:spcPts val="0"/>
              </a:spcAft>
              <a:buClr>
                <a:schemeClr val="dk2"/>
              </a:buClr>
              <a:buSzPts val="605"/>
              <a:buFont typeface="Arial"/>
              <a:buNone/>
            </a:pPr>
            <a:r>
              <a:rPr lang="en-GB" sz="1029"/>
              <a:t># move to 11 character</a:t>
            </a:r>
            <a:endParaRPr sz="1029"/>
          </a:p>
          <a:p>
            <a:pPr indent="0" lvl="0" marL="0" rtl="0" algn="l">
              <a:lnSpc>
                <a:spcPct val="75000"/>
              </a:lnSpc>
              <a:spcBef>
                <a:spcPts val="1200"/>
              </a:spcBef>
              <a:spcAft>
                <a:spcPts val="0"/>
              </a:spcAft>
              <a:buClr>
                <a:schemeClr val="dk2"/>
              </a:buClr>
              <a:buSzPts val="605"/>
              <a:buFont typeface="Arial"/>
              <a:buNone/>
            </a:pPr>
            <a:r>
              <a:rPr lang="en-GB" sz="1029"/>
              <a:t>f.seek(11)</a:t>
            </a:r>
            <a:endParaRPr sz="1029"/>
          </a:p>
          <a:p>
            <a:pPr indent="0" lvl="0" marL="0" rtl="0" algn="l">
              <a:lnSpc>
                <a:spcPct val="75000"/>
              </a:lnSpc>
              <a:spcBef>
                <a:spcPts val="1200"/>
              </a:spcBef>
              <a:spcAft>
                <a:spcPts val="0"/>
              </a:spcAft>
              <a:buClr>
                <a:schemeClr val="dk2"/>
              </a:buClr>
              <a:buSzPts val="605"/>
              <a:buFont typeface="Arial"/>
              <a:buNone/>
            </a:pPr>
            <a:r>
              <a:rPr lang="en-GB" sz="1029"/>
              <a:t># read from 11th character</a:t>
            </a:r>
            <a:endParaRPr sz="1029"/>
          </a:p>
          <a:p>
            <a:pPr indent="0" lvl="0" marL="0" rtl="0" algn="l">
              <a:lnSpc>
                <a:spcPct val="75000"/>
              </a:lnSpc>
              <a:spcBef>
                <a:spcPts val="1200"/>
              </a:spcBef>
              <a:spcAft>
                <a:spcPts val="0"/>
              </a:spcAft>
              <a:buClr>
                <a:schemeClr val="dk2"/>
              </a:buClr>
              <a:buSzPts val="605"/>
              <a:buFont typeface="Arial"/>
              <a:buNone/>
            </a:pPr>
            <a:r>
              <a:rPr lang="en-GB" sz="1029"/>
              <a:t>print(f.read())</a:t>
            </a:r>
            <a:endParaRPr sz="1029"/>
          </a:p>
          <a:p>
            <a:pPr indent="0" lvl="0" marL="0" rtl="0" algn="l">
              <a:lnSpc>
                <a:spcPct val="75000"/>
              </a:lnSpc>
              <a:spcBef>
                <a:spcPts val="1200"/>
              </a:spcBef>
              <a:spcAft>
                <a:spcPts val="0"/>
              </a:spcAft>
              <a:buClr>
                <a:schemeClr val="dk2"/>
              </a:buClr>
              <a:buSzPts val="605"/>
              <a:buFont typeface="Arial"/>
              <a:buNone/>
            </a:pPr>
            <a:r>
              <a:rPr lang="en-GB" sz="1029"/>
              <a:t>#Basically it skip first 11 character</a:t>
            </a:r>
            <a:endParaRPr sz="1029"/>
          </a:p>
          <a:p>
            <a:pPr indent="0" lvl="0" marL="0" rtl="0" algn="l">
              <a:lnSpc>
                <a:spcPct val="75000"/>
              </a:lnSpc>
              <a:spcBef>
                <a:spcPts val="1200"/>
              </a:spcBef>
              <a:spcAft>
                <a:spcPts val="0"/>
              </a:spcAft>
              <a:buClr>
                <a:schemeClr val="dk2"/>
              </a:buClr>
              <a:buSzPts val="605"/>
              <a:buFont typeface="Arial"/>
              <a:buNone/>
            </a:pPr>
            <a:r>
              <a:rPr b="1" lang="en-GB" sz="1029"/>
              <a:t>#Tell Function :</a:t>
            </a:r>
            <a:endParaRPr b="1" sz="1029"/>
          </a:p>
          <a:p>
            <a:pPr indent="0" lvl="0" marL="0" rtl="0" algn="l">
              <a:lnSpc>
                <a:spcPct val="75000"/>
              </a:lnSpc>
              <a:spcBef>
                <a:spcPts val="1200"/>
              </a:spcBef>
              <a:spcAft>
                <a:spcPts val="0"/>
              </a:spcAft>
              <a:buClr>
                <a:schemeClr val="dk2"/>
              </a:buClr>
              <a:buSzPts val="605"/>
              <a:buFont typeface="Arial"/>
              <a:buNone/>
            </a:pPr>
            <a:r>
              <a:rPr lang="en-GB" sz="1029"/>
              <a:t># read first line</a:t>
            </a:r>
            <a:endParaRPr sz="1029"/>
          </a:p>
          <a:p>
            <a:pPr indent="0" lvl="0" marL="0" rtl="0" algn="l">
              <a:lnSpc>
                <a:spcPct val="75000"/>
              </a:lnSpc>
              <a:spcBef>
                <a:spcPts val="1200"/>
              </a:spcBef>
              <a:spcAft>
                <a:spcPts val="0"/>
              </a:spcAft>
              <a:buClr>
                <a:schemeClr val="dk2"/>
              </a:buClr>
              <a:buSzPts val="605"/>
              <a:buFont typeface="Arial"/>
              <a:buNone/>
            </a:pPr>
            <a:r>
              <a:rPr lang="en-GB" sz="1029"/>
              <a:t>f.readline()</a:t>
            </a:r>
            <a:endParaRPr sz="1029"/>
          </a:p>
          <a:p>
            <a:pPr indent="0" lvl="0" marL="0" rtl="0" algn="l">
              <a:lnSpc>
                <a:spcPct val="75000"/>
              </a:lnSpc>
              <a:spcBef>
                <a:spcPts val="1200"/>
              </a:spcBef>
              <a:spcAft>
                <a:spcPts val="0"/>
              </a:spcAft>
              <a:buClr>
                <a:schemeClr val="dk2"/>
              </a:buClr>
              <a:buSzPts val="605"/>
              <a:buFont typeface="Arial"/>
              <a:buNone/>
            </a:pPr>
            <a:r>
              <a:rPr lang="en-GB" sz="1029"/>
              <a:t># get current position of file handle</a:t>
            </a:r>
            <a:endParaRPr sz="1029"/>
          </a:p>
          <a:p>
            <a:pPr indent="0" lvl="0" marL="0" rtl="0" algn="l">
              <a:lnSpc>
                <a:spcPct val="75000"/>
              </a:lnSpc>
              <a:spcBef>
                <a:spcPts val="1200"/>
              </a:spcBef>
              <a:spcAft>
                <a:spcPts val="0"/>
              </a:spcAft>
              <a:buClr>
                <a:schemeClr val="dk2"/>
              </a:buClr>
              <a:buSzPts val="605"/>
              <a:buFont typeface="Arial"/>
              <a:buNone/>
            </a:pPr>
            <a:r>
              <a:rPr lang="en-GB" sz="1029"/>
              <a:t>print(f.tell())</a:t>
            </a:r>
            <a:endParaRPr sz="1029"/>
          </a:p>
          <a:p>
            <a:pPr indent="0" lvl="0" marL="0" rtl="0" algn="l">
              <a:lnSpc>
                <a:spcPct val="95000"/>
              </a:lnSpc>
              <a:spcBef>
                <a:spcPts val="1200"/>
              </a:spcBef>
              <a:spcAft>
                <a:spcPts val="1200"/>
              </a:spcAft>
              <a:buSzPts val="605"/>
              <a:buNone/>
            </a:pPr>
            <a:r>
              <a:t/>
            </a:r>
            <a:endParaRPr sz="1190"/>
          </a:p>
        </p:txBody>
      </p:sp>
      <p:sp>
        <p:nvSpPr>
          <p:cNvPr id="145" name="Google Shape;145;p27"/>
          <p:cNvSpPr txBox="1"/>
          <p:nvPr/>
        </p:nvSpPr>
        <p:spPr>
          <a:xfrm>
            <a:off x="5085475" y="1973250"/>
            <a:ext cx="2778600" cy="15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chemeClr val="lt2"/>
                </a:solidFill>
                <a:latin typeface="Source Sans Pro"/>
                <a:ea typeface="Source Sans Pro"/>
                <a:cs typeface="Source Sans Pro"/>
                <a:sym typeface="Source Sans Pro"/>
              </a:rPr>
              <a:t>Output :</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GB" sz="700">
                <a:solidFill>
                  <a:schemeClr val="lt2"/>
                </a:solidFill>
                <a:latin typeface="Source Sans Pro"/>
                <a:ea typeface="Source Sans Pro"/>
                <a:cs typeface="Source Sans Pro"/>
                <a:sym typeface="Source Sans Pro"/>
              </a:rPr>
              <a:t>Lorem ipsum dolor sit amet, consectetur adipiscing elit, sed do eiusmod tempor</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GB" sz="700">
                <a:solidFill>
                  <a:schemeClr val="lt2"/>
                </a:solidFill>
                <a:latin typeface="Source Sans Pro"/>
                <a:ea typeface="Source Sans Pro"/>
                <a:cs typeface="Source Sans Pro"/>
                <a:sym typeface="Source Sans Pro"/>
              </a:rPr>
              <a:t>olore magna aliqua. Ut enim ad minim veniam, quis nostrud exercitation ullamco laboris nisi ut aliquip</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GB" sz="700">
                <a:solidFill>
                  <a:schemeClr val="lt2"/>
                </a:solidFill>
                <a:latin typeface="Source Sans Pro"/>
                <a:ea typeface="Source Sans Pro"/>
                <a:cs typeface="Source Sans Pro"/>
                <a:sym typeface="Source Sans Pro"/>
              </a:rPr>
              <a:t> ex ea commodo consequat. Duis aute irure dolor in reprehenderit in voluptate velit esse</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GB" sz="700">
                <a:solidFill>
                  <a:schemeClr val="lt2"/>
                </a:solidFill>
                <a:latin typeface="Source Sans Pro"/>
                <a:ea typeface="Source Sans Pro"/>
                <a:cs typeface="Source Sans Pro"/>
                <a:sym typeface="Source Sans Pro"/>
              </a:rPr>
              <a:t> cillum dolore eu fugiat nulla pariatur. Excepteur sint occaecat cupidatat no</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GB" sz="700">
                <a:solidFill>
                  <a:schemeClr val="lt2"/>
                </a:solidFill>
                <a:latin typeface="Source Sans Pro"/>
                <a:ea typeface="Source Sans Pro"/>
                <a:cs typeface="Source Sans Pro"/>
                <a:sym typeface="Source Sans Pro"/>
              </a:rPr>
              <a:t>n proident, sunt in culpa qui officia deserunt mollit anim id est laborum.</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GB" sz="700">
                <a:solidFill>
                  <a:schemeClr val="lt2"/>
                </a:solidFill>
                <a:latin typeface="Source Sans Pro"/>
                <a:ea typeface="Source Sans Pro"/>
                <a:cs typeface="Source Sans Pro"/>
                <a:sym typeface="Source Sans Pro"/>
              </a:rPr>
              <a:t>570</a:t>
            </a:r>
            <a:endParaRPr sz="7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700">
              <a:solidFill>
                <a:schemeClr val="lt2"/>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Check If File Exists</a:t>
            </a:r>
            <a:endParaRPr/>
          </a:p>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the os.path.isfile('file_path') function to check whether a file exists. Pass the file name or file path to this function as an argument. This function returns True if a file is present on the given path. Otherwise, it returns False.</a:t>
            </a:r>
            <a:endParaRPr/>
          </a:p>
          <a:p>
            <a:pPr indent="0" lvl="0" marL="0" rtl="0" algn="l">
              <a:spcBef>
                <a:spcPts val="1200"/>
              </a:spcBef>
              <a:spcAft>
                <a:spcPts val="0"/>
              </a:spcAft>
              <a:buNone/>
            </a:pPr>
            <a:r>
              <a:rPr lang="en-GB"/>
              <a:t>It will return True only when the given path is a file path. If the given path is a directory, it will return False. If you want to check for both file/directory then use the os.path.exists(file_path).</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157" name="Google Shape;157;p29"/>
          <p:cNvSpPr txBox="1"/>
          <p:nvPr>
            <p:ph idx="1" type="body"/>
          </p:nvPr>
        </p:nvSpPr>
        <p:spPr>
          <a:xfrm>
            <a:off x="275425" y="11379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523"/>
              <a:buFont typeface="Arial"/>
              <a:buNone/>
            </a:pPr>
            <a:r>
              <a:rPr lang="en-GB" sz="1055"/>
              <a:t>import os.path</a:t>
            </a:r>
            <a:endParaRPr sz="1055"/>
          </a:p>
          <a:p>
            <a:pPr indent="0" lvl="0" marL="0" rtl="0" algn="l">
              <a:lnSpc>
                <a:spcPct val="95000"/>
              </a:lnSpc>
              <a:spcBef>
                <a:spcPts val="1200"/>
              </a:spcBef>
              <a:spcAft>
                <a:spcPts val="0"/>
              </a:spcAft>
              <a:buClr>
                <a:schemeClr val="dk2"/>
              </a:buClr>
              <a:buSzPts val="523"/>
              <a:buFont typeface="Arial"/>
              <a:buNone/>
            </a:pPr>
            <a:r>
              <a:rPr lang="en-GB" sz="1055"/>
              <a:t># file to check</a:t>
            </a:r>
            <a:endParaRPr sz="1055"/>
          </a:p>
          <a:p>
            <a:pPr indent="0" lvl="0" marL="0" rtl="0" algn="l">
              <a:lnSpc>
                <a:spcPct val="95000"/>
              </a:lnSpc>
              <a:spcBef>
                <a:spcPts val="1200"/>
              </a:spcBef>
              <a:spcAft>
                <a:spcPts val="0"/>
              </a:spcAft>
              <a:buClr>
                <a:schemeClr val="dk2"/>
              </a:buClr>
              <a:buSzPts val="523"/>
              <a:buFont typeface="Arial"/>
              <a:buNone/>
            </a:pPr>
            <a:r>
              <a:rPr lang="en-GB" sz="1055"/>
              <a:t>file_path = r'C:/demos/files_demos/sample.txt'</a:t>
            </a:r>
            <a:endParaRPr sz="1055"/>
          </a:p>
          <a:p>
            <a:pPr indent="0" lvl="0" marL="0" rtl="0" algn="l">
              <a:lnSpc>
                <a:spcPct val="95000"/>
              </a:lnSpc>
              <a:spcBef>
                <a:spcPts val="1200"/>
              </a:spcBef>
              <a:spcAft>
                <a:spcPts val="0"/>
              </a:spcAft>
              <a:buClr>
                <a:schemeClr val="dk2"/>
              </a:buClr>
              <a:buSzPts val="523"/>
              <a:buFont typeface="Arial"/>
              <a:buNone/>
            </a:pPr>
            <a:r>
              <a:rPr lang="en-GB" sz="1055"/>
              <a:t>flag = os.path.isfile(file_path)</a:t>
            </a:r>
            <a:endParaRPr sz="1055"/>
          </a:p>
          <a:p>
            <a:pPr indent="0" lvl="0" marL="0" rtl="0" algn="l">
              <a:lnSpc>
                <a:spcPct val="95000"/>
              </a:lnSpc>
              <a:spcBef>
                <a:spcPts val="1200"/>
              </a:spcBef>
              <a:spcAft>
                <a:spcPts val="0"/>
              </a:spcAft>
              <a:buClr>
                <a:schemeClr val="dk2"/>
              </a:buClr>
              <a:buSzPts val="523"/>
              <a:buFont typeface="Arial"/>
              <a:buNone/>
            </a:pPr>
            <a:r>
              <a:rPr lang="en-GB" sz="1055"/>
              <a:t>if flag:</a:t>
            </a:r>
            <a:endParaRPr sz="1055"/>
          </a:p>
          <a:p>
            <a:pPr indent="0" lvl="0" marL="0" rtl="0" algn="l">
              <a:lnSpc>
                <a:spcPct val="95000"/>
              </a:lnSpc>
              <a:spcBef>
                <a:spcPts val="1200"/>
              </a:spcBef>
              <a:spcAft>
                <a:spcPts val="0"/>
              </a:spcAft>
              <a:buClr>
                <a:schemeClr val="dk2"/>
              </a:buClr>
              <a:buSzPts val="523"/>
              <a:buFont typeface="Arial"/>
              <a:buNone/>
            </a:pPr>
            <a:r>
              <a:rPr lang="en-GB" sz="1055"/>
              <a:t>    print(f'The file {file_path} exists')</a:t>
            </a:r>
            <a:endParaRPr sz="1055"/>
          </a:p>
          <a:p>
            <a:pPr indent="0" lvl="0" marL="0" rtl="0" algn="l">
              <a:lnSpc>
                <a:spcPct val="95000"/>
              </a:lnSpc>
              <a:spcBef>
                <a:spcPts val="1200"/>
              </a:spcBef>
              <a:spcAft>
                <a:spcPts val="0"/>
              </a:spcAft>
              <a:buClr>
                <a:schemeClr val="dk2"/>
              </a:buClr>
              <a:buSzPts val="523"/>
              <a:buFont typeface="Arial"/>
              <a:buNone/>
            </a:pPr>
            <a:r>
              <a:rPr lang="en-GB" sz="1055"/>
              <a:t>else:</a:t>
            </a:r>
            <a:endParaRPr sz="1055"/>
          </a:p>
          <a:p>
            <a:pPr indent="0" lvl="0" marL="0" rtl="0" algn="l">
              <a:lnSpc>
                <a:spcPct val="95000"/>
              </a:lnSpc>
              <a:spcBef>
                <a:spcPts val="1200"/>
              </a:spcBef>
              <a:spcAft>
                <a:spcPts val="0"/>
              </a:spcAft>
              <a:buClr>
                <a:schemeClr val="dk2"/>
              </a:buClr>
              <a:buSzPts val="523"/>
              <a:buFont typeface="Arial"/>
              <a:buNone/>
            </a:pPr>
            <a:r>
              <a:rPr lang="en-GB" sz="1055"/>
              <a:t>    print(f'The file {file_path} does not exist')</a:t>
            </a:r>
            <a:endParaRPr sz="1055"/>
          </a:p>
          <a:p>
            <a:pPr indent="0" lvl="0" marL="0" rtl="0" algn="l">
              <a:lnSpc>
                <a:spcPct val="95000"/>
              </a:lnSpc>
              <a:spcBef>
                <a:spcPts val="1200"/>
              </a:spcBef>
              <a:spcAft>
                <a:spcPts val="0"/>
              </a:spcAft>
              <a:buClr>
                <a:schemeClr val="dk2"/>
              </a:buClr>
              <a:buSzPts val="523"/>
              <a:buFont typeface="Arial"/>
              <a:buNone/>
            </a:pPr>
            <a:r>
              <a:rPr lang="en-GB" sz="1055"/>
              <a:t>    # you can create it if required</a:t>
            </a:r>
            <a:endParaRPr sz="1055"/>
          </a:p>
          <a:p>
            <a:pPr indent="0" lvl="0" marL="0" rtl="0" algn="l">
              <a:lnSpc>
                <a:spcPct val="95000"/>
              </a:lnSpc>
              <a:spcBef>
                <a:spcPts val="1200"/>
              </a:spcBef>
              <a:spcAft>
                <a:spcPts val="0"/>
              </a:spcAft>
              <a:buClr>
                <a:schemeClr val="dk2"/>
              </a:buClr>
              <a:buSzPts val="523"/>
              <a:buFont typeface="Arial"/>
              <a:buNone/>
            </a:pPr>
            <a:r>
              <a:rPr lang="en-GB" sz="1055"/>
              <a:t>Output : The file C:/demos/files_demos/sample.txt exists</a:t>
            </a:r>
            <a:endParaRPr sz="1055"/>
          </a:p>
          <a:p>
            <a:pPr indent="0" lvl="0" marL="0" rtl="0" algn="l">
              <a:lnSpc>
                <a:spcPct val="95000"/>
              </a:lnSpc>
              <a:spcBef>
                <a:spcPts val="1200"/>
              </a:spcBef>
              <a:spcAft>
                <a:spcPts val="0"/>
              </a:spcAft>
              <a:buClr>
                <a:schemeClr val="dk2"/>
              </a:buClr>
              <a:buSzPts val="523"/>
              <a:buFont typeface="Arial"/>
              <a:buNone/>
            </a:pPr>
            <a:r>
              <a:t/>
            </a:r>
            <a:endParaRPr sz="1055"/>
          </a:p>
          <a:p>
            <a:pPr indent="0" lvl="0" marL="0" rtl="0" algn="l">
              <a:lnSpc>
                <a:spcPct val="95000"/>
              </a:lnSpc>
              <a:spcBef>
                <a:spcPts val="1200"/>
              </a:spcBef>
              <a:spcAft>
                <a:spcPts val="1200"/>
              </a:spcAft>
              <a:buSzPts val="523"/>
              <a:buNone/>
            </a:pPr>
            <a:r>
              <a:t/>
            </a:r>
            <a:endParaRPr sz="1055"/>
          </a:p>
        </p:txBody>
      </p:sp>
      <p:sp>
        <p:nvSpPr>
          <p:cNvPr id="158" name="Google Shape;158;p29"/>
          <p:cNvSpPr txBox="1"/>
          <p:nvPr/>
        </p:nvSpPr>
        <p:spPr>
          <a:xfrm>
            <a:off x="4679200" y="3032400"/>
            <a:ext cx="3496800" cy="13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2"/>
                </a:solidFill>
                <a:latin typeface="Source Sans Pro"/>
                <a:ea typeface="Source Sans Pro"/>
                <a:cs typeface="Source Sans Pro"/>
                <a:sym typeface="Source Sans Pro"/>
              </a:rPr>
              <a:t>Output :</a:t>
            </a:r>
            <a:endParaRPr sz="12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lt2"/>
              </a:solidFill>
              <a:latin typeface="Source Sans Pro"/>
              <a:ea typeface="Source Sans Pro"/>
              <a:cs typeface="Source Sans Pro"/>
              <a:sym typeface="Source Sans Pro"/>
            </a:endParaRPr>
          </a:p>
          <a:p>
            <a:pPr indent="0" lvl="0" marL="0" rtl="0" algn="l">
              <a:spcBef>
                <a:spcPts val="0"/>
              </a:spcBef>
              <a:spcAft>
                <a:spcPts val="0"/>
              </a:spcAft>
              <a:buNone/>
            </a:pPr>
            <a:r>
              <a:rPr lang="en-GB" sz="1200">
                <a:solidFill>
                  <a:schemeClr val="lt2"/>
                </a:solidFill>
                <a:latin typeface="Source Sans Pro"/>
                <a:ea typeface="Source Sans Pro"/>
                <a:cs typeface="Source Sans Pro"/>
                <a:sym typeface="Source Sans Pro"/>
              </a:rPr>
              <a:t>The file sample.txt exists</a:t>
            </a:r>
            <a:endParaRPr sz="1200">
              <a:solidFill>
                <a:schemeClr val="lt2"/>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0740"/>
              <a:buFont typeface="Arial"/>
              <a:buNone/>
            </a:pPr>
            <a:r>
              <a:rPr lang="en-GB"/>
              <a:t>Search for a String in Files</a:t>
            </a:r>
            <a:endParaRPr sz="2700">
              <a:solidFill>
                <a:schemeClr val="accent1"/>
              </a:solidFill>
              <a:highlight>
                <a:srgbClr val="FEFEFE"/>
              </a:highlight>
              <a:latin typeface="Roboto"/>
              <a:ea typeface="Roboto"/>
              <a:cs typeface="Roboto"/>
              <a:sym typeface="Roboto"/>
            </a:endParaRPr>
          </a:p>
          <a:p>
            <a:pPr indent="0" lvl="0" marL="0" rtl="0" algn="l">
              <a:spcBef>
                <a:spcPts val="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GB" sz="1400"/>
              <a:t>Use the file read() method and string class find() method to search for a string in a text file.</a:t>
            </a:r>
            <a:endParaRPr sz="1400"/>
          </a:p>
          <a:p>
            <a:pPr indent="0" lvl="0" marL="0" rtl="0" algn="l">
              <a:spcBef>
                <a:spcPts val="1200"/>
              </a:spcBef>
              <a:spcAft>
                <a:spcPts val="0"/>
              </a:spcAft>
              <a:buNone/>
            </a:pPr>
            <a:r>
              <a:rPr lang="en-GB" sz="1400"/>
              <a:t>with open(r"sample.txt", 'r') as fp:</a:t>
            </a:r>
            <a:endParaRPr sz="1400"/>
          </a:p>
          <a:p>
            <a:pPr indent="0" lvl="0" marL="0" rtl="0" algn="l">
              <a:spcBef>
                <a:spcPts val="1200"/>
              </a:spcBef>
              <a:spcAft>
                <a:spcPts val="0"/>
              </a:spcAft>
              <a:buNone/>
            </a:pPr>
            <a:r>
              <a:rPr lang="en-GB" sz="1400"/>
              <a:t>    for l_no, line in enumerate(fp):</a:t>
            </a:r>
            <a:endParaRPr sz="1400"/>
          </a:p>
          <a:p>
            <a:pPr indent="0" lvl="0" marL="0" rtl="0" algn="l">
              <a:spcBef>
                <a:spcPts val="1200"/>
              </a:spcBef>
              <a:spcAft>
                <a:spcPts val="0"/>
              </a:spcAft>
              <a:buNone/>
            </a:pPr>
            <a:r>
              <a:rPr lang="en-GB" sz="1400"/>
              <a:t>        # search string</a:t>
            </a:r>
            <a:endParaRPr sz="1400"/>
          </a:p>
          <a:p>
            <a:pPr indent="0" lvl="0" marL="0" rtl="0" algn="l">
              <a:spcBef>
                <a:spcPts val="1200"/>
              </a:spcBef>
              <a:spcAft>
                <a:spcPts val="0"/>
              </a:spcAft>
              <a:buNone/>
            </a:pPr>
            <a:r>
              <a:rPr lang="en-GB" sz="1400"/>
              <a:t>        if 'is' in line:</a:t>
            </a:r>
            <a:endParaRPr sz="1400"/>
          </a:p>
          <a:p>
            <a:pPr indent="0" lvl="0" marL="0" rtl="0" algn="l">
              <a:spcBef>
                <a:spcPts val="1200"/>
              </a:spcBef>
              <a:spcAft>
                <a:spcPts val="0"/>
              </a:spcAft>
              <a:buNone/>
            </a:pPr>
            <a:r>
              <a:rPr lang="en-GB" sz="1400"/>
              <a:t>            print('string found in a file')</a:t>
            </a:r>
            <a:endParaRPr sz="1400"/>
          </a:p>
          <a:p>
            <a:pPr indent="0" lvl="0" marL="0" rtl="0" algn="l">
              <a:spcBef>
                <a:spcPts val="1200"/>
              </a:spcBef>
              <a:spcAft>
                <a:spcPts val="0"/>
              </a:spcAft>
              <a:buNone/>
            </a:pPr>
            <a:r>
              <a:rPr lang="en-GB" sz="1400"/>
              <a:t>            print('Line Number:', l_no)</a:t>
            </a:r>
            <a:endParaRPr sz="1400"/>
          </a:p>
          <a:p>
            <a:pPr indent="0" lvl="0" marL="0" rtl="0" algn="l">
              <a:spcBef>
                <a:spcPts val="1200"/>
              </a:spcBef>
              <a:spcAft>
                <a:spcPts val="0"/>
              </a:spcAft>
              <a:buNone/>
            </a:pPr>
            <a:r>
              <a:rPr lang="en-GB" sz="1400"/>
              <a:t>            print('Line:', line)</a:t>
            </a:r>
            <a:endParaRPr sz="650">
              <a:solidFill>
                <a:srgbClr val="BECFDA"/>
              </a:solidFill>
              <a:highlight>
                <a:srgbClr val="010107"/>
              </a:highlight>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055"/>
          </a:p>
          <a:p>
            <a:pPr indent="0" lvl="0" marL="0" rtl="0" algn="l">
              <a:lnSpc>
                <a:spcPct val="95000"/>
              </a:lnSpc>
              <a:spcBef>
                <a:spcPts val="1200"/>
              </a:spcBef>
              <a:spcAft>
                <a:spcPts val="1200"/>
              </a:spcAft>
              <a:buSzPts val="523"/>
              <a:buNone/>
            </a:pPr>
            <a:r>
              <a:t/>
            </a:r>
            <a:endParaRPr sz="1055"/>
          </a:p>
        </p:txBody>
      </p:sp>
      <p:sp>
        <p:nvSpPr>
          <p:cNvPr id="165" name="Google Shape;165;p30"/>
          <p:cNvSpPr txBox="1"/>
          <p:nvPr/>
        </p:nvSpPr>
        <p:spPr>
          <a:xfrm>
            <a:off x="3859450" y="1744850"/>
            <a:ext cx="4178700" cy="647400"/>
          </a:xfrm>
          <a:prstGeom prst="rect">
            <a:avLst/>
          </a:prstGeom>
          <a:noFill/>
          <a:ln>
            <a:noFill/>
          </a:ln>
        </p:spPr>
        <p:txBody>
          <a:bodyPr anchorCtr="0" anchor="t" bIns="91425" lIns="91425" spcFirstLastPara="1" rIns="91425" wrap="square" tIns="91425">
            <a:spAutoFit/>
          </a:bodyPr>
          <a:lstStyle/>
          <a:p>
            <a:pPr indent="-295592" lvl="0" marL="457200" rtl="0" algn="l">
              <a:lnSpc>
                <a:spcPct val="95000"/>
              </a:lnSpc>
              <a:spcBef>
                <a:spcPts val="0"/>
              </a:spcBef>
              <a:spcAft>
                <a:spcPts val="0"/>
              </a:spcAft>
              <a:buClr>
                <a:schemeClr val="lt2"/>
              </a:buClr>
              <a:buSzPts val="1055"/>
              <a:buFont typeface="Source Sans Pro"/>
              <a:buChar char="●"/>
            </a:pPr>
            <a:r>
              <a:rPr lang="en-GB" sz="1055">
                <a:solidFill>
                  <a:schemeClr val="lt2"/>
                </a:solidFill>
                <a:latin typeface="Source Sans Pro"/>
                <a:ea typeface="Source Sans Pro"/>
                <a:cs typeface="Source Sans Pro"/>
                <a:sym typeface="Source Sans Pro"/>
              </a:rPr>
              <a:t>Note : The enumerate () method adds a counter to an iterable, generating an enumerating object that can be used for loops or converted into a list of tuples.</a:t>
            </a:r>
            <a:endParaRPr sz="1800">
              <a:solidFill>
                <a:schemeClr val="lt2"/>
              </a:solidFill>
              <a:latin typeface="Source Sans Pro"/>
              <a:ea typeface="Source Sans Pro"/>
              <a:cs typeface="Source Sans Pro"/>
              <a:sym typeface="Source Sans Pro"/>
            </a:endParaRPr>
          </a:p>
        </p:txBody>
      </p:sp>
      <p:sp>
        <p:nvSpPr>
          <p:cNvPr id="166" name="Google Shape;166;p30"/>
          <p:cNvSpPr txBox="1"/>
          <p:nvPr/>
        </p:nvSpPr>
        <p:spPr>
          <a:xfrm>
            <a:off x="4360000" y="3068675"/>
            <a:ext cx="2227200" cy="9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273239"/>
                </a:solidFill>
              </a:rPr>
              <a:t>Output :</a:t>
            </a:r>
            <a:endParaRPr sz="800">
              <a:solidFill>
                <a:srgbClr val="273239"/>
              </a:solidFill>
            </a:endParaRPr>
          </a:p>
          <a:p>
            <a:pPr indent="0" lvl="0" marL="0" rtl="0" algn="l">
              <a:spcBef>
                <a:spcPts val="0"/>
              </a:spcBef>
              <a:spcAft>
                <a:spcPts val="0"/>
              </a:spcAft>
              <a:buNone/>
            </a:pPr>
            <a:r>
              <a:t/>
            </a:r>
            <a:endParaRPr sz="800">
              <a:solidFill>
                <a:srgbClr val="273239"/>
              </a:solidFill>
            </a:endParaRPr>
          </a:p>
          <a:p>
            <a:pPr indent="0" lvl="0" marL="0" rtl="0" algn="l">
              <a:spcBef>
                <a:spcPts val="0"/>
              </a:spcBef>
              <a:spcAft>
                <a:spcPts val="0"/>
              </a:spcAft>
              <a:buClr>
                <a:schemeClr val="dk2"/>
              </a:buClr>
              <a:buSzPts val="1100"/>
              <a:buFont typeface="Arial"/>
              <a:buNone/>
            </a:pPr>
            <a:r>
              <a:rPr lang="en-GB" sz="800">
                <a:solidFill>
                  <a:srgbClr val="273239"/>
                </a:solidFill>
              </a:rPr>
              <a:t>string found in a file</a:t>
            </a:r>
            <a:endParaRPr sz="800">
              <a:solidFill>
                <a:srgbClr val="273239"/>
              </a:solidFill>
            </a:endParaRPr>
          </a:p>
          <a:p>
            <a:pPr indent="0" lvl="0" marL="0" rtl="0" algn="l">
              <a:spcBef>
                <a:spcPts val="0"/>
              </a:spcBef>
              <a:spcAft>
                <a:spcPts val="0"/>
              </a:spcAft>
              <a:buClr>
                <a:schemeClr val="dk2"/>
              </a:buClr>
              <a:buSzPts val="1100"/>
              <a:buFont typeface="Arial"/>
              <a:buNone/>
            </a:pPr>
            <a:r>
              <a:rPr lang="en-GB" sz="800">
                <a:solidFill>
                  <a:srgbClr val="273239"/>
                </a:solidFill>
              </a:rPr>
              <a:t>Line Number: 4</a:t>
            </a:r>
            <a:endParaRPr sz="800">
              <a:solidFill>
                <a:srgbClr val="273239"/>
              </a:solidFill>
            </a:endParaRPr>
          </a:p>
          <a:p>
            <a:pPr indent="0" lvl="0" marL="0" rtl="0" algn="l">
              <a:spcBef>
                <a:spcPts val="0"/>
              </a:spcBef>
              <a:spcAft>
                <a:spcPts val="0"/>
              </a:spcAft>
              <a:buClr>
                <a:schemeClr val="dk2"/>
              </a:buClr>
              <a:buSzPts val="1100"/>
              <a:buFont typeface="Arial"/>
              <a:buNone/>
            </a:pPr>
            <a:r>
              <a:rPr lang="en-GB" sz="800">
                <a:solidFill>
                  <a:srgbClr val="273239"/>
                </a:solidFill>
              </a:rPr>
              <a:t>Line:  ex ea commodo consequat. Duis aute irure dolor in reprehenderit in voluptate velit esse </a:t>
            </a:r>
            <a:endParaRPr sz="800">
              <a:solidFill>
                <a:srgbClr val="273239"/>
              </a:solidFill>
            </a:endParaRPr>
          </a:p>
          <a:p>
            <a:pPr indent="0" lvl="0" marL="0" rtl="0" algn="l">
              <a:spcBef>
                <a:spcPts val="0"/>
              </a:spcBef>
              <a:spcAft>
                <a:spcPts val="0"/>
              </a:spcAft>
              <a:buNone/>
            </a:pPr>
            <a:r>
              <a:t/>
            </a:r>
            <a:endParaRPr sz="800">
              <a:solidFill>
                <a:srgbClr val="27323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Get File Creation and Modification DateTime</a:t>
            </a:r>
            <a:endParaRPr/>
          </a:p>
          <a:p>
            <a:pPr indent="0" lvl="0" marL="0" rtl="0" algn="l">
              <a:spcBef>
                <a:spcPts val="0"/>
              </a:spcBef>
              <a:spcAft>
                <a:spcPts val="0"/>
              </a:spcAft>
              <a:buNone/>
            </a:pPr>
            <a:r>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358"/>
              <a:buFont typeface="Arial"/>
              <a:buNone/>
            </a:pPr>
            <a:r>
              <a:rPr b="1" lang="en-GB" sz="885"/>
              <a:t>use the os.path module and datetime module to get the creation and modification time of a file</a:t>
            </a:r>
            <a:endParaRPr b="1" sz="885"/>
          </a:p>
          <a:p>
            <a:pPr indent="0" lvl="0" marL="0" rtl="0" algn="l">
              <a:spcBef>
                <a:spcPts val="1200"/>
              </a:spcBef>
              <a:spcAft>
                <a:spcPts val="0"/>
              </a:spcAft>
              <a:buSzPts val="1100"/>
              <a:buNone/>
            </a:pPr>
            <a:r>
              <a:rPr lang="en-GB" sz="800"/>
              <a:t>import datetime   </a:t>
            </a:r>
            <a:endParaRPr sz="800"/>
          </a:p>
          <a:p>
            <a:pPr indent="0" lvl="0" marL="0" rtl="0" algn="l">
              <a:spcBef>
                <a:spcPts val="1200"/>
              </a:spcBef>
              <a:spcAft>
                <a:spcPts val="0"/>
              </a:spcAft>
              <a:buSzPts val="1100"/>
              <a:buNone/>
            </a:pPr>
            <a:r>
              <a:rPr lang="en-GB" sz="800"/>
              <a:t>import os</a:t>
            </a:r>
            <a:endParaRPr sz="800"/>
          </a:p>
          <a:p>
            <a:pPr indent="0" lvl="0" marL="0" rtl="0" algn="l">
              <a:spcBef>
                <a:spcPts val="1200"/>
              </a:spcBef>
              <a:spcAft>
                <a:spcPts val="0"/>
              </a:spcAft>
              <a:buClr>
                <a:schemeClr val="dk2"/>
              </a:buClr>
              <a:buSzPts val="1100"/>
              <a:buFont typeface="Arial"/>
              <a:buNone/>
            </a:pPr>
            <a:r>
              <a:rPr lang="en-GB" sz="800"/>
              <a:t>path = r"sample.txt"</a:t>
            </a:r>
            <a:endParaRPr sz="800"/>
          </a:p>
          <a:p>
            <a:pPr indent="0" lvl="0" marL="0" rtl="0" algn="l">
              <a:spcBef>
                <a:spcPts val="1200"/>
              </a:spcBef>
              <a:spcAft>
                <a:spcPts val="0"/>
              </a:spcAft>
              <a:buClr>
                <a:schemeClr val="dk2"/>
              </a:buClr>
              <a:buSzPts val="1100"/>
              <a:buFont typeface="Arial"/>
              <a:buNone/>
            </a:pPr>
            <a:r>
              <a:rPr lang="en-GB" sz="800"/>
              <a:t># file modification timestamp of a file</a:t>
            </a:r>
            <a:endParaRPr sz="800"/>
          </a:p>
          <a:p>
            <a:pPr indent="0" lvl="0" marL="0" rtl="0" algn="l">
              <a:spcBef>
                <a:spcPts val="1200"/>
              </a:spcBef>
              <a:spcAft>
                <a:spcPts val="0"/>
              </a:spcAft>
              <a:buClr>
                <a:schemeClr val="dk2"/>
              </a:buClr>
              <a:buSzPts val="1100"/>
              <a:buFont typeface="Arial"/>
              <a:buNone/>
            </a:pPr>
            <a:r>
              <a:rPr lang="en-GB" sz="800"/>
              <a:t>m_time = os.path.getmtime(path)</a:t>
            </a:r>
            <a:endParaRPr sz="800"/>
          </a:p>
          <a:p>
            <a:pPr indent="0" lvl="0" marL="0" rtl="0" algn="l">
              <a:spcBef>
                <a:spcPts val="1200"/>
              </a:spcBef>
              <a:spcAft>
                <a:spcPts val="0"/>
              </a:spcAft>
              <a:buClr>
                <a:schemeClr val="dk2"/>
              </a:buClr>
              <a:buSzPts val="1100"/>
              <a:buFont typeface="Arial"/>
              <a:buNone/>
            </a:pPr>
            <a:r>
              <a:rPr lang="en-GB" sz="800"/>
              <a:t>dt_m = datetime.datetime.fromtimestamp(m_time)</a:t>
            </a:r>
            <a:endParaRPr sz="800"/>
          </a:p>
          <a:p>
            <a:pPr indent="0" lvl="0" marL="0" rtl="0" algn="l">
              <a:spcBef>
                <a:spcPts val="1200"/>
              </a:spcBef>
              <a:spcAft>
                <a:spcPts val="0"/>
              </a:spcAft>
              <a:buClr>
                <a:schemeClr val="dk2"/>
              </a:buClr>
              <a:buSzPts val="1100"/>
              <a:buFont typeface="Arial"/>
              <a:buNone/>
            </a:pPr>
            <a:r>
              <a:rPr lang="en-GB" sz="800"/>
              <a:t>print('Modified on:', dt_m)</a:t>
            </a:r>
            <a:endParaRPr sz="800"/>
          </a:p>
          <a:p>
            <a:pPr indent="0" lvl="0" marL="0" rtl="0" algn="l">
              <a:spcBef>
                <a:spcPts val="1200"/>
              </a:spcBef>
              <a:spcAft>
                <a:spcPts val="0"/>
              </a:spcAft>
              <a:buClr>
                <a:schemeClr val="dk2"/>
              </a:buClr>
              <a:buSzPts val="1100"/>
              <a:buFont typeface="Arial"/>
              <a:buNone/>
            </a:pPr>
            <a:r>
              <a:rPr lang="en-GB" sz="800"/>
              <a:t># file creation timestamp in float</a:t>
            </a:r>
            <a:endParaRPr sz="800"/>
          </a:p>
          <a:p>
            <a:pPr indent="0" lvl="0" marL="0" rtl="0" algn="l">
              <a:spcBef>
                <a:spcPts val="1200"/>
              </a:spcBef>
              <a:spcAft>
                <a:spcPts val="0"/>
              </a:spcAft>
              <a:buClr>
                <a:schemeClr val="dk2"/>
              </a:buClr>
              <a:buSzPts val="1100"/>
              <a:buFont typeface="Arial"/>
              <a:buNone/>
            </a:pPr>
            <a:r>
              <a:rPr lang="en-GB" sz="800"/>
              <a:t>c_time = os.path.getctime(path)</a:t>
            </a:r>
            <a:endParaRPr sz="800"/>
          </a:p>
          <a:p>
            <a:pPr indent="0" lvl="0" marL="0" rtl="0" algn="l">
              <a:spcBef>
                <a:spcPts val="1200"/>
              </a:spcBef>
              <a:spcAft>
                <a:spcPts val="0"/>
              </a:spcAft>
              <a:buClr>
                <a:schemeClr val="dk2"/>
              </a:buClr>
              <a:buSzPts val="1100"/>
              <a:buFont typeface="Arial"/>
              <a:buNone/>
            </a:pPr>
            <a:r>
              <a:rPr lang="en-GB" sz="800"/>
              <a:t># convert creation timestamp into DateTime object</a:t>
            </a:r>
            <a:endParaRPr sz="800"/>
          </a:p>
          <a:p>
            <a:pPr indent="0" lvl="0" marL="0" rtl="0" algn="l">
              <a:spcBef>
                <a:spcPts val="1200"/>
              </a:spcBef>
              <a:spcAft>
                <a:spcPts val="0"/>
              </a:spcAft>
              <a:buClr>
                <a:schemeClr val="dk2"/>
              </a:buClr>
              <a:buSzPts val="1100"/>
              <a:buFont typeface="Arial"/>
              <a:buNone/>
            </a:pPr>
            <a:r>
              <a:rPr lang="en-GB" sz="800"/>
              <a:t>dt_c = datetime.datetime.fromtimestamp(c_time)</a:t>
            </a:r>
            <a:endParaRPr sz="800"/>
          </a:p>
          <a:p>
            <a:pPr indent="0" lvl="0" marL="0" rtl="0" algn="l">
              <a:spcBef>
                <a:spcPts val="1200"/>
              </a:spcBef>
              <a:spcAft>
                <a:spcPts val="0"/>
              </a:spcAft>
              <a:buSzPts val="1100"/>
              <a:buNone/>
            </a:pPr>
            <a:r>
              <a:rPr lang="en-GB" sz="800"/>
              <a:t>print('Created on:', dt_c)</a:t>
            </a:r>
            <a:endParaRPr sz="800"/>
          </a:p>
          <a:p>
            <a:pPr indent="0" lvl="0" marL="0" rtl="0" algn="l">
              <a:spcBef>
                <a:spcPts val="1200"/>
              </a:spcBef>
              <a:spcAft>
                <a:spcPts val="0"/>
              </a:spcAft>
              <a:buSzPts val="1100"/>
              <a:buNone/>
            </a:pPr>
            <a:r>
              <a:t/>
            </a:r>
            <a:endParaRPr sz="600"/>
          </a:p>
          <a:p>
            <a:pPr indent="0" lvl="0" marL="0" rtl="0" algn="l">
              <a:spcBef>
                <a:spcPts val="1200"/>
              </a:spcBef>
              <a:spcAft>
                <a:spcPts val="0"/>
              </a:spcAft>
              <a:buSzPts val="1100"/>
              <a:buNone/>
            </a:pPr>
            <a:r>
              <a:t/>
            </a:r>
            <a:endParaRPr sz="700"/>
          </a:p>
          <a:p>
            <a:pPr indent="0" lvl="0" marL="0" rtl="0" algn="l">
              <a:spcBef>
                <a:spcPts val="1200"/>
              </a:spcBef>
              <a:spcAft>
                <a:spcPts val="0"/>
              </a:spcAft>
              <a:buSzPts val="1100"/>
              <a:buNone/>
            </a:pPr>
            <a:r>
              <a:t/>
            </a:r>
            <a:endParaRPr sz="700"/>
          </a:p>
          <a:p>
            <a:pPr indent="0" lvl="0" marL="0" rtl="0" algn="l">
              <a:spcBef>
                <a:spcPts val="1200"/>
              </a:spcBef>
              <a:spcAft>
                <a:spcPts val="0"/>
              </a:spcAft>
              <a:buSzPts val="1100"/>
              <a:buNone/>
            </a:pPr>
            <a:r>
              <a:t/>
            </a:r>
            <a:endParaRPr sz="700"/>
          </a:p>
          <a:p>
            <a:pPr indent="0" lvl="0" marL="0" rtl="0" algn="l">
              <a:spcBef>
                <a:spcPts val="1200"/>
              </a:spcBef>
              <a:spcAft>
                <a:spcPts val="0"/>
              </a:spcAft>
              <a:buClr>
                <a:schemeClr val="dk2"/>
              </a:buClr>
              <a:buSzPts val="1100"/>
              <a:buFont typeface="Arial"/>
              <a:buNone/>
            </a:pPr>
            <a:r>
              <a:t/>
            </a:r>
            <a:endParaRPr sz="700"/>
          </a:p>
          <a:p>
            <a:pPr indent="0" lvl="0" marL="0" rtl="0" algn="l">
              <a:lnSpc>
                <a:spcPct val="95000"/>
              </a:lnSpc>
              <a:spcBef>
                <a:spcPts val="1200"/>
              </a:spcBef>
              <a:spcAft>
                <a:spcPts val="0"/>
              </a:spcAft>
              <a:buSzPts val="358"/>
              <a:buNone/>
            </a:pPr>
            <a:r>
              <a:t/>
            </a:r>
            <a:endParaRPr sz="785"/>
          </a:p>
          <a:p>
            <a:pPr indent="0" lvl="0" marL="0" rtl="0" algn="l">
              <a:lnSpc>
                <a:spcPct val="95000"/>
              </a:lnSpc>
              <a:spcBef>
                <a:spcPts val="1200"/>
              </a:spcBef>
              <a:spcAft>
                <a:spcPts val="1200"/>
              </a:spcAft>
              <a:buSzPts val="358"/>
              <a:buNone/>
            </a:pPr>
            <a:r>
              <a:t/>
            </a:r>
            <a:endParaRPr sz="785"/>
          </a:p>
        </p:txBody>
      </p:sp>
      <p:sp>
        <p:nvSpPr>
          <p:cNvPr id="173" name="Google Shape;173;p31"/>
          <p:cNvSpPr txBox="1"/>
          <p:nvPr/>
        </p:nvSpPr>
        <p:spPr>
          <a:xfrm>
            <a:off x="5767400" y="2843800"/>
            <a:ext cx="2285100" cy="12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GB" sz="600">
                <a:solidFill>
                  <a:schemeClr val="lt2"/>
                </a:solidFill>
                <a:latin typeface="Source Sans Pro"/>
                <a:ea typeface="Source Sans Pro"/>
                <a:cs typeface="Source Sans Pro"/>
                <a:sym typeface="Source Sans Pro"/>
              </a:rPr>
              <a:t>Output</a:t>
            </a:r>
            <a:endParaRPr sz="6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2"/>
              </a:buClr>
              <a:buSzPts val="1100"/>
              <a:buFont typeface="Arial"/>
              <a:buNone/>
            </a:pPr>
            <a:r>
              <a:rPr lang="en-GB" sz="600">
                <a:solidFill>
                  <a:schemeClr val="lt2"/>
                </a:solidFill>
                <a:latin typeface="Source Sans Pro"/>
                <a:ea typeface="Source Sans Pro"/>
                <a:cs typeface="Source Sans Pro"/>
                <a:sym typeface="Source Sans Pro"/>
              </a:rPr>
              <a:t>Modified on: 2024-01-11 14:39:13.551739</a:t>
            </a:r>
            <a:endParaRPr sz="6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2"/>
              </a:buClr>
              <a:buSzPts val="1100"/>
              <a:buFont typeface="Arial"/>
              <a:buNone/>
            </a:pPr>
            <a:r>
              <a:rPr lang="en-GB" sz="600">
                <a:solidFill>
                  <a:schemeClr val="lt2"/>
                </a:solidFill>
                <a:latin typeface="Source Sans Pro"/>
                <a:ea typeface="Source Sans Pro"/>
                <a:cs typeface="Source Sans Pro"/>
                <a:sym typeface="Source Sans Pro"/>
              </a:rPr>
              <a:t>Created on: 2024-01-11 14:37:38.039267</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File handling</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a:t>File handling is an important activity in every web app. The types of activities that you can perform on the opened file are controlled by Access Modes. These describe how the file will be used after it has been opened.</a:t>
            </a:r>
            <a:endParaRPr/>
          </a:p>
          <a:p>
            <a:pPr indent="0" lvl="0" marL="0" rtl="0" algn="l">
              <a:spcBef>
                <a:spcPts val="1200"/>
              </a:spcBef>
              <a:spcAft>
                <a:spcPts val="0"/>
              </a:spcAft>
              <a:buClr>
                <a:schemeClr val="dk2"/>
              </a:buClr>
              <a:buSzPts val="1100"/>
              <a:buFont typeface="Arial"/>
              <a:buNone/>
            </a:pPr>
            <a:r>
              <a:rPr lang="en-GB"/>
              <a:t>These modes also specify where the file handle should be located within the file. Similar to a pointer, a file handle indicates where data should be read or put into the file.</a:t>
            </a:r>
            <a:endParaRPr/>
          </a:p>
          <a:p>
            <a:pPr indent="0" lvl="0" marL="0" rtl="0" algn="l">
              <a:spcBef>
                <a:spcPts val="1200"/>
              </a:spcBef>
              <a:spcAft>
                <a:spcPts val="1200"/>
              </a:spcAft>
              <a:buNone/>
            </a:pPr>
            <a:r>
              <a:rPr lang="en-GB"/>
              <a:t>File handling in Python is simplified with built-in methods, which include creating, opening, and closing files.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485875" y="365625"/>
            <a:ext cx="8183700" cy="1473600"/>
          </a:xfrm>
          <a:prstGeom prst="rect">
            <a:avLst/>
          </a:prstGeom>
        </p:spPr>
        <p:txBody>
          <a:bodyPr anchorCtr="0" anchor="b" bIns="91425" lIns="91425" spcFirstLastPara="1" rIns="91425" wrap="square" tIns="91425">
            <a:normAutofit/>
          </a:bodyPr>
          <a:lstStyle/>
          <a:p>
            <a:pPr indent="0" lvl="0" marL="0" rtl="0" algn="l">
              <a:lnSpc>
                <a:spcPct val="115000"/>
              </a:lnSpc>
              <a:spcBef>
                <a:spcPts val="800"/>
              </a:spcBef>
              <a:spcAft>
                <a:spcPts val="800"/>
              </a:spcAft>
              <a:buNone/>
            </a:pPr>
            <a:r>
              <a:rPr b="0" lang="en-GB" sz="2750">
                <a:highlight>
                  <a:srgbClr val="FFFFFF"/>
                </a:highlight>
                <a:latin typeface="Arial"/>
                <a:ea typeface="Arial"/>
                <a:cs typeface="Arial"/>
                <a:sym typeface="Arial"/>
              </a:rPr>
              <a:t>Python String partition() Method</a:t>
            </a:r>
            <a:endParaRPr sz="3800"/>
          </a:p>
        </p:txBody>
      </p:sp>
      <p:sp>
        <p:nvSpPr>
          <p:cNvPr id="179" name="Google Shape;179;p3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GB" sz="1200"/>
              <a:t>partition() method is a string method that splits a string into three parts based on a specified separator.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2"/>
              </a:buClr>
              <a:buSzPct val="61111"/>
              <a:buFont typeface="Arial"/>
              <a:buNone/>
            </a:pPr>
            <a:r>
              <a:rPr lang="en-GB"/>
              <a:t>The partition() method is used to break up a string based on a specified substring and all parts of the original string in a three-value tuple. The partition() method searches for a specified string, and splits the string into a tuple containing three elements.</a:t>
            </a:r>
            <a:endParaRPr/>
          </a:p>
          <a:p>
            <a:pPr indent="0" lvl="0" marL="0" rtl="0" algn="l">
              <a:spcBef>
                <a:spcPts val="1200"/>
              </a:spcBef>
              <a:spcAft>
                <a:spcPts val="0"/>
              </a:spcAft>
              <a:buClr>
                <a:schemeClr val="dk2"/>
              </a:buClr>
              <a:buSzPct val="61111"/>
              <a:buFont typeface="Arial"/>
              <a:buNone/>
            </a:pPr>
            <a:r>
              <a:rPr lang="en-GB"/>
              <a:t>The first element contains the part before the specified string.</a:t>
            </a:r>
            <a:endParaRPr/>
          </a:p>
          <a:p>
            <a:pPr indent="0" lvl="0" marL="0" rtl="0" algn="l">
              <a:spcBef>
                <a:spcPts val="1200"/>
              </a:spcBef>
              <a:spcAft>
                <a:spcPts val="0"/>
              </a:spcAft>
              <a:buClr>
                <a:schemeClr val="dk2"/>
              </a:buClr>
              <a:buSzPct val="61111"/>
              <a:buFont typeface="Arial"/>
              <a:buNone/>
            </a:pPr>
            <a:r>
              <a:rPr lang="en-GB"/>
              <a:t>The second element contains the specified string.</a:t>
            </a:r>
            <a:endParaRPr/>
          </a:p>
          <a:p>
            <a:pPr indent="0" lvl="0" marL="0" rtl="0" algn="l">
              <a:spcBef>
                <a:spcPts val="1200"/>
              </a:spcBef>
              <a:spcAft>
                <a:spcPts val="0"/>
              </a:spcAft>
              <a:buNone/>
            </a:pPr>
            <a:r>
              <a:rPr lang="en-GB"/>
              <a:t>The third element contains the part after the string.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Syntax of partition() in Python :</a:t>
            </a:r>
            <a:endParaRPr/>
          </a:p>
          <a:p>
            <a:pPr indent="0" lvl="0" marL="0" rtl="0" algn="l">
              <a:spcBef>
                <a:spcPts val="1200"/>
              </a:spcBef>
              <a:spcAft>
                <a:spcPts val="0"/>
              </a:spcAft>
              <a:buNone/>
            </a:pPr>
            <a:r>
              <a:rPr lang="en-GB"/>
              <a:t>string.partition(separator)</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Example of partition() in Python</a:t>
            </a:r>
            <a:endParaRPr/>
          </a:p>
          <a:p>
            <a:pPr indent="0" lvl="0" marL="0" rtl="0" algn="l">
              <a:spcBef>
                <a:spcPts val="0"/>
              </a:spcBef>
              <a:spcAft>
                <a:spcPts val="0"/>
              </a:spcAft>
              <a:buNone/>
            </a:pPr>
            <a:r>
              <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2"/>
              </a:buClr>
              <a:buSzPct val="61111"/>
              <a:buFont typeface="Arial"/>
              <a:buNone/>
            </a:pPr>
            <a:r>
              <a:rPr lang="en-GB"/>
              <a:t>name = 'My Name is Onkar'</a:t>
            </a:r>
            <a:endParaRPr/>
          </a:p>
          <a:p>
            <a:pPr indent="0" lvl="0" marL="0" rtl="0" algn="l">
              <a:spcBef>
                <a:spcPts val="1200"/>
              </a:spcBef>
              <a:spcAft>
                <a:spcPts val="0"/>
              </a:spcAft>
              <a:buClr>
                <a:schemeClr val="dk2"/>
              </a:buClr>
              <a:buSzPct val="61111"/>
              <a:buFont typeface="Arial"/>
              <a:buNone/>
            </a:pPr>
            <a:r>
              <a:rPr lang="en-GB"/>
              <a:t>print(name.partition('is '))</a:t>
            </a:r>
            <a:endParaRPr/>
          </a:p>
          <a:p>
            <a:pPr indent="0" lvl="0" marL="0" rtl="0" algn="l">
              <a:spcBef>
                <a:spcPts val="1200"/>
              </a:spcBef>
              <a:spcAft>
                <a:spcPts val="0"/>
              </a:spcAft>
              <a:buNone/>
            </a:pPr>
            <a:r>
              <a:rPr lang="en-GB"/>
              <a:t>OutPut :</a:t>
            </a:r>
            <a:br>
              <a:rPr lang="en-GB"/>
            </a:br>
            <a:endParaRPr/>
          </a:p>
          <a:p>
            <a:pPr indent="0" lvl="0" marL="0" rtl="0" algn="l">
              <a:spcBef>
                <a:spcPts val="1200"/>
              </a:spcBef>
              <a:spcAft>
                <a:spcPts val="0"/>
              </a:spcAft>
              <a:buNone/>
            </a:pPr>
            <a:r>
              <a:rPr lang="en-GB"/>
              <a:t>('My Name', 'is ', 'Onkar')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The partition method is Case-Sensitive</a:t>
            </a:r>
            <a:endParaRPr/>
          </a:p>
          <a:p>
            <a:pPr indent="0" lvl="0" marL="0" rtl="0" algn="l">
              <a:spcBef>
                <a:spcPts val="0"/>
              </a:spcBef>
              <a:spcAft>
                <a:spcPts val="0"/>
              </a:spcAft>
              <a:buNone/>
            </a:pPr>
            <a:r>
              <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the partition method is case-sensitive with the help of an example.</a:t>
            </a:r>
            <a:endParaRPr/>
          </a:p>
          <a:p>
            <a:pPr indent="0" lvl="0" marL="0" rtl="0" algn="l">
              <a:spcBef>
                <a:spcPts val="1200"/>
              </a:spcBef>
              <a:spcAft>
                <a:spcPts val="0"/>
              </a:spcAft>
              <a:buNone/>
            </a:pPr>
            <a:r>
              <a:rPr lang="en-GB"/>
              <a:t>Input :</a:t>
            </a:r>
            <a:endParaRPr/>
          </a:p>
          <a:p>
            <a:pPr indent="0" lvl="0" marL="0" rtl="0" algn="l">
              <a:spcBef>
                <a:spcPts val="1200"/>
              </a:spcBef>
              <a:spcAft>
                <a:spcPts val="0"/>
              </a:spcAft>
              <a:buClr>
                <a:schemeClr val="dk2"/>
              </a:buClr>
              <a:buSzPct val="61111"/>
              <a:buFont typeface="Arial"/>
              <a:buNone/>
            </a:pPr>
            <a:r>
              <a:rPr lang="en-GB"/>
              <a:t>name = 'My University is a best university'</a:t>
            </a:r>
            <a:endParaRPr/>
          </a:p>
          <a:p>
            <a:pPr indent="0" lvl="0" marL="0" rtl="0" algn="l">
              <a:spcBef>
                <a:spcPts val="1200"/>
              </a:spcBef>
              <a:spcAft>
                <a:spcPts val="0"/>
              </a:spcAft>
              <a:buClr>
                <a:schemeClr val="dk2"/>
              </a:buClr>
              <a:buSzPct val="61111"/>
              <a:buFont typeface="Arial"/>
              <a:buNone/>
            </a:pPr>
            <a:r>
              <a:rPr lang="en-GB"/>
              <a:t>print(name.partition('University'))</a:t>
            </a:r>
            <a:endParaRPr/>
          </a:p>
          <a:p>
            <a:pPr indent="0" lvl="0" marL="0" rtl="0" algn="l">
              <a:spcBef>
                <a:spcPts val="1200"/>
              </a:spcBef>
              <a:spcAft>
                <a:spcPts val="0"/>
              </a:spcAft>
              <a:buClr>
                <a:schemeClr val="dk2"/>
              </a:buClr>
              <a:buSzPct val="61111"/>
              <a:buFont typeface="Arial"/>
              <a:buNone/>
            </a:pPr>
            <a:r>
              <a:rPr lang="en-GB"/>
              <a:t>print(name.partition('university'))</a:t>
            </a:r>
            <a:endParaRPr/>
          </a:p>
          <a:p>
            <a:pPr indent="0" lvl="0" marL="0" rtl="0" algn="l">
              <a:spcBef>
                <a:spcPts val="1200"/>
              </a:spcBef>
              <a:spcAft>
                <a:spcPts val="0"/>
              </a:spcAft>
              <a:buClr>
                <a:schemeClr val="dk2"/>
              </a:buClr>
              <a:buSzPct val="61111"/>
              <a:buFont typeface="Arial"/>
              <a:buNone/>
            </a:pPr>
            <a:r>
              <a:rPr lang="en-GB"/>
              <a:t>Output:</a:t>
            </a:r>
            <a:endParaRPr/>
          </a:p>
          <a:p>
            <a:pPr indent="0" lvl="0" marL="0" rtl="0" algn="l">
              <a:spcBef>
                <a:spcPts val="1200"/>
              </a:spcBef>
              <a:spcAft>
                <a:spcPts val="0"/>
              </a:spcAft>
              <a:buClr>
                <a:schemeClr val="dk2"/>
              </a:buClr>
              <a:buSzPct val="61111"/>
              <a:buFont typeface="Arial"/>
              <a:buNone/>
            </a:pPr>
            <a:r>
              <a:rPr lang="en-GB"/>
              <a:t>('My', 'University', ' is best university.')</a:t>
            </a:r>
            <a:endParaRPr/>
          </a:p>
          <a:p>
            <a:pPr indent="0" lvl="0" marL="0" rtl="0" algn="l">
              <a:spcBef>
                <a:spcPts val="1200"/>
              </a:spcBef>
              <a:spcAft>
                <a:spcPts val="0"/>
              </a:spcAft>
              <a:buClr>
                <a:schemeClr val="dk2"/>
              </a:buClr>
              <a:buSzPct val="61111"/>
              <a:buFont typeface="Arial"/>
              <a:buNone/>
            </a:pPr>
            <a:r>
              <a:rPr lang="en-GB"/>
              <a:t>('My University is a best', 'university',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If the separator is not found</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75"/>
              <a:buFont typeface="Arial"/>
              <a:buNone/>
            </a:pPr>
            <a:r>
              <a:rPr lang="en-GB" sz="1200"/>
              <a:t>If the separator is not present in the string, then the tuple contains the original string and two empty strings, as shown in the example below.</a:t>
            </a:r>
            <a:endParaRPr sz="1200"/>
          </a:p>
          <a:p>
            <a:pPr indent="0" lvl="0" marL="0" rtl="0" algn="l">
              <a:spcBef>
                <a:spcPts val="1200"/>
              </a:spcBef>
              <a:spcAft>
                <a:spcPts val="0"/>
              </a:spcAft>
              <a:buClr>
                <a:schemeClr val="dk2"/>
              </a:buClr>
              <a:buSzPts val="275"/>
              <a:buFont typeface="Arial"/>
              <a:buNone/>
            </a:pPr>
            <a:r>
              <a:rPr lang="en-GB" sz="1200"/>
              <a:t>Input:</a:t>
            </a:r>
            <a:endParaRPr sz="1200"/>
          </a:p>
          <a:p>
            <a:pPr indent="0" lvl="0" marL="0" rtl="0" algn="l">
              <a:spcBef>
                <a:spcPts val="1200"/>
              </a:spcBef>
              <a:spcAft>
                <a:spcPts val="0"/>
              </a:spcAft>
              <a:buClr>
                <a:schemeClr val="dk2"/>
              </a:buClr>
              <a:buSzPts val="275"/>
              <a:buFont typeface="Arial"/>
              <a:buNone/>
            </a:pPr>
            <a:r>
              <a:rPr lang="en-GB" sz="1200"/>
              <a:t>test_str = 'Hello World'</a:t>
            </a:r>
            <a:endParaRPr sz="1200"/>
          </a:p>
          <a:p>
            <a:pPr indent="0" lvl="0" marL="0" rtl="0" algn="l">
              <a:spcBef>
                <a:spcPts val="1200"/>
              </a:spcBef>
              <a:spcAft>
                <a:spcPts val="0"/>
              </a:spcAft>
              <a:buClr>
                <a:schemeClr val="dk2"/>
              </a:buClr>
              <a:buSzPts val="275"/>
              <a:buFont typeface="Arial"/>
              <a:buNone/>
            </a:pPr>
            <a:r>
              <a:rPr lang="en-GB" sz="1200"/>
              <a:t>print(test_str.partition('a'))</a:t>
            </a:r>
            <a:endParaRPr sz="1200"/>
          </a:p>
          <a:p>
            <a:pPr indent="0" lvl="0" marL="0" rtl="0" algn="l">
              <a:spcBef>
                <a:spcPts val="1200"/>
              </a:spcBef>
              <a:spcAft>
                <a:spcPts val="0"/>
              </a:spcAft>
              <a:buClr>
                <a:schemeClr val="dk2"/>
              </a:buClr>
              <a:buSzPts val="275"/>
              <a:buFont typeface="Arial"/>
              <a:buNone/>
            </a:pPr>
            <a:r>
              <a:rPr lang="en-GB" sz="1200"/>
              <a:t>Output:</a:t>
            </a:r>
            <a:endParaRPr sz="1200"/>
          </a:p>
          <a:p>
            <a:pPr indent="0" lvl="0" marL="0" rtl="0" algn="l">
              <a:spcBef>
                <a:spcPts val="1200"/>
              </a:spcBef>
              <a:spcAft>
                <a:spcPts val="0"/>
              </a:spcAft>
              <a:buSzPts val="275"/>
              <a:buNone/>
            </a:pPr>
            <a:r>
              <a:rPr lang="en-GB" sz="1200"/>
              <a:t>('Hello World', '', '')</a:t>
            </a:r>
            <a:endParaRPr sz="1200"/>
          </a:p>
          <a:p>
            <a:pPr indent="0" lvl="0" marL="0" rtl="0" algn="l">
              <a:spcBef>
                <a:spcPts val="1200"/>
              </a:spcBef>
              <a:spcAft>
                <a:spcPts val="0"/>
              </a:spcAft>
              <a:buClr>
                <a:schemeClr val="dk2"/>
              </a:buClr>
              <a:buSzPts val="275"/>
              <a:buFont typeface="Arial"/>
              <a:buNone/>
            </a:pPr>
            <a:r>
              <a:t/>
            </a:r>
            <a:endParaRPr sz="1200"/>
          </a:p>
          <a:p>
            <a:pPr indent="0" lvl="0" marL="0" rtl="0" algn="l">
              <a:spcBef>
                <a:spcPts val="1200"/>
              </a:spcBef>
              <a:spcAft>
                <a:spcPts val="0"/>
              </a:spcAft>
              <a:buClr>
                <a:schemeClr val="dk2"/>
              </a:buClr>
              <a:buSzPts val="275"/>
              <a:buFont typeface="Arial"/>
              <a:buNone/>
            </a:pPr>
            <a:r>
              <a:rPr lang="en-GB" sz="1200"/>
              <a:t>when the partition function is called on test_str with a separator that does not exist in the string,</a:t>
            </a:r>
            <a:endParaRPr sz="1200"/>
          </a:p>
          <a:p>
            <a:pPr indent="0" lvl="0" marL="0" rtl="0" algn="l">
              <a:spcBef>
                <a:spcPts val="1200"/>
              </a:spcBef>
              <a:spcAft>
                <a:spcPts val="0"/>
              </a:spcAft>
              <a:buClr>
                <a:schemeClr val="dk2"/>
              </a:buClr>
              <a:buSzPts val="275"/>
              <a:buFont typeface="Arial"/>
              <a:buNone/>
            </a:pPr>
            <a:r>
              <a:rPr lang="en-GB" sz="1200"/>
              <a:t> we did get a tuple containing the original string and two empty strings.</a:t>
            </a:r>
            <a:endParaRPr sz="1200"/>
          </a:p>
          <a:p>
            <a:pPr indent="0" lvl="0" marL="0" rtl="0" algn="l">
              <a:spcBef>
                <a:spcPts val="1200"/>
              </a:spcBef>
              <a:spcAft>
                <a:spcPts val="1200"/>
              </a:spcAft>
              <a:buSzPts val="275"/>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If the separator is an empty string</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GB"/>
              <a:t>If the separator is an empty string, the partition() method will throw ValueError*. Let's understand how the partition method is case-sensitive with the help of an example.</a:t>
            </a:r>
            <a:endParaRPr/>
          </a:p>
          <a:p>
            <a:pPr indent="0" lvl="0" marL="0" rtl="0" algn="l">
              <a:spcBef>
                <a:spcPts val="1200"/>
              </a:spcBef>
              <a:spcAft>
                <a:spcPts val="0"/>
              </a:spcAft>
              <a:buClr>
                <a:schemeClr val="dk2"/>
              </a:buClr>
              <a:buSzPts val="1100"/>
              <a:buFont typeface="Arial"/>
              <a:buNone/>
            </a:pPr>
            <a:r>
              <a:rPr lang="en-GB"/>
              <a:t>Input:</a:t>
            </a:r>
            <a:endParaRPr/>
          </a:p>
          <a:p>
            <a:pPr indent="0" lvl="0" marL="0" rtl="0" algn="l">
              <a:spcBef>
                <a:spcPts val="1200"/>
              </a:spcBef>
              <a:spcAft>
                <a:spcPts val="0"/>
              </a:spcAft>
              <a:buClr>
                <a:schemeClr val="dk2"/>
              </a:buClr>
              <a:buSzPts val="1100"/>
              <a:buFont typeface="Arial"/>
              <a:buNone/>
            </a:pPr>
            <a:r>
              <a:rPr lang="en-GB"/>
              <a:t>test_str = 'Hello'</a:t>
            </a:r>
            <a:endParaRPr/>
          </a:p>
          <a:p>
            <a:pPr indent="0" lvl="0" marL="0" rtl="0" algn="l">
              <a:spcBef>
                <a:spcPts val="1200"/>
              </a:spcBef>
              <a:spcAft>
                <a:spcPts val="0"/>
              </a:spcAft>
              <a:buClr>
                <a:schemeClr val="dk2"/>
              </a:buClr>
              <a:buSzPts val="1100"/>
              <a:buFont typeface="Arial"/>
              <a:buNone/>
            </a:pPr>
            <a:r>
              <a:rPr lang="en-GB"/>
              <a:t>print(test_str.partition(''))</a:t>
            </a:r>
            <a:endParaRPr/>
          </a:p>
          <a:p>
            <a:pPr indent="0" lvl="0" marL="0" rtl="0" algn="l">
              <a:spcBef>
                <a:spcPts val="1200"/>
              </a:spcBef>
              <a:spcAft>
                <a:spcPts val="0"/>
              </a:spcAft>
              <a:buClr>
                <a:schemeClr val="dk2"/>
              </a:buClr>
              <a:buSzPts val="1100"/>
              <a:buFont typeface="Arial"/>
              <a:buNone/>
            </a:pPr>
            <a:r>
              <a:rPr lang="en-GB"/>
              <a:t>Output:</a:t>
            </a:r>
            <a:endParaRPr/>
          </a:p>
          <a:p>
            <a:pPr indent="0" lvl="0" marL="0" rtl="0" algn="l">
              <a:spcBef>
                <a:spcPts val="1200"/>
              </a:spcBef>
              <a:spcAft>
                <a:spcPts val="0"/>
              </a:spcAft>
              <a:buClr>
                <a:schemeClr val="dk2"/>
              </a:buClr>
              <a:buSzPts val="1100"/>
              <a:buFont typeface="Arial"/>
              <a:buNone/>
            </a:pPr>
            <a:r>
              <a:rPr lang="en-GB"/>
              <a:t>ValueError: empty separator</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a:t>The partition() string method in Python splits a specified string into a tuple with three elements.</a:t>
            </a:r>
            <a:endParaRPr/>
          </a:p>
          <a:p>
            <a:pPr indent="0" lvl="0" marL="0" rtl="0" algn="l">
              <a:spcBef>
                <a:spcPts val="1200"/>
              </a:spcBef>
              <a:spcAft>
                <a:spcPts val="0"/>
              </a:spcAft>
              <a:buClr>
                <a:schemeClr val="dk2"/>
              </a:buClr>
              <a:buSzPts val="1100"/>
              <a:buFont typeface="Arial"/>
              <a:buNone/>
            </a:pPr>
            <a:r>
              <a:rPr lang="en-GB"/>
              <a:t> If the separator is not present, the tuple contains the original string and two empty strings.</a:t>
            </a:r>
            <a:endParaRPr/>
          </a:p>
          <a:p>
            <a:pPr indent="0" lvl="0" marL="0" rtl="0" algn="l">
              <a:spcBef>
                <a:spcPts val="1200"/>
              </a:spcBef>
              <a:spcAft>
                <a:spcPts val="0"/>
              </a:spcAft>
              <a:buClr>
                <a:schemeClr val="dk2"/>
              </a:buClr>
              <a:buSzPts val="1100"/>
              <a:buFont typeface="Arial"/>
              <a:buNone/>
            </a:pPr>
            <a:r>
              <a:rPr lang="en-GB"/>
              <a:t> The method is case-sensitive and can accept characters, strings, numbers, or symbols as separators.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490250" y="526350"/>
            <a:ext cx="5604000" cy="40908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Advantages of File Handling in Python</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GB"/>
              <a:t>Versatility:</a:t>
            </a:r>
            <a:r>
              <a:rPr lang="en-GB"/>
              <a:t> File handling in Python allows you to perform a wide range of operations, such as creating, reading, writing, appending, renaming, and deleting files.</a:t>
            </a:r>
            <a:endParaRPr/>
          </a:p>
          <a:p>
            <a:pPr indent="-342900" lvl="0" marL="457200" rtl="0" algn="l">
              <a:spcBef>
                <a:spcPts val="0"/>
              </a:spcBef>
              <a:spcAft>
                <a:spcPts val="0"/>
              </a:spcAft>
              <a:buSzPts val="1800"/>
              <a:buChar char="●"/>
            </a:pPr>
            <a:r>
              <a:rPr b="1" lang="en-GB"/>
              <a:t>Flexibility:</a:t>
            </a:r>
            <a:r>
              <a:rPr lang="en-GB"/>
              <a:t> File handling in Python is highly flexible, as it allows you to work with different file types (e.g. text files, binary files, CSV files etc.), and to perform different operations on files (e.g. read, write, append, etc.).</a:t>
            </a:r>
            <a:endParaRPr/>
          </a:p>
          <a:p>
            <a:pPr indent="-342900" lvl="0" marL="457200" rtl="0" algn="l">
              <a:spcBef>
                <a:spcPts val="0"/>
              </a:spcBef>
              <a:spcAft>
                <a:spcPts val="0"/>
              </a:spcAft>
              <a:buSzPts val="1800"/>
              <a:buChar char="●"/>
            </a:pPr>
            <a:r>
              <a:rPr b="1" lang="en-GB"/>
              <a:t>User–friendly:</a:t>
            </a:r>
            <a:r>
              <a:rPr lang="en-GB"/>
              <a:t> Python provides a user-friendly interface for file handling, making it easy to create, read, and manipulate files.</a:t>
            </a:r>
            <a:endParaRPr/>
          </a:p>
          <a:p>
            <a:pPr indent="-342900" lvl="0" marL="457200" rtl="0" algn="l">
              <a:spcBef>
                <a:spcPts val="0"/>
              </a:spcBef>
              <a:spcAft>
                <a:spcPts val="0"/>
              </a:spcAft>
              <a:buSzPts val="1800"/>
              <a:buChar char="●"/>
            </a:pPr>
            <a:r>
              <a:rPr b="1" lang="en-GB"/>
              <a:t>Cross-platform:</a:t>
            </a:r>
            <a:r>
              <a:rPr lang="en-GB"/>
              <a:t> Python file-handling functions work across different platforms (e.g. Windows, Mac, Linux), allowing for seamless integration and compatibility.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Disadvantages of File Handling in Python</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GB"/>
              <a:t>Error-prone: </a:t>
            </a:r>
            <a:r>
              <a:rPr lang="en-GB"/>
              <a:t>File handling operations in Python can be prone to errors, especially if the code is not carefully written or if there are issues with the file system (e.g. file permissions, file locks, etc.).</a:t>
            </a:r>
            <a:endParaRPr/>
          </a:p>
          <a:p>
            <a:pPr indent="-334327" lvl="0" marL="457200" rtl="0" algn="l">
              <a:spcBef>
                <a:spcPts val="0"/>
              </a:spcBef>
              <a:spcAft>
                <a:spcPts val="0"/>
              </a:spcAft>
              <a:buSzPct val="100000"/>
              <a:buChar char="●"/>
            </a:pPr>
            <a:r>
              <a:rPr b="1" lang="en-GB"/>
              <a:t>Security risks:</a:t>
            </a:r>
            <a:r>
              <a:rPr lang="en-GB"/>
              <a:t> File handling in Python can also pose security risks, especially if the program accepts user input that can be used to access or modify sensitive files on the system.</a:t>
            </a:r>
            <a:endParaRPr/>
          </a:p>
          <a:p>
            <a:pPr indent="-334327" lvl="0" marL="457200" rtl="0" algn="l">
              <a:spcBef>
                <a:spcPts val="0"/>
              </a:spcBef>
              <a:spcAft>
                <a:spcPts val="0"/>
              </a:spcAft>
              <a:buSzPct val="100000"/>
              <a:buChar char="●"/>
            </a:pPr>
            <a:r>
              <a:rPr b="1" lang="en-GB"/>
              <a:t>Complexity:</a:t>
            </a:r>
            <a:r>
              <a:rPr lang="en-GB"/>
              <a:t> File handling in Python can be complex, especially when working with more advanced file formats or operations. Careful attention must be paid to the code to ensure that files are handled properly and securely.</a:t>
            </a:r>
            <a:endParaRPr/>
          </a:p>
          <a:p>
            <a:pPr indent="-334327" lvl="0" marL="457200" rtl="0" algn="l">
              <a:spcBef>
                <a:spcPts val="0"/>
              </a:spcBef>
              <a:spcAft>
                <a:spcPts val="0"/>
              </a:spcAft>
              <a:buSzPct val="100000"/>
              <a:buChar char="●"/>
            </a:pPr>
            <a:r>
              <a:rPr b="1" lang="en-GB"/>
              <a:t>Performance:</a:t>
            </a:r>
            <a:r>
              <a:rPr lang="en-GB"/>
              <a:t> File handling operations in Python can be slower than other programming languages, especially when dealing with large files or performing complex operations.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Methods in File Handling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358"/>
              <a:buFont typeface="Arial"/>
              <a:buNone/>
            </a:pPr>
            <a:r>
              <a:rPr lang="en-GB" sz="1237"/>
              <a:t>here are six methods or access modes, which are:</a:t>
            </a:r>
            <a:endParaRPr sz="1237"/>
          </a:p>
          <a:p>
            <a:pPr indent="-307181" lvl="0" marL="457200" rtl="0" algn="l">
              <a:spcBef>
                <a:spcPts val="1200"/>
              </a:spcBef>
              <a:spcAft>
                <a:spcPts val="0"/>
              </a:spcAft>
              <a:buSzPts val="1238"/>
              <a:buAutoNum type="arabicPeriod"/>
            </a:pPr>
            <a:r>
              <a:rPr b="1" lang="en-GB" sz="1237"/>
              <a:t>Read Only ('r’): </a:t>
            </a:r>
            <a:r>
              <a:rPr lang="en-GB" sz="1237"/>
              <a:t>This mode opens the text files for reading only. The start of the file is where the handle is located. It raises the I/O error if the file does not exist. This is the default mode for opening files as well.</a:t>
            </a:r>
            <a:endParaRPr sz="1237"/>
          </a:p>
          <a:p>
            <a:pPr indent="-307181" lvl="0" marL="457200" rtl="0" algn="l">
              <a:spcBef>
                <a:spcPts val="0"/>
              </a:spcBef>
              <a:spcAft>
                <a:spcPts val="0"/>
              </a:spcAft>
              <a:buSzPts val="1238"/>
              <a:buAutoNum type="arabicPeriod"/>
            </a:pPr>
            <a:r>
              <a:rPr b="1" lang="en-GB" sz="1237"/>
              <a:t>Read and Write ('r+’): </a:t>
            </a:r>
            <a:r>
              <a:rPr lang="en-GB" sz="1237"/>
              <a:t>This method opens the file for both reading and writing. The start of the file is where the handle is located. If the file does not exist, an I/O error gets raised.</a:t>
            </a:r>
            <a:endParaRPr sz="1237"/>
          </a:p>
          <a:p>
            <a:pPr indent="-307181" lvl="0" marL="457200" rtl="0" algn="l">
              <a:spcBef>
                <a:spcPts val="0"/>
              </a:spcBef>
              <a:spcAft>
                <a:spcPts val="0"/>
              </a:spcAft>
              <a:buSzPts val="1238"/>
              <a:buAutoNum type="arabicPeriod"/>
            </a:pPr>
            <a:r>
              <a:rPr b="1" lang="en-GB" sz="1237"/>
              <a:t>Write Only ('w’): </a:t>
            </a:r>
            <a:r>
              <a:rPr lang="en-GB" sz="1237"/>
              <a:t>This mode opens the file for writing only. The data in existing files are modified and overwritten. The start of the file is where the handle is located. If the file does not already exist in the folder, a new one gets created.</a:t>
            </a:r>
            <a:endParaRPr sz="1237"/>
          </a:p>
          <a:p>
            <a:pPr indent="-307181" lvl="0" marL="457200" rtl="0" algn="l">
              <a:spcBef>
                <a:spcPts val="0"/>
              </a:spcBef>
              <a:spcAft>
                <a:spcPts val="0"/>
              </a:spcAft>
              <a:buSzPts val="1238"/>
              <a:buAutoNum type="arabicPeriod"/>
            </a:pPr>
            <a:r>
              <a:rPr b="1" lang="en-GB" sz="1237"/>
              <a:t>Write and Read ('w+’): </a:t>
            </a:r>
            <a:r>
              <a:rPr lang="en-GB" sz="1237"/>
              <a:t>This mode opens the file for both reading and writing. The text is overwritten and deleted from an existing file. The start of the file is where the handle is located.</a:t>
            </a:r>
            <a:endParaRPr sz="1237"/>
          </a:p>
          <a:p>
            <a:pPr indent="-307181" lvl="0" marL="457200" rtl="0" algn="l">
              <a:spcBef>
                <a:spcPts val="0"/>
              </a:spcBef>
              <a:spcAft>
                <a:spcPts val="0"/>
              </a:spcAft>
              <a:buSzPts val="1238"/>
              <a:buAutoNum type="arabicPeriod"/>
            </a:pPr>
            <a:r>
              <a:rPr b="1" lang="en-GB" sz="1237"/>
              <a:t>Append Only ('a’): </a:t>
            </a:r>
            <a:r>
              <a:rPr lang="en-GB" sz="1237"/>
              <a:t>This mode allows the file to be opened for writing. If the file doesn't yet exist, a new one gets created. The handle is set at the end of the file. The newly written data will be added at the end, following the previously written data.</a:t>
            </a:r>
            <a:endParaRPr sz="1237"/>
          </a:p>
          <a:p>
            <a:pPr indent="-307181" lvl="0" marL="457200" rtl="0" algn="l">
              <a:spcBef>
                <a:spcPts val="0"/>
              </a:spcBef>
              <a:spcAft>
                <a:spcPts val="0"/>
              </a:spcAft>
              <a:buSzPts val="1238"/>
              <a:buAutoNum type="arabicPeriod"/>
            </a:pPr>
            <a:r>
              <a:rPr b="1" lang="en-GB" sz="1237"/>
              <a:t>Append and Read (‘a+’): </a:t>
            </a:r>
            <a:r>
              <a:rPr lang="en-GB" sz="1237"/>
              <a:t>Using this method, you can read and write in the file. If the file doesn't already exist, one gets created. The handle is set at the end of the file. The newly written text will be added at the end, following the previously written data.</a:t>
            </a:r>
            <a:endParaRPr sz="1237">
              <a:solidFill>
                <a:srgbClr val="ECEFF2"/>
              </a:solidFill>
              <a:highlight>
                <a:srgbClr val="1A1C20"/>
              </a:highlight>
              <a:latin typeface="Arial"/>
              <a:ea typeface="Arial"/>
              <a:cs typeface="Arial"/>
              <a:sym typeface="Arial"/>
            </a:endParaRPr>
          </a:p>
          <a:p>
            <a:pPr indent="0" lvl="0" marL="0" rtl="0" algn="l">
              <a:spcBef>
                <a:spcPts val="1200"/>
              </a:spcBef>
              <a:spcAft>
                <a:spcPts val="1200"/>
              </a:spcAft>
              <a:buSzPts val="358"/>
              <a:buNone/>
            </a:pPr>
            <a:r>
              <a:t/>
            </a:r>
            <a:endParaRPr sz="68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Python File Open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2"/>
              </a:buClr>
              <a:buSzPct val="25428"/>
              <a:buFont typeface="Arial"/>
              <a:buNone/>
            </a:pPr>
            <a:r>
              <a:rPr lang="en-GB" sz="4325"/>
              <a:t>Before performing any operation on the file like reading or writing, first, we have to open that file. For this, we should use Python’s inbuilt function open() but at the time of opening, we have to specify the mode, which represents the purpose of the opening file.</a:t>
            </a:r>
            <a:endParaRPr sz="4325"/>
          </a:p>
          <a:p>
            <a:pPr indent="0" lvl="0" marL="0" rtl="0" algn="l">
              <a:spcBef>
                <a:spcPts val="1200"/>
              </a:spcBef>
              <a:spcAft>
                <a:spcPts val="0"/>
              </a:spcAft>
              <a:buClr>
                <a:schemeClr val="dk2"/>
              </a:buClr>
              <a:buSzPct val="25428"/>
              <a:buFont typeface="Arial"/>
              <a:buNone/>
            </a:pPr>
            <a:r>
              <a:rPr b="1" lang="en-GB" sz="4325"/>
              <a:t>f = open(filename, mode)</a:t>
            </a:r>
            <a:endParaRPr b="1" sz="4325"/>
          </a:p>
          <a:p>
            <a:pPr indent="0" lvl="0" marL="0" rtl="0" algn="l">
              <a:spcBef>
                <a:spcPts val="1200"/>
              </a:spcBef>
              <a:spcAft>
                <a:spcPts val="0"/>
              </a:spcAft>
              <a:buClr>
                <a:schemeClr val="dk2"/>
              </a:buClr>
              <a:buSzPct val="25428"/>
              <a:buFont typeface="Arial"/>
              <a:buNone/>
            </a:pPr>
            <a:r>
              <a:rPr lang="en-GB" sz="4325"/>
              <a:t>Where the following mode is supported:</a:t>
            </a:r>
            <a:endParaRPr sz="4325"/>
          </a:p>
          <a:p>
            <a:pPr indent="-297273" lvl="0" marL="457200" rtl="0" algn="l">
              <a:spcBef>
                <a:spcPts val="1200"/>
              </a:spcBef>
              <a:spcAft>
                <a:spcPts val="0"/>
              </a:spcAft>
              <a:buSzPct val="100000"/>
              <a:buAutoNum type="arabicPeriod"/>
            </a:pPr>
            <a:r>
              <a:rPr lang="en-GB" sz="4325"/>
              <a:t>r: open an existing file for a read operation.</a:t>
            </a:r>
            <a:endParaRPr sz="4325"/>
          </a:p>
          <a:p>
            <a:pPr indent="-297273" lvl="0" marL="457200" rtl="0" algn="l">
              <a:spcBef>
                <a:spcPts val="0"/>
              </a:spcBef>
              <a:spcAft>
                <a:spcPts val="0"/>
              </a:spcAft>
              <a:buSzPct val="100000"/>
              <a:buAutoNum type="arabicPeriod"/>
            </a:pPr>
            <a:r>
              <a:rPr lang="en-GB" sz="4325"/>
              <a:t>w: open an existing file for a write operation. If the file already contains some data, then it will be overridden but if the file is not present then it creates the file as well.</a:t>
            </a:r>
            <a:endParaRPr sz="4325"/>
          </a:p>
          <a:p>
            <a:pPr indent="-297273" lvl="0" marL="457200" rtl="0" algn="l">
              <a:spcBef>
                <a:spcPts val="0"/>
              </a:spcBef>
              <a:spcAft>
                <a:spcPts val="0"/>
              </a:spcAft>
              <a:buSzPct val="100000"/>
              <a:buAutoNum type="arabicPeriod"/>
            </a:pPr>
            <a:r>
              <a:rPr lang="en-GB" sz="4325"/>
              <a:t>a:  open an existing file for append operation. It won’t override existing data.</a:t>
            </a:r>
            <a:endParaRPr sz="4325"/>
          </a:p>
          <a:p>
            <a:pPr indent="-297273" lvl="0" marL="457200" rtl="0" algn="l">
              <a:spcBef>
                <a:spcPts val="0"/>
              </a:spcBef>
              <a:spcAft>
                <a:spcPts val="0"/>
              </a:spcAft>
              <a:buSzPct val="100000"/>
              <a:buAutoNum type="arabicPeriod"/>
            </a:pPr>
            <a:r>
              <a:rPr lang="en-GB" sz="4325"/>
              <a:t>r+:  To read and write data into the file. The previous data in the file will be overridden.</a:t>
            </a:r>
            <a:endParaRPr sz="4325"/>
          </a:p>
          <a:p>
            <a:pPr indent="-297273" lvl="0" marL="457200" rtl="0" algn="l">
              <a:spcBef>
                <a:spcPts val="0"/>
              </a:spcBef>
              <a:spcAft>
                <a:spcPts val="0"/>
              </a:spcAft>
              <a:buSzPct val="100000"/>
              <a:buAutoNum type="arabicPeriod"/>
            </a:pPr>
            <a:r>
              <a:rPr lang="en-GB" sz="4325"/>
              <a:t>w+: To write and read data. It will override existing data.</a:t>
            </a:r>
            <a:endParaRPr sz="4325"/>
          </a:p>
          <a:p>
            <a:pPr indent="-297273" lvl="0" marL="457200" rtl="0" algn="l">
              <a:spcBef>
                <a:spcPts val="0"/>
              </a:spcBef>
              <a:spcAft>
                <a:spcPts val="0"/>
              </a:spcAft>
              <a:buSzPct val="100000"/>
              <a:buAutoNum type="arabicPeriod"/>
            </a:pPr>
            <a:r>
              <a:rPr lang="en-GB" sz="4325"/>
              <a:t>a+: To append and read data from the file. It won’t override existing data.</a:t>
            </a:r>
            <a:endParaRPr sz="4325"/>
          </a:p>
          <a:p>
            <a:pPr indent="0" lvl="0" marL="0" rtl="0" algn="l">
              <a:spcBef>
                <a:spcPts val="1200"/>
              </a:spcBef>
              <a:spcAft>
                <a:spcPts val="0"/>
              </a:spcAft>
              <a:buNone/>
            </a:pPr>
            <a:r>
              <a:rPr lang="en-GB" sz="4325"/>
              <a:t>Example :</a:t>
            </a:r>
            <a:endParaRPr sz="4325"/>
          </a:p>
          <a:p>
            <a:pPr indent="0" lvl="0" marL="0" rtl="0" algn="l">
              <a:spcBef>
                <a:spcPts val="1200"/>
              </a:spcBef>
              <a:spcAft>
                <a:spcPts val="0"/>
              </a:spcAft>
              <a:buNone/>
            </a:pPr>
            <a:r>
              <a:rPr lang="en-GB" sz="4325"/>
              <a:t>with open('demo.txt', 'r') as file</a:t>
            </a:r>
            <a:r>
              <a:rPr lang="en-GB" sz="4325"/>
              <a:t>:</a:t>
            </a:r>
            <a:r>
              <a:rPr lang="en-GB" sz="4325"/>
              <a:t>  </a:t>
            </a:r>
            <a:endParaRPr sz="4325"/>
          </a:p>
          <a:p>
            <a:pPr indent="0" lvl="0" marL="0" rtl="0" algn="l">
              <a:spcBef>
                <a:spcPts val="1200"/>
              </a:spcBef>
              <a:spcAft>
                <a:spcPts val="0"/>
              </a:spcAft>
              <a:buClr>
                <a:schemeClr val="dk2"/>
              </a:buClr>
              <a:buSzPct val="25428"/>
              <a:buFont typeface="Arial"/>
              <a:buNone/>
            </a:pPr>
            <a:r>
              <a:rPr lang="en-GB" sz="4325"/>
              <a:t>content = file.read()</a:t>
            </a:r>
            <a:endParaRPr sz="4325"/>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File Read Methods</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t>Python provides three different methods to read the file. We don’t have to import any module for that.. Below are the three methods</a:t>
            </a:r>
            <a:endParaRPr sz="1300"/>
          </a:p>
        </p:txBody>
      </p:sp>
      <p:graphicFrame>
        <p:nvGraphicFramePr>
          <p:cNvPr id="96" name="Google Shape;96;p19"/>
          <p:cNvGraphicFramePr/>
          <p:nvPr/>
        </p:nvGraphicFramePr>
        <p:xfrm>
          <a:off x="455800" y="1958400"/>
          <a:ext cx="3000000" cy="3000000"/>
        </p:xfrm>
        <a:graphic>
          <a:graphicData uri="http://schemas.openxmlformats.org/drawingml/2006/table">
            <a:tbl>
              <a:tblPr>
                <a:noFill/>
                <a:tableStyleId>{51BD6269-E720-485F-A0EA-CC3B9066DD63}</a:tableStyleId>
              </a:tblPr>
              <a:tblGrid>
                <a:gridCol w="1171575"/>
                <a:gridCol w="6200775"/>
              </a:tblGrid>
              <a:tr h="819150">
                <a:tc>
                  <a:txBody>
                    <a:bodyPr/>
                    <a:lstStyle/>
                    <a:p>
                      <a:pPr indent="0" lvl="0" marL="0" rtl="0" algn="l">
                        <a:spcBef>
                          <a:spcPts val="0"/>
                        </a:spcBef>
                        <a:spcAft>
                          <a:spcPts val="0"/>
                        </a:spcAft>
                        <a:buNone/>
                      </a:pPr>
                      <a:r>
                        <a:rPr lang="en-GB"/>
                        <a:t>read()</a:t>
                      </a:r>
                      <a:endParaRPr/>
                    </a:p>
                  </a:txBody>
                  <a:tcPr marT="95250" marB="95250" marR="95250" marL="95250" anchor="ct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spcBef>
                          <a:spcPts val="0"/>
                        </a:spcBef>
                        <a:spcAft>
                          <a:spcPts val="0"/>
                        </a:spcAft>
                        <a:buNone/>
                      </a:pPr>
                      <a:r>
                        <a:rPr lang="en-GB"/>
                        <a:t>Returns the entire file content and it accepts the optional size parameter that mentions the bytes to read from the file.</a:t>
                      </a:r>
                      <a:endParaRPr/>
                    </a:p>
                  </a:txBody>
                  <a:tcPr marT="95250" marB="95250" marR="95250" marL="95250" anchor="ct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19150">
                <a:tc>
                  <a:txBody>
                    <a:bodyPr/>
                    <a:lstStyle/>
                    <a:p>
                      <a:pPr indent="0" lvl="0" marL="0" rtl="0" algn="l">
                        <a:spcBef>
                          <a:spcPts val="0"/>
                        </a:spcBef>
                        <a:spcAft>
                          <a:spcPts val="0"/>
                        </a:spcAft>
                        <a:buNone/>
                      </a:pPr>
                      <a:r>
                        <a:rPr lang="en-GB"/>
                        <a:t>readline()</a:t>
                      </a:r>
                      <a:endParaRPr/>
                    </a:p>
                  </a:txBody>
                  <a:tcPr marT="95250" marB="95250" marR="95250" marL="95250" anchor="ct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spcBef>
                          <a:spcPts val="0"/>
                        </a:spcBef>
                        <a:spcAft>
                          <a:spcPts val="0"/>
                        </a:spcAft>
                        <a:buNone/>
                      </a:pPr>
                      <a:r>
                        <a:rPr lang="en-GB"/>
                        <a:t>The readline() method reads a single line from a file at a time. . Accepts optional size parameter that mentions how many bytes to return from the file.</a:t>
                      </a:r>
                      <a:endParaRPr/>
                    </a:p>
                  </a:txBody>
                  <a:tcPr marT="95250" marB="95250" marR="95250" marL="95250" anchor="ct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14350">
                <a:tc>
                  <a:txBody>
                    <a:bodyPr/>
                    <a:lstStyle/>
                    <a:p>
                      <a:pPr indent="0" lvl="0" marL="0" rtl="0" algn="l">
                        <a:spcBef>
                          <a:spcPts val="0"/>
                        </a:spcBef>
                        <a:spcAft>
                          <a:spcPts val="0"/>
                        </a:spcAft>
                        <a:buNone/>
                      </a:pPr>
                      <a:r>
                        <a:rPr lang="en-GB"/>
                        <a:t>readlines()</a:t>
                      </a:r>
                      <a:endParaRPr/>
                    </a:p>
                  </a:txBody>
                  <a:tcPr marT="95250" marB="95250" marR="95250" marL="95250" anchor="ctr">
                    <a:lnT cap="flat" cmpd="sng" w="9525">
                      <a:solidFill>
                        <a:srgbClr val="DDDDDD"/>
                      </a:solidFill>
                      <a:prstDash val="solid"/>
                      <a:round/>
                      <a:headEnd len="sm" w="sm" type="none"/>
                      <a:tailEnd len="sm" w="sm" type="none"/>
                    </a:lnT>
                  </a:tcPr>
                </a:tc>
                <a:tc>
                  <a:txBody>
                    <a:bodyPr/>
                    <a:lstStyle/>
                    <a:p>
                      <a:pPr indent="0" lvl="0" marL="0" rtl="0" algn="l">
                        <a:spcBef>
                          <a:spcPts val="0"/>
                        </a:spcBef>
                        <a:spcAft>
                          <a:spcPts val="0"/>
                        </a:spcAft>
                        <a:buNone/>
                      </a:pPr>
                      <a:r>
                        <a:rPr lang="en-GB"/>
                        <a:t>The readlines() method returns a list of lines from the file.</a:t>
                      </a:r>
                      <a:endParaRPr/>
                    </a:p>
                  </a:txBody>
                  <a:tcPr marT="95250" marB="95250" marR="95250" marL="95250" anchor="ctr">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Of Read method</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with open('read_demo.txt', 'r') as file:</a:t>
            </a:r>
            <a:endParaRPr/>
          </a:p>
          <a:p>
            <a:pPr indent="457200" lvl="0" marL="0" rtl="0" algn="l">
              <a:spcBef>
                <a:spcPts val="1200"/>
              </a:spcBef>
              <a:spcAft>
                <a:spcPts val="0"/>
              </a:spcAft>
              <a:buNone/>
            </a:pPr>
            <a:r>
              <a:rPr lang="en-GB"/>
              <a:t>content = file.read()  # Reads the entire file</a:t>
            </a:r>
            <a:endParaRPr/>
          </a:p>
          <a:p>
            <a:pPr indent="0" lvl="0" marL="457200" rtl="0" algn="l">
              <a:spcBef>
                <a:spcPts val="1200"/>
              </a:spcBef>
              <a:spcAft>
                <a:spcPts val="0"/>
              </a:spcAft>
              <a:buNone/>
            </a:pPr>
            <a:r>
              <a:rPr lang="en-GB"/>
              <a:t>line = file.readline()  # Reads a single line</a:t>
            </a:r>
            <a:endParaRPr/>
          </a:p>
          <a:p>
            <a:pPr indent="0" lvl="0" marL="457200" rtl="0" algn="l">
              <a:spcBef>
                <a:spcPts val="1200"/>
              </a:spcBef>
              <a:spcAft>
                <a:spcPts val="0"/>
              </a:spcAft>
              <a:buClr>
                <a:schemeClr val="dk2"/>
              </a:buClr>
              <a:buSzPts val="1100"/>
              <a:buFont typeface="Arial"/>
              <a:buNone/>
            </a:pPr>
            <a:r>
              <a:rPr lang="en-GB"/>
              <a:t>lines = file.readlines()  # Reads all lines into a list</a:t>
            </a:r>
            <a:endParaRPr/>
          </a:p>
          <a:p>
            <a:pPr indent="0" lvl="0" marL="0" rtl="0" algn="l">
              <a:spcBef>
                <a:spcPts val="1200"/>
              </a:spcBef>
              <a:spcAft>
                <a:spcPts val="0"/>
              </a:spcAft>
              <a:buNone/>
            </a:pPr>
            <a:r>
              <a:rPr lang="en-GB"/>
              <a:t>    print(</a:t>
            </a:r>
            <a:r>
              <a:rPr lang="en-GB"/>
              <a:t>content</a:t>
            </a:r>
            <a:r>
              <a:rPr lang="en-GB"/>
              <a:t>)</a:t>
            </a:r>
            <a:endParaRPr/>
          </a:p>
          <a:p>
            <a:pPr indent="0" lvl="0" marL="0" rtl="0" algn="l">
              <a:spcBef>
                <a:spcPts val="1200"/>
              </a:spcBef>
              <a:spcAft>
                <a:spcPts val="0"/>
              </a:spcAft>
              <a:buNone/>
            </a:pPr>
            <a:r>
              <a:rPr lang="en-GB"/>
              <a:t>    print(line)</a:t>
            </a:r>
            <a:endParaRPr/>
          </a:p>
          <a:p>
            <a:pPr indent="0" lvl="0" marL="0" rtl="0" algn="l">
              <a:spcBef>
                <a:spcPts val="1200"/>
              </a:spcBef>
              <a:spcAft>
                <a:spcPts val="0"/>
              </a:spcAft>
              <a:buClr>
                <a:schemeClr val="dk2"/>
              </a:buClr>
              <a:buSzPts val="1100"/>
              <a:buFont typeface="Arial"/>
              <a:buNone/>
            </a:pPr>
            <a:r>
              <a:rPr lang="en-GB"/>
              <a:t>    print(</a:t>
            </a:r>
            <a:r>
              <a:rPr lang="en-GB"/>
              <a:t>lines )</a:t>
            </a:r>
            <a:endParaRPr/>
          </a:p>
          <a:p>
            <a:pPr indent="0" lvl="0" marL="0" rtl="0" algn="l">
              <a:spcBef>
                <a:spcPts val="1200"/>
              </a:spcBef>
              <a:spcAft>
                <a:spcPts val="1200"/>
              </a:spcAft>
              <a:buNone/>
            </a:pP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GB"/>
              <a:t>File Write Methods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a:t>Python provides two different methods to write into a file. We don’t have to import any module for that.. Below are the methods.</a:t>
            </a:r>
            <a:endParaRPr/>
          </a:p>
          <a:p>
            <a:pPr indent="0" lvl="0" marL="0" rtl="0" algn="l">
              <a:spcBef>
                <a:spcPts val="1200"/>
              </a:spcBef>
              <a:spcAft>
                <a:spcPts val="0"/>
              </a:spcAft>
              <a:buClr>
                <a:schemeClr val="dk2"/>
              </a:buClr>
              <a:buSzPts val="1100"/>
              <a:buFont typeface="Arial"/>
              <a:buNone/>
            </a:pPr>
            <a:r>
              <a:rPr lang="en-GB"/>
              <a:t>write() : Use to write a string into a file. It only accepts a string as the argument. Else it will raise a TypeError: write() argument must be str.</a:t>
            </a:r>
            <a:endParaRPr/>
          </a:p>
          <a:p>
            <a:pPr indent="0" lvl="0" marL="0" rtl="0" algn="l">
              <a:spcBef>
                <a:spcPts val="1200"/>
              </a:spcBef>
              <a:spcAft>
                <a:spcPts val="0"/>
              </a:spcAft>
              <a:buClr>
                <a:schemeClr val="dk2"/>
              </a:buClr>
              <a:buSzPts val="1100"/>
              <a:buFont typeface="Arial"/>
              <a:buNone/>
            </a:pPr>
            <a:r>
              <a:rPr lang="en-GB"/>
              <a:t>writelines() : Use to write a list of strings into a file. It accepts both string and list as the argument.</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