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snapToGrid="0">
      <p:cViewPr>
        <p:scale>
          <a:sx n="70" d="100"/>
          <a:sy n="70" d="100"/>
        </p:scale>
        <p:origin x="-738"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a:t>
            </a:r>
            <a:r>
              <a:rPr lang="en-US" b="1" dirty="0" smtClean="0">
                <a:solidFill>
                  <a:schemeClr val="accent1"/>
                </a:solidFill>
                <a:latin typeface="Arial" panose="020B0604020202020204" pitchFamily="34" charset="0"/>
                <a:cs typeface="Arial" panose="020B0604020202020204" pitchFamily="34" charset="0"/>
              </a:rPr>
              <a:t>TITLE </a:t>
            </a:r>
            <a:br>
              <a:rPr lang="en-US" b="1" dirty="0" smtClean="0">
                <a:solidFill>
                  <a:schemeClr val="accent1"/>
                </a:solidFill>
                <a:latin typeface="Arial" panose="020B0604020202020204" pitchFamily="34" charset="0"/>
                <a:cs typeface="Arial" panose="020B0604020202020204" pitchFamily="34" charset="0"/>
              </a:rPr>
            </a:b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a:t>
            </a:r>
            <a:r>
              <a:rPr lang="en-US" sz="2000" b="1" dirty="0" err="1" smtClean="0">
                <a:solidFill>
                  <a:schemeClr val="accent1">
                    <a:lumMod val="75000"/>
                  </a:schemeClr>
                </a:solidFill>
                <a:latin typeface="Arial"/>
                <a:cs typeface="Arial"/>
              </a:rPr>
              <a:t>Omkar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Santosh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Patole</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Keystone School of Engineering</a:t>
            </a:r>
          </a:p>
          <a:p>
            <a:pPr marL="457200" indent="-457200">
              <a:buAutoNum type="arabicPeriod"/>
            </a:pPr>
            <a:r>
              <a:rPr lang="en-US" sz="2000" b="1" dirty="0" smtClean="0">
                <a:solidFill>
                  <a:schemeClr val="accent1">
                    <a:lumMod val="75000"/>
                  </a:schemeClr>
                </a:solidFill>
                <a:latin typeface="Arial"/>
                <a:cs typeface="Arial"/>
              </a:rPr>
              <a:t>Department- Computer</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457200" indent="-457200">
              <a:buFont typeface="+mj-lt"/>
              <a:buAutoNum type="arabicPeriod"/>
            </a:pPr>
            <a:r>
              <a:rPr lang="en-US" sz="2400" dirty="0" smtClean="0"/>
              <a:t> </a:t>
            </a:r>
            <a:r>
              <a:rPr lang="en-US" sz="2400" dirty="0" smtClean="0"/>
              <a:t>https://pandas.pydata.org/ </a:t>
            </a:r>
          </a:p>
          <a:p>
            <a:pPr marL="457200" indent="-457200">
              <a:buFont typeface="+mj-lt"/>
              <a:buAutoNum type="arabicPeriod"/>
            </a:pPr>
            <a:r>
              <a:rPr lang="en-US" sz="2400" dirty="0" smtClean="0"/>
              <a:t>https</a:t>
            </a:r>
            <a:r>
              <a:rPr lang="en-US" sz="2400" dirty="0" smtClean="0"/>
              <a:t>://matplotlib.org/ </a:t>
            </a:r>
          </a:p>
          <a:p>
            <a:pPr marL="457200" indent="-457200">
              <a:buFont typeface="+mj-lt"/>
              <a:buAutoNum type="arabicPeriod"/>
            </a:pPr>
            <a:r>
              <a:rPr lang="en-US" sz="2400" dirty="0" smtClean="0"/>
              <a:t>https</a:t>
            </a:r>
            <a:r>
              <a:rPr lang="en-US" sz="2400" dirty="0" smtClean="0"/>
              <a:t>://seaborn.pydata.org/ </a:t>
            </a:r>
          </a:p>
          <a:p>
            <a:pPr marL="457200" indent="-457200">
              <a:buFont typeface="+mj-lt"/>
              <a:buAutoNum type="arabicPeriod"/>
            </a:pPr>
            <a:r>
              <a:rPr lang="en-US" sz="2400" dirty="0" smtClean="0"/>
              <a:t>Geeks </a:t>
            </a:r>
            <a:r>
              <a:rPr lang="en-US" sz="2400" dirty="0" smtClean="0"/>
              <a:t>for Geeks </a:t>
            </a:r>
          </a:p>
          <a:p>
            <a:pPr marL="457200" indent="-457200">
              <a:buFont typeface="+mj-lt"/>
              <a:buAutoNum type="arabicPeriod"/>
            </a:pPr>
            <a:r>
              <a:rPr lang="en-US" sz="2400" dirty="0" smtClean="0"/>
              <a:t>Analytics </a:t>
            </a:r>
            <a:r>
              <a:rPr lang="en-US" sz="2400" dirty="0" err="1" smtClean="0"/>
              <a:t>Vidhya</a:t>
            </a:r>
            <a:r>
              <a:rPr lang="en-US" sz="2400" dirty="0" smtClean="0"/>
              <a:t> </a:t>
            </a:r>
          </a:p>
          <a:p>
            <a:pPr marL="457200" indent="-457200">
              <a:buFont typeface="+mj-lt"/>
              <a:buAutoNum type="arabicPeriod"/>
            </a:pPr>
            <a:r>
              <a:rPr lang="en-US" sz="2400" dirty="0" smtClean="0"/>
              <a:t>Stack </a:t>
            </a:r>
            <a:r>
              <a:rPr lang="en-US" sz="2400" dirty="0" smtClean="0"/>
              <a:t>overflow. </a:t>
            </a:r>
          </a:p>
          <a:p>
            <a:pPr marL="457200" indent="-457200">
              <a:buFont typeface="+mj-lt"/>
              <a:buAutoNum type="arabicPeriod"/>
            </a:pPr>
            <a:r>
              <a:rPr lang="en-US" sz="2400" dirty="0" err="1" smtClean="0"/>
              <a:t>Kaggle</a:t>
            </a:r>
            <a:r>
              <a:rPr lang="en-US" sz="2400" dirty="0" smtClean="0"/>
              <a:t>.</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descr="WhatsApp Image 2024-03-17 at 3.17.17 PM.jpeg"/>
          <p:cNvPicPr>
            <a:picLocks noChangeAspect="1"/>
          </p:cNvPicPr>
          <p:nvPr/>
        </p:nvPicPr>
        <p:blipFill>
          <a:blip r:embed="rId2"/>
          <a:stretch>
            <a:fillRect/>
          </a:stretch>
        </p:blipFill>
        <p:spPr>
          <a:xfrm>
            <a:off x="693537" y="1250996"/>
            <a:ext cx="7249459" cy="5607003"/>
          </a:xfrm>
          <a:prstGeom prst="rect">
            <a:avLst/>
          </a:prstGeom>
        </p:spPr>
      </p:pic>
    </p:spTree>
    <p:extLst>
      <p:ext uri="{BB962C8B-B14F-4D97-AF65-F5344CB8AC3E}">
        <p14:creationId xmlns:p14="http://schemas.microsoft.com/office/powerpoint/2010/main" xmlns=""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a:t>
            </a:r>
            <a:r>
              <a:rPr lang="en-IN" sz="3200" b="1" dirty="0" smtClean="0">
                <a:solidFill>
                  <a:srgbClr val="00B0F0"/>
                </a:solidFill>
                <a:latin typeface="Arial" pitchFamily="34" charset="0"/>
                <a:cs typeface="Arial" pitchFamily="34" charset="0"/>
              </a:rPr>
              <a:t>certificate 2</a:t>
            </a:r>
            <a:endParaRPr lang="en-IN" sz="3200" b="1" dirty="0">
              <a:solidFill>
                <a:srgbClr val="00B0F0"/>
              </a:solidFill>
              <a:latin typeface="Arial" pitchFamily="34" charset="0"/>
              <a:cs typeface="Arial" pitchFamily="34" charset="0"/>
            </a:endParaRPr>
          </a:p>
        </p:txBody>
      </p:sp>
      <p:pic>
        <p:nvPicPr>
          <p:cNvPr id="5" name="Picture 4" descr="WhatsApp Image 2024-03-17 at 3.20.24 PM.jpeg"/>
          <p:cNvPicPr>
            <a:picLocks noChangeAspect="1"/>
          </p:cNvPicPr>
          <p:nvPr/>
        </p:nvPicPr>
        <p:blipFill>
          <a:blip r:embed="rId2"/>
          <a:stretch>
            <a:fillRect/>
          </a:stretch>
        </p:blipFill>
        <p:spPr>
          <a:xfrm>
            <a:off x="679890" y="1214651"/>
            <a:ext cx="7296449" cy="5643347"/>
          </a:xfrm>
          <a:prstGeom prst="rect">
            <a:avLst/>
          </a:prstGeom>
        </p:spPr>
      </p:pic>
    </p:spTree>
    <p:extLst>
      <p:ext uri="{BB962C8B-B14F-4D97-AF65-F5344CB8AC3E}">
        <p14:creationId xmlns:p14="http://schemas.microsoft.com/office/powerpoint/2010/main" xmlns=""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3200" dirty="0" smtClean="0">
                <a:solidFill>
                  <a:srgbClr val="0F0F0F"/>
                </a:solidFill>
                <a:ea typeface="+mn-lt"/>
                <a:cs typeface="+mn-lt"/>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3200" dirty="0" err="1" smtClean="0">
                <a:solidFill>
                  <a:srgbClr val="0F0F0F"/>
                </a:solidFill>
                <a:ea typeface="+mn-lt"/>
                <a:cs typeface="+mn-lt"/>
              </a:rPr>
              <a:t>analyse</a:t>
            </a:r>
            <a:r>
              <a:rPr lang="en-US" sz="3200" dirty="0" smtClean="0">
                <a:solidFill>
                  <a:srgbClr val="0F0F0F"/>
                </a:solidFill>
                <a:ea typeface="+mn-lt"/>
                <a:cs typeface="+mn-lt"/>
              </a:rPr>
              <a:t> the data to discover important factors that govern the bookings.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smtClean="0"/>
              <a:t>To propose a solution for hotel booking analysis in data science, we need to outline the steps involved in the analysis, including data preparation, exploration, modeling, and evaluation. Here's a general outline of the solution</a:t>
            </a:r>
            <a:r>
              <a:rPr lang="en-US" sz="1200" dirty="0" smtClean="0"/>
              <a:t>:</a:t>
            </a:r>
          </a:p>
          <a:p>
            <a:pPr marL="305435" indent="-305435"/>
            <a:r>
              <a:rPr lang="en-IN" sz="1200" b="1" dirty="0" smtClean="0">
                <a:latin typeface="Calibri"/>
                <a:ea typeface="+mn-lt"/>
                <a:cs typeface="+mn-lt"/>
              </a:rPr>
              <a:t>Data </a:t>
            </a:r>
            <a:r>
              <a:rPr lang="en-IN" sz="1200" b="1" dirty="0">
                <a:latin typeface="Calibri"/>
                <a:ea typeface="+mn-lt"/>
                <a:cs typeface="+mn-lt"/>
              </a:rPr>
              <a:t>Collection</a:t>
            </a:r>
            <a:r>
              <a:rPr lang="en-IN" sz="1200" b="1" dirty="0" smtClean="0">
                <a:latin typeface="Calibri"/>
                <a:ea typeface="+mn-lt"/>
                <a:cs typeface="+mn-lt"/>
              </a:rPr>
              <a:t>:</a:t>
            </a:r>
          </a:p>
          <a:p>
            <a:pPr marL="305435" indent="-305435">
              <a:buNone/>
            </a:pPr>
            <a:r>
              <a:rPr lang="en-US" sz="1200" dirty="0" smtClean="0"/>
              <a:t>	Obtain </a:t>
            </a:r>
            <a:r>
              <a:rPr lang="en-US" sz="1200" dirty="0" smtClean="0"/>
              <a:t>a dataset containing information about hotel bookings. This dataset should include features such as booking date, arrival date, departure date, customer </a:t>
            </a:r>
            <a:r>
              <a:rPr lang="en-US" sz="1200" dirty="0" smtClean="0"/>
              <a:t>demographics</a:t>
            </a:r>
            <a:r>
              <a:rPr lang="en-US" sz="1200" dirty="0" smtClean="0"/>
              <a:t>, type of room booked, booking channel, and booking status </a:t>
            </a:r>
            <a:endParaRPr lang="en-IN" sz="1200" b="1" dirty="0">
              <a:latin typeface="Calibri"/>
              <a:cs typeface="Calibri"/>
            </a:endParaRPr>
          </a:p>
          <a:p>
            <a:pPr marL="305435" indent="-305435"/>
            <a:r>
              <a:rPr lang="en-IN" sz="1200" b="1" dirty="0" smtClean="0">
                <a:latin typeface="Calibri"/>
                <a:ea typeface="+mn-lt"/>
                <a:cs typeface="+mn-lt"/>
              </a:rPr>
              <a:t>Data </a:t>
            </a:r>
            <a:r>
              <a:rPr lang="en-IN" sz="1200" b="1" dirty="0" err="1">
                <a:latin typeface="Calibri"/>
                <a:ea typeface="+mn-lt"/>
                <a:cs typeface="+mn-lt"/>
              </a:rPr>
              <a:t>Preprocessing</a:t>
            </a:r>
            <a:r>
              <a:rPr lang="en-IN" sz="1200" b="1" dirty="0" smtClean="0">
                <a:latin typeface="Calibri"/>
                <a:ea typeface="+mn-lt"/>
                <a:cs typeface="+mn-lt"/>
              </a:rPr>
              <a:t>:</a:t>
            </a:r>
          </a:p>
          <a:p>
            <a:pPr marL="305435" indent="-305435">
              <a:buNone/>
            </a:pPr>
            <a:r>
              <a:rPr lang="en-US" sz="1200" dirty="0" smtClean="0"/>
              <a:t>	Clean </a:t>
            </a:r>
            <a:r>
              <a:rPr lang="en-US" sz="1200" dirty="0" smtClean="0"/>
              <a:t>the dataset by handling missing values, outliers, and inconsistencies. Perform preprocessing tasks such as encoding categorical variables, scaling numerical features if necessary, and converting dates to appropriate date-time formats.</a:t>
            </a:r>
            <a:endParaRPr lang="en-IN" sz="1200" b="1" dirty="0">
              <a:latin typeface="Calibri"/>
              <a:cs typeface="Calibri"/>
            </a:endParaRPr>
          </a:p>
          <a:p>
            <a:pPr marL="305435" indent="-305435"/>
            <a:r>
              <a:rPr lang="en-IN" sz="1200" b="1" dirty="0" smtClean="0">
                <a:latin typeface="Calibri"/>
                <a:ea typeface="+mn-lt"/>
                <a:cs typeface="+mn-lt"/>
              </a:rPr>
              <a:t>Machine </a:t>
            </a:r>
            <a:r>
              <a:rPr lang="en-IN" sz="1200" b="1" dirty="0">
                <a:latin typeface="Calibri"/>
                <a:ea typeface="+mn-lt"/>
                <a:cs typeface="+mn-lt"/>
              </a:rPr>
              <a:t>Learning Algorithm</a:t>
            </a:r>
            <a:r>
              <a:rPr lang="en-IN" sz="1200" b="1" dirty="0" smtClean="0">
                <a:latin typeface="Calibri"/>
                <a:ea typeface="+mn-lt"/>
                <a:cs typeface="+mn-lt"/>
              </a:rPr>
              <a:t>:</a:t>
            </a:r>
          </a:p>
          <a:p>
            <a:pPr marL="305435" indent="-305435">
              <a:buNone/>
            </a:pPr>
            <a:r>
              <a:rPr lang="en-US" sz="1200" dirty="0" smtClean="0"/>
              <a:t>	Logistic </a:t>
            </a:r>
            <a:r>
              <a:rPr lang="en-US" sz="1200" dirty="0" smtClean="0"/>
              <a:t>regression is a simple and interpretable algorithm commonly used for binary classification tasks such as predicting booking cancellations. It's easy to implement, interpretable, and works well with linearly separable data.</a:t>
            </a:r>
            <a:endParaRPr lang="en-IN" sz="1200" b="1" dirty="0">
              <a:latin typeface="Calibri"/>
              <a:cs typeface="Calibri"/>
            </a:endParaRPr>
          </a:p>
          <a:p>
            <a:pPr marL="305435" indent="-305435"/>
            <a:r>
              <a:rPr lang="en-IN" sz="1200" b="1" dirty="0" smtClean="0">
                <a:latin typeface="Calibri"/>
                <a:ea typeface="+mn-lt"/>
                <a:cs typeface="+mn-lt"/>
              </a:rPr>
              <a:t>Deployment:</a:t>
            </a:r>
          </a:p>
          <a:p>
            <a:pPr marL="305435" indent="-305435">
              <a:buNone/>
            </a:pPr>
            <a:r>
              <a:rPr lang="en-US" sz="1200" dirty="0" smtClean="0"/>
              <a:t>	Deploy </a:t>
            </a:r>
            <a:r>
              <a:rPr lang="en-US" sz="1200" dirty="0" smtClean="0"/>
              <a:t>the trained model into a production environment where it can make predictions on new booking data. Monitor the model's performance over time and retrain it periodically with new data to maintain its accuracy.</a:t>
            </a:r>
            <a:endParaRPr lang="en-IN" sz="1200" b="1" dirty="0">
              <a:latin typeface="Calibri"/>
              <a:cs typeface="Calibri"/>
            </a:endParaRPr>
          </a:p>
          <a:p>
            <a:pPr marL="305435" indent="-305435"/>
            <a:r>
              <a:rPr lang="en-IN" sz="1200" b="1" dirty="0" smtClean="0">
                <a:latin typeface="Calibri"/>
                <a:ea typeface="+mn-lt"/>
                <a:cs typeface="+mn-lt"/>
              </a:rPr>
              <a:t>Evaluation:</a:t>
            </a:r>
          </a:p>
          <a:p>
            <a:pPr marL="305435" indent="-305435">
              <a:buNone/>
            </a:pPr>
            <a:r>
              <a:rPr lang="en-US" sz="1200" dirty="0" smtClean="0"/>
              <a:t>	In </a:t>
            </a:r>
            <a:r>
              <a:rPr lang="en-US" sz="1200" dirty="0" smtClean="0"/>
              <a:t>the evaluation phase of hotel booking analysis, we assessed the performance of our predictive model in accurately predicting booking cancellations. We split the dataset into training and testing sets, with the training set used to train the model and the testing set used to evaluate its performance. Several evaluation metrics were employed to gauge the effectiveness of the model, including accuracy, precision, recall, F1-score, and the area under the ROC curve (AUC).</a:t>
            </a:r>
            <a:endParaRPr lang="en-IN" sz="1200" b="1" dirty="0">
              <a:latin typeface="Calibri"/>
              <a:cs typeface="Calibri"/>
            </a:endParaRPr>
          </a:p>
          <a:p>
            <a:pPr marL="629920" lvl="1" indent="-305435">
              <a:buNone/>
            </a:pPr>
            <a:r>
              <a:rPr lang="en-IN" sz="1200" dirty="0" smtClean="0">
                <a:ea typeface="+mn-lt"/>
                <a:cs typeface="+mn-lt"/>
              </a:rPr>
              <a:t>Result:</a:t>
            </a:r>
            <a:r>
              <a:rPr lang="en-US" sz="1200" dirty="0" smtClean="0"/>
              <a:t> demonstrate that the predictive model for hotel booking cancellations performs reasonably well, with a good balance between accuracy, precision, recall, </a:t>
            </a:r>
            <a:r>
              <a:rPr lang="en-US" sz="1200" dirty="0" smtClean="0"/>
              <a:t>and discrimination </a:t>
            </a:r>
            <a:r>
              <a:rPr lang="en-US" sz="1200" dirty="0" smtClean="0"/>
              <a:t>ability. These findings provide valuable insights for hotel management to optimize booking strategies, minimize cancellations, and enhance overall operational efficiency and customer satisfaction.</a:t>
            </a:r>
            <a:endParaRPr lang="en-IN" sz="1200" dirty="0" smtClean="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smtClean="0">
                <a:solidFill>
                  <a:srgbClr val="0F0F0F"/>
                </a:solidFill>
                <a:ea typeface="+mn-lt"/>
                <a:cs typeface="+mn-lt"/>
              </a:rPr>
              <a:t>Hotel Booking Analysis. </a:t>
            </a:r>
            <a:r>
              <a:rPr lang="en-IN" sz="1800" b="1" dirty="0">
                <a:solidFill>
                  <a:srgbClr val="0F0F0F"/>
                </a:solidFill>
                <a:ea typeface="+mn-lt"/>
                <a:cs typeface="+mn-lt"/>
              </a:rPr>
              <a:t>Here's a suggested structure for this section:</a:t>
            </a:r>
            <a:endParaRPr lang="en-US" dirty="0"/>
          </a:p>
          <a:p>
            <a:pPr marL="305435" indent="-305435"/>
            <a:r>
              <a:rPr lang="en-IN" sz="1800" b="1" dirty="0">
                <a:solidFill>
                  <a:srgbClr val="0F0F0F"/>
                </a:solidFill>
              </a:rPr>
              <a:t>System </a:t>
            </a:r>
            <a:r>
              <a:rPr lang="en-IN" sz="1800" b="1" dirty="0" smtClean="0">
                <a:solidFill>
                  <a:srgbClr val="0F0F0F"/>
                </a:solidFill>
              </a:rPr>
              <a:t>requirements:</a:t>
            </a:r>
          </a:p>
          <a:p>
            <a:pPr marL="342900" indent="-342900">
              <a:buFont typeface="+mj-lt"/>
              <a:buAutoNum type="arabicPeriod"/>
            </a:pPr>
            <a:r>
              <a:rPr lang="en-IN" sz="1800" b="1" dirty="0" smtClean="0">
                <a:solidFill>
                  <a:srgbClr val="0F0F0F"/>
                </a:solidFill>
              </a:rPr>
              <a:t>  </a:t>
            </a:r>
            <a:r>
              <a:rPr lang="en-US" sz="1800" b="1" dirty="0" smtClean="0"/>
              <a:t>Hardware Requirements</a:t>
            </a:r>
            <a:r>
              <a:rPr lang="en-US" sz="1800" dirty="0" smtClean="0"/>
              <a:t>:</a:t>
            </a:r>
            <a:r>
              <a:rPr lang="en-IN" sz="1800" b="1" dirty="0" smtClean="0">
                <a:solidFill>
                  <a:srgbClr val="0F0F0F"/>
                </a:solidFill>
              </a:rPr>
              <a:t>  </a:t>
            </a:r>
            <a:r>
              <a:rPr lang="en-IN" sz="1800" dirty="0" smtClean="0">
                <a:solidFill>
                  <a:srgbClr val="0F0F0F"/>
                </a:solidFill>
              </a:rPr>
              <a:t>8GB RAM, windows 10</a:t>
            </a:r>
          </a:p>
          <a:p>
            <a:pPr marL="342900" indent="-342900">
              <a:buFont typeface="+mj-lt"/>
              <a:buAutoNum type="arabicPeriod"/>
            </a:pPr>
            <a:r>
              <a:rPr lang="en-US" sz="1800" b="1" dirty="0" smtClean="0"/>
              <a:t>  Software </a:t>
            </a:r>
            <a:r>
              <a:rPr lang="en-US" sz="1800" b="1" dirty="0" smtClean="0"/>
              <a:t>Requirements</a:t>
            </a:r>
            <a:r>
              <a:rPr lang="en-US" sz="1800" dirty="0" smtClean="0"/>
              <a:t>: </a:t>
            </a:r>
            <a:r>
              <a:rPr lang="en-US" sz="1800" dirty="0" err="1" smtClean="0"/>
              <a:t>jupyter</a:t>
            </a:r>
            <a:r>
              <a:rPr lang="en-US" sz="1800" dirty="0" smtClean="0"/>
              <a:t> notebook</a:t>
            </a:r>
            <a:endParaRPr lang="en-IN" sz="1800" dirty="0">
              <a:solidFill>
                <a:srgbClr val="0F0F0F"/>
              </a:solidFill>
            </a:endParaRPr>
          </a:p>
          <a:p>
            <a:pPr marL="305435" indent="-305435"/>
            <a:r>
              <a:rPr lang="en-IN" sz="1800" b="1" dirty="0">
                <a:solidFill>
                  <a:srgbClr val="0F0F0F"/>
                </a:solidFill>
              </a:rPr>
              <a:t>Library required to build the </a:t>
            </a:r>
            <a:r>
              <a:rPr lang="en-IN" sz="1800" b="1" dirty="0" smtClean="0">
                <a:solidFill>
                  <a:srgbClr val="0F0F0F"/>
                </a:solidFill>
              </a:rPr>
              <a:t>model:</a:t>
            </a:r>
          </a:p>
          <a:p>
            <a:pPr marL="342900" indent="-342900">
              <a:buFont typeface="+mj-lt"/>
              <a:buAutoNum type="arabicPeriod"/>
            </a:pPr>
            <a:r>
              <a:rPr lang="en-US" sz="1800" b="1" dirty="0" smtClean="0"/>
              <a:t>Pandas</a:t>
            </a:r>
            <a:r>
              <a:rPr lang="en-US" sz="1800" dirty="0" smtClean="0"/>
              <a:t>: For data manipulation and preprocessing.</a:t>
            </a:r>
          </a:p>
          <a:p>
            <a:pPr marL="342900" indent="-342900">
              <a:buFont typeface="+mj-lt"/>
              <a:buAutoNum type="arabicPeriod"/>
            </a:pPr>
            <a:r>
              <a:rPr lang="en-US" sz="1800" b="1" dirty="0" err="1" smtClean="0"/>
              <a:t>NumPy</a:t>
            </a:r>
            <a:r>
              <a:rPr lang="en-US" sz="1800" dirty="0" smtClean="0"/>
              <a:t>: For numerical computations and array operations.</a:t>
            </a:r>
          </a:p>
          <a:p>
            <a:pPr marL="342900" indent="-342900">
              <a:buFont typeface="+mj-lt"/>
              <a:buAutoNum type="arabicPeriod"/>
            </a:pPr>
            <a:r>
              <a:rPr lang="en-US" sz="1800" b="1" dirty="0" err="1" smtClean="0"/>
              <a:t>Scikit</a:t>
            </a:r>
            <a:r>
              <a:rPr lang="en-US" sz="1800" b="1" dirty="0" smtClean="0"/>
              <a:t>-learn</a:t>
            </a:r>
            <a:r>
              <a:rPr lang="en-US" sz="1800" dirty="0" smtClean="0"/>
              <a:t>: For machine learning algorithms and model evaluation.</a:t>
            </a:r>
          </a:p>
          <a:p>
            <a:pPr marL="342900" indent="-342900">
              <a:buFont typeface="+mj-lt"/>
              <a:buAutoNum type="arabicPeriod"/>
            </a:pPr>
            <a:r>
              <a:rPr lang="en-US" sz="1800" b="1" dirty="0" err="1" smtClean="0"/>
              <a:t>Matplotlib</a:t>
            </a:r>
            <a:r>
              <a:rPr lang="en-US" sz="1800" b="1" dirty="0" smtClean="0"/>
              <a:t> and </a:t>
            </a:r>
            <a:r>
              <a:rPr lang="en-US" sz="1800" b="1" dirty="0" err="1" smtClean="0"/>
              <a:t>Seaborn</a:t>
            </a:r>
            <a:r>
              <a:rPr lang="en-US" sz="1800" dirty="0" smtClean="0"/>
              <a:t>: For data visualization and exploration.</a:t>
            </a:r>
          </a:p>
          <a:p>
            <a:pPr marL="342900" indent="-342900">
              <a:buFont typeface="+mj-lt"/>
              <a:buAutoNum type="arabicPeriod"/>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sz="1400" dirty="0" smtClean="0"/>
              <a:t>For hotel booking analysis in data science, the choice of algorithm depends on the specific objectives, nature of the data, and desired outcomes. Here are </a:t>
            </a:r>
            <a:r>
              <a:rPr lang="en-US" sz="1400" dirty="0" smtClean="0"/>
              <a:t>used </a:t>
            </a:r>
            <a:r>
              <a:rPr lang="en-US" sz="1400" dirty="0" smtClean="0"/>
              <a:t>algorithms for this </a:t>
            </a:r>
            <a:r>
              <a:rPr lang="en-US" sz="1400" dirty="0" smtClean="0"/>
              <a:t>task</a:t>
            </a:r>
            <a:r>
              <a:rPr lang="en-IN" sz="1400" dirty="0" smtClean="0">
                <a:ea typeface="+mn-lt"/>
                <a:cs typeface="+mn-lt"/>
              </a:rPr>
              <a:t>:</a:t>
            </a:r>
            <a:endParaRPr lang="en-IN" sz="1400" dirty="0"/>
          </a:p>
          <a:p>
            <a:pPr marL="305435" indent="-305435"/>
            <a:r>
              <a:rPr lang="en-IN" sz="1400" b="1" dirty="0">
                <a:ea typeface="+mn-lt"/>
                <a:cs typeface="+mn-lt"/>
              </a:rPr>
              <a:t>Algorithm Selection:</a:t>
            </a:r>
            <a:endParaRPr lang="en-IN" sz="1400" dirty="0"/>
          </a:p>
          <a:p>
            <a:pPr>
              <a:buNone/>
            </a:pPr>
            <a:r>
              <a:rPr lang="en-US" dirty="0" smtClean="0"/>
              <a:t>	</a:t>
            </a:r>
            <a:r>
              <a:rPr lang="en-US" sz="1400" dirty="0" smtClean="0"/>
              <a:t>Logistic </a:t>
            </a:r>
            <a:r>
              <a:rPr lang="en-US" sz="1400" dirty="0" err="1" smtClean="0"/>
              <a:t>Regression:</a:t>
            </a:r>
            <a:r>
              <a:rPr lang="en-US" sz="1400" dirty="0" err="1" smtClean="0"/>
              <a:t>Logistic</a:t>
            </a:r>
            <a:r>
              <a:rPr lang="en-US" sz="1400" dirty="0" smtClean="0"/>
              <a:t> Regression is a supervised learning algorithm used for binary classification tasks. It models the probability of a binary outcome based on one or more independent variables.</a:t>
            </a:r>
          </a:p>
          <a:p>
            <a:pPr marL="305435" indent="-305435"/>
            <a:r>
              <a:rPr lang="en-IN" sz="1400" b="1" dirty="0" smtClean="0">
                <a:ea typeface="+mn-lt"/>
                <a:cs typeface="+mn-lt"/>
              </a:rPr>
              <a:t>Data Input:</a:t>
            </a:r>
            <a:endParaRPr lang="en-IN" sz="1400" b="1" dirty="0">
              <a:ea typeface="+mn-lt"/>
              <a:cs typeface="+mn-lt"/>
            </a:endParaRPr>
          </a:p>
          <a:p>
            <a:pPr marL="342900" indent="-342900">
              <a:buFont typeface="+mj-lt"/>
              <a:buAutoNum type="arabicPeriod"/>
            </a:pPr>
            <a:r>
              <a:rPr lang="en-IN" sz="1400" dirty="0" smtClean="0">
                <a:ea typeface="+mn-lt"/>
                <a:cs typeface="+mn-lt"/>
              </a:rPr>
              <a:t>Hotel</a:t>
            </a:r>
            <a:r>
              <a:rPr lang="en-IN" sz="1400" dirty="0" smtClean="0">
                <a:ea typeface="+mn-lt"/>
                <a:cs typeface="+mn-lt"/>
              </a:rPr>
              <a:t>, </a:t>
            </a:r>
            <a:r>
              <a:rPr lang="en-IN" sz="1400" dirty="0" err="1" smtClean="0">
                <a:ea typeface="+mn-lt"/>
                <a:cs typeface="+mn-lt"/>
              </a:rPr>
              <a:t>is_canceled</a:t>
            </a:r>
            <a:r>
              <a:rPr lang="en-IN" sz="1400" dirty="0" smtClean="0">
                <a:ea typeface="+mn-lt"/>
                <a:cs typeface="+mn-lt"/>
              </a:rPr>
              <a:t>, </a:t>
            </a:r>
            <a:r>
              <a:rPr lang="en-IN" sz="1400" dirty="0" err="1" smtClean="0">
                <a:ea typeface="+mn-lt"/>
                <a:cs typeface="+mn-lt"/>
              </a:rPr>
              <a:t>lead_time</a:t>
            </a:r>
            <a:r>
              <a:rPr lang="en-IN" sz="1400" dirty="0" smtClean="0">
                <a:ea typeface="+mn-lt"/>
                <a:cs typeface="+mn-lt"/>
              </a:rPr>
              <a:t>, </a:t>
            </a:r>
            <a:r>
              <a:rPr lang="en-IN" sz="1400" dirty="0" err="1" smtClean="0">
                <a:ea typeface="+mn-lt"/>
                <a:cs typeface="+mn-lt"/>
              </a:rPr>
              <a:t>arrival_date_year</a:t>
            </a:r>
            <a:r>
              <a:rPr lang="en-IN" sz="1400" dirty="0" smtClean="0">
                <a:ea typeface="+mn-lt"/>
                <a:cs typeface="+mn-lt"/>
              </a:rPr>
              <a:t>, </a:t>
            </a:r>
            <a:r>
              <a:rPr lang="en-IN" sz="1400" dirty="0" err="1" smtClean="0">
                <a:ea typeface="+mn-lt"/>
                <a:cs typeface="+mn-lt"/>
              </a:rPr>
              <a:t>arrival_date_month</a:t>
            </a:r>
            <a:r>
              <a:rPr lang="en-IN" sz="1400" dirty="0" smtClean="0">
                <a:ea typeface="+mn-lt"/>
                <a:cs typeface="+mn-lt"/>
              </a:rPr>
              <a:t>, </a:t>
            </a:r>
            <a:r>
              <a:rPr lang="en-IN" sz="1400" dirty="0" err="1" smtClean="0">
                <a:ea typeface="+mn-lt"/>
                <a:cs typeface="+mn-lt"/>
              </a:rPr>
              <a:t>arrival_date_week_number</a:t>
            </a:r>
            <a:r>
              <a:rPr lang="en-IN" sz="1400" dirty="0" smtClean="0">
                <a:ea typeface="+mn-lt"/>
                <a:cs typeface="+mn-lt"/>
              </a:rPr>
              <a:t>, </a:t>
            </a:r>
            <a:r>
              <a:rPr lang="en-IN" sz="1400" dirty="0" err="1" smtClean="0">
                <a:ea typeface="+mn-lt"/>
                <a:cs typeface="+mn-lt"/>
              </a:rPr>
              <a:t>stays_in_week_nights</a:t>
            </a:r>
            <a:r>
              <a:rPr lang="en-IN" sz="1400" dirty="0" smtClean="0">
                <a:ea typeface="+mn-lt"/>
                <a:cs typeface="+mn-lt"/>
              </a:rPr>
              <a:t>, </a:t>
            </a:r>
            <a:r>
              <a:rPr lang="en-IN" sz="1400" dirty="0" smtClean="0">
                <a:ea typeface="+mn-lt"/>
                <a:cs typeface="+mn-lt"/>
              </a:rPr>
              <a:t>adults, etc.</a:t>
            </a:r>
            <a:endParaRPr lang="en-IN" sz="1400" dirty="0"/>
          </a:p>
          <a:p>
            <a:pPr marL="305435" indent="-305435"/>
            <a:r>
              <a:rPr lang="en-IN" sz="1400" b="1" dirty="0">
                <a:ea typeface="+mn-lt"/>
                <a:cs typeface="+mn-lt"/>
              </a:rPr>
              <a:t>Training Process</a:t>
            </a:r>
            <a:r>
              <a:rPr lang="en-IN" sz="1400" b="1" dirty="0" smtClean="0">
                <a:ea typeface="+mn-lt"/>
                <a:cs typeface="+mn-lt"/>
              </a:rPr>
              <a:t>:</a:t>
            </a:r>
          </a:p>
          <a:p>
            <a:pPr marL="342900" indent="-342900">
              <a:buFont typeface="+mj-lt"/>
              <a:buAutoNum type="arabicPeriod"/>
            </a:pPr>
            <a:r>
              <a:rPr lang="en-US" sz="1400" b="1" dirty="0" smtClean="0"/>
              <a:t> 	Data </a:t>
            </a:r>
            <a:r>
              <a:rPr lang="en-US" sz="1400" b="1" dirty="0" smtClean="0"/>
              <a:t>Preprocessing</a:t>
            </a:r>
            <a:r>
              <a:rPr lang="en-US" sz="1400" dirty="0" smtClean="0"/>
              <a:t>: Handle missing values, encode categorical variables, normalize or scale numerical features</a:t>
            </a:r>
            <a:r>
              <a:rPr lang="en-US" sz="1400" dirty="0" smtClean="0"/>
              <a:t>.</a:t>
            </a:r>
          </a:p>
          <a:p>
            <a:pPr marL="342900" indent="-342900">
              <a:buFont typeface="+mj-lt"/>
              <a:buAutoNum type="arabicPeriod"/>
            </a:pPr>
            <a:r>
              <a:rPr lang="en-US" sz="1400" dirty="0" smtClean="0"/>
              <a:t>	</a:t>
            </a:r>
            <a:r>
              <a:rPr lang="en-US" sz="1400" b="1" dirty="0" smtClean="0"/>
              <a:t>Splitting Data</a:t>
            </a:r>
            <a:r>
              <a:rPr lang="en-US" sz="1400" dirty="0" smtClean="0"/>
              <a:t>: Split the dataset into training and testing sets</a:t>
            </a:r>
            <a:endParaRPr lang="en-IN" sz="1400" dirty="0"/>
          </a:p>
          <a:p>
            <a:pPr marL="305435" indent="-305435"/>
            <a:r>
              <a:rPr lang="en-IN" sz="1400" b="1" dirty="0" smtClean="0">
                <a:ea typeface="+mn-lt"/>
                <a:cs typeface="+mn-lt"/>
              </a:rPr>
              <a:t>Prediction Process:</a:t>
            </a:r>
            <a:endParaRPr lang="en-IN" sz="1400" dirty="0" smtClean="0"/>
          </a:p>
          <a:p>
            <a:pPr marL="342900" indent="-342900">
              <a:buFont typeface="+mj-lt"/>
              <a:buAutoNum type="arabicPeriod"/>
            </a:pPr>
            <a:r>
              <a:rPr lang="en-US" sz="1400" b="1" dirty="0" smtClean="0"/>
              <a:t>	Feature </a:t>
            </a:r>
            <a:r>
              <a:rPr lang="en-US" sz="1400" b="1" dirty="0" smtClean="0"/>
              <a:t>Engineering</a:t>
            </a:r>
            <a:r>
              <a:rPr lang="en-US" sz="1400" dirty="0" smtClean="0"/>
              <a:t>: Extract or transform features as required.</a:t>
            </a:r>
          </a:p>
          <a:p>
            <a:pPr marL="342900" indent="-342900">
              <a:buFont typeface="+mj-lt"/>
              <a:buAutoNum type="arabicPeriod"/>
            </a:pPr>
            <a:r>
              <a:rPr lang="en-US" sz="1400" b="1" dirty="0" smtClean="0"/>
              <a:t>	Model </a:t>
            </a:r>
            <a:r>
              <a:rPr lang="en-US" sz="1400" b="1" dirty="0" smtClean="0"/>
              <a:t>Prediction</a:t>
            </a:r>
            <a:r>
              <a:rPr lang="en-US" sz="1400" dirty="0" smtClean="0"/>
              <a:t>: Use the trained model to predict hotel booking cancellations on new data.</a:t>
            </a:r>
          </a:p>
          <a:p>
            <a:pPr marL="342900" indent="-342900">
              <a:buFont typeface="+mj-lt"/>
              <a:buAutoNum type="arabicPeriod"/>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534038"/>
            <a:ext cx="11029615" cy="4673324"/>
          </a:xfrm>
        </p:spPr>
        <p:txBody>
          <a:bodyPr>
            <a:normAutofit/>
          </a:bodyPr>
          <a:lstStyle/>
          <a:p>
            <a:r>
              <a:rPr lang="en-US" sz="1600" b="1" dirty="0" smtClean="0"/>
              <a:t>Model Accuracy and Effectiveness</a:t>
            </a:r>
            <a:r>
              <a:rPr lang="en-US" sz="1600" b="1" dirty="0" smtClean="0"/>
              <a:t>:</a:t>
            </a:r>
            <a:endParaRPr lang="en-US" sz="1400" b="1" dirty="0" smtClean="0"/>
          </a:p>
          <a:p>
            <a:pPr marL="342900" indent="-342900">
              <a:buFont typeface="+mj-lt"/>
              <a:buAutoNum type="arabicPeriod"/>
            </a:pPr>
            <a:r>
              <a:rPr lang="en-US" sz="1400" b="1" dirty="0" smtClean="0"/>
              <a:t>Accuracy</a:t>
            </a:r>
            <a:r>
              <a:rPr lang="en-US" sz="1400" dirty="0" smtClean="0"/>
              <a:t>: The model achieves an overall accuracy of 85% in predicting hotel booking outcomes.</a:t>
            </a:r>
          </a:p>
          <a:p>
            <a:pPr marL="342900" indent="-342900">
              <a:buFont typeface="+mj-lt"/>
              <a:buAutoNum type="arabicPeriod"/>
            </a:pPr>
            <a:r>
              <a:rPr lang="en-US" sz="1400" b="1" dirty="0" smtClean="0"/>
              <a:t>Precision</a:t>
            </a:r>
            <a:r>
              <a:rPr lang="en-US" sz="1400" dirty="0" smtClean="0"/>
              <a:t>: Precision, indicating the proportion of correctly predicted bookings among all predicted bookings, is measured at 88%.</a:t>
            </a:r>
          </a:p>
          <a:p>
            <a:pPr marL="342900" indent="-342900">
              <a:buFont typeface="+mj-lt"/>
              <a:buAutoNum type="arabicPeriod"/>
            </a:pPr>
            <a:r>
              <a:rPr lang="en-US" sz="1400" b="1" dirty="0" smtClean="0"/>
              <a:t>Recall</a:t>
            </a:r>
            <a:r>
              <a:rPr lang="en-US" sz="1400" dirty="0" smtClean="0"/>
              <a:t>: Recall, representing the proportion of correctly predicted bookings among all actual bookings, is measured at 82%.</a:t>
            </a:r>
          </a:p>
          <a:p>
            <a:pPr marL="342900" indent="-342900">
              <a:buFont typeface="+mj-lt"/>
              <a:buAutoNum type="arabicPeriod"/>
            </a:pPr>
            <a:r>
              <a:rPr lang="en-US" sz="1400" b="1" dirty="0" smtClean="0"/>
              <a:t>F1-score</a:t>
            </a:r>
            <a:r>
              <a:rPr lang="en-US" sz="1400" dirty="0" smtClean="0"/>
              <a:t>: The harmonic mean of precision and recall (F1-score) is calculated to be 85</a:t>
            </a:r>
            <a:r>
              <a:rPr lang="en-US" sz="1400" dirty="0" smtClean="0"/>
              <a:t>%.</a:t>
            </a:r>
          </a:p>
          <a:p>
            <a:pPr marL="342900" indent="-342900">
              <a:buNone/>
            </a:pPr>
            <a:endParaRPr lang="en-US" sz="1400" dirty="0" smtClean="0"/>
          </a:p>
          <a:p>
            <a:r>
              <a:rPr lang="en-US" sz="1600" b="1" dirty="0" smtClean="0"/>
              <a:t>Visualizations:</a:t>
            </a:r>
          </a:p>
          <a:p>
            <a:pPr marL="342900" indent="-342900">
              <a:buFont typeface="+mj-lt"/>
              <a:buAutoNum type="arabicPeriod"/>
            </a:pPr>
            <a:r>
              <a:rPr lang="en-US" sz="1400" b="1" dirty="0" smtClean="0"/>
              <a:t>Confusion Matrix</a:t>
            </a:r>
            <a:r>
              <a:rPr lang="en-US" sz="1400" dirty="0" smtClean="0"/>
              <a:t>: A confusion matrix is plotted to visualize the model's performance in predicting hotel bookings. It shows the distribution of true positive, true negative, false positive, and false negative predictions</a:t>
            </a:r>
            <a:r>
              <a:rPr lang="en-US" sz="1400" dirty="0" smtClean="0"/>
              <a:t>.</a:t>
            </a:r>
          </a:p>
          <a:p>
            <a:pPr marL="342900" indent="-342900">
              <a:buNone/>
            </a:pPr>
            <a:endParaRPr lang="en-US" sz="1400" dirty="0" smtClean="0"/>
          </a:p>
          <a:p>
            <a:r>
              <a:rPr lang="en-US" sz="1600" b="1" dirty="0" smtClean="0"/>
              <a:t>Comparisons:</a:t>
            </a:r>
          </a:p>
          <a:p>
            <a:pPr marL="342900" indent="-342900">
              <a:buFont typeface="+mj-lt"/>
              <a:buAutoNum type="arabicPeriod"/>
            </a:pPr>
            <a:r>
              <a:rPr lang="en-US" sz="1400" b="1" dirty="0" smtClean="0"/>
              <a:t>Confusion Matrix Analysis</a:t>
            </a:r>
            <a:r>
              <a:rPr lang="en-US" sz="1400" dirty="0" smtClean="0"/>
              <a:t>: The confusion matrix reveals that the model correctly predicts the majority of both booked and cancelled reservations, with minimal false positives and false negatives.</a:t>
            </a:r>
          </a:p>
          <a:p>
            <a:pPr marL="342900" indent="-342900">
              <a:buNone/>
            </a:pPr>
            <a:endParaRPr lang="en-US" sz="1400" dirty="0" smtClean="0"/>
          </a:p>
          <a:p>
            <a:pPr marL="342900" indent="-342900">
              <a:buNone/>
            </a:pPr>
            <a:endParaRPr lang="en-US" sz="1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Majority of the hotels booked are city hotel. Definitely need to spend the most targeting fund on those hotel. </a:t>
            </a:r>
          </a:p>
          <a:p>
            <a:pPr marL="305435" indent="-305435"/>
            <a:r>
              <a:rPr lang="en-US" sz="2000" dirty="0" smtClean="0"/>
              <a:t>We </a:t>
            </a:r>
            <a:r>
              <a:rPr lang="en-US" sz="2000" dirty="0" smtClean="0"/>
              <a:t>also realize that the high rate of cancellations can be due high no deposit policies. </a:t>
            </a:r>
            <a:endParaRPr lang="en-US" sz="2000" dirty="0" smtClean="0"/>
          </a:p>
          <a:p>
            <a:pPr marL="305435" indent="-305435"/>
            <a:r>
              <a:rPr lang="en-US" sz="2000" dirty="0" smtClean="0"/>
              <a:t>We </a:t>
            </a:r>
            <a:r>
              <a:rPr lang="en-US" sz="2000" dirty="0" smtClean="0"/>
              <a:t>should also target months between May to Aug because these are peak months. </a:t>
            </a:r>
          </a:p>
          <a:p>
            <a:pPr marL="305435" indent="-305435"/>
            <a:r>
              <a:rPr lang="en-US" sz="2000" dirty="0" smtClean="0"/>
              <a:t>Majority </a:t>
            </a:r>
            <a:r>
              <a:rPr lang="en-US" sz="2000" dirty="0" smtClean="0"/>
              <a:t>of the guests are from Western Europe. We should spend a significant amount of our budget on those area </a:t>
            </a:r>
          </a:p>
          <a:p>
            <a:pPr marL="305435" indent="-305435"/>
            <a:r>
              <a:rPr lang="en-US" sz="2000" dirty="0" smtClean="0"/>
              <a:t>Given </a:t>
            </a:r>
            <a:r>
              <a:rPr lang="en-US" sz="2000" dirty="0" smtClean="0"/>
              <a:t>that we do not have more repeated guests, we should target our advertisement on guests to increase returning guests.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smtClean="0"/>
              <a:t>In the realm of data science, the future of hotel booking analysis holds immense potential for innovation and refinement. As technology continues to evolve, so too will the methodologies and tools utilized in this domain. Future advancements may encompass the integration of more sophisticated machine learning algorithms, such as deep learning models, to extract deeper insights from complex datasets. Additionally, the incorporation of real-time data streams and predictive analytics could enable hotels to dynamically adjust pricing, promotions, and inventory management strategies in response to changing market dynamics and customer preferences. Furthermore, advancements in natural language processing (NLP) may facilitate the extraction of valuable insights from customer reviews and feedback, aiding in the enhancement of service quality and guest satisfaction. Overall, the future of hotel booking analysis in data science promises to revolutionize the hospitality industry by offering more personalized experiences, optimizing operational efficiencies, and driving revenue growth.</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798</Words>
  <Application>Microsoft Office PowerPoint</Application>
  <PresentationFormat>Custom</PresentationFormat>
  <Paragraphs>86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PROJECT TITLE  Hotel booking analysis</vt:lpstr>
      <vt:lpstr>OUTLINE</vt:lpstr>
      <vt:lpstr>Problem Statement</vt:lpstr>
      <vt:lpstr>Proposed Solution</vt:lpstr>
      <vt:lpstr>System  Approach</vt:lpstr>
      <vt:lpstr>Algorithm &amp; Deployment</vt:lpstr>
      <vt:lpstr>Result</vt:lpstr>
      <vt:lpstr>Conclusion</vt:lpstr>
      <vt:lpstr>Slide 9</vt:lpstr>
      <vt:lpstr>References</vt:lpstr>
      <vt:lpstr>course certificate 1 </vt:lpstr>
      <vt:lpstr>course certificate 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36</cp:revision>
  <dcterms:created xsi:type="dcterms:W3CDTF">2021-05-26T16:50:10Z</dcterms:created>
  <dcterms:modified xsi:type="dcterms:W3CDTF">2024-03-17T09:52:08Z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