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78F375-216F-4585-AC28-8F3F4763283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B4BDD2-6DE5-4724-B748-AF9EF959C0F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136AAD-3C94-44E2-8A06-6D839E264A5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EB8DD4-4773-487C-A3A9-7A4E398980A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458F31-0979-4A5A-9DEE-57CBF7546E0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F58002-26F3-42BA-B82F-1BF5D3067C7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D9F0BC-9C78-4F1F-B488-183344FC10E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CFC7F-049E-4515-9DF4-5E7CF4788AC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8760A1-5D4E-4F35-9247-76B22E163C5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185FB-F0F6-47F5-A001-408BBE18328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B5264-A3AE-412C-8981-056585FAEF7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3EAF64-7D1B-4ADC-8E52-4C4E1B513BA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B5BF8-C757-4377-858C-FE6B504D649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3E2BD-4138-44B0-AEA8-895E2F19FB7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B1B9EC-7C85-4655-9DC7-DEE6509F782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DC7E7-A191-418F-9852-0370D4C95C1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270591-F29A-48E4-81D1-F0EAD09602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2EB65F-F46D-46E0-AACD-890BA25B56B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B96521-C704-4913-B234-86C6CEE9B35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461446-EB97-43A7-80ED-C2E642D126D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B5EB71-D6AA-4ECE-9279-7353A793EB1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97FD12-0693-49CE-8AA7-CE46E259E62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76EEBC-B478-4687-B366-413686406F9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DA25C9-1EA6-4003-9F54-ED4FFC392DB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34308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824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824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54"/>
          <p:cNvSpPr/>
          <p:nvPr/>
        </p:nvSpPr>
        <p:spPr>
          <a:xfrm flipH="1" rot="10800000">
            <a:off x="36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Shape 55"/>
          <p:cNvSpPr/>
          <p:nvPr/>
        </p:nvSpPr>
        <p:spPr>
          <a:xfrm>
            <a:off x="537840" y="1895040"/>
            <a:ext cx="3952800" cy="1249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80" name="Shape 56"/>
          <p:cNvSpPr/>
          <p:nvPr/>
        </p:nvSpPr>
        <p:spPr>
          <a:xfrm>
            <a:off x="537840" y="3315600"/>
            <a:ext cx="5550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700">
            <a:noFill/>
          </a:ln>
        </p:spPr>
      </p:pic>
      <p:sp>
        <p:nvSpPr>
          <p:cNvPr id="82" name="Shape 58"/>
          <p:cNvSpPr/>
          <p:nvPr/>
        </p:nvSpPr>
        <p:spPr>
          <a:xfrm>
            <a:off x="537840" y="3666600"/>
            <a:ext cx="6249240" cy="365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Omkar Pawar, Junior Consultant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Shape 1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3" name="Shape 12"/>
          <p:cNvSpPr/>
          <p:nvPr/>
        </p:nvSpPr>
        <p:spPr>
          <a:xfrm>
            <a:off x="1800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Transactions Over Time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4" name="Note: The data and information in this document is reflective of a hypothetical situation and client. This document is to be used for KPMG Virtual Internship purposes only.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20000" y="1713960"/>
            <a:ext cx="3420000" cy="242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There is slightly positive correlation between age and tenure. P</a:t>
            </a:r>
            <a:r>
              <a:rPr b="0" lang="en-IN" sz="1800" spc="-1" strike="noStrike">
                <a:latin typeface="Arial"/>
              </a:rPr>
              <a:t>eople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of the older brackets have a longer tenure.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5711760" y="900000"/>
            <a:ext cx="3108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 u="sng">
                <a:uFillTx/>
                <a:latin typeface="Arial"/>
              </a:rPr>
              <a:t>Correlation between features</a:t>
            </a:r>
            <a:endParaRPr b="0" lang="en-IN" sz="1800" spc="-1" strike="noStrike" u="sng"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680000" y="1260000"/>
            <a:ext cx="442872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88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Shape 89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0" name="Shape 90"/>
          <p:cNvSpPr/>
          <p:nvPr/>
        </p:nvSpPr>
        <p:spPr>
          <a:xfrm>
            <a:off x="180000" y="900000"/>
            <a:ext cx="352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K Means ++ Clustering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1" name="Shape 91"/>
          <p:cNvSpPr/>
          <p:nvPr/>
        </p:nvSpPr>
        <p:spPr>
          <a:xfrm>
            <a:off x="4325760" y="720000"/>
            <a:ext cx="413424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Place any information about this point here.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62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00000" y="2700000"/>
            <a:ext cx="3240000" cy="221976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4140000" y="1001160"/>
            <a:ext cx="4927680" cy="38588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 txBox="1"/>
          <p:nvPr/>
        </p:nvSpPr>
        <p:spPr>
          <a:xfrm>
            <a:off x="360000" y="1440000"/>
            <a:ext cx="39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Cluster 2 is Highest revenue generating group of customers, so we will Try to understand characteristics of these customers.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80000" y="3420000"/>
            <a:ext cx="9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K = 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97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Shape 98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9" name="Shape 99"/>
          <p:cNvSpPr/>
          <p:nvPr/>
        </p:nvSpPr>
        <p:spPr>
          <a:xfrm>
            <a:off x="205200" y="932760"/>
            <a:ext cx="6454800" cy="140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2 Analysis - Target Customers Features: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`Mass Customers` From `NSW`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In (`Manufacturing` &gt; `Financial Services` &gt; `Health Care`) Job_Industry_Category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with age ranging from `40 - 50` as round figure.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0" name="Shape 100"/>
          <p:cNvSpPr/>
          <p:nvPr/>
        </p:nvSpPr>
        <p:spPr>
          <a:xfrm>
            <a:off x="205200" y="216468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Place any information about this point here.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71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300000" y="2813760"/>
            <a:ext cx="2558880" cy="20462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3600000" y="2832480"/>
            <a:ext cx="2340000" cy="220752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720000" y="2860200"/>
            <a:ext cx="2520000" cy="181980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/>
        </p:blipFill>
        <p:spPr>
          <a:xfrm>
            <a:off x="6539040" y="900000"/>
            <a:ext cx="2460960" cy="19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06"/>
          <p:cNvSpPr/>
          <p:nvPr/>
        </p:nvSpPr>
        <p:spPr>
          <a:xfrm flipH="1" rot="10800000">
            <a:off x="17280" y="-612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Shape 107"/>
          <p:cNvSpPr/>
          <p:nvPr/>
        </p:nvSpPr>
        <p:spPr>
          <a:xfrm>
            <a:off x="537840" y="1895040"/>
            <a:ext cx="3952800" cy="716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7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8280000" cy="406440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540000" y="360000"/>
            <a:ext cx="558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List of Target Customers from New Customers List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1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Shape 11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Appendix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3" name="Shape 115"/>
          <p:cNvSpPr/>
          <p:nvPr/>
        </p:nvSpPr>
        <p:spPr>
          <a:xfrm>
            <a:off x="205200" y="1083240"/>
            <a:ext cx="8565120" cy="88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This is an optional slide where you may place any supporting items.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720000" y="1083240"/>
            <a:ext cx="7560000" cy="269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Data Sources : Data Provided from Client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Methodology : RFM Analysis for Customer Segmentation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  <a:ea typeface="Noto Sans CJK SC"/>
              </a:rPr>
              <a:t>Technical Details: </a:t>
            </a:r>
            <a:r>
              <a:rPr b="0" lang="en-IN" sz="1800" spc="-1" strike="noStrike">
                <a:latin typeface="Arial"/>
              </a:rPr>
              <a:t>K Means ++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Tech Used : Python, Pandas, Seaborn, Matplotlib, Scikit-Learn Library,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                  </a:t>
            </a:r>
            <a:r>
              <a:rPr b="0" lang="en-IN" sz="1800" spc="-1" strike="noStrike">
                <a:latin typeface="Arial"/>
              </a:rPr>
              <a:t>Power BI, Power Point.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20000" y="2097720"/>
            <a:ext cx="308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20000" y="1620000"/>
            <a:ext cx="522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600000" y="3960000"/>
            <a:ext cx="1800000" cy="40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200" spc="-1" strike="noStrike">
                <a:latin typeface="Arial"/>
              </a:rPr>
              <a:t>Thank You !</a:t>
            </a:r>
            <a:r>
              <a:rPr b="1" lang="en-IN" sz="1800" spc="-1" strike="noStrike">
                <a:latin typeface="Arial"/>
              </a:rPr>
              <a:t> </a:t>
            </a: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6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Shape 6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6" name="Shape 65"/>
          <p:cNvSpPr/>
          <p:nvPr/>
        </p:nvSpPr>
        <p:spPr>
          <a:xfrm>
            <a:off x="343800" y="1211040"/>
            <a:ext cx="5459040" cy="1585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IN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IN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70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Shape 7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0" name="Shape 72"/>
          <p:cNvSpPr/>
          <p:nvPr/>
        </p:nvSpPr>
        <p:spPr>
          <a:xfrm>
            <a:off x="205200" y="1083240"/>
            <a:ext cx="8565120" cy="498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Task: Find target customers from new list using previous DATA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Shape 73"/>
          <p:cNvSpPr/>
          <p:nvPr/>
        </p:nvSpPr>
        <p:spPr>
          <a:xfrm>
            <a:off x="205200" y="216468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Place any information about this point here.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2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860000" y="1800000"/>
            <a:ext cx="3834360" cy="2698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284040" y="1620000"/>
            <a:ext cx="43959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Clean data and remove inconsitencies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4040" y="1980000"/>
            <a:ext cx="4364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2. Use Recency, Frequency and Monetary Method to find profit generating customers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315720" y="2817720"/>
            <a:ext cx="43642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3. Use K Means Clustering to seprate customers in to different clusters.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15720" y="3420000"/>
            <a:ext cx="4364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4. Take the High profit generating customers cluster and Find there characteristics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15720" y="4278240"/>
            <a:ext cx="43642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5. Use these charcteristics to filter out customers from new list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79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Shape 80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Shape 81"/>
          <p:cNvSpPr/>
          <p:nvPr/>
        </p:nvSpPr>
        <p:spPr>
          <a:xfrm>
            <a:off x="1800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Job Industry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2" name="Shape 82"/>
          <p:cNvSpPr/>
          <p:nvPr/>
        </p:nvSpPr>
        <p:spPr>
          <a:xfrm>
            <a:off x="7765200" y="2614320"/>
            <a:ext cx="69480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New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000" y="2592000"/>
            <a:ext cx="2511000" cy="24480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3060000" y="2700000"/>
            <a:ext cx="657720" cy="3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Old 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680000" y="2486880"/>
            <a:ext cx="2687040" cy="26568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360000" y="1353960"/>
            <a:ext cx="313416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- We have more buyers from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1. Manufacturing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 Financial Serviecs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 Health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4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Shape 5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Shape 6"/>
          <p:cNvSpPr/>
          <p:nvPr/>
        </p:nvSpPr>
        <p:spPr>
          <a:xfrm>
            <a:off x="1800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Shape 7"/>
          <p:cNvSpPr/>
          <p:nvPr/>
        </p:nvSpPr>
        <p:spPr>
          <a:xfrm>
            <a:off x="7945200" y="2614320"/>
            <a:ext cx="69480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New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12" name="Note: The data and information in this document is reflective of a hypothetical situation and client. This document is to be used for KPMG Virtual Internship purposes only. 2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b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K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482280" y="2700000"/>
            <a:ext cx="657720" cy="3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Old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60000" y="1353960"/>
            <a:ext cx="7465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Majority of customers are between age of 40 – 50.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In new customers there is rise in customers between age of 20 to 30.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860000" y="2473560"/>
            <a:ext cx="3060000" cy="26701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90160" y="2412720"/>
            <a:ext cx="3129840" cy="27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3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Shape 1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9" name="Shape 15"/>
          <p:cNvSpPr/>
          <p:nvPr/>
        </p:nvSpPr>
        <p:spPr>
          <a:xfrm>
            <a:off x="1800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State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0" name="Shape 16"/>
          <p:cNvSpPr/>
          <p:nvPr/>
        </p:nvSpPr>
        <p:spPr>
          <a:xfrm>
            <a:off x="7945200" y="2614320"/>
            <a:ext cx="69480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New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1" name="Note: The data and information in this document is reflective of a hypothetical situation and client. This document is to be used for KPMG Virtual Internship purposes only.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022280" y="2700000"/>
            <a:ext cx="657720" cy="3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Old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24720" y="1474560"/>
            <a:ext cx="4231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Majarity of customers are from NSW.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3237840" cy="24865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602240" y="2423520"/>
            <a:ext cx="3317760" cy="261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20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Shape 2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Shape 22"/>
          <p:cNvSpPr/>
          <p:nvPr/>
        </p:nvSpPr>
        <p:spPr>
          <a:xfrm>
            <a:off x="1800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Wealth Segment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Shape 23"/>
          <p:cNvSpPr/>
          <p:nvPr/>
        </p:nvSpPr>
        <p:spPr>
          <a:xfrm>
            <a:off x="8125200" y="2254320"/>
            <a:ext cx="69480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New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0" name="Note: The data and information in this document is reflective of a hypothetical situation and client. This document is to be used for KPMG Virtual Internship purposes only. 7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780000" y="2388240"/>
            <a:ext cx="657720" cy="3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Old 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360000" y="1353960"/>
            <a:ext cx="5229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Mass customers are generating more revenue.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2251440"/>
            <a:ext cx="3354840" cy="26085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680000" y="2226240"/>
            <a:ext cx="3339720" cy="263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8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Shape 9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7" name="Shape 10"/>
          <p:cNvSpPr/>
          <p:nvPr/>
        </p:nvSpPr>
        <p:spPr>
          <a:xfrm>
            <a:off x="5040000" y="820080"/>
            <a:ext cx="108000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Brand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8" name="Note: The data and information in this document is reflective of a hypothetical situation and client. This document is to be used for KPMG Virtual Internship purposes only. 3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6084000" y="820080"/>
            <a:ext cx="306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Solex is the most sold bike.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Other brands contribute to sell in almost same maner.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220000" y="2160000"/>
            <a:ext cx="3780000" cy="292284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78680" y="2109960"/>
            <a:ext cx="3901320" cy="303372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 txBox="1"/>
          <p:nvPr/>
        </p:nvSpPr>
        <p:spPr>
          <a:xfrm>
            <a:off x="360000" y="900000"/>
            <a:ext cx="126000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Gender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618200" y="900000"/>
            <a:ext cx="288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Females are slightly buying more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bikes compared to males. Difference is negligible.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7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Shape 18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6" name="Shape 19"/>
          <p:cNvSpPr/>
          <p:nvPr/>
        </p:nvSpPr>
        <p:spPr>
          <a:xfrm>
            <a:off x="180000" y="82008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Transactions Over Time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7" name="Note: The data and information in this document is reflective of a hypothetical situation and client. This document is to be used for KPMG Virtual Internship purposes only. 6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80000" y="2160000"/>
            <a:ext cx="3420000" cy="242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1. August and Octomber are peak months for bike purchase.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There is comparitively less sales in june and september month.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780000" y="2163960"/>
            <a:ext cx="5220000" cy="287604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4140000" y="1800000"/>
            <a:ext cx="3009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 u="sng">
                <a:uFillTx/>
                <a:latin typeface="Arial"/>
              </a:rPr>
              <a:t>Old customers Transactions</a:t>
            </a:r>
            <a:endParaRPr b="0" lang="en-IN" sz="18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2024-01-01T13:59:28Z</dcterms:modified>
  <cp:revision>4</cp:revision>
  <dc:subject/>
  <dc:title/>
</cp:coreProperties>
</file>