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79" r:id="rId7"/>
    <p:sldId id="270" r:id="rId8"/>
    <p:sldId id="273" r:id="rId9"/>
    <p:sldId id="274" r:id="rId10"/>
    <p:sldId id="275" r:id="rId11"/>
    <p:sldId id="280" r:id="rId12"/>
    <p:sldId id="281" r:id="rId13"/>
    <p:sldId id="276" r:id="rId14"/>
    <p:sldId id="277" r:id="rId15"/>
    <p:sldId id="27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9/30/2022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MUSIC GENRA CLASSIFICATION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MUSIC GENRA CLASSIFICATION</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MUSIC GENRA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MUSIC GENRA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MUSIC GENRA CLASSIFICATION</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MUSIC GENRA CLASSIFICATION</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MUSIC GENRA CLASSIFICATION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MUSIC GENRA CLASSIFICATION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MUSIC GENRA CLASSIFICATION</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MUSIC GENRA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MUSIC GENRA CLASSIFICATION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764132"/>
            <a:ext cx="4941771" cy="1402672"/>
          </a:xfrm>
        </p:spPr>
        <p:txBody>
          <a:bodyPr/>
          <a:lstStyle/>
          <a:p>
            <a:pPr algn="ctr"/>
            <a:r>
              <a:rPr lang="en-US" sz="4000" b="1" dirty="0">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MUSIC GENRE CLASSIFICATION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774315" y="5690586"/>
            <a:ext cx="1583496" cy="559294"/>
          </a:xfrm>
        </p:spPr>
        <p:txBody>
          <a:bodyPr>
            <a:normAutofit fontScale="25000" lnSpcReduction="20000"/>
          </a:bodyPr>
          <a:lstStyle/>
          <a:p>
            <a:r>
              <a:rPr lang="en-US" sz="5600" b="1" dirty="0">
                <a:latin typeface="Times New Roman" panose="02020603050405020304" pitchFamily="18" charset="0"/>
                <a:cs typeface="Times New Roman" panose="02020603050405020304" pitchFamily="18" charset="0"/>
              </a:rPr>
              <a:t>OMKARAIAH P</a:t>
            </a:r>
          </a:p>
          <a:p>
            <a:r>
              <a:rPr lang="en-US" sz="5600" b="1" dirty="0">
                <a:latin typeface="Times New Roman" panose="02020603050405020304" pitchFamily="18" charset="0"/>
                <a:cs typeface="Times New Roman" panose="02020603050405020304" pitchFamily="18" charset="0"/>
              </a:rPr>
              <a:t>PGDA25</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B870-2E02-A7EC-A91D-65755957E9F9}"/>
              </a:ext>
            </a:extLst>
          </p:cNvPr>
          <p:cNvSpPr>
            <a:spLocks noGrp="1"/>
          </p:cNvSpPr>
          <p:nvPr>
            <p:ph type="title"/>
          </p:nvPr>
        </p:nvSpPr>
        <p:spPr>
          <a:xfrm>
            <a:off x="838200" y="365125"/>
            <a:ext cx="10515600" cy="915035"/>
          </a:xfrm>
        </p:spPr>
        <p:txBody>
          <a:bodyPr/>
          <a:lstStyle/>
          <a:p>
            <a:r>
              <a:rPr lang="en-US" b="1" i="0" dirty="0">
                <a:solidFill>
                  <a:srgbClr val="222222"/>
                </a:solidFill>
                <a:effectLst/>
                <a:latin typeface="Lato" panose="020F0502020204030203" pitchFamily="34" charset="0"/>
              </a:rPr>
              <a:t>Training the Model and making predictions</a:t>
            </a:r>
            <a:endParaRPr lang="en-IN" dirty="0"/>
          </a:p>
        </p:txBody>
      </p:sp>
      <p:sp>
        <p:nvSpPr>
          <p:cNvPr id="4" name="Date Placeholder 3">
            <a:extLst>
              <a:ext uri="{FF2B5EF4-FFF2-40B4-BE49-F238E27FC236}">
                <a16:creationId xmlns:a16="http://schemas.microsoft.com/office/drawing/2014/main" id="{F1E8B21B-CC08-046C-6765-5C0E8928F2CC}"/>
              </a:ext>
            </a:extLst>
          </p:cNvPr>
          <p:cNvSpPr>
            <a:spLocks noGrp="1"/>
          </p:cNvSpPr>
          <p:nvPr>
            <p:ph type="dt" sz="half" idx="10"/>
          </p:nvPr>
        </p:nvSpPr>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C0677CA3-413C-C4DA-9146-8F1B49A59F61}"/>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DAD760C0-73C6-C3D4-7897-386E7FB4E1B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graphicFrame>
        <p:nvGraphicFramePr>
          <p:cNvPr id="8" name="Table 8">
            <a:extLst>
              <a:ext uri="{FF2B5EF4-FFF2-40B4-BE49-F238E27FC236}">
                <a16:creationId xmlns:a16="http://schemas.microsoft.com/office/drawing/2014/main" id="{A1A78B10-2B38-E588-A30E-EFA7E4F52547}"/>
              </a:ext>
            </a:extLst>
          </p:cNvPr>
          <p:cNvGraphicFramePr>
            <a:graphicFrameLocks noGrp="1"/>
          </p:cNvGraphicFramePr>
          <p:nvPr>
            <p:extLst>
              <p:ext uri="{D42A27DB-BD31-4B8C-83A1-F6EECF244321}">
                <p14:modId xmlns:p14="http://schemas.microsoft.com/office/powerpoint/2010/main" val="338043093"/>
              </p:ext>
            </p:extLst>
          </p:nvPr>
        </p:nvGraphicFramePr>
        <p:xfrm>
          <a:off x="2521257" y="1526959"/>
          <a:ext cx="6365290" cy="4208015"/>
        </p:xfrm>
        <a:graphic>
          <a:graphicData uri="http://schemas.openxmlformats.org/drawingml/2006/table">
            <a:tbl>
              <a:tblPr firstRow="1" bandRow="1">
                <a:tableStyleId>{073A0DAA-6AF3-43AB-8588-CEC1D06C72B9}</a:tableStyleId>
              </a:tblPr>
              <a:tblGrid>
                <a:gridCol w="3562823">
                  <a:extLst>
                    <a:ext uri="{9D8B030D-6E8A-4147-A177-3AD203B41FA5}">
                      <a16:colId xmlns:a16="http://schemas.microsoft.com/office/drawing/2014/main" val="4114765315"/>
                    </a:ext>
                  </a:extLst>
                </a:gridCol>
                <a:gridCol w="2802467">
                  <a:extLst>
                    <a:ext uri="{9D8B030D-6E8A-4147-A177-3AD203B41FA5}">
                      <a16:colId xmlns:a16="http://schemas.microsoft.com/office/drawing/2014/main" val="525437146"/>
                    </a:ext>
                  </a:extLst>
                </a:gridCol>
              </a:tblGrid>
              <a:tr h="392458">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4269331204"/>
                  </a:ext>
                </a:extLst>
              </a:tr>
              <a:tr h="392458">
                <a:tc>
                  <a:txBody>
                    <a:bodyPr/>
                    <a:lstStyle/>
                    <a:p>
                      <a:r>
                        <a:rPr lang="en-IN" dirty="0"/>
                        <a:t>Naive Bayes</a:t>
                      </a:r>
                    </a:p>
                  </a:txBody>
                  <a:tcPr/>
                </a:tc>
                <a:tc>
                  <a:txBody>
                    <a:bodyPr/>
                    <a:lstStyle/>
                    <a:p>
                      <a:r>
                        <a:rPr lang="en-IN" dirty="0"/>
                        <a:t>0.52386 </a:t>
                      </a:r>
                    </a:p>
                  </a:txBody>
                  <a:tcPr/>
                </a:tc>
                <a:extLst>
                  <a:ext uri="{0D108BD9-81ED-4DB2-BD59-A6C34878D82A}">
                    <a16:rowId xmlns:a16="http://schemas.microsoft.com/office/drawing/2014/main" val="3508989659"/>
                  </a:ext>
                </a:extLst>
              </a:tr>
              <a:tr h="449145">
                <a:tc>
                  <a:txBody>
                    <a:bodyPr/>
                    <a:lstStyle/>
                    <a:p>
                      <a:r>
                        <a:rPr lang="en-IN" dirty="0"/>
                        <a:t>Stochastic Gradient Descent</a:t>
                      </a:r>
                    </a:p>
                  </a:txBody>
                  <a:tcPr/>
                </a:tc>
                <a:tc>
                  <a:txBody>
                    <a:bodyPr/>
                    <a:lstStyle/>
                    <a:p>
                      <a:r>
                        <a:rPr lang="en-IN" dirty="0"/>
                        <a:t>0.64298</a:t>
                      </a:r>
                    </a:p>
                  </a:txBody>
                  <a:tcPr/>
                </a:tc>
                <a:extLst>
                  <a:ext uri="{0D108BD9-81ED-4DB2-BD59-A6C34878D82A}">
                    <a16:rowId xmlns:a16="http://schemas.microsoft.com/office/drawing/2014/main" val="4207940647"/>
                  </a:ext>
                </a:extLst>
              </a:tr>
              <a:tr h="392458">
                <a:tc>
                  <a:txBody>
                    <a:bodyPr/>
                    <a:lstStyle/>
                    <a:p>
                      <a:r>
                        <a:rPr lang="en-IN" dirty="0"/>
                        <a:t>KNN</a:t>
                      </a:r>
                    </a:p>
                  </a:txBody>
                  <a:tcPr/>
                </a:tc>
                <a:tc>
                  <a:txBody>
                    <a:bodyPr/>
                    <a:lstStyle/>
                    <a:p>
                      <a:r>
                        <a:rPr lang="en-IN" dirty="0"/>
                        <a:t>0.8038</a:t>
                      </a:r>
                    </a:p>
                  </a:txBody>
                  <a:tcPr/>
                </a:tc>
                <a:extLst>
                  <a:ext uri="{0D108BD9-81ED-4DB2-BD59-A6C34878D82A}">
                    <a16:rowId xmlns:a16="http://schemas.microsoft.com/office/drawing/2014/main" val="4103651564"/>
                  </a:ext>
                </a:extLst>
              </a:tr>
              <a:tr h="392458">
                <a:tc>
                  <a:txBody>
                    <a:bodyPr/>
                    <a:lstStyle/>
                    <a:p>
                      <a:r>
                        <a:rPr lang="en-IN" dirty="0"/>
                        <a:t>Decision trees</a:t>
                      </a:r>
                    </a:p>
                  </a:txBody>
                  <a:tcPr/>
                </a:tc>
                <a:tc>
                  <a:txBody>
                    <a:bodyPr/>
                    <a:lstStyle/>
                    <a:p>
                      <a:r>
                        <a:rPr lang="en-IN" dirty="0"/>
                        <a:t>0.64665</a:t>
                      </a:r>
                    </a:p>
                  </a:txBody>
                  <a:tcPr/>
                </a:tc>
                <a:extLst>
                  <a:ext uri="{0D108BD9-81ED-4DB2-BD59-A6C34878D82A}">
                    <a16:rowId xmlns:a16="http://schemas.microsoft.com/office/drawing/2014/main" val="3551304799"/>
                  </a:ext>
                </a:extLst>
              </a:tr>
              <a:tr h="392458">
                <a:tc>
                  <a:txBody>
                    <a:bodyPr/>
                    <a:lstStyle/>
                    <a:p>
                      <a:r>
                        <a:rPr lang="en-IN" dirty="0"/>
                        <a:t>Random Forest</a:t>
                      </a:r>
                    </a:p>
                  </a:txBody>
                  <a:tcPr/>
                </a:tc>
                <a:tc>
                  <a:txBody>
                    <a:bodyPr/>
                    <a:lstStyle/>
                    <a:p>
                      <a:r>
                        <a:rPr lang="en-IN" dirty="0"/>
                        <a:t>0.79479</a:t>
                      </a:r>
                    </a:p>
                  </a:txBody>
                  <a:tcPr/>
                </a:tc>
                <a:extLst>
                  <a:ext uri="{0D108BD9-81ED-4DB2-BD59-A6C34878D82A}">
                    <a16:rowId xmlns:a16="http://schemas.microsoft.com/office/drawing/2014/main" val="2818816572"/>
                  </a:ext>
                </a:extLst>
              </a:tr>
              <a:tr h="449145">
                <a:tc>
                  <a:txBody>
                    <a:bodyPr/>
                    <a:lstStyle/>
                    <a:p>
                      <a:r>
                        <a:rPr lang="en-IN" dirty="0"/>
                        <a:t>Logistic Regression</a:t>
                      </a:r>
                    </a:p>
                  </a:txBody>
                  <a:tcPr/>
                </a:tc>
                <a:tc>
                  <a:txBody>
                    <a:bodyPr/>
                    <a:lstStyle/>
                    <a:p>
                      <a:r>
                        <a:rPr lang="en-IN" dirty="0"/>
                        <a:t>0.67434</a:t>
                      </a:r>
                    </a:p>
                  </a:txBody>
                  <a:tcPr/>
                </a:tc>
                <a:extLst>
                  <a:ext uri="{0D108BD9-81ED-4DB2-BD59-A6C34878D82A}">
                    <a16:rowId xmlns:a16="http://schemas.microsoft.com/office/drawing/2014/main" val="183814901"/>
                  </a:ext>
                </a:extLst>
              </a:tr>
              <a:tr h="449145">
                <a:tc>
                  <a:txBody>
                    <a:bodyPr/>
                    <a:lstStyle/>
                    <a:p>
                      <a:r>
                        <a:rPr lang="en-IN" dirty="0"/>
                        <a:t>Neural Nets</a:t>
                      </a:r>
                    </a:p>
                  </a:txBody>
                  <a:tcPr/>
                </a:tc>
                <a:tc>
                  <a:txBody>
                    <a:bodyPr/>
                    <a:lstStyle/>
                    <a:p>
                      <a:r>
                        <a:rPr lang="en-IN" dirty="0"/>
                        <a:t>0.70103</a:t>
                      </a:r>
                    </a:p>
                  </a:txBody>
                  <a:tcPr/>
                </a:tc>
                <a:extLst>
                  <a:ext uri="{0D108BD9-81ED-4DB2-BD59-A6C34878D82A}">
                    <a16:rowId xmlns:a16="http://schemas.microsoft.com/office/drawing/2014/main" val="2829793487"/>
                  </a:ext>
                </a:extLst>
              </a:tr>
              <a:tr h="449145">
                <a:tc>
                  <a:txBody>
                    <a:bodyPr/>
                    <a:lstStyle/>
                    <a:p>
                      <a:r>
                        <a:rPr lang="en-IN" dirty="0"/>
                        <a:t>Cross Gradient Booster</a:t>
                      </a:r>
                    </a:p>
                  </a:txBody>
                  <a:tcPr/>
                </a:tc>
                <a:tc>
                  <a:txBody>
                    <a:bodyPr/>
                    <a:lstStyle/>
                    <a:p>
                      <a:r>
                        <a:rPr lang="en-IN" dirty="0"/>
                        <a:t>0.89656</a:t>
                      </a:r>
                    </a:p>
                  </a:txBody>
                  <a:tcPr/>
                </a:tc>
                <a:extLst>
                  <a:ext uri="{0D108BD9-81ED-4DB2-BD59-A6C34878D82A}">
                    <a16:rowId xmlns:a16="http://schemas.microsoft.com/office/drawing/2014/main" val="2499552162"/>
                  </a:ext>
                </a:extLst>
              </a:tr>
              <a:tr h="449145">
                <a:tc>
                  <a:txBody>
                    <a:bodyPr/>
                    <a:lstStyle/>
                    <a:p>
                      <a:r>
                        <a:rPr lang="en-IN" dirty="0"/>
                        <a:t>Support Vector Machine</a:t>
                      </a:r>
                    </a:p>
                  </a:txBody>
                  <a:tcPr/>
                </a:tc>
                <a:tc>
                  <a:txBody>
                    <a:bodyPr/>
                    <a:lstStyle/>
                    <a:p>
                      <a:r>
                        <a:rPr lang="en-IN" dirty="0"/>
                        <a:t>0.74274</a:t>
                      </a:r>
                    </a:p>
                  </a:txBody>
                  <a:tcPr/>
                </a:tc>
                <a:extLst>
                  <a:ext uri="{0D108BD9-81ED-4DB2-BD59-A6C34878D82A}">
                    <a16:rowId xmlns:a16="http://schemas.microsoft.com/office/drawing/2014/main" val="513311641"/>
                  </a:ext>
                </a:extLst>
              </a:tr>
            </a:tbl>
          </a:graphicData>
        </a:graphic>
      </p:graphicFrame>
    </p:spTree>
    <p:extLst>
      <p:ext uri="{BB962C8B-B14F-4D97-AF65-F5344CB8AC3E}">
        <p14:creationId xmlns:p14="http://schemas.microsoft.com/office/powerpoint/2010/main" val="276644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E589-569C-667A-119A-DE68F7C99219}"/>
              </a:ext>
            </a:extLst>
          </p:cNvPr>
          <p:cNvSpPr>
            <a:spLocks noGrp="1"/>
          </p:cNvSpPr>
          <p:nvPr>
            <p:ph type="title"/>
          </p:nvPr>
        </p:nvSpPr>
        <p:spPr>
          <a:xfrm>
            <a:off x="838200" y="365125"/>
            <a:ext cx="5638800" cy="793115"/>
          </a:xfrm>
        </p:spPr>
        <p:txBody>
          <a:bodyPr/>
          <a:lstStyle/>
          <a:p>
            <a:r>
              <a:rPr lang="en-IN" b="1" u="sng" dirty="0">
                <a:latin typeface="Times New Roman" panose="02020603050405020304" pitchFamily="18" charset="0"/>
                <a:cs typeface="Times New Roman" panose="02020603050405020304" pitchFamily="18" charset="0"/>
              </a:rPr>
              <a:t>Finding similar songs :-</a:t>
            </a:r>
          </a:p>
        </p:txBody>
      </p:sp>
      <p:sp>
        <p:nvSpPr>
          <p:cNvPr id="4" name="Date Placeholder 3">
            <a:extLst>
              <a:ext uri="{FF2B5EF4-FFF2-40B4-BE49-F238E27FC236}">
                <a16:creationId xmlns:a16="http://schemas.microsoft.com/office/drawing/2014/main" id="{721802EE-91EB-122E-5A2F-4762D4E6AF71}"/>
              </a:ext>
            </a:extLst>
          </p:cNvPr>
          <p:cNvSpPr>
            <a:spLocks noGrp="1"/>
          </p:cNvSpPr>
          <p:nvPr>
            <p:ph type="dt" sz="half" idx="10"/>
          </p:nvPr>
        </p:nvSpPr>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0C980E70-C851-FB71-22A1-CD54C996FD41}"/>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A9DF249E-4A4B-AA7C-1FEC-7E757FC723FD}"/>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4A3201C7-97C4-2C8C-BF8E-365AA5EA09FD}"/>
              </a:ext>
            </a:extLst>
          </p:cNvPr>
          <p:cNvSpPr txBox="1"/>
          <p:nvPr/>
        </p:nvSpPr>
        <p:spPr>
          <a:xfrm>
            <a:off x="685800" y="1158240"/>
            <a:ext cx="10043160" cy="3416320"/>
          </a:xfrm>
          <a:prstGeom prst="rect">
            <a:avLst/>
          </a:prstGeom>
          <a:noFill/>
        </p:spPr>
        <p:txBody>
          <a:bodyPr wrap="square" rtlCol="0">
            <a:spAutoFit/>
          </a:bodyPr>
          <a:lstStyle/>
          <a:p>
            <a:r>
              <a:rPr lang="en-US" dirty="0"/>
              <a:t>def </a:t>
            </a:r>
            <a:r>
              <a:rPr lang="en-US" dirty="0" err="1"/>
              <a:t>find_similar_songs</a:t>
            </a:r>
            <a:r>
              <a:rPr lang="en-US" dirty="0"/>
              <a:t>(name):</a:t>
            </a:r>
          </a:p>
          <a:p>
            <a:r>
              <a:rPr lang="en-US" dirty="0"/>
              <a:t>    # Find songs most similar to another song</a:t>
            </a:r>
          </a:p>
          <a:p>
            <a:r>
              <a:rPr lang="en-US" dirty="0"/>
              <a:t>    series = </a:t>
            </a:r>
            <a:r>
              <a:rPr lang="en-US" dirty="0" err="1"/>
              <a:t>sim_df_names</a:t>
            </a:r>
            <a:r>
              <a:rPr lang="en-US" dirty="0"/>
              <a:t>[name].</a:t>
            </a:r>
            <a:r>
              <a:rPr lang="en-US" dirty="0" err="1"/>
              <a:t>sort_values</a:t>
            </a:r>
            <a:r>
              <a:rPr lang="en-US" dirty="0"/>
              <a:t>(ascending = False)</a:t>
            </a:r>
          </a:p>
          <a:p>
            <a:r>
              <a:rPr lang="en-US" dirty="0"/>
              <a:t>    </a:t>
            </a:r>
          </a:p>
          <a:p>
            <a:r>
              <a:rPr lang="en-US" dirty="0"/>
              <a:t>    # Remove cosine similarity == 1 (songs will always have the best match with themselves)</a:t>
            </a:r>
          </a:p>
          <a:p>
            <a:r>
              <a:rPr lang="en-US" dirty="0"/>
              <a:t>    series = </a:t>
            </a:r>
            <a:r>
              <a:rPr lang="en-US" dirty="0" err="1"/>
              <a:t>series.drop</a:t>
            </a:r>
            <a:r>
              <a:rPr lang="en-US" dirty="0"/>
              <a:t>(name)</a:t>
            </a:r>
          </a:p>
          <a:p>
            <a:r>
              <a:rPr lang="en-US" dirty="0"/>
              <a:t>    </a:t>
            </a:r>
          </a:p>
          <a:p>
            <a:r>
              <a:rPr lang="en-US" dirty="0"/>
              <a:t>    # Display the 5 top matches </a:t>
            </a:r>
          </a:p>
          <a:p>
            <a:r>
              <a:rPr lang="en-US" dirty="0"/>
              <a:t>    print("\n*******\</a:t>
            </a:r>
            <a:r>
              <a:rPr lang="en-US" dirty="0" err="1"/>
              <a:t>nSimilar</a:t>
            </a:r>
            <a:r>
              <a:rPr lang="en-US" dirty="0"/>
              <a:t> songs to ", name)</a:t>
            </a:r>
          </a:p>
          <a:p>
            <a:r>
              <a:rPr lang="en-US" dirty="0"/>
              <a:t>    print(</a:t>
            </a:r>
            <a:r>
              <a:rPr lang="en-US" dirty="0" err="1"/>
              <a:t>series.head</a:t>
            </a:r>
            <a:r>
              <a:rPr lang="en-US" dirty="0"/>
              <a:t>(5))</a:t>
            </a:r>
          </a:p>
          <a:p>
            <a:endParaRPr lang="en-US" dirty="0"/>
          </a:p>
          <a:p>
            <a:endParaRPr lang="en-US" dirty="0"/>
          </a:p>
        </p:txBody>
      </p:sp>
    </p:spTree>
    <p:extLst>
      <p:ext uri="{BB962C8B-B14F-4D97-AF65-F5344CB8AC3E}">
        <p14:creationId xmlns:p14="http://schemas.microsoft.com/office/powerpoint/2010/main" val="383254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8730-861F-E10C-F0BB-59BF6C041D0B}"/>
              </a:ext>
            </a:extLst>
          </p:cNvPr>
          <p:cNvSpPr>
            <a:spLocks noGrp="1"/>
          </p:cNvSpPr>
          <p:nvPr>
            <p:ph type="title"/>
          </p:nvPr>
        </p:nvSpPr>
        <p:spPr>
          <a:xfrm>
            <a:off x="838200" y="365125"/>
            <a:ext cx="3901440" cy="762635"/>
          </a:xfrm>
        </p:spPr>
        <p:txBody>
          <a:bodyPr/>
          <a:lstStyle/>
          <a:p>
            <a:r>
              <a:rPr lang="en-IN" b="1" u="sng" dirty="0">
                <a:latin typeface="Times New Roman" panose="02020603050405020304" pitchFamily="18" charset="0"/>
                <a:cs typeface="Times New Roman" panose="02020603050405020304" pitchFamily="18" charset="0"/>
              </a:rPr>
              <a:t>Conclusion:-</a:t>
            </a:r>
          </a:p>
        </p:txBody>
      </p:sp>
      <p:sp>
        <p:nvSpPr>
          <p:cNvPr id="4" name="Date Placeholder 3">
            <a:extLst>
              <a:ext uri="{FF2B5EF4-FFF2-40B4-BE49-F238E27FC236}">
                <a16:creationId xmlns:a16="http://schemas.microsoft.com/office/drawing/2014/main" id="{28ADD8F0-609A-0FF6-6869-4EB81A9D6453}"/>
              </a:ext>
            </a:extLst>
          </p:cNvPr>
          <p:cNvSpPr>
            <a:spLocks noGrp="1"/>
          </p:cNvSpPr>
          <p:nvPr>
            <p:ph type="dt" sz="half" idx="10"/>
          </p:nvPr>
        </p:nvSpPr>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2A99BCAD-67FD-2984-0122-BBB0C56DD127}"/>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52FBC04E-C787-1148-82B8-E283FA1F053C}"/>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00E2AC2C-BDFB-057F-C802-002AB19CCD40}"/>
              </a:ext>
            </a:extLst>
          </p:cNvPr>
          <p:cNvSpPr txBox="1"/>
          <p:nvPr/>
        </p:nvSpPr>
        <p:spPr>
          <a:xfrm>
            <a:off x="426720" y="1127760"/>
            <a:ext cx="10927080" cy="5115311"/>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main thing to identify and divide the audio into different features is amplitude and frequency that changes within a short span of time.</a:t>
            </a:r>
          </a:p>
          <a:p>
            <a:pPr marL="342900" indent="-34290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We can visualize the audio frequency wave of amplitude and frequency with respect to time in form of a wave plot that can be easily plotted using </a:t>
            </a:r>
            <a:r>
              <a:rPr lang="en-US" sz="2000" b="0" i="0" dirty="0" err="1">
                <a:effectLst/>
                <a:latin typeface="Times New Roman" panose="02020603050405020304" pitchFamily="18" charset="0"/>
                <a:cs typeface="Times New Roman" panose="02020603050405020304" pitchFamily="18" charset="0"/>
              </a:rPr>
              <a:t>librosa</a:t>
            </a:r>
            <a:r>
              <a:rPr lang="en-US" sz="2000" b="0" i="0" dirty="0">
                <a:effectLst/>
                <a:latin typeface="Times New Roman" panose="02020603050405020304" pitchFamily="18" charset="0"/>
                <a:cs typeface="Times New Roman" panose="02020603050405020304" pitchFamily="18" charset="0"/>
              </a:rPr>
              <a:t>.</a:t>
            </a:r>
          </a:p>
          <a:p>
            <a:pPr marL="342900" indent="-34290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MFCCs total provides 39 features related to frequency and amplitude. In that 12 parameters are related to the amplitude of frequencies. It means it provides us with enough frequency channels to analyze audio and this is the reason MFCCs are used everywhere for feature extraction in audios.</a:t>
            </a:r>
          </a:p>
          <a:p>
            <a:pPr marL="342900" indent="-34290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key working of MFCC is to remove vocal excitation (pitch information) by dividing audio into frames, make extracted features independent, adjust the loudness, and frequency of sound according to humans, and capture the context.</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2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4800" dirty="0">
                <a:latin typeface="Algerian" panose="04020705040A02060702" pitchFamily="82" charset="0"/>
              </a:rPr>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058689"/>
          </a:xfrm>
        </p:spPr>
        <p:txBody>
          <a:bodyPr>
            <a:normAutofit/>
          </a:bodyPr>
          <a:lstStyle/>
          <a:p>
            <a:r>
              <a:rPr lang="en-US" dirty="0"/>
              <a:t>POKURI OMKARAIAH</a:t>
            </a:r>
          </a:p>
          <a:p>
            <a:r>
              <a:rPr lang="en-US" dirty="0"/>
              <a:t>OMKARPOKURI06@GMAIL.COM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648557"/>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656948" y="1669002"/>
            <a:ext cx="6036815" cy="4687347"/>
          </a:xfrm>
        </p:spPr>
        <p:txBody>
          <a:bodyPr>
            <a:noAutofit/>
          </a:bodyPr>
          <a:lstStyle/>
          <a:p>
            <a:pPr marL="342900" indent="-342900"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Introduction to Music Genre Classification</a:t>
            </a:r>
          </a:p>
          <a:p>
            <a:pPr marL="342900" indent="-342900"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Project Overview</a:t>
            </a:r>
          </a:p>
          <a:p>
            <a:pPr marL="342900" indent="-342900"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System Prerequisites</a:t>
            </a:r>
          </a:p>
          <a:p>
            <a:pPr marL="742950" lvl="1" indent="-285750"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Overview of Dataset</a:t>
            </a:r>
          </a:p>
          <a:p>
            <a:pPr marL="742950" lvl="1" indent="-285750"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Libraries Installation</a:t>
            </a:r>
          </a:p>
          <a:p>
            <a:pPr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Implement music genre classification from scratch</a:t>
            </a:r>
          </a:p>
          <a:p>
            <a:pPr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Test New Audio Files</a:t>
            </a:r>
          </a:p>
          <a:p>
            <a:pPr algn="l">
              <a:buFont typeface="+mj-lt"/>
              <a:buAutoNum type="arabicPeriod"/>
            </a:pPr>
            <a:r>
              <a:rPr lang="en-US" sz="1600" b="0" i="0" dirty="0">
                <a:solidFill>
                  <a:schemeClr val="bg2"/>
                </a:solidFill>
                <a:effectLst/>
                <a:latin typeface="Times New Roman" panose="02020603050405020304" pitchFamily="18" charset="0"/>
                <a:cs typeface="Times New Roman" panose="02020603050405020304" pitchFamily="18" charset="0"/>
              </a:rPr>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OMKARAIAH</a:t>
            </a:r>
          </a:p>
          <a:p>
            <a:r>
              <a:rPr lang="en-US" dirty="0"/>
              <a:t>PGDA25</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97E6-01AE-5C6D-822E-25C8967819A4}"/>
              </a:ext>
            </a:extLst>
          </p:cNvPr>
          <p:cNvSpPr>
            <a:spLocks noGrp="1"/>
          </p:cNvSpPr>
          <p:nvPr>
            <p:ph type="title"/>
          </p:nvPr>
        </p:nvSpPr>
        <p:spPr>
          <a:xfrm>
            <a:off x="838200" y="365126"/>
            <a:ext cx="10515600" cy="945514"/>
          </a:xfrm>
        </p:spPr>
        <p:txBody>
          <a:bodyPr/>
          <a:lstStyle/>
          <a:p>
            <a:r>
              <a:rPr lang="en-IN" b="1" i="0" u="sng" dirty="0">
                <a:solidFill>
                  <a:srgbClr val="222222"/>
                </a:solidFill>
                <a:effectLst/>
                <a:latin typeface="Times New Roman" panose="02020603050405020304" pitchFamily="18" charset="0"/>
                <a:cs typeface="Times New Roman" panose="02020603050405020304" pitchFamily="18" charset="0"/>
              </a:rPr>
              <a:t>Introduction to Music Genre Classification:-</a:t>
            </a:r>
            <a:endParaRPr lang="en-IN" u="sng" dirty="0"/>
          </a:p>
        </p:txBody>
      </p:sp>
      <p:sp>
        <p:nvSpPr>
          <p:cNvPr id="4" name="Date Placeholder 3">
            <a:extLst>
              <a:ext uri="{FF2B5EF4-FFF2-40B4-BE49-F238E27FC236}">
                <a16:creationId xmlns:a16="http://schemas.microsoft.com/office/drawing/2014/main" id="{5F5A140D-A810-9B27-3D7C-F5408A202DA8}"/>
              </a:ext>
            </a:extLst>
          </p:cNvPr>
          <p:cNvSpPr>
            <a:spLocks noGrp="1"/>
          </p:cNvSpPr>
          <p:nvPr>
            <p:ph type="dt" sz="half" idx="10"/>
          </p:nvPr>
        </p:nvSpPr>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68F9E024-3EF6-2509-0CD8-AFC54782F04F}"/>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3C7EA225-E054-EA24-DC56-6156B55F2952}"/>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8" name="TextBox 7">
            <a:extLst>
              <a:ext uri="{FF2B5EF4-FFF2-40B4-BE49-F238E27FC236}">
                <a16:creationId xmlns:a16="http://schemas.microsoft.com/office/drawing/2014/main" id="{281AB0CE-9BB5-10DE-E406-3FBB6CBF9AD0}"/>
              </a:ext>
            </a:extLst>
          </p:cNvPr>
          <p:cNvSpPr txBox="1"/>
          <p:nvPr/>
        </p:nvSpPr>
        <p:spPr>
          <a:xfrm>
            <a:off x="365760" y="1645920"/>
            <a:ext cx="11430000" cy="3268652"/>
          </a:xfrm>
          <a:prstGeom prst="rect">
            <a:avLst/>
          </a:prstGeom>
          <a:noFill/>
        </p:spPr>
        <p:txBody>
          <a:bodyPr wrap="square" rtlCol="0">
            <a:spAutoFit/>
          </a:bodyPr>
          <a:lstStyle/>
          <a:p>
            <a:pPr>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Audio processing is one of the most complex tasks in data science as compared to image processing and other classification techniques. One such application is music genre classification which aims to classify the audio files in certain categories of sound to which they belong. The application is very important and requires automation to reduce the manual error and time because if we have to classify the music manually then one has to listen out each file for the complete duration. So To automate the process we use Machine learning and deep learning algorithms</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21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771217"/>
          </a:xfrm>
        </p:spPr>
        <p:txBody>
          <a:bodyPr/>
          <a:lstStyle/>
          <a:p>
            <a:pPr algn="l"/>
            <a:r>
              <a:rPr lang="en-IN" b="1" i="0" u="sng" dirty="0">
                <a:solidFill>
                  <a:srgbClr val="222222"/>
                </a:solidFill>
                <a:effectLst/>
                <a:latin typeface="Times New Roman" panose="02020603050405020304" pitchFamily="18" charset="0"/>
                <a:cs typeface="Times New Roman" panose="02020603050405020304" pitchFamily="18" charset="0"/>
              </a:rPr>
              <a:t>Dataset Overview:-</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OMKARAIAH</a:t>
            </a:r>
          </a:p>
          <a:p>
            <a:r>
              <a:rPr lang="en-US" dirty="0"/>
              <a:t>PGDA25</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MUSIC GENRA CLASSIFICATION</a:t>
            </a:r>
            <a:endParaRPr lang="en-US" dirty="0"/>
          </a:p>
        </p:txBody>
      </p:sp>
      <p:sp>
        <p:nvSpPr>
          <p:cNvPr id="5" name="TextBox 4">
            <a:extLst>
              <a:ext uri="{FF2B5EF4-FFF2-40B4-BE49-F238E27FC236}">
                <a16:creationId xmlns:a16="http://schemas.microsoft.com/office/drawing/2014/main" id="{DDA6CA5C-78DC-41AD-F452-9D4AAB670789}"/>
              </a:ext>
            </a:extLst>
          </p:cNvPr>
          <p:cNvSpPr txBox="1"/>
          <p:nvPr/>
        </p:nvSpPr>
        <p:spPr>
          <a:xfrm>
            <a:off x="363984" y="1393794"/>
            <a:ext cx="11584176" cy="4401205"/>
          </a:xfrm>
          <a:prstGeom prst="rect">
            <a:avLst/>
          </a:prstGeom>
          <a:noFill/>
        </p:spPr>
        <p:txBody>
          <a:bodyPr wrap="square" rtlCol="0">
            <a:sp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The dataset we will use is named the GTZAN genre collection dataset which is a very popular audio collection dataset. It contains approximately 1000 audio files that belong to 10 different classes. Each audio file is in .wav format (extension).</a:t>
            </a:r>
          </a:p>
          <a:p>
            <a:r>
              <a:rPr lang="en-US" sz="2000" b="0" i="0" dirty="0">
                <a:solidFill>
                  <a:srgbClr val="222222"/>
                </a:solidFill>
                <a:effectLst/>
                <a:latin typeface="Times New Roman" panose="02020603050405020304" pitchFamily="18" charset="0"/>
                <a:cs typeface="Times New Roman" panose="02020603050405020304" pitchFamily="18" charset="0"/>
              </a:rPr>
              <a:t> The classes to which audio files belong are</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 Blues</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Hip-hop</a:t>
            </a:r>
            <a:endParaRPr lang="en-US" sz="2000" dirty="0">
              <a:solidFill>
                <a:srgbClr val="22222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classical</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Pop</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Disco</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Country</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Metal</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Jazz</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Reggae, and</a:t>
            </a:r>
          </a:p>
          <a:p>
            <a:pPr marL="342900" indent="-34290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Rock.</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029226-78AE-3FB8-F00A-90459CF543FC}"/>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8997-E8DC-A13B-757E-A46988B534B8}"/>
              </a:ext>
            </a:extLst>
          </p:cNvPr>
          <p:cNvSpPr>
            <a:spLocks noGrp="1"/>
          </p:cNvSpPr>
          <p:nvPr>
            <p:ph type="title"/>
          </p:nvPr>
        </p:nvSpPr>
        <p:spPr>
          <a:xfrm>
            <a:off x="838200" y="365125"/>
            <a:ext cx="5979850" cy="868871"/>
          </a:xfrm>
        </p:spPr>
        <p:txBody>
          <a:bodyPr/>
          <a:lstStyle/>
          <a:p>
            <a:r>
              <a:rPr lang="en-IN" b="1" i="0" u="sng" dirty="0">
                <a:solidFill>
                  <a:srgbClr val="222222"/>
                </a:solidFill>
                <a:effectLst/>
                <a:latin typeface="Times New Roman" panose="02020603050405020304" pitchFamily="18" charset="0"/>
                <a:cs typeface="Times New Roman" panose="02020603050405020304" pitchFamily="18" charset="0"/>
              </a:rPr>
              <a:t>Libraries Installation:-</a:t>
            </a:r>
            <a:endParaRPr lang="en-IN"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90F94F-F827-2E88-4640-703926A422B5}"/>
              </a:ext>
            </a:extLst>
          </p:cNvPr>
          <p:cNvSpPr>
            <a:spLocks noGrp="1"/>
          </p:cNvSpPr>
          <p:nvPr>
            <p:ph type="dt" sz="half" idx="10"/>
          </p:nvPr>
        </p:nvSpPr>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242E35A1-5992-B01F-093E-3D8EB26F1BA3}"/>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A6443A47-26DE-5FDA-F74D-573A6C866D72}"/>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1" name="TextBox 10">
            <a:extLst>
              <a:ext uri="{FF2B5EF4-FFF2-40B4-BE49-F238E27FC236}">
                <a16:creationId xmlns:a16="http://schemas.microsoft.com/office/drawing/2014/main" id="{F980D411-B829-090A-A657-9AFB0AE58BA9}"/>
              </a:ext>
            </a:extLst>
          </p:cNvPr>
          <p:cNvSpPr txBox="1"/>
          <p:nvPr/>
        </p:nvSpPr>
        <p:spPr>
          <a:xfrm>
            <a:off x="985421" y="1260629"/>
            <a:ext cx="5979850"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os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import pandas as pd</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as np</a:t>
            </a:r>
          </a:p>
          <a:p>
            <a:r>
              <a:rPr lang="en-IN" sz="2000" dirty="0">
                <a:latin typeface="Times New Roman" panose="02020603050405020304" pitchFamily="18" charset="0"/>
                <a:cs typeface="Times New Roman" panose="02020603050405020304" pitchFamily="18" charset="0"/>
              </a:rPr>
              <a:t>import seaborn as </a:t>
            </a:r>
            <a:r>
              <a:rPr lang="en-IN" sz="2000" dirty="0" err="1">
                <a:latin typeface="Times New Roman" panose="02020603050405020304" pitchFamily="18" charset="0"/>
                <a:cs typeface="Times New Roman" panose="02020603050405020304" pitchFamily="18" charset="0"/>
              </a:rPr>
              <a:t>sns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matplotlib.pyplot</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plt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%matplotlib inline</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sklearn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import math</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librosa</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librosa.display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import warnings</a:t>
            </a:r>
          </a:p>
          <a:p>
            <a:r>
              <a:rPr lang="en-IN" sz="2000" dirty="0" err="1">
                <a:latin typeface="Times New Roman" panose="02020603050405020304" pitchFamily="18" charset="0"/>
                <a:cs typeface="Times New Roman" panose="02020603050405020304" pitchFamily="18" charset="0"/>
              </a:rPr>
              <a:t>warnings.filterwarnings</a:t>
            </a:r>
            <a:r>
              <a:rPr lang="en-IN" sz="2000" dirty="0">
                <a:latin typeface="Times New Roman" panose="02020603050405020304" pitchFamily="18" charset="0"/>
                <a:cs typeface="Times New Roman" panose="02020603050405020304" pitchFamily="18" charset="0"/>
              </a:rPr>
              <a:t>('ignore’)</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python_speech_features</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mfcc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38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F014-2BB3-0744-5A0C-7F379CF6C040}"/>
              </a:ext>
            </a:extLst>
          </p:cNvPr>
          <p:cNvSpPr>
            <a:spLocks noGrp="1"/>
          </p:cNvSpPr>
          <p:nvPr>
            <p:ph type="title"/>
          </p:nvPr>
        </p:nvSpPr>
        <p:spPr>
          <a:xfrm>
            <a:off x="838200" y="365126"/>
            <a:ext cx="6627920" cy="454295"/>
          </a:xfrm>
        </p:spPr>
        <p:txBody>
          <a:bodyPr>
            <a:normAutofit fontScale="90000"/>
          </a:bodyPr>
          <a:lstStyle/>
          <a:p>
            <a:r>
              <a:rPr lang="en-IN" b="1" i="0" u="sng" dirty="0">
                <a:solidFill>
                  <a:srgbClr val="000000"/>
                </a:solidFill>
                <a:effectLst/>
                <a:latin typeface="Helvetica Neue"/>
              </a:rPr>
              <a:t>Wave plots of all genres:-</a:t>
            </a:r>
            <a:endParaRPr lang="en-IN" u="sng" dirty="0"/>
          </a:p>
        </p:txBody>
      </p:sp>
      <p:sp>
        <p:nvSpPr>
          <p:cNvPr id="4" name="Date Placeholder 3">
            <a:extLst>
              <a:ext uri="{FF2B5EF4-FFF2-40B4-BE49-F238E27FC236}">
                <a16:creationId xmlns:a16="http://schemas.microsoft.com/office/drawing/2014/main" id="{B7BED4B8-F0A2-6DE6-E189-E3C2709C90CA}"/>
              </a:ext>
            </a:extLst>
          </p:cNvPr>
          <p:cNvSpPr>
            <a:spLocks noGrp="1"/>
          </p:cNvSpPr>
          <p:nvPr>
            <p:ph type="dt" sz="half" idx="10"/>
          </p:nvPr>
        </p:nvSpPr>
        <p:spPr/>
        <p:txBody>
          <a:bodyPr/>
          <a:lstStyle/>
          <a:p>
            <a:r>
              <a:rPr lang="en-US" dirty="0"/>
              <a:t>OMKARAIAH</a:t>
            </a:r>
          </a:p>
          <a:p>
            <a:r>
              <a:rPr lang="en-US" dirty="0"/>
              <a:t>PGDA25</a:t>
            </a:r>
          </a:p>
        </p:txBody>
      </p:sp>
      <p:sp>
        <p:nvSpPr>
          <p:cNvPr id="5" name="Footer Placeholder 4">
            <a:extLst>
              <a:ext uri="{FF2B5EF4-FFF2-40B4-BE49-F238E27FC236}">
                <a16:creationId xmlns:a16="http://schemas.microsoft.com/office/drawing/2014/main" id="{F6121ECA-05AF-6859-616E-09829B004DB4}"/>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86A61C23-A61D-37FE-F518-8FB32DB4EA24}"/>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218850EA-519D-57F9-1BA1-0DCA8DB53625}"/>
              </a:ext>
            </a:extLst>
          </p:cNvPr>
          <p:cNvSpPr txBox="1"/>
          <p:nvPr/>
        </p:nvSpPr>
        <p:spPr>
          <a:xfrm>
            <a:off x="372862" y="819421"/>
            <a:ext cx="11434440" cy="5632311"/>
          </a:xfrm>
          <a:prstGeom prst="rect">
            <a:avLst/>
          </a:prstGeom>
          <a:noFill/>
        </p:spPr>
        <p:txBody>
          <a:bodyPr wrap="square" rtlCol="0">
            <a:spAutoFit/>
          </a:bodyPr>
          <a:lstStyle/>
          <a:p>
            <a:r>
              <a:rPr lang="en-IN" dirty="0"/>
              <a:t>for </a:t>
            </a:r>
            <a:r>
              <a:rPr lang="en-IN" dirty="0" err="1"/>
              <a:t>i</a:t>
            </a:r>
            <a:r>
              <a:rPr lang="en-IN" dirty="0"/>
              <a:t> in genres:</a:t>
            </a:r>
          </a:p>
          <a:p>
            <a:r>
              <a:rPr lang="en-IN" dirty="0" err="1"/>
              <a:t>aud,sr</a:t>
            </a:r>
            <a:r>
              <a:rPr lang="en-IN" dirty="0"/>
              <a:t>=</a:t>
            </a:r>
            <a:r>
              <a:rPr lang="en-IN" dirty="0" err="1"/>
              <a:t>librosa.load</a:t>
            </a:r>
            <a:r>
              <a:rPr lang="en-IN" dirty="0"/>
              <a:t>(</a:t>
            </a:r>
            <a:r>
              <a:rPr lang="en-IN" dirty="0" err="1"/>
              <a:t>os.path.join</a:t>
            </a:r>
            <a:r>
              <a:rPr lang="en-IN" dirty="0"/>
              <a:t>(path,'genres_original',</a:t>
            </a:r>
            <a:r>
              <a:rPr lang="en-IN" dirty="0" err="1"/>
              <a:t>i,f</a:t>
            </a:r>
            <a:r>
              <a:rPr lang="en-IN" dirty="0"/>
              <a:t>'{</a:t>
            </a:r>
            <a:r>
              <a:rPr lang="en-IN" dirty="0" err="1"/>
              <a:t>i</a:t>
            </a:r>
            <a:r>
              <a:rPr lang="en-IN" dirty="0"/>
              <a:t>}.00001.wav'))</a:t>
            </a:r>
          </a:p>
          <a:p>
            <a:r>
              <a:rPr lang="en-IN" dirty="0"/>
              <a:t>    </a:t>
            </a:r>
            <a:r>
              <a:rPr lang="en-IN" dirty="0" err="1"/>
              <a:t>plt.figure</a:t>
            </a:r>
            <a:r>
              <a:rPr lang="en-IN" dirty="0"/>
              <a:t>(</a:t>
            </a:r>
            <a:r>
              <a:rPr lang="en-IN" dirty="0" err="1"/>
              <a:t>figsize</a:t>
            </a:r>
            <a:r>
              <a:rPr lang="en-IN" dirty="0"/>
              <a:t>=(12,4))</a:t>
            </a:r>
          </a:p>
          <a:p>
            <a:r>
              <a:rPr lang="en-IN" dirty="0"/>
              <a:t>    </a:t>
            </a:r>
            <a:r>
              <a:rPr lang="en-IN" dirty="0" err="1"/>
              <a:t>librosa.display.waveshow</a:t>
            </a:r>
            <a:r>
              <a:rPr lang="en-IN" dirty="0"/>
              <a:t>(y=</a:t>
            </a:r>
            <a:r>
              <a:rPr lang="en-IN" dirty="0" err="1"/>
              <a:t>aud,sr</a:t>
            </a:r>
            <a:r>
              <a:rPr lang="en-IN" dirty="0"/>
              <a:t>=</a:t>
            </a:r>
            <a:r>
              <a:rPr lang="en-IN" dirty="0" err="1"/>
              <a:t>sr,color</a:t>
            </a:r>
            <a:r>
              <a:rPr lang="en-IN" dirty="0"/>
              <a:t>='r')</a:t>
            </a:r>
          </a:p>
          <a:p>
            <a:r>
              <a:rPr lang="en-IN" dirty="0"/>
              <a:t>    </a:t>
            </a:r>
            <a:r>
              <a:rPr lang="en-IN" dirty="0" err="1"/>
              <a:t>plt.title</a:t>
            </a:r>
            <a:r>
              <a:rPr lang="en-IN" dirty="0"/>
              <a:t>(f'{</a:t>
            </a:r>
            <a:r>
              <a:rPr lang="en-IN" dirty="0" err="1"/>
              <a:t>i</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3074" name="Picture 2">
            <a:extLst>
              <a:ext uri="{FF2B5EF4-FFF2-40B4-BE49-F238E27FC236}">
                <a16:creationId xmlns:a16="http://schemas.microsoft.com/office/drawing/2014/main" id="{2DE0460D-2AA8-3E60-700B-DFB6B914E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83" y="2303947"/>
            <a:ext cx="3293616" cy="12014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CBAC011-B05D-9CD5-8B3B-3768EBBB8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080" y="2303947"/>
            <a:ext cx="3293617" cy="12014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54AADD3-4E5E-FB1B-79A0-0F21DFE23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739" y="2413484"/>
            <a:ext cx="3212592" cy="120149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BD039F0-039D-8A33-942E-C13D6E631E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22" y="3581875"/>
            <a:ext cx="3293616" cy="13316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64698C7-2A04-109E-CBD9-DEFAB1F9428D}"/>
              </a:ext>
            </a:extLst>
          </p:cNvPr>
          <p:cNvPicPr>
            <a:picLocks noChangeAspect="1"/>
          </p:cNvPicPr>
          <p:nvPr/>
        </p:nvPicPr>
        <p:blipFill>
          <a:blip r:embed="rId6"/>
          <a:stretch>
            <a:fillRect/>
          </a:stretch>
        </p:blipFill>
        <p:spPr>
          <a:xfrm>
            <a:off x="4305080" y="3505438"/>
            <a:ext cx="3398437" cy="1414862"/>
          </a:xfrm>
          <a:prstGeom prst="rect">
            <a:avLst/>
          </a:prstGeom>
        </p:spPr>
      </p:pic>
      <p:pic>
        <p:nvPicPr>
          <p:cNvPr id="15" name="Picture 14">
            <a:extLst>
              <a:ext uri="{FF2B5EF4-FFF2-40B4-BE49-F238E27FC236}">
                <a16:creationId xmlns:a16="http://schemas.microsoft.com/office/drawing/2014/main" id="{9A372AD9-2133-A02F-9136-9C848F5F8EA6}"/>
              </a:ext>
            </a:extLst>
          </p:cNvPr>
          <p:cNvPicPr>
            <a:picLocks noChangeAspect="1"/>
          </p:cNvPicPr>
          <p:nvPr/>
        </p:nvPicPr>
        <p:blipFill>
          <a:blip r:embed="rId7"/>
          <a:stretch>
            <a:fillRect/>
          </a:stretch>
        </p:blipFill>
        <p:spPr>
          <a:xfrm>
            <a:off x="8237298" y="3505437"/>
            <a:ext cx="3218033" cy="1484527"/>
          </a:xfrm>
          <a:prstGeom prst="rect">
            <a:avLst/>
          </a:prstGeom>
        </p:spPr>
      </p:pic>
      <p:pic>
        <p:nvPicPr>
          <p:cNvPr id="17" name="Picture 16">
            <a:extLst>
              <a:ext uri="{FF2B5EF4-FFF2-40B4-BE49-F238E27FC236}">
                <a16:creationId xmlns:a16="http://schemas.microsoft.com/office/drawing/2014/main" id="{CB484D71-5748-4B27-6F65-AC14DC69CD99}"/>
              </a:ext>
            </a:extLst>
          </p:cNvPr>
          <p:cNvPicPr>
            <a:picLocks noChangeAspect="1"/>
          </p:cNvPicPr>
          <p:nvPr/>
        </p:nvPicPr>
        <p:blipFill>
          <a:blip r:embed="rId8"/>
          <a:stretch>
            <a:fillRect/>
          </a:stretch>
        </p:blipFill>
        <p:spPr>
          <a:xfrm>
            <a:off x="562622" y="4989964"/>
            <a:ext cx="3293616" cy="1405410"/>
          </a:xfrm>
          <a:prstGeom prst="rect">
            <a:avLst/>
          </a:prstGeom>
        </p:spPr>
      </p:pic>
      <p:pic>
        <p:nvPicPr>
          <p:cNvPr id="19" name="Picture 18">
            <a:extLst>
              <a:ext uri="{FF2B5EF4-FFF2-40B4-BE49-F238E27FC236}">
                <a16:creationId xmlns:a16="http://schemas.microsoft.com/office/drawing/2014/main" id="{8EE820FE-70A9-E045-F120-06BD0DA9C214}"/>
              </a:ext>
            </a:extLst>
          </p:cNvPr>
          <p:cNvPicPr>
            <a:picLocks noChangeAspect="1"/>
          </p:cNvPicPr>
          <p:nvPr/>
        </p:nvPicPr>
        <p:blipFill>
          <a:blip r:embed="rId9"/>
          <a:stretch>
            <a:fillRect/>
          </a:stretch>
        </p:blipFill>
        <p:spPr>
          <a:xfrm>
            <a:off x="4369524" y="5007906"/>
            <a:ext cx="3398437" cy="1484528"/>
          </a:xfrm>
          <a:prstGeom prst="rect">
            <a:avLst/>
          </a:prstGeom>
        </p:spPr>
      </p:pic>
      <p:pic>
        <p:nvPicPr>
          <p:cNvPr id="21" name="Picture 20">
            <a:extLst>
              <a:ext uri="{FF2B5EF4-FFF2-40B4-BE49-F238E27FC236}">
                <a16:creationId xmlns:a16="http://schemas.microsoft.com/office/drawing/2014/main" id="{42080382-7815-DF20-B856-A40545081D28}"/>
              </a:ext>
            </a:extLst>
          </p:cNvPr>
          <p:cNvPicPr>
            <a:picLocks noChangeAspect="1"/>
          </p:cNvPicPr>
          <p:nvPr/>
        </p:nvPicPr>
        <p:blipFill>
          <a:blip r:embed="rId10"/>
          <a:stretch>
            <a:fillRect/>
          </a:stretch>
        </p:blipFill>
        <p:spPr>
          <a:xfrm>
            <a:off x="8237298" y="5007906"/>
            <a:ext cx="3293616" cy="1533311"/>
          </a:xfrm>
          <a:prstGeom prst="rect">
            <a:avLst/>
          </a:prstGeom>
        </p:spPr>
      </p:pic>
      <p:pic>
        <p:nvPicPr>
          <p:cNvPr id="23" name="Picture 22">
            <a:extLst>
              <a:ext uri="{FF2B5EF4-FFF2-40B4-BE49-F238E27FC236}">
                <a16:creationId xmlns:a16="http://schemas.microsoft.com/office/drawing/2014/main" id="{4420A4F6-EEAF-8F62-62FF-CB429AFA2743}"/>
              </a:ext>
            </a:extLst>
          </p:cNvPr>
          <p:cNvPicPr>
            <a:picLocks noChangeAspect="1"/>
          </p:cNvPicPr>
          <p:nvPr/>
        </p:nvPicPr>
        <p:blipFill>
          <a:blip r:embed="rId11"/>
          <a:stretch>
            <a:fillRect/>
          </a:stretch>
        </p:blipFill>
        <p:spPr>
          <a:xfrm>
            <a:off x="8237297" y="1038495"/>
            <a:ext cx="3218034" cy="1267188"/>
          </a:xfrm>
          <a:prstGeom prst="rect">
            <a:avLst/>
          </a:prstGeom>
        </p:spPr>
      </p:pic>
    </p:spTree>
    <p:extLst>
      <p:ext uri="{BB962C8B-B14F-4D97-AF65-F5344CB8AC3E}">
        <p14:creationId xmlns:p14="http://schemas.microsoft.com/office/powerpoint/2010/main" val="140331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F795-82C7-C65B-94E2-505FC7C0FDDA}"/>
              </a:ext>
            </a:extLst>
          </p:cNvPr>
          <p:cNvSpPr>
            <a:spLocks noGrp="1"/>
          </p:cNvSpPr>
          <p:nvPr>
            <p:ph type="title"/>
          </p:nvPr>
        </p:nvSpPr>
        <p:spPr>
          <a:xfrm>
            <a:off x="284085" y="363984"/>
            <a:ext cx="11549849" cy="1502637"/>
          </a:xfrm>
        </p:spPr>
        <p:txBody>
          <a:bodyPr>
            <a:normAutofit fontScale="90000"/>
          </a:bodyPr>
          <a:lstStyle/>
          <a:p>
            <a:pPr algn="l"/>
            <a:r>
              <a:rPr lang="en-US" dirty="0">
                <a:latin typeface="Times New Roman" panose="02020603050405020304" pitchFamily="18" charset="0"/>
                <a:cs typeface="Times New Roman" panose="02020603050405020304" pitchFamily="18" charset="0"/>
              </a:rPr>
              <a:t>#reading the 30 s csv</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a:t>
            </a:r>
            <a:r>
              <a:rPr lang="en-US" dirty="0" err="1">
                <a:latin typeface="Times New Roman" panose="02020603050405020304" pitchFamily="18" charset="0"/>
                <a:cs typeface="Times New Roman" panose="02020603050405020304" pitchFamily="18" charset="0"/>
              </a:rPr>
              <a:t>pd.read_csv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os.path.join</a:t>
            </a:r>
            <a:r>
              <a:rPr lang="en-US" dirty="0">
                <a:latin typeface="Times New Roman" panose="02020603050405020304" pitchFamily="18" charset="0"/>
                <a:cs typeface="Times New Roman" panose="02020603050405020304" pitchFamily="18" charset="0"/>
              </a:rPr>
              <a:t>(path,'features_30_sec.csv'))</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data.head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0EA6622-30E9-4AA8-D6D5-A58D94449C38}"/>
              </a:ext>
            </a:extLst>
          </p:cNvPr>
          <p:cNvSpPr>
            <a:spLocks noGrp="1"/>
          </p:cNvSpPr>
          <p:nvPr>
            <p:ph type="dt" sz="half" idx="10"/>
          </p:nvPr>
        </p:nvSpPr>
        <p:spPr>
          <a:xfrm>
            <a:off x="802686" y="6356350"/>
            <a:ext cx="2743200" cy="365125"/>
          </a:xfrm>
        </p:spPr>
        <p:txBody>
          <a:bodyPr/>
          <a:lstStyle/>
          <a:p>
            <a:r>
              <a:rPr lang="en-US" dirty="0">
                <a:latin typeface="Times New Roman" panose="02020603050405020304" pitchFamily="18" charset="0"/>
                <a:cs typeface="Times New Roman" panose="02020603050405020304" pitchFamily="18" charset="0"/>
              </a:rPr>
              <a:t>OMKARAIAH</a:t>
            </a:r>
          </a:p>
          <a:p>
            <a:r>
              <a:rPr lang="en-US" dirty="0">
                <a:latin typeface="Times New Roman" panose="02020603050405020304" pitchFamily="18" charset="0"/>
                <a:cs typeface="Times New Roman" panose="02020603050405020304" pitchFamily="18" charset="0"/>
              </a:rPr>
              <a:t>PGDA25</a:t>
            </a:r>
          </a:p>
        </p:txBody>
      </p:sp>
      <p:sp>
        <p:nvSpPr>
          <p:cNvPr id="5" name="Footer Placeholder 4">
            <a:extLst>
              <a:ext uri="{FF2B5EF4-FFF2-40B4-BE49-F238E27FC236}">
                <a16:creationId xmlns:a16="http://schemas.microsoft.com/office/drawing/2014/main" id="{BD06A028-8486-4F21-484A-8076262A2613}"/>
              </a:ext>
            </a:extLst>
          </p:cNvPr>
          <p:cNvSpPr>
            <a:spLocks noGrp="1"/>
          </p:cNvSpPr>
          <p:nvPr>
            <p:ph type="ftr" sz="quarter" idx="11"/>
          </p:nvPr>
        </p:nvSpPr>
        <p:spPr>
          <a:xfrm>
            <a:off x="4003086" y="6356350"/>
            <a:ext cx="4114800" cy="365125"/>
          </a:xfrm>
        </p:spPr>
        <p:txBody>
          <a:bodyPr/>
          <a:lstStyle/>
          <a:p>
            <a:r>
              <a:rPr lang="en-US">
                <a:latin typeface="Times New Roman" panose="02020603050405020304" pitchFamily="18" charset="0"/>
                <a:cs typeface="Times New Roman" panose="02020603050405020304" pitchFamily="18" charset="0"/>
              </a:rPr>
              <a:t>MUSIC GENRA CLASSIFICATION</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0056B28-5A18-7CD8-AE48-77BA19C796DC}"/>
              </a:ext>
            </a:extLst>
          </p:cNvPr>
          <p:cNvSpPr>
            <a:spLocks noGrp="1"/>
          </p:cNvSpPr>
          <p:nvPr>
            <p:ph type="sldNum" sz="quarter" idx="12"/>
          </p:nvPr>
        </p:nvSpPr>
        <p:spPr>
          <a:xfrm>
            <a:off x="8575086" y="6356350"/>
            <a:ext cx="2743200" cy="365125"/>
          </a:xfrm>
        </p:spPr>
        <p:txBody>
          <a:bodyPr/>
          <a:lstStyle/>
          <a:p>
            <a:fld id="{A49DFD55-3C28-40EF-9E31-A92D2E4017FF}"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7441995F-38D2-D5F3-3E2B-EBCC753D8748}"/>
              </a:ext>
            </a:extLst>
          </p:cNvPr>
          <p:cNvGraphicFramePr>
            <a:graphicFrameLocks noGrp="1"/>
          </p:cNvGraphicFramePr>
          <p:nvPr>
            <p:extLst>
              <p:ext uri="{D42A27DB-BD31-4B8C-83A1-F6EECF244321}">
                <p14:modId xmlns:p14="http://schemas.microsoft.com/office/powerpoint/2010/main" val="2147770948"/>
              </p:ext>
            </p:extLst>
          </p:nvPr>
        </p:nvGraphicFramePr>
        <p:xfrm>
          <a:off x="186431" y="1669003"/>
          <a:ext cx="11807312" cy="4463574"/>
        </p:xfrm>
        <a:graphic>
          <a:graphicData uri="http://schemas.openxmlformats.org/drawingml/2006/table">
            <a:tbl>
              <a:tblPr/>
              <a:tblGrid>
                <a:gridCol w="536696">
                  <a:extLst>
                    <a:ext uri="{9D8B030D-6E8A-4147-A177-3AD203B41FA5}">
                      <a16:colId xmlns:a16="http://schemas.microsoft.com/office/drawing/2014/main" val="1555463707"/>
                    </a:ext>
                  </a:extLst>
                </a:gridCol>
                <a:gridCol w="536696">
                  <a:extLst>
                    <a:ext uri="{9D8B030D-6E8A-4147-A177-3AD203B41FA5}">
                      <a16:colId xmlns:a16="http://schemas.microsoft.com/office/drawing/2014/main" val="84992622"/>
                    </a:ext>
                  </a:extLst>
                </a:gridCol>
                <a:gridCol w="536696">
                  <a:extLst>
                    <a:ext uri="{9D8B030D-6E8A-4147-A177-3AD203B41FA5}">
                      <a16:colId xmlns:a16="http://schemas.microsoft.com/office/drawing/2014/main" val="381762175"/>
                    </a:ext>
                  </a:extLst>
                </a:gridCol>
                <a:gridCol w="536696">
                  <a:extLst>
                    <a:ext uri="{9D8B030D-6E8A-4147-A177-3AD203B41FA5}">
                      <a16:colId xmlns:a16="http://schemas.microsoft.com/office/drawing/2014/main" val="1882342959"/>
                    </a:ext>
                  </a:extLst>
                </a:gridCol>
                <a:gridCol w="536696">
                  <a:extLst>
                    <a:ext uri="{9D8B030D-6E8A-4147-A177-3AD203B41FA5}">
                      <a16:colId xmlns:a16="http://schemas.microsoft.com/office/drawing/2014/main" val="3035844810"/>
                    </a:ext>
                  </a:extLst>
                </a:gridCol>
                <a:gridCol w="536696">
                  <a:extLst>
                    <a:ext uri="{9D8B030D-6E8A-4147-A177-3AD203B41FA5}">
                      <a16:colId xmlns:a16="http://schemas.microsoft.com/office/drawing/2014/main" val="1119065842"/>
                    </a:ext>
                  </a:extLst>
                </a:gridCol>
                <a:gridCol w="536696">
                  <a:extLst>
                    <a:ext uri="{9D8B030D-6E8A-4147-A177-3AD203B41FA5}">
                      <a16:colId xmlns:a16="http://schemas.microsoft.com/office/drawing/2014/main" val="598424003"/>
                    </a:ext>
                  </a:extLst>
                </a:gridCol>
                <a:gridCol w="536696">
                  <a:extLst>
                    <a:ext uri="{9D8B030D-6E8A-4147-A177-3AD203B41FA5}">
                      <a16:colId xmlns:a16="http://schemas.microsoft.com/office/drawing/2014/main" val="2868301818"/>
                    </a:ext>
                  </a:extLst>
                </a:gridCol>
                <a:gridCol w="536696">
                  <a:extLst>
                    <a:ext uri="{9D8B030D-6E8A-4147-A177-3AD203B41FA5}">
                      <a16:colId xmlns:a16="http://schemas.microsoft.com/office/drawing/2014/main" val="2753529034"/>
                    </a:ext>
                  </a:extLst>
                </a:gridCol>
                <a:gridCol w="536696">
                  <a:extLst>
                    <a:ext uri="{9D8B030D-6E8A-4147-A177-3AD203B41FA5}">
                      <a16:colId xmlns:a16="http://schemas.microsoft.com/office/drawing/2014/main" val="3112576370"/>
                    </a:ext>
                  </a:extLst>
                </a:gridCol>
                <a:gridCol w="536696">
                  <a:extLst>
                    <a:ext uri="{9D8B030D-6E8A-4147-A177-3AD203B41FA5}">
                      <a16:colId xmlns:a16="http://schemas.microsoft.com/office/drawing/2014/main" val="1576596817"/>
                    </a:ext>
                  </a:extLst>
                </a:gridCol>
                <a:gridCol w="536696">
                  <a:extLst>
                    <a:ext uri="{9D8B030D-6E8A-4147-A177-3AD203B41FA5}">
                      <a16:colId xmlns:a16="http://schemas.microsoft.com/office/drawing/2014/main" val="2934080816"/>
                    </a:ext>
                  </a:extLst>
                </a:gridCol>
                <a:gridCol w="536696">
                  <a:extLst>
                    <a:ext uri="{9D8B030D-6E8A-4147-A177-3AD203B41FA5}">
                      <a16:colId xmlns:a16="http://schemas.microsoft.com/office/drawing/2014/main" val="2910385974"/>
                    </a:ext>
                  </a:extLst>
                </a:gridCol>
                <a:gridCol w="536696">
                  <a:extLst>
                    <a:ext uri="{9D8B030D-6E8A-4147-A177-3AD203B41FA5}">
                      <a16:colId xmlns:a16="http://schemas.microsoft.com/office/drawing/2014/main" val="3603890628"/>
                    </a:ext>
                  </a:extLst>
                </a:gridCol>
                <a:gridCol w="536696">
                  <a:extLst>
                    <a:ext uri="{9D8B030D-6E8A-4147-A177-3AD203B41FA5}">
                      <a16:colId xmlns:a16="http://schemas.microsoft.com/office/drawing/2014/main" val="1859632252"/>
                    </a:ext>
                  </a:extLst>
                </a:gridCol>
                <a:gridCol w="536696">
                  <a:extLst>
                    <a:ext uri="{9D8B030D-6E8A-4147-A177-3AD203B41FA5}">
                      <a16:colId xmlns:a16="http://schemas.microsoft.com/office/drawing/2014/main" val="406038548"/>
                    </a:ext>
                  </a:extLst>
                </a:gridCol>
                <a:gridCol w="536696">
                  <a:extLst>
                    <a:ext uri="{9D8B030D-6E8A-4147-A177-3AD203B41FA5}">
                      <a16:colId xmlns:a16="http://schemas.microsoft.com/office/drawing/2014/main" val="608768109"/>
                    </a:ext>
                  </a:extLst>
                </a:gridCol>
                <a:gridCol w="536696">
                  <a:extLst>
                    <a:ext uri="{9D8B030D-6E8A-4147-A177-3AD203B41FA5}">
                      <a16:colId xmlns:a16="http://schemas.microsoft.com/office/drawing/2014/main" val="886116372"/>
                    </a:ext>
                  </a:extLst>
                </a:gridCol>
                <a:gridCol w="536696">
                  <a:extLst>
                    <a:ext uri="{9D8B030D-6E8A-4147-A177-3AD203B41FA5}">
                      <a16:colId xmlns:a16="http://schemas.microsoft.com/office/drawing/2014/main" val="4176642467"/>
                    </a:ext>
                  </a:extLst>
                </a:gridCol>
                <a:gridCol w="536696">
                  <a:extLst>
                    <a:ext uri="{9D8B030D-6E8A-4147-A177-3AD203B41FA5}">
                      <a16:colId xmlns:a16="http://schemas.microsoft.com/office/drawing/2014/main" val="3235393274"/>
                    </a:ext>
                  </a:extLst>
                </a:gridCol>
                <a:gridCol w="536696">
                  <a:extLst>
                    <a:ext uri="{9D8B030D-6E8A-4147-A177-3AD203B41FA5}">
                      <a16:colId xmlns:a16="http://schemas.microsoft.com/office/drawing/2014/main" val="2440084752"/>
                    </a:ext>
                  </a:extLst>
                </a:gridCol>
                <a:gridCol w="536696">
                  <a:extLst>
                    <a:ext uri="{9D8B030D-6E8A-4147-A177-3AD203B41FA5}">
                      <a16:colId xmlns:a16="http://schemas.microsoft.com/office/drawing/2014/main" val="2404171382"/>
                    </a:ext>
                  </a:extLst>
                </a:gridCol>
              </a:tblGrid>
              <a:tr h="1123484">
                <a:tc>
                  <a:txBody>
                    <a:bodyPr/>
                    <a:lstStyle/>
                    <a:p>
                      <a:pPr algn="r" fontAlgn="ctr"/>
                      <a:r>
                        <a:rPr lang="en-IN" sz="600" b="1">
                          <a:effectLst/>
                        </a:rPr>
                        <a:t>filename</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length</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chroma_stft_mean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chroma_stft_var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rms_mean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rms_var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spectral_centroid_mean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spectral_centroid_var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spectral_bandwidth_mean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spectral_bandwidth_var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a:t>
                      </a:r>
                    </a:p>
                  </a:txBody>
                  <a:tcPr marL="29601" marR="29601" marT="14800" marB="14800" anchor="ctr">
                    <a:lnL>
                      <a:noFill/>
                    </a:lnL>
                    <a:lnR>
                      <a:noFill/>
                    </a:lnR>
                    <a:lnT>
                      <a:noFill/>
                    </a:lnT>
                    <a:lnB>
                      <a:noFill/>
                    </a:lnB>
                    <a:solidFill>
                      <a:srgbClr val="FFFFFF"/>
                    </a:solidFill>
                  </a:tcPr>
                </a:tc>
                <a:tc>
                  <a:txBody>
                    <a:bodyPr/>
                    <a:lstStyle/>
                    <a:p>
                      <a:pPr algn="r" fontAlgn="ctr"/>
                      <a:r>
                        <a:rPr lang="en-IN" sz="600" b="1" dirty="0">
                          <a:effectLst/>
                        </a:rPr>
                        <a:t>mfcc16_var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mfcc17_mean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mfcc17_var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mfcc18_mean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mfcc18_var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mfcc19_mean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mfcc19_var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mfcc20_mean</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mfcc20_var</a:t>
                      </a:r>
                    </a:p>
                  </a:txBody>
                  <a:tcPr marL="29601" marR="29601" marT="14800" marB="14800" anchor="ctr">
                    <a:lnL>
                      <a:noFill/>
                    </a:lnL>
                    <a:lnR>
                      <a:noFill/>
                    </a:lnR>
                    <a:lnT>
                      <a:noFill/>
                    </a:lnT>
                    <a:lnB>
                      <a:noFill/>
                    </a:lnB>
                    <a:solidFill>
                      <a:srgbClr val="FFFFFF"/>
                    </a:solidFill>
                  </a:tcPr>
                </a:tc>
                <a:tc>
                  <a:txBody>
                    <a:bodyPr/>
                    <a:lstStyle/>
                    <a:p>
                      <a:pPr algn="r" fontAlgn="ctr"/>
                      <a:r>
                        <a:rPr lang="en-IN" sz="600" b="1">
                          <a:effectLst/>
                        </a:rPr>
                        <a:t>label</a:t>
                      </a:r>
                    </a:p>
                  </a:txBody>
                  <a:tcPr marL="29601" marR="29601" marT="14800" marB="14800" anchor="ctr">
                    <a:lnL>
                      <a:noFill/>
                    </a:lnL>
                    <a:lnR>
                      <a:noFill/>
                    </a:lnR>
                    <a:lnT>
                      <a:noFill/>
                    </a:lnT>
                    <a:lnB>
                      <a:noFill/>
                    </a:lnB>
                    <a:solidFill>
                      <a:srgbClr val="FFFFFF"/>
                    </a:solidFill>
                  </a:tcPr>
                </a:tc>
                <a:tc>
                  <a:txBody>
                    <a:bodyPr/>
                    <a:lstStyle/>
                    <a:p>
                      <a:endParaRPr lang="en-IN" sz="600"/>
                    </a:p>
                  </a:txBody>
                  <a:tcPr marL="29601" marR="29601" marT="14800" marB="14800">
                    <a:lnL>
                      <a:noFill/>
                    </a:lnL>
                  </a:tcPr>
                </a:tc>
                <a:extLst>
                  <a:ext uri="{0D108BD9-81ED-4DB2-BD59-A6C34878D82A}">
                    <a16:rowId xmlns:a16="http://schemas.microsoft.com/office/drawing/2014/main" val="300729921"/>
                  </a:ext>
                </a:extLst>
              </a:tr>
              <a:tr h="668018">
                <a:tc>
                  <a:txBody>
                    <a:bodyPr/>
                    <a:lstStyle/>
                    <a:p>
                      <a:pPr algn="r" fontAlgn="ctr"/>
                      <a:r>
                        <a:rPr lang="en-IN" sz="600" b="1">
                          <a:effectLst/>
                        </a:rPr>
                        <a:t>0</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blues.00000.wav</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661794</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0.350088</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0.088757</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0.130228</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0.002827</a:t>
                      </a:r>
                    </a:p>
                  </a:txBody>
                  <a:tcPr marL="29601" marR="29601" marT="14800" marB="14800" anchor="ctr">
                    <a:lnL>
                      <a:noFill/>
                    </a:lnL>
                    <a:lnR>
                      <a:noFill/>
                    </a:lnR>
                    <a:lnT>
                      <a:noFill/>
                    </a:lnT>
                    <a:lnB>
                      <a:noFill/>
                    </a:lnB>
                    <a:solidFill>
                      <a:srgbClr val="F5F5F5"/>
                    </a:solidFill>
                  </a:tcPr>
                </a:tc>
                <a:tc>
                  <a:txBody>
                    <a:bodyPr/>
                    <a:lstStyle/>
                    <a:p>
                      <a:pPr algn="r" fontAlgn="ctr"/>
                      <a:r>
                        <a:rPr lang="en-IN" sz="600" dirty="0">
                          <a:effectLst/>
                        </a:rPr>
                        <a:t>1784.165850</a:t>
                      </a:r>
                    </a:p>
                  </a:txBody>
                  <a:tcPr marL="29601" marR="29601" marT="14800" marB="14800" anchor="ctr">
                    <a:lnL>
                      <a:noFill/>
                    </a:lnL>
                    <a:lnR>
                      <a:noFill/>
                    </a:lnR>
                    <a:lnT>
                      <a:noFill/>
                    </a:lnT>
                    <a:lnB>
                      <a:noFill/>
                    </a:lnB>
                    <a:solidFill>
                      <a:srgbClr val="F5F5F5"/>
                    </a:solidFill>
                  </a:tcPr>
                </a:tc>
                <a:tc>
                  <a:txBody>
                    <a:bodyPr/>
                    <a:lstStyle/>
                    <a:p>
                      <a:pPr algn="r" fontAlgn="ctr"/>
                      <a:r>
                        <a:rPr lang="en-IN" sz="600" dirty="0">
                          <a:effectLst/>
                        </a:rPr>
                        <a:t>129774.064525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2002.449060</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85882.761315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52.420910</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-1.690215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36.524071</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-0.408979</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41.597103</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-2.303523</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55.062923</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1.221291</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46.936035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blues</a:t>
                      </a:r>
                    </a:p>
                  </a:txBody>
                  <a:tcPr marL="29601" marR="29601" marT="14800" marB="14800" anchor="ctr">
                    <a:lnL>
                      <a:noFill/>
                    </a:lnL>
                    <a:lnR>
                      <a:noFill/>
                    </a:lnR>
                    <a:lnB>
                      <a:noFill/>
                    </a:lnB>
                    <a:solidFill>
                      <a:srgbClr val="F5F5F5"/>
                    </a:solidFill>
                  </a:tcPr>
                </a:tc>
                <a:extLst>
                  <a:ext uri="{0D108BD9-81ED-4DB2-BD59-A6C34878D82A}">
                    <a16:rowId xmlns:a16="http://schemas.microsoft.com/office/drawing/2014/main" val="174280454"/>
                  </a:ext>
                </a:extLst>
              </a:tr>
              <a:tr h="668018">
                <a:tc>
                  <a:txBody>
                    <a:bodyPr/>
                    <a:lstStyle/>
                    <a:p>
                      <a:pPr algn="r" fontAlgn="ctr"/>
                      <a:r>
                        <a:rPr lang="en-IN" sz="600" b="1">
                          <a:effectLst/>
                        </a:rPr>
                        <a:t>1</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blues.00001.wav</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661794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0.340914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0.094980</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0.095948</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0.002373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1530.176679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375850.073649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2039.036516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213843.755497</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55.356403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-0.731125</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60.314529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0.295073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48.120598</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-0.283518</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51.106190</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0.531217</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45.786282</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blues</a:t>
                      </a:r>
                    </a:p>
                  </a:txBody>
                  <a:tcPr marL="29601" marR="29601" marT="14800" marB="14800" anchor="ctr">
                    <a:lnL>
                      <a:noFill/>
                    </a:lnL>
                    <a:lnR>
                      <a:noFill/>
                    </a:lnR>
                    <a:lnT>
                      <a:noFill/>
                    </a:lnT>
                    <a:lnB>
                      <a:noFill/>
                    </a:lnB>
                    <a:solidFill>
                      <a:srgbClr val="FFFFFF"/>
                    </a:solidFill>
                  </a:tcPr>
                </a:tc>
                <a:extLst>
                  <a:ext uri="{0D108BD9-81ED-4DB2-BD59-A6C34878D82A}">
                    <a16:rowId xmlns:a16="http://schemas.microsoft.com/office/drawing/2014/main" val="977088659"/>
                  </a:ext>
                </a:extLst>
              </a:tr>
              <a:tr h="668018">
                <a:tc>
                  <a:txBody>
                    <a:bodyPr/>
                    <a:lstStyle/>
                    <a:p>
                      <a:pPr algn="r" fontAlgn="ctr"/>
                      <a:r>
                        <a:rPr lang="en-IN" sz="600" b="1">
                          <a:effectLst/>
                        </a:rPr>
                        <a:t>2</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blues.00002.wav</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661794</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0.363637</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0.085275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0.175570</a:t>
                      </a:r>
                    </a:p>
                  </a:txBody>
                  <a:tcPr marL="29601" marR="29601" marT="14800" marB="14800" anchor="ctr">
                    <a:lnL>
                      <a:noFill/>
                    </a:lnL>
                    <a:lnR>
                      <a:noFill/>
                    </a:lnR>
                    <a:lnT>
                      <a:noFill/>
                    </a:lnT>
                    <a:lnB>
                      <a:noFill/>
                    </a:lnB>
                    <a:solidFill>
                      <a:srgbClr val="F5F5F5"/>
                    </a:solidFill>
                  </a:tcPr>
                </a:tc>
                <a:tc>
                  <a:txBody>
                    <a:bodyPr/>
                    <a:lstStyle/>
                    <a:p>
                      <a:pPr algn="r" fontAlgn="ctr"/>
                      <a:r>
                        <a:rPr lang="en-IN" sz="600" dirty="0">
                          <a:effectLst/>
                        </a:rPr>
                        <a:t>0.002746</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1552.811865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156467.643368</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1747.702312</a:t>
                      </a:r>
                    </a:p>
                  </a:txBody>
                  <a:tcPr marL="29601" marR="29601" marT="14800" marB="14800" anchor="ctr">
                    <a:lnL>
                      <a:noFill/>
                    </a:lnL>
                    <a:lnR>
                      <a:noFill/>
                    </a:lnR>
                    <a:lnT>
                      <a:noFill/>
                    </a:lnT>
                    <a:lnB>
                      <a:noFill/>
                    </a:lnB>
                    <a:solidFill>
                      <a:srgbClr val="F5F5F5"/>
                    </a:solidFill>
                  </a:tcPr>
                </a:tc>
                <a:tc>
                  <a:txBody>
                    <a:bodyPr/>
                    <a:lstStyle/>
                    <a:p>
                      <a:pPr algn="r" fontAlgn="ctr"/>
                      <a:r>
                        <a:rPr lang="en-IN" sz="600" dirty="0">
                          <a:effectLst/>
                        </a:rPr>
                        <a:t>76254.192257</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a:t>
                      </a:r>
                    </a:p>
                  </a:txBody>
                  <a:tcPr marL="29601" marR="29601" marT="14800" marB="14800" anchor="ctr">
                    <a:lnL>
                      <a:noFill/>
                    </a:lnL>
                    <a:lnR>
                      <a:noFill/>
                    </a:lnR>
                    <a:lnT>
                      <a:noFill/>
                    </a:lnT>
                    <a:lnB>
                      <a:noFill/>
                    </a:lnB>
                    <a:solidFill>
                      <a:srgbClr val="F5F5F5"/>
                    </a:solidFill>
                  </a:tcPr>
                </a:tc>
                <a:tc>
                  <a:txBody>
                    <a:bodyPr/>
                    <a:lstStyle/>
                    <a:p>
                      <a:pPr algn="r" fontAlgn="ctr"/>
                      <a:r>
                        <a:rPr lang="en-IN" sz="600" dirty="0">
                          <a:effectLst/>
                        </a:rPr>
                        <a:t>40.598766</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-7.729093</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47.639427</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-1.816407</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52.382141</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-3.439720</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46.639660</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-2.231258</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30.573025</a:t>
                      </a:r>
                    </a:p>
                  </a:txBody>
                  <a:tcPr marL="29601" marR="29601" marT="14800" marB="14800" anchor="ctr">
                    <a:lnL>
                      <a:noFill/>
                    </a:lnL>
                    <a:lnR>
                      <a:noFill/>
                    </a:lnR>
                    <a:lnT>
                      <a:noFill/>
                    </a:lnT>
                    <a:lnB>
                      <a:noFill/>
                    </a:lnB>
                    <a:solidFill>
                      <a:srgbClr val="F5F5F5"/>
                    </a:solidFill>
                  </a:tcPr>
                </a:tc>
                <a:tc>
                  <a:txBody>
                    <a:bodyPr/>
                    <a:lstStyle/>
                    <a:p>
                      <a:pPr algn="r" fontAlgn="ctr"/>
                      <a:r>
                        <a:rPr lang="en-IN" sz="600">
                          <a:effectLst/>
                        </a:rPr>
                        <a:t>blues</a:t>
                      </a:r>
                    </a:p>
                  </a:txBody>
                  <a:tcPr marL="29601" marR="29601" marT="14800" marB="14800" anchor="ctr">
                    <a:lnL>
                      <a:noFill/>
                    </a:lnL>
                    <a:lnR>
                      <a:noFill/>
                    </a:lnR>
                    <a:lnT>
                      <a:noFill/>
                    </a:lnT>
                    <a:lnB>
                      <a:noFill/>
                    </a:lnB>
                    <a:solidFill>
                      <a:srgbClr val="F5F5F5"/>
                    </a:solidFill>
                  </a:tcPr>
                </a:tc>
                <a:extLst>
                  <a:ext uri="{0D108BD9-81ED-4DB2-BD59-A6C34878D82A}">
                    <a16:rowId xmlns:a16="http://schemas.microsoft.com/office/drawing/2014/main" val="2076054556"/>
                  </a:ext>
                </a:extLst>
              </a:tr>
              <a:tr h="668018">
                <a:tc>
                  <a:txBody>
                    <a:bodyPr/>
                    <a:lstStyle/>
                    <a:p>
                      <a:pPr algn="r" fontAlgn="ctr"/>
                      <a:r>
                        <a:rPr lang="en-IN" sz="600" b="1">
                          <a:effectLst/>
                        </a:rPr>
                        <a:t>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blues.00003.wav</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661794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0.404785</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0.093999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0.141093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0.006346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1070.106615</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184355.942417</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1596.412872</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166441.494769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44.427753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-3.319597</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50.206673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0.636965</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37.319130</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-0.619121</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37.259739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-3.407448</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31.949339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blues</a:t>
                      </a:r>
                    </a:p>
                  </a:txBody>
                  <a:tcPr marL="29601" marR="29601" marT="14800" marB="14800" anchor="ctr">
                    <a:lnL>
                      <a:noFill/>
                    </a:lnL>
                    <a:lnR>
                      <a:noFill/>
                    </a:lnR>
                    <a:lnT>
                      <a:noFill/>
                    </a:lnT>
                    <a:lnB>
                      <a:noFill/>
                    </a:lnB>
                    <a:solidFill>
                      <a:srgbClr val="FFFFFF"/>
                    </a:solidFill>
                  </a:tcPr>
                </a:tc>
                <a:extLst>
                  <a:ext uri="{0D108BD9-81ED-4DB2-BD59-A6C34878D82A}">
                    <a16:rowId xmlns:a16="http://schemas.microsoft.com/office/drawing/2014/main" val="4069682133"/>
                  </a:ext>
                </a:extLst>
              </a:tr>
              <a:tr h="668018">
                <a:tc>
                  <a:txBody>
                    <a:bodyPr/>
                    <a:lstStyle/>
                    <a:p>
                      <a:pPr algn="r" fontAlgn="ctr"/>
                      <a:r>
                        <a:rPr lang="en-IN" sz="600" b="1">
                          <a:effectLst/>
                        </a:rPr>
                        <a:t>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blues.00004.wav</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661794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0.308526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0.087841</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0.091529</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0.002303</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1835.004266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343399.939274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1748.172116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88445.209036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86.099236</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-5.454034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75.269707</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-0.916874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53.613918</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-4.404827</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62.910812</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-11.703234</a:t>
                      </a:r>
                    </a:p>
                  </a:txBody>
                  <a:tcPr marL="29601" marR="29601" marT="14800" marB="14800" anchor="ctr">
                    <a:lnL>
                      <a:noFill/>
                    </a:lnL>
                    <a:lnR>
                      <a:noFill/>
                    </a:lnR>
                    <a:lnT>
                      <a:noFill/>
                    </a:lnT>
                    <a:lnB>
                      <a:noFill/>
                    </a:lnB>
                    <a:solidFill>
                      <a:srgbClr val="FFFFFF"/>
                    </a:solidFill>
                  </a:tcPr>
                </a:tc>
                <a:tc>
                  <a:txBody>
                    <a:bodyPr/>
                    <a:lstStyle/>
                    <a:p>
                      <a:pPr algn="r" fontAlgn="ctr"/>
                      <a:r>
                        <a:rPr lang="en-IN" sz="600">
                          <a:effectLst/>
                        </a:rPr>
                        <a:t>55.195160</a:t>
                      </a:r>
                    </a:p>
                  </a:txBody>
                  <a:tcPr marL="29601" marR="29601" marT="14800" marB="14800" anchor="ctr">
                    <a:lnL>
                      <a:noFill/>
                    </a:lnL>
                    <a:lnR>
                      <a:noFill/>
                    </a:lnR>
                    <a:lnT>
                      <a:noFill/>
                    </a:lnT>
                    <a:lnB>
                      <a:noFill/>
                    </a:lnB>
                    <a:solidFill>
                      <a:srgbClr val="FFFFFF"/>
                    </a:solidFill>
                  </a:tcPr>
                </a:tc>
                <a:tc>
                  <a:txBody>
                    <a:bodyPr/>
                    <a:lstStyle/>
                    <a:p>
                      <a:pPr algn="r" fontAlgn="ctr"/>
                      <a:r>
                        <a:rPr lang="en-IN" sz="600" dirty="0">
                          <a:effectLst/>
                        </a:rPr>
                        <a:t>blues</a:t>
                      </a:r>
                    </a:p>
                  </a:txBody>
                  <a:tcPr marL="29601" marR="29601" marT="14800" marB="14800" anchor="ctr">
                    <a:lnL>
                      <a:noFill/>
                    </a:lnL>
                    <a:lnR>
                      <a:noFill/>
                    </a:lnR>
                    <a:lnT>
                      <a:noFill/>
                    </a:lnT>
                    <a:lnB>
                      <a:noFill/>
                    </a:lnB>
                    <a:solidFill>
                      <a:srgbClr val="FFFFFF"/>
                    </a:solidFill>
                  </a:tcPr>
                </a:tc>
                <a:extLst>
                  <a:ext uri="{0D108BD9-81ED-4DB2-BD59-A6C34878D82A}">
                    <a16:rowId xmlns:a16="http://schemas.microsoft.com/office/drawing/2014/main" val="167941569"/>
                  </a:ext>
                </a:extLst>
              </a:tr>
            </a:tbl>
          </a:graphicData>
        </a:graphic>
      </p:graphicFrame>
    </p:spTree>
    <p:extLst>
      <p:ext uri="{BB962C8B-B14F-4D97-AF65-F5344CB8AC3E}">
        <p14:creationId xmlns:p14="http://schemas.microsoft.com/office/powerpoint/2010/main" val="156321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BF6B-6ACB-6405-D00C-A11BDC01B00D}"/>
              </a:ext>
            </a:extLst>
          </p:cNvPr>
          <p:cNvSpPr>
            <a:spLocks noGrp="1"/>
          </p:cNvSpPr>
          <p:nvPr>
            <p:ph type="title"/>
          </p:nvPr>
        </p:nvSpPr>
        <p:spPr>
          <a:xfrm>
            <a:off x="838200" y="365125"/>
            <a:ext cx="8607641" cy="1037547"/>
          </a:xfrm>
        </p:spPr>
        <p:txBody>
          <a:bodyPr>
            <a:normAutofit/>
          </a:bodyPr>
          <a:lstStyle/>
          <a:p>
            <a:pPr algn="l"/>
            <a:r>
              <a:rPr lang="en-IN" b="1" i="0" u="sng" dirty="0">
                <a:solidFill>
                  <a:srgbClr val="212529"/>
                </a:solidFill>
                <a:effectLst/>
                <a:latin typeface="Times New Roman" panose="02020603050405020304" pitchFamily="18" charset="0"/>
                <a:cs typeface="Times New Roman" panose="02020603050405020304" pitchFamily="18" charset="0"/>
              </a:rPr>
              <a:t>Principal component analysis (PCA) :-</a:t>
            </a:r>
            <a:endParaRPr lang="en-IN"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6FB70A-C067-32B7-F134-8E299FAD0F80}"/>
              </a:ext>
            </a:extLst>
          </p:cNvPr>
          <p:cNvSpPr>
            <a:spLocks noGrp="1"/>
          </p:cNvSpPr>
          <p:nvPr>
            <p:ph type="dt" sz="half" idx="10"/>
          </p:nvPr>
        </p:nvSpPr>
        <p:spPr/>
        <p:txBody>
          <a:bodyPr/>
          <a:lstStyle/>
          <a:p>
            <a:r>
              <a:rPr lang="en-US" dirty="0"/>
              <a:t>POKURI OMKARAIAH</a:t>
            </a:r>
          </a:p>
          <a:p>
            <a:r>
              <a:rPr lang="en-US" dirty="0"/>
              <a:t>PGDA25</a:t>
            </a:r>
          </a:p>
        </p:txBody>
      </p:sp>
      <p:sp>
        <p:nvSpPr>
          <p:cNvPr id="5" name="Footer Placeholder 4">
            <a:extLst>
              <a:ext uri="{FF2B5EF4-FFF2-40B4-BE49-F238E27FC236}">
                <a16:creationId xmlns:a16="http://schemas.microsoft.com/office/drawing/2014/main" id="{69DC704D-2F0D-AC09-9BC3-71570F703979}"/>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E10D9FB3-F1BD-00C3-0341-84F5387CE915}"/>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8B3B5CEF-6172-CCC3-9628-F38A5E605F39}"/>
              </a:ext>
            </a:extLst>
          </p:cNvPr>
          <p:cNvPicPr>
            <a:picLocks noChangeAspect="1"/>
          </p:cNvPicPr>
          <p:nvPr/>
        </p:nvPicPr>
        <p:blipFill>
          <a:blip r:embed="rId2"/>
          <a:stretch>
            <a:fillRect/>
          </a:stretch>
        </p:blipFill>
        <p:spPr>
          <a:xfrm>
            <a:off x="2209799" y="1700463"/>
            <a:ext cx="7142747" cy="4155831"/>
          </a:xfrm>
          <a:prstGeom prst="rect">
            <a:avLst/>
          </a:prstGeom>
        </p:spPr>
      </p:pic>
    </p:spTree>
    <p:extLst>
      <p:ext uri="{BB962C8B-B14F-4D97-AF65-F5344CB8AC3E}">
        <p14:creationId xmlns:p14="http://schemas.microsoft.com/office/powerpoint/2010/main" val="280690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6B2A76-6398-4447-4895-652B02C238A3}"/>
              </a:ext>
            </a:extLst>
          </p:cNvPr>
          <p:cNvSpPr>
            <a:spLocks noGrp="1"/>
          </p:cNvSpPr>
          <p:nvPr>
            <p:ph type="title"/>
          </p:nvPr>
        </p:nvSpPr>
        <p:spPr>
          <a:xfrm>
            <a:off x="1686756" y="136525"/>
            <a:ext cx="4136527" cy="626955"/>
          </a:xfrm>
        </p:spPr>
        <p:txBody>
          <a:bodyPr>
            <a:normAutofit/>
          </a:bodyPr>
          <a:lstStyle/>
          <a:p>
            <a:r>
              <a:rPr lang="en-US" sz="2400" b="1" u="sng" dirty="0">
                <a:latin typeface="Times New Roman" panose="02020603050405020304" pitchFamily="18" charset="0"/>
                <a:cs typeface="Times New Roman" panose="02020603050405020304" pitchFamily="18" charset="0"/>
              </a:rPr>
              <a:t>Training the model</a:t>
            </a:r>
            <a:endParaRPr lang="en-IN" sz="24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F6388D7-158E-7F11-0EC3-3CCDCCF255A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1894540-F2A4-184E-FE83-6ACE4DF68E8F}"/>
              </a:ext>
            </a:extLst>
          </p:cNvPr>
          <p:cNvSpPr>
            <a:spLocks noGrp="1"/>
          </p:cNvSpPr>
          <p:nvPr>
            <p:ph type="ftr" sz="quarter" idx="11"/>
          </p:nvPr>
        </p:nvSpPr>
        <p:spPr/>
        <p:txBody>
          <a:bodyPr/>
          <a:lstStyle/>
          <a:p>
            <a:r>
              <a:rPr lang="en-US"/>
              <a:t>MUSIC GENRA CLASSIFICATION</a:t>
            </a:r>
            <a:endParaRPr lang="en-US" dirty="0"/>
          </a:p>
        </p:txBody>
      </p:sp>
      <p:sp>
        <p:nvSpPr>
          <p:cNvPr id="6" name="Slide Number Placeholder 5">
            <a:extLst>
              <a:ext uri="{FF2B5EF4-FFF2-40B4-BE49-F238E27FC236}">
                <a16:creationId xmlns:a16="http://schemas.microsoft.com/office/drawing/2014/main" id="{30AF7D19-1FB5-6C0D-9243-11BF39B2DC97}"/>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0AA55E5C-E501-3526-8252-0F328B0FD5C6}"/>
              </a:ext>
            </a:extLst>
          </p:cNvPr>
          <p:cNvSpPr txBox="1"/>
          <p:nvPr/>
        </p:nvSpPr>
        <p:spPr>
          <a:xfrm>
            <a:off x="541538" y="834502"/>
            <a:ext cx="11072946"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X_train,X_test,y_train,y_test=train_test_split(</a:t>
            </a:r>
            <a:r>
              <a:rPr lang="en-US" sz="2000" dirty="0" err="1">
                <a:latin typeface="Times New Roman" panose="02020603050405020304" pitchFamily="18" charset="0"/>
                <a:cs typeface="Times New Roman" panose="02020603050405020304" pitchFamily="18" charset="0"/>
              </a:rPr>
              <a:t>X,Y,test_size</a:t>
            </a:r>
            <a:r>
              <a:rPr lang="en-US" sz="2000" dirty="0">
                <a:latin typeface="Times New Roman" panose="02020603050405020304" pitchFamily="18" charset="0"/>
                <a:cs typeface="Times New Roman" panose="02020603050405020304" pitchFamily="18" charset="0"/>
              </a:rPr>
              <a:t>=0.3,random_state=21)</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model_assess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model,title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model.fit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X_train,y_train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preds=</a:t>
            </a:r>
            <a:r>
              <a:rPr lang="en-US" sz="2000" dirty="0" err="1">
                <a:latin typeface="Times New Roman" panose="02020603050405020304" pitchFamily="18" charset="0"/>
                <a:cs typeface="Times New Roman" panose="02020603050405020304" pitchFamily="18" charset="0"/>
              </a:rPr>
              <a:t>model.predict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X_test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print('Accuracy', title, ':', round(</a:t>
            </a:r>
            <a:r>
              <a:rPr lang="en-US" sz="2000" dirty="0" err="1">
                <a:latin typeface="Times New Roman" panose="02020603050405020304" pitchFamily="18" charset="0"/>
                <a:cs typeface="Times New Roman" panose="02020603050405020304" pitchFamily="18" charset="0"/>
              </a:rPr>
              <a:t>accuracy_score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y_test</a:t>
            </a:r>
            <a:r>
              <a:rPr lang="en-US" sz="2000" dirty="0">
                <a:latin typeface="Times New Roman" panose="02020603050405020304" pitchFamily="18" charset="0"/>
                <a:cs typeface="Times New Roman" panose="02020603050405020304" pitchFamily="18" charset="0"/>
              </a:rPr>
              <a:t>, preds), 5), '\n’)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Stochastic Gradient Descent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KNN</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Decission</a:t>
            </a:r>
            <a:r>
              <a:rPr lang="en-US" sz="2000" dirty="0">
                <a:latin typeface="Times New Roman" panose="02020603050405020304" pitchFamily="18" charset="0"/>
                <a:cs typeface="Times New Roman" panose="02020603050405020304" pitchFamily="18" charset="0"/>
              </a:rPr>
              <a:t> trees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 Machine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Neural Nets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Cross Gradient Booster (Random Forest)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improving </a:t>
            </a:r>
            <a:r>
              <a:rPr lang="en-US" sz="2000" dirty="0" err="1">
                <a:latin typeface="Times New Roman" panose="02020603050405020304" pitchFamily="18" charset="0"/>
                <a:cs typeface="Times New Roman" panose="02020603050405020304" pitchFamily="18" charset="0"/>
              </a:rPr>
              <a:t>xgb</a:t>
            </a:r>
            <a:r>
              <a:rPr lang="en-US" sz="2000" dirty="0">
                <a:latin typeface="Times New Roman" panose="02020603050405020304" pitchFamily="18" charset="0"/>
                <a:cs typeface="Times New Roman" panose="02020603050405020304" pitchFamily="18" charset="0"/>
              </a:rPr>
              <a:t> gradient booster</a:t>
            </a:r>
          </a:p>
        </p:txBody>
      </p:sp>
    </p:spTree>
    <p:extLst>
      <p:ext uri="{BB962C8B-B14F-4D97-AF65-F5344CB8AC3E}">
        <p14:creationId xmlns:p14="http://schemas.microsoft.com/office/powerpoint/2010/main" val="212458169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16c05727-aa75-4e4a-9b5f-8a80a1165891"/>
    <ds:schemaRef ds:uri="http://schemas.openxmlformats.org/package/2006/metadata/core-properties"/>
    <ds:schemaRef ds:uri="http://purl.org/dc/terms/"/>
    <ds:schemaRef ds:uri="http://purl.org/dc/dcmitype/"/>
    <ds:schemaRef ds:uri="71af3243-3dd4-4a8d-8c0d-dd76da1f02a5"/>
    <ds:schemaRef ds:uri="http://schemas.microsoft.com/office/2006/metadata/properties"/>
    <ds:schemaRef ds:uri="http://schemas.microsoft.com/office/infopath/2007/PartnerControls"/>
    <ds:schemaRef ds:uri="http://schemas.microsoft.com/office/2006/documentManagement/types"/>
    <ds:schemaRef ds:uri="http://purl.org/dc/elements/1.1/"/>
    <ds:schemaRef ds:uri="230e9df3-be65-4c73-a93b-d1236ebd677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204</TotalTime>
  <Words>1080</Words>
  <Application>Microsoft Office PowerPoint</Application>
  <PresentationFormat>Widescreen</PresentationFormat>
  <Paragraphs>297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Helvetica Neue</vt:lpstr>
      <vt:lpstr>Lato</vt:lpstr>
      <vt:lpstr>Tenorite</vt:lpstr>
      <vt:lpstr>Times New Roman</vt:lpstr>
      <vt:lpstr>Wingdings</vt:lpstr>
      <vt:lpstr>Office Theme</vt:lpstr>
      <vt:lpstr>MUSIC GENRE CLASSIFICATION</vt:lpstr>
      <vt:lpstr>AGENDA</vt:lpstr>
      <vt:lpstr>Introduction to Music Genre Classification:-</vt:lpstr>
      <vt:lpstr>Dataset Overview:-</vt:lpstr>
      <vt:lpstr>Libraries Installation:-</vt:lpstr>
      <vt:lpstr>Wave plots of all genres:-</vt:lpstr>
      <vt:lpstr>#reading the 30 s csv data=pd.read_csv(os.path.join(path,'features_30_sec.csv')) data.head()</vt:lpstr>
      <vt:lpstr>Principal component analysis (PCA) :-</vt:lpstr>
      <vt:lpstr>Training the model</vt:lpstr>
      <vt:lpstr>Training the Model and making predictions</vt:lpstr>
      <vt:lpstr>Finding similar songs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GENRA CLASSIFICATION</dc:title>
  <dc:creator>omkar pokuri</dc:creator>
  <cp:lastModifiedBy>omkar pokuri</cp:lastModifiedBy>
  <cp:revision>7</cp:revision>
  <dcterms:created xsi:type="dcterms:W3CDTF">2022-09-26T07:55:36Z</dcterms:created>
  <dcterms:modified xsi:type="dcterms:W3CDTF">2022-09-30T14:57:20Z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