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8" r:id="rId2"/>
    <p:sldId id="279" r:id="rId3"/>
    <p:sldId id="288" r:id="rId4"/>
    <p:sldId id="280" r:id="rId5"/>
    <p:sldId id="282" r:id="rId6"/>
    <p:sldId id="283" r:id="rId7"/>
    <p:sldId id="284" r:id="rId8"/>
    <p:sldId id="285" r:id="rId9"/>
    <p:sldId id="287" r:id="rId10"/>
    <p:sldId id="28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9B9595-A286-A74E-8B7A-01149E2E8ADF}" v="3" dt="2023-12-29T07:10:29.1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75" autoAdjust="0"/>
    <p:restoredTop sz="95701"/>
  </p:normalViewPr>
  <p:slideViewPr>
    <p:cSldViewPr snapToGrid="0">
      <p:cViewPr varScale="1">
        <p:scale>
          <a:sx n="103" d="100"/>
          <a:sy n="103" d="100"/>
        </p:scale>
        <p:origin x="2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76A2EF4A-FE14-4532-ACFA-20A14DF804D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81AF7810-8773-4156-A713-09D37578EFB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8A001C-235D-4583-91CF-74A9E0CA00F9}" type="datetimeFigureOut">
              <a:rPr lang="en-IN" smtClean="0"/>
              <a:t>05/02/24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957EAED-33BC-4D15-A47D-209A6118CF8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D95302D7-0779-4C5A-B415-7F66492AF6F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4832E8-E46B-4361-B5C7-5A0699E5DA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29825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A4741B-7330-DE48-B27F-E887054F8853}" type="datetimeFigureOut">
              <a:rPr lang="en-US" smtClean="0"/>
              <a:t>2/5/24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07109A-A1CC-194C-B445-54E0C4914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979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Arduino </a:t>
            </a:r>
            <a:r>
              <a:rPr lang="en-US" dirty="0" err="1" smtClean="0"/>
              <a:t>Digispark</a:t>
            </a:r>
            <a:r>
              <a:rPr lang="en-US" dirty="0" smtClean="0"/>
              <a:t> is a tiny development board based on the ATtiny85 microcontroller. It's popular among hobbyists for its compact size and versatility. When programmed appropriately, the </a:t>
            </a:r>
            <a:r>
              <a:rPr lang="en-US" dirty="0" err="1" smtClean="0"/>
              <a:t>Digispark</a:t>
            </a:r>
            <a:r>
              <a:rPr lang="en-US" dirty="0" smtClean="0"/>
              <a:t> can act as a USB human interface device (HID), allowing it to mimic a keyboard and send keystrokes to a connected computer.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07109A-A1CC-194C-B445-54E0C4914DE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5942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4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7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85255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56250819-4475-4460-83F9-65D22FD1B6A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850" y="1574674"/>
            <a:ext cx="6254427" cy="4235501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xmlns="" id="{6D887C14-EE03-4044-93B2-DD0AD899B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40587" y="1562465"/>
            <a:ext cx="3932237" cy="858915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AF1D3D6F-AE8E-42F3-B5BC-84A7D402C5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1851" y="1562465"/>
            <a:ext cx="6254427" cy="421774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xmlns="" id="{A9D4FCD0-CDE1-43D4-B31A-F943C53263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40587" y="2547888"/>
            <a:ext cx="3932237" cy="32323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441B6B1C-A415-4775-B2F1-5A71DE24BC3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9793" y="2485163"/>
            <a:ext cx="4008544" cy="3391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02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72B35B97-80A5-4AB9-AE3B-8FDFAF50DD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589" y="1818981"/>
            <a:ext cx="3508157" cy="823912"/>
          </a:xfrm>
          <a:prstGeom prst="rect">
            <a:avLst/>
          </a:prstGeom>
        </p:spPr>
      </p:pic>
      <p:sp>
        <p:nvSpPr>
          <p:cNvPr id="5" name="Text Placeholder 2">
            <a:extLst>
              <a:ext uri="{FF2B5EF4-FFF2-40B4-BE49-F238E27FC236}">
                <a16:creationId xmlns:a16="http://schemas.microsoft.com/office/drawing/2014/main" xmlns="" id="{2B934F4F-3FDE-406F-8065-7DC0635A39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6591" y="1818981"/>
            <a:ext cx="350815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xmlns="" id="{280C112B-8468-4BDD-8741-692A2EFFF7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6592" y="2642893"/>
            <a:ext cx="3481526" cy="26717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A9B84E61-93E0-4628-A104-C75C29EF875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1281" y="1818981"/>
            <a:ext cx="3508157" cy="823912"/>
          </a:xfrm>
          <a:prstGeom prst="rect">
            <a:avLst/>
          </a:prstGeom>
        </p:spPr>
      </p:pic>
      <p:sp>
        <p:nvSpPr>
          <p:cNvPr id="21" name="Text Placeholder 2">
            <a:extLst>
              <a:ext uri="{FF2B5EF4-FFF2-40B4-BE49-F238E27FC236}">
                <a16:creationId xmlns:a16="http://schemas.microsoft.com/office/drawing/2014/main" xmlns="" id="{FD0345A1-9BDD-450E-8E72-D8795AA3AA27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261283" y="1818981"/>
            <a:ext cx="350815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xmlns="" id="{F5E78397-B7FA-4355-A257-A4846BE14737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261284" y="2642893"/>
            <a:ext cx="3481526" cy="26717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xmlns="" id="{8838D993-D8F2-4059-9A2F-224D9AAB20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3525" y="1818981"/>
            <a:ext cx="3508157" cy="823912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B37146D7-F7DA-434B-9E68-D796F12F7A21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4243527" y="1818981"/>
            <a:ext cx="350815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79BC8863-27A8-4BA1-98C4-08640E31206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7092" y="1818981"/>
            <a:ext cx="3508157" cy="823912"/>
          </a:xfrm>
          <a:prstGeom prst="rect">
            <a:avLst/>
          </a:prstGeom>
        </p:spPr>
      </p:pic>
      <p:sp>
        <p:nvSpPr>
          <p:cNvPr id="27" name="Text Placeholder 2">
            <a:extLst>
              <a:ext uri="{FF2B5EF4-FFF2-40B4-BE49-F238E27FC236}">
                <a16:creationId xmlns:a16="http://schemas.microsoft.com/office/drawing/2014/main" xmlns="" id="{D044814E-171B-42B7-A39B-6001BA2DF210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7867094" y="1818981"/>
            <a:ext cx="350815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8" name="Content Placeholder 3">
            <a:extLst>
              <a:ext uri="{FF2B5EF4-FFF2-40B4-BE49-F238E27FC236}">
                <a16:creationId xmlns:a16="http://schemas.microsoft.com/office/drawing/2014/main" xmlns="" id="{3AB7E0DF-C369-49B6-A620-17A0B3275D52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7867095" y="2642893"/>
            <a:ext cx="3481526" cy="26717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52130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DCA6C98A-857E-47CD-824B-AD9896F3979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489448" y="1751584"/>
            <a:ext cx="7213106" cy="13560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46199E66-A51B-4429-9E3C-3DF83D2D9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9447" y="1362068"/>
            <a:ext cx="8181513" cy="57970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FD642FF-DCBA-4016-AB46-51976C4BF2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47078" y="2248273"/>
            <a:ext cx="5181600" cy="4122567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1D5DB86-D92D-425C-8D7B-CD4BAB5619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1078" y="2248273"/>
            <a:ext cx="5181600" cy="412256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097EC24E-4D73-4CA4-9C65-58CC9B4D091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078" y="2214983"/>
            <a:ext cx="5181600" cy="4149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C9ECC711-A200-42E5-800D-891E0F8A076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2915" y="2214983"/>
            <a:ext cx="5181600" cy="4122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2875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xmlns="" id="{EE996373-2DA0-4C35-9557-670B3F8CB1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8846" y="1722268"/>
            <a:ext cx="3521476" cy="3760804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63778371-BEC0-4384-B529-D547AB875FC0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4250527" y="1722268"/>
            <a:ext cx="3521476" cy="3760804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xmlns="" id="{3599C6B0-1968-4B44-A18E-C9735C9B967B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7902208" y="1722268"/>
            <a:ext cx="3521476" cy="3760804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525F33EB-E636-40F8-B2A0-4F6D0F82DE1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495" y="1698410"/>
            <a:ext cx="3564782" cy="382627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36B41112-3F17-429F-9AC7-B8E87F7F485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7221" y="1698410"/>
            <a:ext cx="3564782" cy="382627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2B9A5867-1D44-430F-8B03-BFD1A1114BE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9944" y="1689532"/>
            <a:ext cx="3564782" cy="3826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5714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CF4ED6E3-6EAA-4E26-92D5-90FEFFAE9B5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007" y="1287260"/>
            <a:ext cx="9507984" cy="7039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D1B0EC9F-9A1F-4B6F-AD1E-29D3CB7F2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2008" y="1287260"/>
            <a:ext cx="9507984" cy="703994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FC09E32D-4F0E-4370-BA06-E7D49482A4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42007" y="2120657"/>
            <a:ext cx="4557943" cy="4122567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651B81FF-943E-46F6-BC80-46428EC96E31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009443" y="2147290"/>
            <a:ext cx="4840549" cy="4122567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085CEC0B-6AF3-4937-A791-45708332269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9443" y="2120657"/>
            <a:ext cx="4941162" cy="4149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FCF525E8-7D72-4A91-BEDC-2280E4FCF9A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495" y="2107339"/>
            <a:ext cx="4557943" cy="4162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2498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DCA6C98A-857E-47CD-824B-AD9896F3979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489448" y="1751584"/>
            <a:ext cx="7213106" cy="13560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46199E66-A51B-4429-9E3C-3DF83D2D9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9447" y="1362068"/>
            <a:ext cx="8181513" cy="57970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FD642FF-DCBA-4016-AB46-51976C4BF2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47078" y="2248273"/>
            <a:ext cx="5181600" cy="4122567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1D5DB86-D92D-425C-8D7B-CD4BAB5619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1078" y="2248273"/>
            <a:ext cx="5181600" cy="412256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1D8FEDCB-5FC3-400D-82BD-BE04A742A77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963" y="2203883"/>
            <a:ext cx="337867" cy="33786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FD580C03-3E1B-4952-8C8B-F4EFCDD86B1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16487" y="6077363"/>
            <a:ext cx="337867" cy="33786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EE13A53A-988A-4EBE-9B3A-5E179E83659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577321">
            <a:off x="5754738" y="2197876"/>
            <a:ext cx="337867" cy="33786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0050F453-1CDF-4183-B97B-C8F20B92554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721402" y="6096893"/>
            <a:ext cx="337867" cy="33786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DCD56C20-7369-4D81-B282-2F3CED17C8F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6951" y="2218375"/>
            <a:ext cx="337867" cy="33786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8BFFCAD7-8020-4392-B1CA-D84A8ABF0E1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230475" y="6091855"/>
            <a:ext cx="337867" cy="33786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44A6EA74-69A3-44D7-A9E0-456D597AE0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577321">
            <a:off x="11168726" y="2212368"/>
            <a:ext cx="337867" cy="33786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3E0D12F0-1911-4318-9D6D-E5EB44D6A5A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1135390" y="6111385"/>
            <a:ext cx="337867" cy="337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1275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865E1431-7A7B-4A31-A54D-2603DCCA2BD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5898" y="2420563"/>
            <a:ext cx="7668429" cy="2206788"/>
          </a:xfrm>
          <a:prstGeom prst="rect">
            <a:avLst/>
          </a:prstGeom>
        </p:spPr>
      </p:pic>
      <p:sp>
        <p:nvSpPr>
          <p:cNvPr id="4" name="Text Placeholder 2">
            <a:extLst>
              <a:ext uri="{FF2B5EF4-FFF2-40B4-BE49-F238E27FC236}">
                <a16:creationId xmlns:a16="http://schemas.microsoft.com/office/drawing/2014/main" xmlns="" id="{A876FFB2-F3F5-4214-AA55-6F0B99FDF6D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132339" y="3230530"/>
            <a:ext cx="6153704" cy="82391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8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84005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2846C7B-7FE0-4E8A-8345-03AD77B52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3718" y="2766218"/>
            <a:ext cx="7524564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52E896BB-7201-4E0A-BBBF-F5FFA51AED3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6811" y="0"/>
            <a:ext cx="2405189" cy="185543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D3D108E0-4D6C-4B23-B9CE-6D1CBB48049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13883"/>
            <a:ext cx="2121763" cy="1568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398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Content Placeholder 2">
            <a:extLst>
              <a:ext uri="{FF2B5EF4-FFF2-40B4-BE49-F238E27FC236}">
                <a16:creationId xmlns:a16="http://schemas.microsoft.com/office/drawing/2014/main" xmlns="" id="{2E5A5720-14A6-4E76-8AE0-7BF5A93F22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1697857"/>
            <a:ext cx="5181600" cy="4122567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28" name="Content Placeholder 3">
            <a:extLst>
              <a:ext uri="{FF2B5EF4-FFF2-40B4-BE49-F238E27FC236}">
                <a16:creationId xmlns:a16="http://schemas.microsoft.com/office/drawing/2014/main" xmlns="" id="{C2843D21-9EFE-4BC5-BE92-A665BEA479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48400" y="1697857"/>
            <a:ext cx="5181600" cy="412256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xmlns="" id="{D1F1D427-C6F8-43B7-AB09-7B9FC714E16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522" y="1664568"/>
            <a:ext cx="5181600" cy="414920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4D8437B2-1A11-4845-8AC4-8423D7E5E89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0237" y="1664567"/>
            <a:ext cx="5181600" cy="4122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690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B7EAD529-84B7-47AD-9E2D-2D11D6BE2AF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5663" y="2475930"/>
            <a:ext cx="5183188" cy="82391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2709A1F9-4984-4DE1-8EC7-F126D9C46B9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7" y="2475930"/>
            <a:ext cx="5157787" cy="823912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9E456396-CC31-438B-86DD-0C3C4C2A43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9788" y="1580994"/>
            <a:ext cx="10409064" cy="823912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xmlns="" id="{D06EE347-FB37-4B8C-8664-75D6A2C68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475930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xmlns="" id="{29F9ED0A-EFB8-4809-9A9F-74698B6B78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299842"/>
            <a:ext cx="5157787" cy="26717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xmlns="" id="{4C71F74E-5805-4A0D-9B1C-7A9C918EF7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65664" y="2475930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xmlns="" id="{4D548B32-A67A-49D3-A135-8DD83DAEC8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65664" y="3299842"/>
            <a:ext cx="5183188" cy="26717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1803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1AE85F33-10CF-4D38-A10C-3E381DB8A6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702" y="2635726"/>
            <a:ext cx="10417098" cy="2930571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xmlns="" id="{203CBF60-65BD-4A93-9569-637680CF0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451" y="1526959"/>
            <a:ext cx="10515600" cy="10248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2B4E4798-8506-48A3-86AF-86E5CF6D1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7450" y="2635726"/>
            <a:ext cx="10515600" cy="304598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79846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E60C4E3D-9A02-4511-A441-FF3F678EC3A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5722" y="1562465"/>
            <a:ext cx="6254427" cy="42355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FE1D8802-777F-43A1-A758-E8C412945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6218" y="1580223"/>
            <a:ext cx="3932237" cy="858915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7D1AC84-8FCE-4F56-983B-CCD700EAA0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5722" y="1580223"/>
            <a:ext cx="6254427" cy="421774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C5E21D48-3710-46CF-B681-A135530788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26218" y="2565646"/>
            <a:ext cx="3932237" cy="32323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8C45D4AA-76AD-417E-8602-5E93F356031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424" y="2502921"/>
            <a:ext cx="4008544" cy="3391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078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CCF441CD-043F-41E0-AF10-72C2EFF7C31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8576" y="2634431"/>
            <a:ext cx="1603762" cy="1589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028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15D7154B-DCE5-42B3-9675-59392099E8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8021" y="2569613"/>
            <a:ext cx="4214179" cy="56552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6DF128B0-2555-4417-AE18-C1717D6A23B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589" y="2569613"/>
            <a:ext cx="4214179" cy="565522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B376FDD3-C6D8-409D-9E32-D45364462E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9788" y="1580994"/>
            <a:ext cx="10409064" cy="823912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xmlns="" id="{F22489D0-F5E0-426A-908B-E832CE8171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11591" y="2569613"/>
            <a:ext cx="4214180" cy="5655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xmlns="" id="{C05B9255-CEC4-4CEE-8D99-F2E3D5E922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299842"/>
            <a:ext cx="5157787" cy="26717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xmlns="" id="{58437F6A-9603-4E96-8B57-BD3492CF7B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65664" y="3299842"/>
            <a:ext cx="5183188" cy="26717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xmlns="" id="{4B398605-DC27-4243-927F-8DB3153CB87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488024" y="2569613"/>
            <a:ext cx="4214180" cy="5655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338CB52F-7D49-4256-85E2-CD87ADB711D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3299841"/>
            <a:ext cx="5183188" cy="267176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111BBA9F-4038-4273-863F-15FBB950917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9799" y="3272034"/>
            <a:ext cx="5183188" cy="2699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366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xmlns="" id="{934FC87A-BD6D-48EF-84E5-7880F44CD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9062" y="1409825"/>
            <a:ext cx="4381422" cy="938812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xmlns="" id="{2FB144F7-2051-4B8B-B7F4-42AEFF2862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89596" y="2504670"/>
            <a:ext cx="4158977" cy="35329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6C138F94-F541-4411-8923-64821B6BC84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8374" y="2449053"/>
            <a:ext cx="4381422" cy="3707364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xmlns="" id="{0FAB1C74-122C-4DFD-B9D3-0394B289E855}"/>
              </a:ext>
            </a:extLst>
          </p:cNvPr>
          <p:cNvSpPr txBox="1">
            <a:spLocks/>
          </p:cNvSpPr>
          <p:nvPr userDrawn="1"/>
        </p:nvSpPr>
        <p:spPr>
          <a:xfrm>
            <a:off x="6196694" y="1409825"/>
            <a:ext cx="4381422" cy="938812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xmlns="" id="{ED35DB26-DC0A-4DBD-917C-461C91AE2E45}"/>
              </a:ext>
            </a:extLst>
          </p:cNvPr>
          <p:cNvSpPr>
            <a:spLocks noGrp="1"/>
          </p:cNvSpPr>
          <p:nvPr>
            <p:ph type="body" sz="half" idx="10"/>
          </p:nvPr>
        </p:nvSpPr>
        <p:spPr>
          <a:xfrm>
            <a:off x="6302499" y="2497457"/>
            <a:ext cx="4233339" cy="36105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425BB59A-246E-4221-9556-7A38EE5B098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6694" y="2417485"/>
            <a:ext cx="4381422" cy="3707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298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8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>
            <a:extLst>
              <a:ext uri="{FF2B5EF4-FFF2-40B4-BE49-F238E27FC236}">
                <a16:creationId xmlns:a16="http://schemas.microsoft.com/office/drawing/2014/main" xmlns="" id="{8BD0BC50-CF1D-4086-B483-4387CD3FD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6284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xmlns="" id="{950186DB-18B5-4FDA-928A-4F8C3F4566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651759"/>
            <a:ext cx="10515600" cy="35252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461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66" r:id="rId2"/>
    <p:sldLayoutId id="2147483649" r:id="rId3"/>
    <p:sldLayoutId id="2147483650" r:id="rId4"/>
    <p:sldLayoutId id="2147483655" r:id="rId5"/>
    <p:sldLayoutId id="2147483656" r:id="rId6"/>
    <p:sldLayoutId id="2147483657" r:id="rId7"/>
    <p:sldLayoutId id="2147483660" r:id="rId8"/>
    <p:sldLayoutId id="2147483659" r:id="rId9"/>
    <p:sldLayoutId id="2147483662" r:id="rId10"/>
    <p:sldLayoutId id="2147483663" r:id="rId11"/>
    <p:sldLayoutId id="2147483661" r:id="rId12"/>
    <p:sldLayoutId id="2147483658" r:id="rId13"/>
    <p:sldLayoutId id="2147483665" r:id="rId14"/>
    <p:sldLayoutId id="2147483667" r:id="rId15"/>
    <p:sldLayoutId id="2147483664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E4AF4F60-FE03-4490-82E3-1A3141323C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9022" y="441000"/>
            <a:ext cx="3048504" cy="298800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xmlns="" id="{BB12947C-5F57-4529-B2A1-AF99303D250B}"/>
              </a:ext>
            </a:extLst>
          </p:cNvPr>
          <p:cNvSpPr txBox="1">
            <a:spLocks/>
          </p:cNvSpPr>
          <p:nvPr/>
        </p:nvSpPr>
        <p:spPr>
          <a:xfrm>
            <a:off x="1524000" y="2999058"/>
            <a:ext cx="9144000" cy="95195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spc="-300" dirty="0">
                <a:latin typeface="Metropolis" pitchFamily="2" charset="77"/>
              </a:rPr>
              <a:t>Futurense Technologies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xmlns="" id="{974FE611-E3CC-4B83-9F51-B645E4F3437A}"/>
              </a:ext>
            </a:extLst>
          </p:cNvPr>
          <p:cNvSpPr txBox="1">
            <a:spLocks/>
          </p:cNvSpPr>
          <p:nvPr/>
        </p:nvSpPr>
        <p:spPr>
          <a:xfrm>
            <a:off x="1524000" y="3706760"/>
            <a:ext cx="9144000" cy="421803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spc="-150" dirty="0">
                <a:latin typeface="Helvetica" pitchFamily="2" charset="0"/>
              </a:rPr>
              <a:t>Project </a:t>
            </a:r>
            <a:r>
              <a:rPr lang="en-US" sz="2400" spc="-150" dirty="0" smtClean="0">
                <a:latin typeface="Helvetica" pitchFamily="2" charset="0"/>
              </a:rPr>
              <a:t>Report</a:t>
            </a:r>
            <a:endParaRPr lang="en-US" sz="2400" spc="-150" dirty="0">
              <a:latin typeface="Helvetica" pitchFamily="2" charset="0"/>
            </a:endParaRPr>
          </a:p>
          <a:p>
            <a:pPr marL="0" indent="0" algn="ctr">
              <a:buNone/>
            </a:pPr>
            <a:r>
              <a:rPr lang="en-US" sz="2400" spc="-150" dirty="0">
                <a:latin typeface="Helvetica" pitchFamily="2" charset="0"/>
              </a:rPr>
              <a:t>Group </a:t>
            </a:r>
            <a:r>
              <a:rPr lang="en-US" sz="2400" spc="-150" dirty="0" smtClean="0">
                <a:latin typeface="Helvetica" pitchFamily="2" charset="0"/>
              </a:rPr>
              <a:t>14</a:t>
            </a:r>
            <a:r>
              <a:rPr lang="en-US" sz="2400" spc="-150" dirty="0">
                <a:latin typeface="Helvetica" pitchFamily="2" charset="0"/>
              </a:rPr>
              <a:t/>
            </a:r>
            <a:br>
              <a:rPr lang="en-US" sz="2400" spc="-150" dirty="0">
                <a:latin typeface="Helvetica" pitchFamily="2" charset="0"/>
              </a:rPr>
            </a:br>
            <a:r>
              <a:rPr lang="en-US" sz="2400" spc="-150" dirty="0">
                <a:latin typeface="Helvetica" pitchFamily="2" charset="0"/>
              </a:rPr>
              <a:t>Names:</a:t>
            </a:r>
          </a:p>
          <a:p>
            <a:pPr marL="0" indent="0" algn="ctr">
              <a:buNone/>
            </a:pPr>
            <a:r>
              <a:rPr lang="en-US" sz="2400" spc="-150" dirty="0">
                <a:latin typeface="Helvetica" pitchFamily="2" charset="0"/>
              </a:rPr>
              <a:t>1</a:t>
            </a:r>
            <a:r>
              <a:rPr lang="en-US" sz="2400" spc="-150" dirty="0" smtClean="0">
                <a:latin typeface="Helvetica" pitchFamily="2" charset="0"/>
              </a:rPr>
              <a:t>. MD </a:t>
            </a:r>
            <a:r>
              <a:rPr lang="en-US" sz="2400" spc="-150" dirty="0" err="1" smtClean="0">
                <a:latin typeface="Helvetica" pitchFamily="2" charset="0"/>
              </a:rPr>
              <a:t>Talib</a:t>
            </a:r>
            <a:endParaRPr lang="en-US" sz="2400" spc="-150" dirty="0">
              <a:latin typeface="Helvetica" pitchFamily="2" charset="0"/>
            </a:endParaRPr>
          </a:p>
          <a:p>
            <a:pPr marL="0" indent="0" algn="ctr">
              <a:buNone/>
            </a:pPr>
            <a:r>
              <a:rPr lang="en-US" sz="2400" spc="-150" dirty="0">
                <a:latin typeface="Helvetica" pitchFamily="2" charset="0"/>
              </a:rPr>
              <a:t>2</a:t>
            </a:r>
            <a:r>
              <a:rPr lang="en-US" sz="2400" spc="-150" dirty="0" smtClean="0">
                <a:latin typeface="Helvetica" pitchFamily="2" charset="0"/>
              </a:rPr>
              <a:t>. </a:t>
            </a:r>
            <a:r>
              <a:rPr lang="en-US" sz="2400" spc="-150" dirty="0" err="1" smtClean="0">
                <a:latin typeface="Helvetica" pitchFamily="2" charset="0"/>
              </a:rPr>
              <a:t>Abinav</a:t>
            </a:r>
            <a:r>
              <a:rPr lang="en-US" sz="2400" spc="-150" dirty="0" smtClean="0">
                <a:latin typeface="Helvetica" pitchFamily="2" charset="0"/>
              </a:rPr>
              <a:t> Harsha</a:t>
            </a:r>
            <a:endParaRPr lang="en-US" sz="2400" spc="-150" dirty="0">
              <a:latin typeface="Helvetica" pitchFamily="2" charset="0"/>
            </a:endParaRPr>
          </a:p>
          <a:p>
            <a:pPr marL="0" indent="0" algn="ctr">
              <a:buNone/>
            </a:pPr>
            <a:r>
              <a:rPr lang="en-US" sz="2400" spc="-150" dirty="0">
                <a:latin typeface="Helvetica" pitchFamily="2" charset="0"/>
              </a:rPr>
              <a:t>3</a:t>
            </a:r>
            <a:r>
              <a:rPr lang="en-US" sz="2400" spc="-150" dirty="0" smtClean="0">
                <a:latin typeface="Helvetica" pitchFamily="2" charset="0"/>
              </a:rPr>
              <a:t>. </a:t>
            </a:r>
            <a:r>
              <a:rPr lang="en-US" sz="2400" spc="-150" dirty="0" err="1" smtClean="0">
                <a:latin typeface="Helvetica" pitchFamily="2" charset="0"/>
              </a:rPr>
              <a:t>Omkar</a:t>
            </a:r>
            <a:r>
              <a:rPr lang="en-US" sz="2400" spc="-150" dirty="0" smtClean="0">
                <a:latin typeface="Helvetica" pitchFamily="2" charset="0"/>
              </a:rPr>
              <a:t> Prasad</a:t>
            </a:r>
            <a:endParaRPr lang="en-US" sz="2400" spc="-150" dirty="0">
              <a:latin typeface="Helvetica" pitchFamily="2" charset="0"/>
            </a:endParaRPr>
          </a:p>
          <a:p>
            <a:pPr marL="0" indent="0" algn="ctr">
              <a:buNone/>
            </a:pPr>
            <a:r>
              <a:rPr lang="en-US" sz="2400" spc="-150" dirty="0">
                <a:latin typeface="Helvetica" pitchFamily="2" charset="0"/>
              </a:rPr>
              <a:t>4</a:t>
            </a:r>
            <a:r>
              <a:rPr lang="en-US" sz="2400" spc="-150" dirty="0" smtClean="0">
                <a:latin typeface="Helvetica" pitchFamily="2" charset="0"/>
              </a:rPr>
              <a:t>. Keerthana Narkunaraja</a:t>
            </a:r>
            <a:endParaRPr lang="en-US" sz="2400" spc="-15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94641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6F2A7BF-A4A4-44AE-A5A8-311908CEF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Thank you!!!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45120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5AC10B-F465-4658-8993-BC77E3E90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6402" y="730940"/>
            <a:ext cx="7524564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Cracking passwords using Arduino [</a:t>
            </a:r>
            <a:r>
              <a:rPr lang="en-US" dirty="0" err="1" smtClean="0"/>
              <a:t>DigiSpark</a:t>
            </a:r>
            <a:r>
              <a:rPr lang="en-US" dirty="0" smtClean="0"/>
              <a:t>- </a:t>
            </a:r>
            <a:r>
              <a:rPr lang="en-US" dirty="0" err="1" smtClean="0"/>
              <a:t>keylogger</a:t>
            </a:r>
            <a:r>
              <a:rPr lang="en-US" dirty="0" smtClean="0"/>
              <a:t>] 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2411180" y="2056503"/>
            <a:ext cx="880875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Explore the potential of Arduino </a:t>
            </a:r>
            <a:r>
              <a:rPr lang="en-US" dirty="0" err="1"/>
              <a:t>Digispark</a:t>
            </a:r>
            <a:r>
              <a:rPr lang="en-US" dirty="0"/>
              <a:t> as a </a:t>
            </a:r>
            <a:r>
              <a:rPr lang="en-US" dirty="0" err="1"/>
              <a:t>keylogger</a:t>
            </a:r>
            <a:r>
              <a:rPr lang="en-US" dirty="0"/>
              <a:t> for cracking Linux passwords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Cracking </a:t>
            </a:r>
            <a:r>
              <a:rPr lang="en-US" dirty="0"/>
              <a:t>passwords on Linux systems can be achieved through various means, one of which involves utilizing a hardware </a:t>
            </a:r>
            <a:r>
              <a:rPr lang="en-US" dirty="0" err="1"/>
              <a:t>keylogger</a:t>
            </a:r>
            <a:r>
              <a:rPr lang="en-US" dirty="0"/>
              <a:t> device like the Arduino </a:t>
            </a:r>
            <a:r>
              <a:rPr lang="en-US" dirty="0" err="1"/>
              <a:t>Digispark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 err="1"/>
              <a:t>keylogger</a:t>
            </a:r>
            <a:r>
              <a:rPr lang="en-US" dirty="0"/>
              <a:t> is a device or software tool that records keystrokes entered on a computer keyboard covertly.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With </a:t>
            </a:r>
            <a:r>
              <a:rPr lang="en-US" dirty="0"/>
              <a:t>the Arduino </a:t>
            </a:r>
            <a:r>
              <a:rPr lang="en-US" dirty="0" err="1"/>
              <a:t>Digispark</a:t>
            </a:r>
            <a:r>
              <a:rPr lang="en-US" dirty="0"/>
              <a:t> </a:t>
            </a:r>
            <a:r>
              <a:rPr lang="en-US" dirty="0" err="1"/>
              <a:t>keylogger</a:t>
            </a:r>
            <a:r>
              <a:rPr lang="en-US" dirty="0"/>
              <a:t>, an attacker can intercept keystrokes entered by a user on a Linux system, including passwords, without the user's knowledge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717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5AC10B-F465-4658-8993-BC77E3E90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6402" y="730940"/>
            <a:ext cx="7524564" cy="1325563"/>
          </a:xfrm>
        </p:spPr>
        <p:txBody>
          <a:bodyPr/>
          <a:lstStyle/>
          <a:p>
            <a:pPr algn="ctr"/>
            <a:r>
              <a:rPr lang="en-US" dirty="0"/>
              <a:t>Project Statement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2051222" y="1729946"/>
            <a:ext cx="931699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the context of password cracking on Linux systems, an attacker may deploy the Arduino </a:t>
            </a:r>
            <a:r>
              <a:rPr lang="en-US" dirty="0" err="1"/>
              <a:t>Digispark</a:t>
            </a:r>
            <a:r>
              <a:rPr lang="en-US" dirty="0"/>
              <a:t> </a:t>
            </a:r>
            <a:r>
              <a:rPr lang="en-US" dirty="0" err="1"/>
              <a:t>keylogger</a:t>
            </a:r>
            <a:r>
              <a:rPr lang="en-US" dirty="0"/>
              <a:t> to capture login credentials entered by a user.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Once </a:t>
            </a:r>
            <a:r>
              <a:rPr lang="en-US" dirty="0"/>
              <a:t>connected to the target system, the </a:t>
            </a:r>
            <a:r>
              <a:rPr lang="en-US" dirty="0" err="1"/>
              <a:t>Digispark</a:t>
            </a:r>
            <a:r>
              <a:rPr lang="en-US" dirty="0"/>
              <a:t> silently logs keystrokes and stores them for later retrieval by the attacker.</a:t>
            </a:r>
          </a:p>
          <a:p>
            <a:endParaRPr lang="en-US" dirty="0" smtClean="0"/>
          </a:p>
          <a:p>
            <a:r>
              <a:rPr lang="en-US" dirty="0" smtClean="0"/>
              <a:t>Using </a:t>
            </a:r>
            <a:r>
              <a:rPr lang="en-US" dirty="0"/>
              <a:t>the captured keystrokes, the attacker can analyze the data to identify login credentials, including usernames and passwords.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These </a:t>
            </a:r>
            <a:r>
              <a:rPr lang="en-US" dirty="0"/>
              <a:t>credentials can then be used to gain unauthorized access to the Linux system, potentially compromising sensitive data, resources, or even the entire network infrastructure.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90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5AC10B-F465-4658-8993-BC77E3E90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6402" y="730940"/>
            <a:ext cx="7524564" cy="1325563"/>
          </a:xfrm>
        </p:spPr>
        <p:txBody>
          <a:bodyPr/>
          <a:lstStyle/>
          <a:p>
            <a:pPr algn="ctr"/>
            <a:r>
              <a:rPr lang="en-US" dirty="0"/>
              <a:t>Description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2038865" y="1729946"/>
            <a:ext cx="967534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 project begins with a planning and setup phase on </a:t>
            </a:r>
            <a:endParaRPr lang="en-US" dirty="0"/>
          </a:p>
          <a:p>
            <a:endParaRPr lang="en-IN" b="1" dirty="0" smtClean="0"/>
          </a:p>
          <a:p>
            <a:r>
              <a:rPr lang="en-IN" b="1" dirty="0" smtClean="0"/>
              <a:t>Day </a:t>
            </a:r>
            <a:r>
              <a:rPr lang="en-IN" b="1" dirty="0"/>
              <a:t>1</a:t>
            </a:r>
            <a:r>
              <a:rPr lang="en-IN" dirty="0"/>
              <a:t>, covering an overview of project requirements, task delegation, Linux environment setup, and installation of security tools. </a:t>
            </a:r>
            <a:endParaRPr lang="en-US" dirty="0"/>
          </a:p>
          <a:p>
            <a:endParaRPr lang="en-IN" b="1" dirty="0" smtClean="0"/>
          </a:p>
          <a:p>
            <a:r>
              <a:rPr lang="en-IN" b="1" dirty="0" smtClean="0"/>
              <a:t>Day </a:t>
            </a:r>
            <a:r>
              <a:rPr lang="en-IN" b="1" dirty="0"/>
              <a:t>2 </a:t>
            </a:r>
            <a:r>
              <a:rPr lang="en-IN" dirty="0"/>
              <a:t>focuses on the implementation phase, involving risk assessments, shell scripting for vulnerability analysis, and the development of a </a:t>
            </a:r>
            <a:r>
              <a:rPr lang="en-IN" dirty="0" err="1"/>
              <a:t>keylogger</a:t>
            </a:r>
            <a:endParaRPr lang="en-US" dirty="0"/>
          </a:p>
          <a:p>
            <a:endParaRPr lang="en-IN" b="1" dirty="0" smtClean="0"/>
          </a:p>
          <a:p>
            <a:r>
              <a:rPr lang="en-IN" b="1" dirty="0" smtClean="0"/>
              <a:t>Day </a:t>
            </a:r>
            <a:r>
              <a:rPr lang="en-IN" b="1" dirty="0"/>
              <a:t>3</a:t>
            </a:r>
            <a:r>
              <a:rPr lang="en-IN" dirty="0"/>
              <a:t> encompasses testing and presentation, including thorough testing of security measures, finalizing the </a:t>
            </a:r>
            <a:r>
              <a:rPr lang="en-IN" dirty="0" err="1"/>
              <a:t>keylogger</a:t>
            </a:r>
            <a:r>
              <a:rPr lang="en-IN" dirty="0"/>
              <a:t>, and a presentation summarizing the project's objectives and outcomes.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8353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5AC10B-F465-4658-8993-BC77E3E90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6402" y="730940"/>
            <a:ext cx="7524564" cy="1325563"/>
          </a:xfrm>
        </p:spPr>
        <p:txBody>
          <a:bodyPr/>
          <a:lstStyle/>
          <a:p>
            <a:pPr algn="ctr"/>
            <a:r>
              <a:rPr lang="en-US" dirty="0"/>
              <a:t>Code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0141" y="1778088"/>
            <a:ext cx="8218155" cy="4622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452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5AC10B-F465-4658-8993-BC77E3E90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6402" y="730940"/>
            <a:ext cx="7524564" cy="1325563"/>
          </a:xfrm>
        </p:spPr>
        <p:txBody>
          <a:bodyPr/>
          <a:lstStyle/>
          <a:p>
            <a:pPr algn="ctr"/>
            <a:r>
              <a:rPr lang="en-US" dirty="0"/>
              <a:t>Figures/Graph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8872" y="1827365"/>
            <a:ext cx="6942094" cy="4521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268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5AC10B-F465-4658-8993-BC77E3E90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6402" y="730940"/>
            <a:ext cx="7524564" cy="1325563"/>
          </a:xfrm>
        </p:spPr>
        <p:txBody>
          <a:bodyPr/>
          <a:lstStyle/>
          <a:p>
            <a:pPr algn="ctr"/>
            <a:r>
              <a:rPr lang="en-US" dirty="0"/>
              <a:t>Results(Screenshot)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352" y="1843157"/>
            <a:ext cx="8291383" cy="4391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2751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5AC10B-F465-4658-8993-BC77E3E90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6402" y="730940"/>
            <a:ext cx="7524564" cy="1325563"/>
          </a:xfrm>
        </p:spPr>
        <p:txBody>
          <a:bodyPr/>
          <a:lstStyle/>
          <a:p>
            <a:pPr algn="ctr"/>
            <a:r>
              <a:rPr lang="en-US" dirty="0"/>
              <a:t>Conclusion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2026508" y="1742303"/>
            <a:ext cx="925521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Furthermore, mitigating the risk of </a:t>
            </a:r>
            <a:r>
              <a:rPr lang="en-US" dirty="0" err="1"/>
              <a:t>keylogger</a:t>
            </a:r>
            <a:r>
              <a:rPr lang="en-US" dirty="0"/>
              <a:t> attacks involves implementing robust security measures such as regularly updating system software, using strong and unique passwords, employing two-factor authentication, and being vigilant for signs of unauthorized access or suspicious behavior on computer systems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Using the captured keystrokes, the attacker can analyze the data to identify login credentials, including usernames and passwords.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These </a:t>
            </a:r>
            <a:r>
              <a:rPr lang="en-US" dirty="0"/>
              <a:t>credentials can then be used to gain unauthorized access to the Linux system, potentially compromising sensitive data, resources, or even the entire network infrastructure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2641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5AC10B-F465-4658-8993-BC77E3E90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6402" y="730940"/>
            <a:ext cx="7524564" cy="1325563"/>
          </a:xfrm>
        </p:spPr>
        <p:txBody>
          <a:bodyPr/>
          <a:lstStyle/>
          <a:p>
            <a:pPr algn="ctr"/>
            <a:r>
              <a:rPr lang="en-US" dirty="0"/>
              <a:t>References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1705232" y="1680519"/>
            <a:ext cx="1015725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[1</a:t>
            </a:r>
            <a:r>
              <a:rPr lang="en-US" dirty="0"/>
              <a:t>] Kumar, S. S., &amp; </a:t>
            </a:r>
            <a:r>
              <a:rPr lang="en-US" dirty="0" err="1"/>
              <a:t>Venkatesan</a:t>
            </a:r>
            <a:r>
              <a:rPr lang="en-US" dirty="0"/>
              <a:t>, S. (2021). Using USB Rubber Ducky to exploit target computers. Journal of Ambient Intelligence and Humanized Computing, 12(4), 3365-3374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[</a:t>
            </a:r>
            <a:r>
              <a:rPr lang="en-US" dirty="0"/>
              <a:t>2] Trivedi, S., &amp; Joshi, R. (2019). Hacking with a $2 microcontroller: The </a:t>
            </a:r>
            <a:r>
              <a:rPr lang="en-US" dirty="0" err="1"/>
              <a:t>Digispark</a:t>
            </a:r>
            <a:r>
              <a:rPr lang="en-US" dirty="0"/>
              <a:t> Attiny85. International Journal of Advanced Research in Computer Science, 10(2), 413-418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[</a:t>
            </a:r>
            <a:r>
              <a:rPr lang="en-US" dirty="0"/>
              <a:t>3] Kumar, V. R., &amp; </a:t>
            </a:r>
            <a:r>
              <a:rPr lang="en-US" dirty="0" err="1"/>
              <a:t>Shidhaye</a:t>
            </a:r>
            <a:r>
              <a:rPr lang="en-US" dirty="0"/>
              <a:t>, S. S. (2020). Using </a:t>
            </a:r>
            <a:r>
              <a:rPr lang="en-US" dirty="0" err="1"/>
              <a:t>Digispark</a:t>
            </a:r>
            <a:r>
              <a:rPr lang="en-US" dirty="0"/>
              <a:t> ATtiny85 as rubber ducky for exploiting windows operating system. International Journal of Engineering Research and Technology, 9(11), 193-197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[</a:t>
            </a:r>
            <a:r>
              <a:rPr lang="en-US" dirty="0"/>
              <a:t>4] </a:t>
            </a:r>
            <a:r>
              <a:rPr lang="en-US" dirty="0" err="1"/>
              <a:t>Almutairi</a:t>
            </a:r>
            <a:r>
              <a:rPr lang="en-US" dirty="0"/>
              <a:t>, A. (2018). The USB rubber ducky and Arduino microcontrollers: Tools for ethical hackers. International Journal of Cyber-Security and Digital Forensics, 7(3), 57-64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[</a:t>
            </a:r>
            <a:r>
              <a:rPr lang="en-US" dirty="0"/>
              <a:t>5] Das, A., &amp; </a:t>
            </a:r>
            <a:r>
              <a:rPr lang="en-US" dirty="0" err="1"/>
              <a:t>Saha</a:t>
            </a:r>
            <a:r>
              <a:rPr lang="en-US" dirty="0"/>
              <a:t>, S. K. (2021). </a:t>
            </a:r>
            <a:r>
              <a:rPr lang="en-US" dirty="0" err="1"/>
              <a:t>Digispark</a:t>
            </a:r>
            <a:r>
              <a:rPr lang="en-US" dirty="0"/>
              <a:t> Attiny85 based USB Rubber Ducky Attack. International Journal of Computer Science and Information Security, 19(5), 36-41.</a:t>
            </a:r>
          </a:p>
        </p:txBody>
      </p:sp>
    </p:spTree>
    <p:extLst>
      <p:ext uri="{BB962C8B-B14F-4D97-AF65-F5344CB8AC3E}">
        <p14:creationId xmlns:p14="http://schemas.microsoft.com/office/powerpoint/2010/main" val="515298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</TotalTime>
  <Words>641</Words>
  <Application>Microsoft Macintosh PowerPoint</Application>
  <PresentationFormat>Widescreen</PresentationFormat>
  <Paragraphs>53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Calibri</vt:lpstr>
      <vt:lpstr>Helvetica</vt:lpstr>
      <vt:lpstr>Metropolis</vt:lpstr>
      <vt:lpstr>Arial</vt:lpstr>
      <vt:lpstr>Office Theme</vt:lpstr>
      <vt:lpstr>PowerPoint Presentation</vt:lpstr>
      <vt:lpstr>Cracking passwords using Arduino [DigiSpark- keylogger] </vt:lpstr>
      <vt:lpstr>Project Statement</vt:lpstr>
      <vt:lpstr>Description</vt:lpstr>
      <vt:lpstr>Code</vt:lpstr>
      <vt:lpstr>Figures/Graph</vt:lpstr>
      <vt:lpstr>Results(Screenshot)</vt:lpstr>
      <vt:lpstr>Conclusion</vt:lpstr>
      <vt:lpstr>References</vt:lpstr>
      <vt:lpstr>Thank you!!!</vt:lpstr>
    </vt:vector>
  </TitlesOfParts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Angel Jackson</dc:creator>
  <cp:lastModifiedBy>Microsoft Office User</cp:lastModifiedBy>
  <cp:revision>25</cp:revision>
  <dcterms:created xsi:type="dcterms:W3CDTF">2022-12-05T10:10:22Z</dcterms:created>
  <dcterms:modified xsi:type="dcterms:W3CDTF">2024-02-05T05:25:48Z</dcterms:modified>
</cp:coreProperties>
</file>