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58" r:id="rId15"/>
    <p:sldId id="259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1/18/2020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7.png"/><Relationship Id="rId3" Type="http://schemas.openxmlformats.org/officeDocument/2006/relationships/tags" Target="../tags/tag3.xml"/><Relationship Id="rId21" Type="http://schemas.openxmlformats.org/officeDocument/2006/relationships/image" Target="../media/image5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6.png"/><Relationship Id="rId2" Type="http://schemas.openxmlformats.org/officeDocument/2006/relationships/tags" Target="../tags/tag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4.png"/><Relationship Id="rId23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image" Target="../media/image4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54.png"/><Relationship Id="rId26" Type="http://schemas.openxmlformats.org/officeDocument/2006/relationships/image" Target="../media/image3.png"/><Relationship Id="rId3" Type="http://schemas.openxmlformats.org/officeDocument/2006/relationships/tags" Target="../tags/tag16.xml"/><Relationship Id="rId21" Type="http://schemas.openxmlformats.org/officeDocument/2006/relationships/image" Target="../media/image48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53.png"/><Relationship Id="rId25" Type="http://schemas.openxmlformats.org/officeDocument/2006/relationships/image" Target="../media/image59.png"/><Relationship Id="rId2" Type="http://schemas.openxmlformats.org/officeDocument/2006/relationships/tags" Target="../tags/tag15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3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58.png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7.png"/><Relationship Id="rId28" Type="http://schemas.openxmlformats.org/officeDocument/2006/relationships/image" Target="../media/image61.png"/><Relationship Id="rId10" Type="http://schemas.openxmlformats.org/officeDocument/2006/relationships/tags" Target="../tags/tag23.xml"/><Relationship Id="rId19" Type="http://schemas.openxmlformats.org/officeDocument/2006/relationships/image" Target="../media/image55.png"/><Relationship Id="rId31" Type="http://schemas.openxmlformats.org/officeDocument/2006/relationships/image" Target="../media/image64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49.png"/><Relationship Id="rId27" Type="http://schemas.openxmlformats.org/officeDocument/2006/relationships/image" Target="../media/image17.png"/><Relationship Id="rId30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6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7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3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68.png"/><Relationship Id="rId5" Type="http://schemas.openxmlformats.org/officeDocument/2006/relationships/tags" Target="../tags/tag35.xml"/><Relationship Id="rId10" Type="http://schemas.openxmlformats.org/officeDocument/2006/relationships/image" Target="../media/image62.png"/><Relationship Id="rId4" Type="http://schemas.openxmlformats.org/officeDocument/2006/relationships/tags" Target="../tags/tag34.xml"/><Relationship Id="rId9" Type="http://schemas.openxmlformats.org/officeDocument/2006/relationships/image" Target="../media/image60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Calculus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Function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191090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43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ular Callout 154"/>
          <p:cNvSpPr/>
          <p:nvPr/>
        </p:nvSpPr>
        <p:spPr>
          <a:xfrm>
            <a:off x="4141212" y="2941611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2018499" y="4387746"/>
            <a:ext cx="1521460" cy="598241"/>
          </a:xfrm>
          <a:prstGeom prst="wedgeRectCallout">
            <a:avLst>
              <a:gd name="adj1" fmla="val 79036"/>
              <a:gd name="adj2" fmla="val 542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1866956" y="2917178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29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5" grpId="0" uiExpand="1" animBg="1"/>
      <p:bldP spid="156" grpId="0" uiExpand="1" animBg="1"/>
      <p:bldP spid="157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</a:p>
              <a:p>
                <a:r>
                  <a:rPr lang="en-IN" sz="2400" dirty="0" smtClean="0"/>
                  <a:t>Using a similar method, the Hessian can be calculated as well!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Rectangular Callout 152"/>
          <p:cNvSpPr/>
          <p:nvPr/>
        </p:nvSpPr>
        <p:spPr>
          <a:xfrm>
            <a:off x="4947507" y="1208496"/>
            <a:ext cx="2651331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converge toward 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Rectangular Callout 154"/>
          <p:cNvSpPr/>
          <p:nvPr/>
        </p:nvSpPr>
        <p:spPr>
          <a:xfrm>
            <a:off x="7319502" y="2831809"/>
            <a:ext cx="2788059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diverge away from 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5252089" y="4286850"/>
            <a:ext cx="3638553" cy="667745"/>
          </a:xfrm>
          <a:prstGeom prst="wedgeRectCallout">
            <a:avLst>
              <a:gd name="adj1" fmla="val -81753"/>
              <a:gd name="adj2" fmla="val -107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At saddle points, both can happen along different axes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4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3" grpId="0" uiExpand="1" animBg="1"/>
      <p:bldP spid="155" grpId="0" uiExpand="1" animBg="1"/>
      <p:bldP spid="15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Hessians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/>
                  <a:t>In this </a:t>
                </a:r>
                <a:r>
                  <a:rPr lang="en-IN" sz="2400" dirty="0"/>
                  <a:t>discrete toy example, we can calculate </a:t>
                </a:r>
                <a:r>
                  <a:rPr lang="en-IN" sz="2400" dirty="0" smtClean="0"/>
                  <a:t>Hessian </a:t>
                </a: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as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 smtClean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  <a:blipFill>
                <a:blip r:embed="rId2"/>
                <a:stretch>
                  <a:fillRect t="-1820" r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ular Callout 152"/>
              <p:cNvSpPr/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ND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i.e. local max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3" name="Rectangular Callout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ular Callout 154"/>
              <p:cNvSpPr/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PD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i.e. local min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5" name="Rectangular Callou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ular Callout 155"/>
              <p:cNvSpPr/>
              <p:nvPr/>
            </p:nvSpPr>
            <p:spPr>
              <a:xfrm>
                <a:off x="5278710" y="3969312"/>
                <a:ext cx="4851609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is neither PD nor ND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(it is a saddle point)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6" name="Rectangular Callout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10" y="3969312"/>
                <a:ext cx="4851609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blipFill>
                <a:blip r:embed="rId5"/>
                <a:stretch>
                  <a:fillRect r="-991" b="-4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animBg="1"/>
      <p:bldP spid="155" grpId="0" uiExpand="1" animBg="1"/>
      <p:bldP spid="156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Sets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80586" y="744160"/>
            <a:ext cx="3860800" cy="3919372"/>
            <a:chOff x="3480586" y="744160"/>
            <a:chExt cx="3860800" cy="3919372"/>
          </a:xfrm>
        </p:grpSpPr>
        <p:sp>
          <p:nvSpPr>
            <p:cNvPr id="15" name="Freeform 14"/>
            <p:cNvSpPr/>
            <p:nvPr/>
          </p:nvSpPr>
          <p:spPr>
            <a:xfrm>
              <a:off x="3793157" y="744160"/>
              <a:ext cx="3235659" cy="3113657"/>
            </a:xfrm>
            <a:custGeom>
              <a:avLst/>
              <a:gdLst>
                <a:gd name="connsiteX0" fmla="*/ 1550850 w 3228457"/>
                <a:gd name="connsiteY0" fmla="*/ 2848 h 2398577"/>
                <a:gd name="connsiteX1" fmla="*/ 69522 w 3228457"/>
                <a:gd name="connsiteY1" fmla="*/ 862384 h 2398577"/>
                <a:gd name="connsiteX2" fmla="*/ 508434 w 3228457"/>
                <a:gd name="connsiteY2" fmla="*/ 1822504 h 2398577"/>
                <a:gd name="connsiteX3" fmla="*/ 2821866 w 3228457"/>
                <a:gd name="connsiteY3" fmla="*/ 2352856 h 2398577"/>
                <a:gd name="connsiteX4" fmla="*/ 3114474 w 3228457"/>
                <a:gd name="connsiteY4" fmla="*/ 652072 h 2398577"/>
                <a:gd name="connsiteX5" fmla="*/ 1550850 w 3228457"/>
                <a:gd name="connsiteY5" fmla="*/ 2848 h 23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457" h="2398577">
                  <a:moveTo>
                    <a:pt x="1550850" y="2848"/>
                  </a:moveTo>
                  <a:cubicBezTo>
                    <a:pt x="1043358" y="37900"/>
                    <a:pt x="243258" y="559108"/>
                    <a:pt x="69522" y="862384"/>
                  </a:cubicBezTo>
                  <a:cubicBezTo>
                    <a:pt x="-104214" y="1165660"/>
                    <a:pt x="49710" y="1574092"/>
                    <a:pt x="508434" y="1822504"/>
                  </a:cubicBezTo>
                  <a:cubicBezTo>
                    <a:pt x="967158" y="2070916"/>
                    <a:pt x="2387526" y="2547928"/>
                    <a:pt x="2821866" y="2352856"/>
                  </a:cubicBezTo>
                  <a:cubicBezTo>
                    <a:pt x="3256206" y="2157784"/>
                    <a:pt x="3323262" y="1043740"/>
                    <a:pt x="3114474" y="652072"/>
                  </a:cubicBezTo>
                  <a:cubicBezTo>
                    <a:pt x="2905686" y="260404"/>
                    <a:pt x="2058342" y="-32204"/>
                    <a:pt x="1550850" y="2848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0586" y="4017201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CONVEX SET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94694" y="1006075"/>
            <a:ext cx="4403916" cy="3657457"/>
            <a:chOff x="7594694" y="1006075"/>
            <a:chExt cx="4403916" cy="3657457"/>
          </a:xfrm>
        </p:grpSpPr>
        <p:sp>
          <p:nvSpPr>
            <p:cNvPr id="18" name="Freeform 17"/>
            <p:cNvSpPr/>
            <p:nvPr/>
          </p:nvSpPr>
          <p:spPr>
            <a:xfrm>
              <a:off x="8119562" y="1006075"/>
              <a:ext cx="3354180" cy="2830932"/>
            </a:xfrm>
            <a:custGeom>
              <a:avLst/>
              <a:gdLst>
                <a:gd name="connsiteX0" fmla="*/ 2286000 w 2286000"/>
                <a:gd name="connsiteY0" fmla="*/ 0 h 2882900"/>
                <a:gd name="connsiteX1" fmla="*/ 0 w 2286000"/>
                <a:gd name="connsiteY1" fmla="*/ 1676400 h 2882900"/>
                <a:gd name="connsiteX2" fmla="*/ 2032000 w 2286000"/>
                <a:gd name="connsiteY2" fmla="*/ 2882900 h 2882900"/>
                <a:gd name="connsiteX3" fmla="*/ 2286000 w 2286000"/>
                <a:gd name="connsiteY3" fmla="*/ 0 h 2882900"/>
                <a:gd name="connsiteX0" fmla="*/ 2475756 w 2475756"/>
                <a:gd name="connsiteY0" fmla="*/ 0 h 2882900"/>
                <a:gd name="connsiteX1" fmla="*/ 189756 w 2475756"/>
                <a:gd name="connsiteY1" fmla="*/ 1676400 h 2882900"/>
                <a:gd name="connsiteX2" fmla="*/ 2221756 w 2475756"/>
                <a:gd name="connsiteY2" fmla="*/ 2882900 h 2882900"/>
                <a:gd name="connsiteX3" fmla="*/ 2475756 w 2475756"/>
                <a:gd name="connsiteY3" fmla="*/ 0 h 2882900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347224 w 2347224"/>
                <a:gd name="connsiteY0" fmla="*/ 14434 h 2897334"/>
                <a:gd name="connsiteX1" fmla="*/ 61224 w 2347224"/>
                <a:gd name="connsiteY1" fmla="*/ 1690834 h 2897334"/>
                <a:gd name="connsiteX2" fmla="*/ 2093224 w 2347224"/>
                <a:gd name="connsiteY2" fmla="*/ 2897334 h 2897334"/>
                <a:gd name="connsiteX3" fmla="*/ 2347224 w 2347224"/>
                <a:gd name="connsiteY3" fmla="*/ 14434 h 2897334"/>
                <a:gd name="connsiteX0" fmla="*/ 2663089 w 2663089"/>
                <a:gd name="connsiteY0" fmla="*/ 27142 h 2910042"/>
                <a:gd name="connsiteX1" fmla="*/ 377089 w 2663089"/>
                <a:gd name="connsiteY1" fmla="*/ 1703542 h 2910042"/>
                <a:gd name="connsiteX2" fmla="*/ 2409089 w 2663089"/>
                <a:gd name="connsiteY2" fmla="*/ 2910042 h 2910042"/>
                <a:gd name="connsiteX3" fmla="*/ 2663089 w 2663089"/>
                <a:gd name="connsiteY3" fmla="*/ 27142 h 2910042"/>
                <a:gd name="connsiteX0" fmla="*/ 2714180 w 2714180"/>
                <a:gd name="connsiteY0" fmla="*/ 21904 h 2904804"/>
                <a:gd name="connsiteX1" fmla="*/ 428180 w 2714180"/>
                <a:gd name="connsiteY1" fmla="*/ 1698304 h 2904804"/>
                <a:gd name="connsiteX2" fmla="*/ 2460180 w 2714180"/>
                <a:gd name="connsiteY2" fmla="*/ 2904804 h 2904804"/>
                <a:gd name="connsiteX3" fmla="*/ 2714180 w 2714180"/>
                <a:gd name="connsiteY3" fmla="*/ 21904 h 2904804"/>
                <a:gd name="connsiteX0" fmla="*/ 2714180 w 2829313"/>
                <a:gd name="connsiteY0" fmla="*/ 21904 h 2904804"/>
                <a:gd name="connsiteX1" fmla="*/ 428180 w 2829313"/>
                <a:gd name="connsiteY1" fmla="*/ 1698304 h 2904804"/>
                <a:gd name="connsiteX2" fmla="*/ 2460180 w 2829313"/>
                <a:gd name="connsiteY2" fmla="*/ 2904804 h 2904804"/>
                <a:gd name="connsiteX3" fmla="*/ 2714180 w 2829313"/>
                <a:gd name="connsiteY3" fmla="*/ 21904 h 2904804"/>
                <a:gd name="connsiteX0" fmla="*/ 2756804 w 3074890"/>
                <a:gd name="connsiteY0" fmla="*/ 149542 h 3032442"/>
                <a:gd name="connsiteX1" fmla="*/ 470804 w 3074890"/>
                <a:gd name="connsiteY1" fmla="*/ 1825942 h 3032442"/>
                <a:gd name="connsiteX2" fmla="*/ 2502804 w 3074890"/>
                <a:gd name="connsiteY2" fmla="*/ 3032442 h 3032442"/>
                <a:gd name="connsiteX3" fmla="*/ 2756804 w 3074890"/>
                <a:gd name="connsiteY3" fmla="*/ 149542 h 3032442"/>
                <a:gd name="connsiteX0" fmla="*/ 2543579 w 2817317"/>
                <a:gd name="connsiteY0" fmla="*/ 147807 h 2878307"/>
                <a:gd name="connsiteX1" fmla="*/ 3579 w 2817317"/>
                <a:gd name="connsiteY1" fmla="*/ 1671807 h 2878307"/>
                <a:gd name="connsiteX2" fmla="*/ 2035579 w 2817317"/>
                <a:gd name="connsiteY2" fmla="*/ 2878307 h 2878307"/>
                <a:gd name="connsiteX3" fmla="*/ 2543579 w 2817317"/>
                <a:gd name="connsiteY3" fmla="*/ 147807 h 2878307"/>
                <a:gd name="connsiteX0" fmla="*/ 2571589 w 2845327"/>
                <a:gd name="connsiteY0" fmla="*/ 318942 h 3049442"/>
                <a:gd name="connsiteX1" fmla="*/ 31589 w 2845327"/>
                <a:gd name="connsiteY1" fmla="*/ 1842942 h 3049442"/>
                <a:gd name="connsiteX2" fmla="*/ 2063589 w 2845327"/>
                <a:gd name="connsiteY2" fmla="*/ 3049442 h 3049442"/>
                <a:gd name="connsiteX3" fmla="*/ 2571589 w 2845327"/>
                <a:gd name="connsiteY3" fmla="*/ 318942 h 3049442"/>
                <a:gd name="connsiteX0" fmla="*/ 3002244 w 3275982"/>
                <a:gd name="connsiteY0" fmla="*/ 92921 h 2823421"/>
                <a:gd name="connsiteX1" fmla="*/ 462244 w 3275982"/>
                <a:gd name="connsiteY1" fmla="*/ 1616921 h 2823421"/>
                <a:gd name="connsiteX2" fmla="*/ 2494244 w 3275982"/>
                <a:gd name="connsiteY2" fmla="*/ 2823421 h 2823421"/>
                <a:gd name="connsiteX3" fmla="*/ 3002244 w 3275982"/>
                <a:gd name="connsiteY3" fmla="*/ 92921 h 2823421"/>
                <a:gd name="connsiteX0" fmla="*/ 2951075 w 3036571"/>
                <a:gd name="connsiteY0" fmla="*/ 25271 h 2755771"/>
                <a:gd name="connsiteX1" fmla="*/ 423775 w 3036571"/>
                <a:gd name="connsiteY1" fmla="*/ 1053971 h 2755771"/>
                <a:gd name="connsiteX2" fmla="*/ 2443075 w 3036571"/>
                <a:gd name="connsiteY2" fmla="*/ 2755771 h 2755771"/>
                <a:gd name="connsiteX3" fmla="*/ 2951075 w 3036571"/>
                <a:gd name="connsiteY3" fmla="*/ 25271 h 2755771"/>
                <a:gd name="connsiteX0" fmla="*/ 2978671 w 3064167"/>
                <a:gd name="connsiteY0" fmla="*/ 42858 h 2773358"/>
                <a:gd name="connsiteX1" fmla="*/ 451371 w 3064167"/>
                <a:gd name="connsiteY1" fmla="*/ 1071558 h 2773358"/>
                <a:gd name="connsiteX2" fmla="*/ 2470671 w 3064167"/>
                <a:gd name="connsiteY2" fmla="*/ 2773358 h 2773358"/>
                <a:gd name="connsiteX3" fmla="*/ 2978671 w 3064167"/>
                <a:gd name="connsiteY3" fmla="*/ 42858 h 2773358"/>
                <a:gd name="connsiteX0" fmla="*/ 2530909 w 2616405"/>
                <a:gd name="connsiteY0" fmla="*/ 56301 h 2786801"/>
                <a:gd name="connsiteX1" fmla="*/ 3609 w 2616405"/>
                <a:gd name="connsiteY1" fmla="*/ 1085001 h 2786801"/>
                <a:gd name="connsiteX2" fmla="*/ 2022909 w 2616405"/>
                <a:gd name="connsiteY2" fmla="*/ 2786801 h 2786801"/>
                <a:gd name="connsiteX3" fmla="*/ 2530909 w 2616405"/>
                <a:gd name="connsiteY3" fmla="*/ 56301 h 2786801"/>
                <a:gd name="connsiteX0" fmla="*/ 2529871 w 2615367"/>
                <a:gd name="connsiteY0" fmla="*/ 56301 h 2965173"/>
                <a:gd name="connsiteX1" fmla="*/ 2571 w 2615367"/>
                <a:gd name="connsiteY1" fmla="*/ 1085001 h 2965173"/>
                <a:gd name="connsiteX2" fmla="*/ 2021871 w 2615367"/>
                <a:gd name="connsiteY2" fmla="*/ 2786801 h 2965173"/>
                <a:gd name="connsiteX3" fmla="*/ 2529871 w 2615367"/>
                <a:gd name="connsiteY3" fmla="*/ 56301 h 2965173"/>
                <a:gd name="connsiteX0" fmla="*/ 2527820 w 2663426"/>
                <a:gd name="connsiteY0" fmla="*/ 42346 h 2717767"/>
                <a:gd name="connsiteX1" fmla="*/ 520 w 2663426"/>
                <a:gd name="connsiteY1" fmla="*/ 1071046 h 2717767"/>
                <a:gd name="connsiteX2" fmla="*/ 2289060 w 2663426"/>
                <a:gd name="connsiteY2" fmla="*/ 2523926 h 2717767"/>
                <a:gd name="connsiteX3" fmla="*/ 2527820 w 2663426"/>
                <a:gd name="connsiteY3" fmla="*/ 42346 h 2717767"/>
                <a:gd name="connsiteX0" fmla="*/ 2527961 w 2839747"/>
                <a:gd name="connsiteY0" fmla="*/ 42346 h 2603677"/>
                <a:gd name="connsiteX1" fmla="*/ 661 w 2839747"/>
                <a:gd name="connsiteY1" fmla="*/ 1071046 h 2603677"/>
                <a:gd name="connsiteX2" fmla="*/ 2289201 w 2839747"/>
                <a:gd name="connsiteY2" fmla="*/ 2523926 h 2603677"/>
                <a:gd name="connsiteX3" fmla="*/ 2527961 w 2839747"/>
                <a:gd name="connsiteY3" fmla="*/ 42346 h 2603677"/>
                <a:gd name="connsiteX0" fmla="*/ 2529643 w 2749292"/>
                <a:gd name="connsiteY0" fmla="*/ 62739 h 2972947"/>
                <a:gd name="connsiteX1" fmla="*/ 2343 w 2749292"/>
                <a:gd name="connsiteY1" fmla="*/ 1091439 h 2972947"/>
                <a:gd name="connsiteX2" fmla="*/ 2097843 w 2749292"/>
                <a:gd name="connsiteY2" fmla="*/ 2899919 h 2972947"/>
                <a:gd name="connsiteX3" fmla="*/ 2529643 w 2749292"/>
                <a:gd name="connsiteY3" fmla="*/ 62739 h 2972947"/>
                <a:gd name="connsiteX0" fmla="*/ 2529362 w 2639281"/>
                <a:gd name="connsiteY0" fmla="*/ 62739 h 3061464"/>
                <a:gd name="connsiteX1" fmla="*/ 2062 w 2639281"/>
                <a:gd name="connsiteY1" fmla="*/ 1091439 h 3061464"/>
                <a:gd name="connsiteX2" fmla="*/ 2097562 w 2639281"/>
                <a:gd name="connsiteY2" fmla="*/ 2899919 h 3061464"/>
                <a:gd name="connsiteX3" fmla="*/ 2529362 w 2639281"/>
                <a:gd name="connsiteY3" fmla="*/ 62739 h 3061464"/>
                <a:gd name="connsiteX0" fmla="*/ 2529577 w 2635604"/>
                <a:gd name="connsiteY0" fmla="*/ 33366 h 2518276"/>
                <a:gd name="connsiteX1" fmla="*/ 2277 w 2635604"/>
                <a:gd name="connsiteY1" fmla="*/ 1062066 h 2518276"/>
                <a:gd name="connsiteX2" fmla="*/ 2077457 w 2635604"/>
                <a:gd name="connsiteY2" fmla="*/ 2337146 h 2518276"/>
                <a:gd name="connsiteX3" fmla="*/ 2529577 w 2635604"/>
                <a:gd name="connsiteY3" fmla="*/ 33366 h 2518276"/>
                <a:gd name="connsiteX0" fmla="*/ 2530149 w 2669327"/>
                <a:gd name="connsiteY0" fmla="*/ 33366 h 2497195"/>
                <a:gd name="connsiteX1" fmla="*/ 2849 w 2669327"/>
                <a:gd name="connsiteY1" fmla="*/ 1062066 h 2497195"/>
                <a:gd name="connsiteX2" fmla="*/ 2078029 w 2669327"/>
                <a:gd name="connsiteY2" fmla="*/ 2337146 h 2497195"/>
                <a:gd name="connsiteX3" fmla="*/ 2530149 w 2669327"/>
                <a:gd name="connsiteY3" fmla="*/ 33366 h 2497195"/>
                <a:gd name="connsiteX0" fmla="*/ 2527529 w 2780360"/>
                <a:gd name="connsiteY0" fmla="*/ 20495 h 2201596"/>
                <a:gd name="connsiteX1" fmla="*/ 229 w 2780360"/>
                <a:gd name="connsiteY1" fmla="*/ 1049195 h 2201596"/>
                <a:gd name="connsiteX2" fmla="*/ 2390369 w 2780360"/>
                <a:gd name="connsiteY2" fmla="*/ 2029635 h 2201596"/>
                <a:gd name="connsiteX3" fmla="*/ 2527529 w 2780360"/>
                <a:gd name="connsiteY3" fmla="*/ 20495 h 2201596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65354"/>
                <a:gd name="connsiteY0" fmla="*/ 277023 h 2486003"/>
                <a:gd name="connsiteX1" fmla="*/ 229 w 3065354"/>
                <a:gd name="connsiteY1" fmla="*/ 1305723 h 2486003"/>
                <a:gd name="connsiteX2" fmla="*/ 2390369 w 3065354"/>
                <a:gd name="connsiteY2" fmla="*/ 2286163 h 2486003"/>
                <a:gd name="connsiteX3" fmla="*/ 2527529 w 3065354"/>
                <a:gd name="connsiteY3" fmla="*/ 277023 h 2486003"/>
                <a:gd name="connsiteX0" fmla="*/ 2527529 w 2979021"/>
                <a:gd name="connsiteY0" fmla="*/ 365912 h 2580791"/>
                <a:gd name="connsiteX1" fmla="*/ 229 w 2979021"/>
                <a:gd name="connsiteY1" fmla="*/ 1394612 h 2580791"/>
                <a:gd name="connsiteX2" fmla="*/ 2390369 w 2979021"/>
                <a:gd name="connsiteY2" fmla="*/ 2375052 h 2580791"/>
                <a:gd name="connsiteX3" fmla="*/ 2527529 w 2979021"/>
                <a:gd name="connsiteY3" fmla="*/ 365912 h 2580791"/>
                <a:gd name="connsiteX0" fmla="*/ 2527518 w 2980245"/>
                <a:gd name="connsiteY0" fmla="*/ 365912 h 2579991"/>
                <a:gd name="connsiteX1" fmla="*/ 218 w 2980245"/>
                <a:gd name="connsiteY1" fmla="*/ 1394612 h 2579991"/>
                <a:gd name="connsiteX2" fmla="*/ 2390358 w 2980245"/>
                <a:gd name="connsiteY2" fmla="*/ 2375052 h 2579991"/>
                <a:gd name="connsiteX3" fmla="*/ 2527518 w 2980245"/>
                <a:gd name="connsiteY3" fmla="*/ 365912 h 2579991"/>
                <a:gd name="connsiteX0" fmla="*/ 2531146 w 2651552"/>
                <a:gd name="connsiteY0" fmla="*/ 20495 h 2200883"/>
                <a:gd name="connsiteX1" fmla="*/ 3846 w 2651552"/>
                <a:gd name="connsiteY1" fmla="*/ 1049195 h 2200883"/>
                <a:gd name="connsiteX2" fmla="*/ 2000286 w 2651552"/>
                <a:gd name="connsiteY2" fmla="*/ 2029635 h 2200883"/>
                <a:gd name="connsiteX3" fmla="*/ 2531146 w 2651552"/>
                <a:gd name="connsiteY3" fmla="*/ 20495 h 2200883"/>
                <a:gd name="connsiteX0" fmla="*/ 2531832 w 2785515"/>
                <a:gd name="connsiteY0" fmla="*/ 20495 h 2330730"/>
                <a:gd name="connsiteX1" fmla="*/ 4532 w 2785515"/>
                <a:gd name="connsiteY1" fmla="*/ 1049195 h 2330730"/>
                <a:gd name="connsiteX2" fmla="*/ 2000972 w 2785515"/>
                <a:gd name="connsiteY2" fmla="*/ 2029635 h 2330730"/>
                <a:gd name="connsiteX3" fmla="*/ 2531832 w 2785515"/>
                <a:gd name="connsiteY3" fmla="*/ 20495 h 2330730"/>
                <a:gd name="connsiteX0" fmla="*/ 2527629 w 2781312"/>
                <a:gd name="connsiteY0" fmla="*/ 86086 h 2396321"/>
                <a:gd name="connsiteX1" fmla="*/ 329 w 2781312"/>
                <a:gd name="connsiteY1" fmla="*/ 1114786 h 2396321"/>
                <a:gd name="connsiteX2" fmla="*/ 1996769 w 2781312"/>
                <a:gd name="connsiteY2" fmla="*/ 2095226 h 2396321"/>
                <a:gd name="connsiteX3" fmla="*/ 2527629 w 2781312"/>
                <a:gd name="connsiteY3" fmla="*/ 86086 h 2396321"/>
                <a:gd name="connsiteX0" fmla="*/ 2532182 w 2785865"/>
                <a:gd name="connsiteY0" fmla="*/ 50699 h 2360934"/>
                <a:gd name="connsiteX1" fmla="*/ 4882 w 2785865"/>
                <a:gd name="connsiteY1" fmla="*/ 1079399 h 2360934"/>
                <a:gd name="connsiteX2" fmla="*/ 2001322 w 2785865"/>
                <a:gd name="connsiteY2" fmla="*/ 2059839 h 2360934"/>
                <a:gd name="connsiteX3" fmla="*/ 2532182 w 2785865"/>
                <a:gd name="connsiteY3" fmla="*/ 50699 h 2360934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05738 w 2615428"/>
                <a:gd name="connsiteY0" fmla="*/ 88280 h 2109077"/>
                <a:gd name="connsiteX1" fmla="*/ 54638 w 2615428"/>
                <a:gd name="connsiteY1" fmla="*/ 894730 h 2109077"/>
                <a:gd name="connsiteX2" fmla="*/ 1974878 w 2615428"/>
                <a:gd name="connsiteY2" fmla="*/ 2097420 h 2109077"/>
                <a:gd name="connsiteX3" fmla="*/ 2505738 w 2615428"/>
                <a:gd name="connsiteY3" fmla="*/ 88280 h 2109077"/>
                <a:gd name="connsiteX0" fmla="*/ 2507419 w 2818837"/>
                <a:gd name="connsiteY0" fmla="*/ 120071 h 2575835"/>
                <a:gd name="connsiteX1" fmla="*/ 56319 w 2818837"/>
                <a:gd name="connsiteY1" fmla="*/ 926521 h 2575835"/>
                <a:gd name="connsiteX2" fmla="*/ 2516309 w 2818837"/>
                <a:gd name="connsiteY2" fmla="*/ 2567361 h 2575835"/>
                <a:gd name="connsiteX3" fmla="*/ 2507419 w 2818837"/>
                <a:gd name="connsiteY3" fmla="*/ 120071 h 2575835"/>
                <a:gd name="connsiteX0" fmla="*/ 2507419 w 2748734"/>
                <a:gd name="connsiteY0" fmla="*/ 120071 h 2605128"/>
                <a:gd name="connsiteX1" fmla="*/ 56319 w 2748734"/>
                <a:gd name="connsiteY1" fmla="*/ 926521 h 2605128"/>
                <a:gd name="connsiteX2" fmla="*/ 2516309 w 2748734"/>
                <a:gd name="connsiteY2" fmla="*/ 2567361 h 2605128"/>
                <a:gd name="connsiteX3" fmla="*/ 2507419 w 2748734"/>
                <a:gd name="connsiteY3" fmla="*/ 120071 h 2605128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795079"/>
                <a:gd name="connsiteY0" fmla="*/ 127934 h 2717592"/>
                <a:gd name="connsiteX1" fmla="*/ 55084 w 2795079"/>
                <a:gd name="connsiteY1" fmla="*/ 934384 h 2717592"/>
                <a:gd name="connsiteX2" fmla="*/ 2121374 w 2795079"/>
                <a:gd name="connsiteY2" fmla="*/ 2683174 h 2717592"/>
                <a:gd name="connsiteX3" fmla="*/ 2506184 w 2795079"/>
                <a:gd name="connsiteY3" fmla="*/ 127934 h 2717592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11065 w 3112404"/>
                <a:gd name="connsiteY0" fmla="*/ 236315 h 2948800"/>
                <a:gd name="connsiteX1" fmla="*/ 59965 w 3112404"/>
                <a:gd name="connsiteY1" fmla="*/ 1042765 h 2948800"/>
                <a:gd name="connsiteX2" fmla="*/ 2221505 w 3112404"/>
                <a:gd name="connsiteY2" fmla="*/ 2912205 h 2948800"/>
                <a:gd name="connsiteX3" fmla="*/ 2511065 w 3112404"/>
                <a:gd name="connsiteY3" fmla="*/ 236315 h 2948800"/>
                <a:gd name="connsiteX0" fmla="*/ 2511065 w 3051687"/>
                <a:gd name="connsiteY0" fmla="*/ 236315 h 2952452"/>
                <a:gd name="connsiteX1" fmla="*/ 59965 w 3051687"/>
                <a:gd name="connsiteY1" fmla="*/ 1042765 h 2952452"/>
                <a:gd name="connsiteX2" fmla="*/ 2221505 w 3051687"/>
                <a:gd name="connsiteY2" fmla="*/ 2912205 h 2952452"/>
                <a:gd name="connsiteX3" fmla="*/ 2511065 w 3051687"/>
                <a:gd name="connsiteY3" fmla="*/ 236315 h 2952452"/>
                <a:gd name="connsiteX0" fmla="*/ 2477968 w 3018590"/>
                <a:gd name="connsiteY0" fmla="*/ 181706 h 2897843"/>
                <a:gd name="connsiteX1" fmla="*/ 60735 w 3018590"/>
                <a:gd name="connsiteY1" fmla="*/ 1301423 h 2897843"/>
                <a:gd name="connsiteX2" fmla="*/ 2188408 w 3018590"/>
                <a:gd name="connsiteY2" fmla="*/ 2857596 h 2897843"/>
                <a:gd name="connsiteX3" fmla="*/ 2477968 w 3018590"/>
                <a:gd name="connsiteY3" fmla="*/ 181706 h 2897843"/>
                <a:gd name="connsiteX0" fmla="*/ 2660230 w 3200852"/>
                <a:gd name="connsiteY0" fmla="*/ 191540 h 2907677"/>
                <a:gd name="connsiteX1" fmla="*/ 56730 w 3200852"/>
                <a:gd name="connsiteY1" fmla="*/ 1243523 h 2907677"/>
                <a:gd name="connsiteX2" fmla="*/ 2370670 w 3200852"/>
                <a:gd name="connsiteY2" fmla="*/ 2867430 h 2907677"/>
                <a:gd name="connsiteX3" fmla="*/ 2660230 w 3200852"/>
                <a:gd name="connsiteY3" fmla="*/ 191540 h 2907677"/>
                <a:gd name="connsiteX0" fmla="*/ 2610662 w 3151284"/>
                <a:gd name="connsiteY0" fmla="*/ 268109 h 2984246"/>
                <a:gd name="connsiteX1" fmla="*/ 7162 w 3151284"/>
                <a:gd name="connsiteY1" fmla="*/ 1320092 h 2984246"/>
                <a:gd name="connsiteX2" fmla="*/ 2321102 w 3151284"/>
                <a:gd name="connsiteY2" fmla="*/ 2943999 h 2984246"/>
                <a:gd name="connsiteX3" fmla="*/ 2610662 w 3151284"/>
                <a:gd name="connsiteY3" fmla="*/ 268109 h 2984246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450341 w 2990963"/>
                <a:gd name="connsiteY0" fmla="*/ 211707 h 2927844"/>
                <a:gd name="connsiteX1" fmla="*/ 7707 w 2990963"/>
                <a:gd name="connsiteY1" fmla="*/ 1534624 h 2927844"/>
                <a:gd name="connsiteX2" fmla="*/ 2160781 w 2990963"/>
                <a:gd name="connsiteY2" fmla="*/ 2887597 h 2927844"/>
                <a:gd name="connsiteX3" fmla="*/ 2450341 w 2990963"/>
                <a:gd name="connsiteY3" fmla="*/ 211707 h 2927844"/>
                <a:gd name="connsiteX0" fmla="*/ 2493630 w 3034252"/>
                <a:gd name="connsiteY0" fmla="*/ 218381 h 2934518"/>
                <a:gd name="connsiteX1" fmla="*/ 50996 w 3034252"/>
                <a:gd name="connsiteY1" fmla="*/ 1541298 h 2934518"/>
                <a:gd name="connsiteX2" fmla="*/ 2204070 w 3034252"/>
                <a:gd name="connsiteY2" fmla="*/ 2894271 h 2934518"/>
                <a:gd name="connsiteX3" fmla="*/ 2493630 w 3034252"/>
                <a:gd name="connsiteY3" fmla="*/ 218381 h 2934518"/>
                <a:gd name="connsiteX0" fmla="*/ 2493630 w 2999019"/>
                <a:gd name="connsiteY0" fmla="*/ 218381 h 2809684"/>
                <a:gd name="connsiteX1" fmla="*/ 50996 w 2999019"/>
                <a:gd name="connsiteY1" fmla="*/ 1541298 h 2809684"/>
                <a:gd name="connsiteX2" fmla="*/ 2110936 w 2999019"/>
                <a:gd name="connsiteY2" fmla="*/ 2767271 h 2809684"/>
                <a:gd name="connsiteX3" fmla="*/ 2493630 w 2999019"/>
                <a:gd name="connsiteY3" fmla="*/ 218381 h 2809684"/>
                <a:gd name="connsiteX0" fmla="*/ 2493630 w 3157201"/>
                <a:gd name="connsiteY0" fmla="*/ 218381 h 2813154"/>
                <a:gd name="connsiteX1" fmla="*/ 50996 w 3157201"/>
                <a:gd name="connsiteY1" fmla="*/ 1541298 h 2813154"/>
                <a:gd name="connsiteX2" fmla="*/ 2110936 w 3157201"/>
                <a:gd name="connsiteY2" fmla="*/ 2767271 h 2813154"/>
                <a:gd name="connsiteX3" fmla="*/ 2493630 w 3157201"/>
                <a:gd name="connsiteY3" fmla="*/ 218381 h 2813154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2170427 w 3283907"/>
                <a:gd name="connsiteY2" fmla="*/ 2752952 h 2795877"/>
                <a:gd name="connsiteX3" fmla="*/ 2553121 w 3283907"/>
                <a:gd name="connsiteY3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901189 w 3283907"/>
                <a:gd name="connsiteY2" fmla="*/ 13089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808056 w 3283907"/>
                <a:gd name="connsiteY2" fmla="*/ 15375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113208"/>
                <a:gd name="connsiteY0" fmla="*/ 204062 h 2793730"/>
                <a:gd name="connsiteX1" fmla="*/ 110487 w 3113208"/>
                <a:gd name="connsiteY1" fmla="*/ 1526979 h 2793730"/>
                <a:gd name="connsiteX2" fmla="*/ 1808056 w 3113208"/>
                <a:gd name="connsiteY2" fmla="*/ 1537561 h 2793730"/>
                <a:gd name="connsiteX3" fmla="*/ 2170427 w 3113208"/>
                <a:gd name="connsiteY3" fmla="*/ 2752952 h 2793730"/>
                <a:gd name="connsiteX4" fmla="*/ 2553121 w 3113208"/>
                <a:gd name="connsiteY4" fmla="*/ 204062 h 2793730"/>
                <a:gd name="connsiteX0" fmla="*/ 2564152 w 3234123"/>
                <a:gd name="connsiteY0" fmla="*/ 189683 h 2778854"/>
                <a:gd name="connsiteX1" fmla="*/ 121518 w 3234123"/>
                <a:gd name="connsiteY1" fmla="*/ 1512600 h 2778854"/>
                <a:gd name="connsiteX2" fmla="*/ 1819087 w 3234123"/>
                <a:gd name="connsiteY2" fmla="*/ 1523182 h 2778854"/>
                <a:gd name="connsiteX3" fmla="*/ 2181458 w 3234123"/>
                <a:gd name="connsiteY3" fmla="*/ 2738573 h 2778854"/>
                <a:gd name="connsiteX4" fmla="*/ 2564152 w 3234123"/>
                <a:gd name="connsiteY4" fmla="*/ 189683 h 2778854"/>
                <a:gd name="connsiteX0" fmla="*/ 2583659 w 3417762"/>
                <a:gd name="connsiteY0" fmla="*/ 291218 h 2884134"/>
                <a:gd name="connsiteX1" fmla="*/ 141025 w 3417762"/>
                <a:gd name="connsiteY1" fmla="*/ 1614135 h 2884134"/>
                <a:gd name="connsiteX2" fmla="*/ 1838594 w 3417762"/>
                <a:gd name="connsiteY2" fmla="*/ 1624717 h 2884134"/>
                <a:gd name="connsiteX3" fmla="*/ 2200965 w 3417762"/>
                <a:gd name="connsiteY3" fmla="*/ 2840108 h 2884134"/>
                <a:gd name="connsiteX4" fmla="*/ 2583659 w 3417762"/>
                <a:gd name="connsiteY4" fmla="*/ 291218 h 2884134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645149 w 3308984"/>
                <a:gd name="connsiteY2" fmla="*/ 1360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96416 w 3308984"/>
                <a:gd name="connsiteY2" fmla="*/ 1140059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54082 w 3308984"/>
                <a:gd name="connsiteY2" fmla="*/ 11231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2373282 w 3308984"/>
                <a:gd name="connsiteY2" fmla="*/ 18597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976282 w 3308984"/>
                <a:gd name="connsiteY2" fmla="*/ 1106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8982 w 3313085"/>
                <a:gd name="connsiteY0" fmla="*/ 246158 h 2839074"/>
                <a:gd name="connsiteX1" fmla="*/ 36348 w 3313085"/>
                <a:gd name="connsiteY1" fmla="*/ 1569075 h 2839074"/>
                <a:gd name="connsiteX2" fmla="*/ 980383 w 3313085"/>
                <a:gd name="connsiteY2" fmla="*/ 1105524 h 2839074"/>
                <a:gd name="connsiteX3" fmla="*/ 2096288 w 3313085"/>
                <a:gd name="connsiteY3" fmla="*/ 2795048 h 2839074"/>
                <a:gd name="connsiteX4" fmla="*/ 2478982 w 3313085"/>
                <a:gd name="connsiteY4" fmla="*/ 246158 h 2839074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4180"/>
                <a:gd name="connsiteY0" fmla="*/ 238465 h 2830932"/>
                <a:gd name="connsiteX1" fmla="*/ 77246 w 3354180"/>
                <a:gd name="connsiteY1" fmla="*/ 1561382 h 2830932"/>
                <a:gd name="connsiteX2" fmla="*/ 1021281 w 3354180"/>
                <a:gd name="connsiteY2" fmla="*/ 1097831 h 2830932"/>
                <a:gd name="connsiteX3" fmla="*/ 2137186 w 3354180"/>
                <a:gd name="connsiteY3" fmla="*/ 2787355 h 2830932"/>
                <a:gd name="connsiteX4" fmla="*/ 2519880 w 3354180"/>
                <a:gd name="connsiteY4" fmla="*/ 238465 h 283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80" h="2830932">
                  <a:moveTo>
                    <a:pt x="2519880" y="238465"/>
                  </a:moveTo>
                  <a:cubicBezTo>
                    <a:pt x="1237370" y="-502728"/>
                    <a:pt x="-373027" y="637458"/>
                    <a:pt x="77246" y="1561382"/>
                  </a:cubicBezTo>
                  <a:cubicBezTo>
                    <a:pt x="444135" y="2314208"/>
                    <a:pt x="677958" y="893502"/>
                    <a:pt x="1021281" y="1097831"/>
                  </a:cubicBezTo>
                  <a:cubicBezTo>
                    <a:pt x="1364604" y="1302160"/>
                    <a:pt x="1450750" y="2604040"/>
                    <a:pt x="2137186" y="2787355"/>
                  </a:cubicBezTo>
                  <a:cubicBezTo>
                    <a:pt x="3552899" y="3165426"/>
                    <a:pt x="3802390" y="979658"/>
                    <a:pt x="2519880" y="238465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4694" y="4017201"/>
              <a:ext cx="440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NON-CONVEX SET</a:t>
              </a:r>
              <a:endParaRPr lang="en-US" sz="36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411744" y="1577172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68359" y="3337961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00" y="1794933"/>
            <a:ext cx="229222" cy="18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47" y="3546671"/>
            <a:ext cx="229222" cy="258484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>
            <a:off x="4572670" y="1738098"/>
            <a:ext cx="1923299" cy="162747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989832" y="2300988"/>
            <a:ext cx="424837" cy="377657"/>
            <a:chOff x="6043522" y="2336805"/>
            <a:chExt cx="424837" cy="377657"/>
          </a:xfrm>
        </p:grpSpPr>
        <p:sp>
          <p:nvSpPr>
            <p:cNvPr id="26" name="Oval 2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01206"/>
            <a:ext cx="2017880" cy="457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798647"/>
            <a:ext cx="2148951" cy="5059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444857"/>
            <a:ext cx="4724644" cy="5059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6" y="5482941"/>
            <a:ext cx="707172" cy="3749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264582"/>
            <a:ext cx="2299833" cy="78642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410869" y="1901341"/>
            <a:ext cx="2343823" cy="1813692"/>
            <a:chOff x="8410869" y="1901341"/>
            <a:chExt cx="2343823" cy="1813692"/>
          </a:xfrm>
        </p:grpSpPr>
        <p:sp>
          <p:nvSpPr>
            <p:cNvPr id="34" name="Oval 33"/>
            <p:cNvSpPr/>
            <p:nvPr/>
          </p:nvSpPr>
          <p:spPr>
            <a:xfrm>
              <a:off x="8410869" y="2148269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274849" y="3526497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405" y="1901341"/>
              <a:ext cx="229222" cy="180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470" y="3233039"/>
              <a:ext cx="229222" cy="258484"/>
            </a:xfrm>
            <a:prstGeom prst="rect">
              <a:avLst/>
            </a:prstGeom>
          </p:spPr>
        </p:pic>
        <p:cxnSp>
          <p:nvCxnSpPr>
            <p:cNvPr id="38" name="Straight Connector 37"/>
            <p:cNvCxnSpPr>
              <a:stCxn id="34" idx="5"/>
              <a:endCxn id="35" idx="1"/>
            </p:cNvCxnSpPr>
            <p:nvPr/>
          </p:nvCxnSpPr>
          <p:spPr>
            <a:xfrm>
              <a:off x="8571795" y="2309195"/>
              <a:ext cx="1730664" cy="124491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736082" y="1390634"/>
            <a:ext cx="2526063" cy="1146304"/>
            <a:chOff x="8736082" y="1390634"/>
            <a:chExt cx="2526063" cy="1146304"/>
          </a:xfrm>
        </p:grpSpPr>
        <p:sp>
          <p:nvSpPr>
            <p:cNvPr id="40" name="Oval 39"/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782302" y="234840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18" y="1390634"/>
              <a:ext cx="229222" cy="180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923" y="2054944"/>
              <a:ext cx="229222" cy="258484"/>
            </a:xfrm>
            <a:prstGeom prst="rect">
              <a:avLst/>
            </a:prstGeom>
          </p:spPr>
        </p:pic>
        <p:cxnSp>
          <p:nvCxnSpPr>
            <p:cNvPr id="44" name="Straight Connector 43"/>
            <p:cNvCxnSpPr>
              <a:stCxn id="40" idx="5"/>
              <a:endCxn id="41" idx="1"/>
            </p:cNvCxnSpPr>
            <p:nvPr/>
          </p:nvCxnSpPr>
          <p:spPr>
            <a:xfrm>
              <a:off x="8897008" y="1798488"/>
              <a:ext cx="1912904" cy="5775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793858" y="2625925"/>
            <a:ext cx="424837" cy="377657"/>
            <a:chOff x="6043522" y="2336805"/>
            <a:chExt cx="424837" cy="377657"/>
          </a:xfrm>
        </p:grpSpPr>
        <p:sp>
          <p:nvSpPr>
            <p:cNvPr id="46" name="Oval 4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sp>
        <p:nvSpPr>
          <p:cNvPr id="48" name="Cross 47"/>
          <p:cNvSpPr/>
          <p:nvPr/>
        </p:nvSpPr>
        <p:spPr>
          <a:xfrm rot="18900000">
            <a:off x="8790229" y="3053841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53" name="Freeform 5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intersection of two convex sets is always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convex. The union may or may not be convex!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60" name="Rectangular Callout 59"/>
          <p:cNvSpPr/>
          <p:nvPr/>
        </p:nvSpPr>
        <p:spPr>
          <a:xfrm>
            <a:off x="1937315" y="4671286"/>
            <a:ext cx="3855017" cy="1496502"/>
          </a:xfrm>
          <a:prstGeom prst="wedgeRectCallout">
            <a:avLst>
              <a:gd name="adj1" fmla="val -79360"/>
              <a:gd name="adj2" fmla="val 58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Think about which common shapes/objects are convex and which are not – balls, cuboids, stars, rectangles?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3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6692 -0.1055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92 -0.10555 L 0.1017 0.151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 0.15116 L 0.02865 0.039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8" grpId="0" animBg="1"/>
      <p:bldP spid="58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Functions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6166" y="1209983"/>
            <a:ext cx="4534288" cy="3159194"/>
            <a:chOff x="3616166" y="1209983"/>
            <a:chExt cx="4534288" cy="3159194"/>
          </a:xfrm>
        </p:grpSpPr>
        <p:sp>
          <p:nvSpPr>
            <p:cNvPr id="6" name="TextBox 5"/>
            <p:cNvSpPr txBox="1"/>
            <p:nvPr/>
          </p:nvSpPr>
          <p:spPr>
            <a:xfrm>
              <a:off x="3616166" y="3722846"/>
              <a:ext cx="4534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CONVEX FUNCTION</a:t>
              </a:r>
              <a:endParaRPr lang="en-US" sz="3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 9"/>
          <p:cNvSpPr/>
          <p:nvPr/>
        </p:nvSpPr>
        <p:spPr>
          <a:xfrm>
            <a:off x="5236756" y="1808005"/>
            <a:ext cx="2045293" cy="10057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5293" h="1005710">
                <a:moveTo>
                  <a:pt x="0" y="959697"/>
                </a:moveTo>
                <a:cubicBezTo>
                  <a:pt x="45847" y="979383"/>
                  <a:pt x="1082210" y="1287272"/>
                  <a:pt x="2045293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325150" y="1684559"/>
            <a:ext cx="2436433" cy="17108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5361" y="2869996"/>
            <a:ext cx="260617" cy="453568"/>
            <a:chOff x="6500137" y="2869996"/>
            <a:chExt cx="260617" cy="453568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383633" y="1207120"/>
            <a:ext cx="862651" cy="156693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78873" y="1032582"/>
            <a:ext cx="152077" cy="7833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323567" y="1006076"/>
            <a:ext cx="3769922" cy="2522295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22" h="2522295">
                <a:moveTo>
                  <a:pt x="0" y="0"/>
                </a:moveTo>
                <a:lnTo>
                  <a:pt x="3769922" y="0"/>
                </a:lnTo>
                <a:lnTo>
                  <a:pt x="1158009" y="2522295"/>
                </a:lnTo>
                <a:lnTo>
                  <a:pt x="0" y="2522295"/>
                </a:lnTo>
                <a:close/>
              </a:path>
            </a:pathLst>
          </a:custGeom>
          <a:solidFill>
            <a:srgbClr val="2ECC7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451200" y="1291510"/>
            <a:ext cx="1848118" cy="1461429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031" y="10038"/>
                  <a:pt x="10090" y="100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498938" y="1096172"/>
            <a:ext cx="2488509" cy="243220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284837" y="2124861"/>
            <a:ext cx="649501" cy="63480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102363" y="1272132"/>
            <a:ext cx="3991126" cy="3597881"/>
            <a:chOff x="8102363" y="1272132"/>
            <a:chExt cx="3991126" cy="3597881"/>
          </a:xfrm>
        </p:grpSpPr>
        <p:sp>
          <p:nvSpPr>
            <p:cNvPr id="22" name="TextBox 21"/>
            <p:cNvSpPr txBox="1"/>
            <p:nvPr/>
          </p:nvSpPr>
          <p:spPr>
            <a:xfrm>
              <a:off x="8102363" y="3669684"/>
              <a:ext cx="399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NON-CONVEX</a:t>
              </a:r>
            </a:p>
            <a:p>
              <a:pPr algn="ctr"/>
              <a:r>
                <a:rPr lang="en-IN" sz="3600" dirty="0" smtClean="0"/>
                <a:t>FUNCTION</a:t>
              </a:r>
              <a:endParaRPr lang="en-US" sz="3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323567" y="1272132"/>
              <a:ext cx="3319272" cy="2112264"/>
              <a:chOff x="8323567" y="1272132"/>
              <a:chExt cx="3319272" cy="211226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8323567" y="3018636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Freeform 25"/>
          <p:cNvSpPr/>
          <p:nvPr/>
        </p:nvSpPr>
        <p:spPr>
          <a:xfrm>
            <a:off x="10923743" y="2014971"/>
            <a:ext cx="1430554" cy="863291"/>
          </a:xfrm>
          <a:custGeom>
            <a:avLst/>
            <a:gdLst>
              <a:gd name="connsiteX0" fmla="*/ 0 w 1087655"/>
              <a:gd name="connsiteY0" fmla="*/ 38501 h 38501"/>
              <a:gd name="connsiteX1" fmla="*/ 1087655 w 1087655"/>
              <a:gd name="connsiteY1" fmla="*/ 0 h 38501"/>
              <a:gd name="connsiteX2" fmla="*/ 1087655 w 1087655"/>
              <a:gd name="connsiteY2" fmla="*/ 0 h 38501"/>
              <a:gd name="connsiteX0" fmla="*/ 167084 w 1254739"/>
              <a:gd name="connsiteY0" fmla="*/ 38501 h 302441"/>
              <a:gd name="connsiteX1" fmla="*/ 1254739 w 1254739"/>
              <a:gd name="connsiteY1" fmla="*/ 0 h 302441"/>
              <a:gd name="connsiteX2" fmla="*/ 1254739 w 1254739"/>
              <a:gd name="connsiteY2" fmla="*/ 0 h 302441"/>
              <a:gd name="connsiteX0" fmla="*/ 154031 w 1346635"/>
              <a:gd name="connsiteY0" fmla="*/ 49865 h 718331"/>
              <a:gd name="connsiteX1" fmla="*/ 1241686 w 1346635"/>
              <a:gd name="connsiteY1" fmla="*/ 11364 h 718331"/>
              <a:gd name="connsiteX2" fmla="*/ 1322119 w 1346635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0 w 1439021"/>
              <a:gd name="connsiteY0" fmla="*/ 0 h 668466"/>
              <a:gd name="connsiteX1" fmla="*/ 1439021 w 1439021"/>
              <a:gd name="connsiteY1" fmla="*/ 668466 h 668466"/>
              <a:gd name="connsiteX0" fmla="*/ 164400 w 1603421"/>
              <a:gd name="connsiteY0" fmla="*/ 0 h 668466"/>
              <a:gd name="connsiteX1" fmla="*/ 1603421 w 1603421"/>
              <a:gd name="connsiteY1" fmla="*/ 668466 h 668466"/>
              <a:gd name="connsiteX0" fmla="*/ 165041 w 1595595"/>
              <a:gd name="connsiteY0" fmla="*/ 0 h 693866"/>
              <a:gd name="connsiteX1" fmla="*/ 1595595 w 1595595"/>
              <a:gd name="connsiteY1" fmla="*/ 693866 h 693866"/>
              <a:gd name="connsiteX0" fmla="*/ 158649 w 1589203"/>
              <a:gd name="connsiteY0" fmla="*/ 0 h 824809"/>
              <a:gd name="connsiteX1" fmla="*/ 1589203 w 1589203"/>
              <a:gd name="connsiteY1" fmla="*/ 693866 h 824809"/>
              <a:gd name="connsiteX0" fmla="*/ 0 w 1430554"/>
              <a:gd name="connsiteY0" fmla="*/ 86920 h 832899"/>
              <a:gd name="connsiteX1" fmla="*/ 1430554 w 1430554"/>
              <a:gd name="connsiteY1" fmla="*/ 780786 h 832899"/>
              <a:gd name="connsiteX0" fmla="*/ 0 w 1430554"/>
              <a:gd name="connsiteY0" fmla="*/ 97296 h 842289"/>
              <a:gd name="connsiteX1" fmla="*/ 1430554 w 1430554"/>
              <a:gd name="connsiteY1" fmla="*/ 791162 h 842289"/>
              <a:gd name="connsiteX0" fmla="*/ 0 w 1430554"/>
              <a:gd name="connsiteY0" fmla="*/ 120278 h 863291"/>
              <a:gd name="connsiteX1" fmla="*/ 1430554 w 1430554"/>
              <a:gd name="connsiteY1" fmla="*/ 814144 h 86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554" h="863291">
                <a:moveTo>
                  <a:pt x="0" y="120278"/>
                </a:moveTo>
                <a:cubicBezTo>
                  <a:pt x="572807" y="-440066"/>
                  <a:pt x="1044013" y="1158589"/>
                  <a:pt x="1430554" y="81414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" y="1862140"/>
            <a:ext cx="3662360" cy="836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01" y="2133762"/>
            <a:ext cx="947367" cy="3541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1" y="3351274"/>
            <a:ext cx="947367" cy="3541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13876" y="2869996"/>
            <a:ext cx="257874" cy="544098"/>
            <a:chOff x="6913876" y="2869996"/>
            <a:chExt cx="257874" cy="544098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3579038"/>
            <a:ext cx="1106481" cy="4511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176478"/>
            <a:ext cx="2148951" cy="5059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822688"/>
            <a:ext cx="4724644" cy="5059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" y="5458957"/>
            <a:ext cx="6773006" cy="5059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229035" y="2869996"/>
            <a:ext cx="213278" cy="453568"/>
            <a:chOff x="6229035" y="2869996"/>
            <a:chExt cx="213278" cy="453568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42" name="Straight Connector 41"/>
            <p:cNvCxnSpPr>
              <a:stCxn id="14" idx="0"/>
            </p:cNvCxnSpPr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48" name="Straight Connector 47"/>
            <p:cNvCxnSpPr>
              <a:stCxn id="39" idx="0"/>
            </p:cNvCxnSpPr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" y="5457140"/>
            <a:ext cx="6507815" cy="5059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7346" y="4429475"/>
            <a:ext cx="795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+mj-lt"/>
              </a:rPr>
              <a:t>For differentiable functions, a nicer definition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046962" y="2962740"/>
            <a:ext cx="260617" cy="453568"/>
            <a:chOff x="6500137" y="2869996"/>
            <a:chExt cx="260617" cy="453568"/>
          </a:xfrm>
        </p:grpSpPr>
        <p:pic>
          <p:nvPicPr>
            <p:cNvPr id="53" name="Picture 5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54" name="Oval 5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384928" y="2962740"/>
            <a:ext cx="257874" cy="544098"/>
            <a:chOff x="6913876" y="2869996"/>
            <a:chExt cx="257874" cy="544098"/>
          </a:xfrm>
        </p:grpSpPr>
        <p:pic>
          <p:nvPicPr>
            <p:cNvPr id="56" name="Picture 5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035703" y="2962740"/>
            <a:ext cx="213278" cy="453568"/>
            <a:chOff x="6229035" y="2869996"/>
            <a:chExt cx="213278" cy="453568"/>
          </a:xfrm>
        </p:grpSpPr>
        <p:pic>
          <p:nvPicPr>
            <p:cNvPr id="59" name="Picture 5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165380" y="2184409"/>
            <a:ext cx="2361140" cy="319828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116151" y="2421604"/>
            <a:ext cx="108000" cy="541136"/>
            <a:chOff x="4652218" y="2328860"/>
            <a:chExt cx="108000" cy="541136"/>
          </a:xfrm>
        </p:grpSpPr>
        <p:cxnSp>
          <p:nvCxnSpPr>
            <p:cNvPr id="63" name="Straight Connector 62"/>
            <p:cNvCxnSpPr>
              <a:stCxn id="54" idx="0"/>
            </p:cNvCxnSpPr>
            <p:nvPr/>
          </p:nvCxnSpPr>
          <p:spPr>
            <a:xfrm flipH="1" flipV="1">
              <a:off x="4706218" y="2405028"/>
              <a:ext cx="7119" cy="4649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652218" y="2328860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458540" y="2122802"/>
            <a:ext cx="108000" cy="854323"/>
            <a:chOff x="6987488" y="2030058"/>
            <a:chExt cx="108000" cy="854323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15755" y="1956727"/>
            <a:ext cx="108000" cy="1006013"/>
            <a:chOff x="6644703" y="1863983"/>
            <a:chExt cx="108000" cy="1006013"/>
          </a:xfrm>
        </p:grpSpPr>
        <p:cxnSp>
          <p:nvCxnSpPr>
            <p:cNvPr id="69" name="Straight Connector 68"/>
            <p:cNvCxnSpPr>
              <a:stCxn id="60" idx="0"/>
            </p:cNvCxnSpPr>
            <p:nvPr/>
          </p:nvCxnSpPr>
          <p:spPr>
            <a:xfrm flipV="1">
              <a:off x="6694959" y="1983706"/>
              <a:ext cx="0" cy="8862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644703" y="186398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ross 70"/>
          <p:cNvSpPr/>
          <p:nvPr/>
        </p:nvSpPr>
        <p:spPr>
          <a:xfrm rot="18900000">
            <a:off x="11591766" y="1470586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73" name="Freeform 7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Rectangular Callout 77"/>
          <p:cNvSpPr/>
          <p:nvPr/>
        </p:nvSpPr>
        <p:spPr>
          <a:xfrm>
            <a:off x="6086167" y="5628276"/>
            <a:ext cx="4179553" cy="994351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 convex function must lie below all its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chords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1772171" y="4671286"/>
            <a:ext cx="3387835" cy="1496502"/>
          </a:xfrm>
          <a:prstGeom prst="wedgeRectCallout">
            <a:avLst>
              <a:gd name="adj1" fmla="val -74508"/>
              <a:gd name="adj2" fmla="val 525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sum of two convex functions is always convex. The difference may or may not be convex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0" y="32718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ular Callout 80"/>
              <p:cNvSpPr/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Think of common functions that are convex 1D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d-dim 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blipFill>
                <a:blip r:embed="rId28"/>
                <a:stretch>
                  <a:fillRect t="-3623" r="-1975" b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" y="1438521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ular Callout 82"/>
              <p:cNvSpPr/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tangent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is the hyperplane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ular Callout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blipFill>
                <a:blip r:embed="rId3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ular Callout 83"/>
          <p:cNvSpPr/>
          <p:nvPr/>
        </p:nvSpPr>
        <p:spPr>
          <a:xfrm>
            <a:off x="6000608" y="4334331"/>
            <a:ext cx="4179553" cy="994351"/>
          </a:xfrm>
          <a:prstGeom prst="wedgeRectCallout">
            <a:avLst>
              <a:gd name="adj1" fmla="val 71877"/>
              <a:gd name="adj2" fmla="val 998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 differentiable convex function must lie above all its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tangents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ular Callout 84"/>
              <p:cNvSpPr/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In fact a third definition exists for twice differentiable convex functions: their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must be PSD everywhere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ular Callout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blipFill>
                <a:blip r:embed="rId31"/>
                <a:stretch>
                  <a:fillRect l="-824" t="-1402" b="-42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26" grpId="0" animBg="1"/>
      <p:bldP spid="51" grpId="0"/>
      <p:bldP spid="71" grpId="0" animBg="1"/>
      <p:bldP spid="78" grpId="0" animBg="1"/>
      <p:bldP spid="78" grpId="1" animBg="1"/>
      <p:bldP spid="80" grpId="0" animBg="1"/>
      <p:bldP spid="81" grpId="0" animBg="1"/>
      <p:bldP spid="83" grpId="0" animBg="1"/>
      <p:bldP spid="84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for Convexity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All constant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All linear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Sums of convex functions are convex</a:t>
                </a:r>
              </a:p>
              <a:p>
                <a:r>
                  <a:rPr lang="en-IN" dirty="0" smtClean="0"/>
                  <a:t>Positive multiples of convex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and non-decreasing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</a:t>
                </a:r>
              </a:p>
              <a:p>
                <a:r>
                  <a:rPr lang="en-IN" dirty="0" smtClean="0"/>
                  <a:t>The Euclidean distance is convex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is convex</a:t>
                </a:r>
                <a:endParaRPr lang="en-IN" dirty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is also convex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022015"/>
            <a:ext cx="1731899" cy="17318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85972" y="4841735"/>
            <a:ext cx="2722334" cy="1346130"/>
            <a:chOff x="2085972" y="4841735"/>
            <a:chExt cx="2722334" cy="1346130"/>
          </a:xfrm>
        </p:grpSpPr>
        <p:sp>
          <p:nvSpPr>
            <p:cNvPr id="6" name="Rectangular Callout 5"/>
            <p:cNvSpPr/>
            <p:nvPr/>
          </p:nvSpPr>
          <p:spPr>
            <a:xfrm>
              <a:off x="2085972" y="4841735"/>
              <a:ext cx="2722334" cy="1346130"/>
            </a:xfrm>
            <a:prstGeom prst="wedgeRectCallout">
              <a:avLst>
                <a:gd name="adj1" fmla="val -85395"/>
                <a:gd name="adj2" fmla="val 4760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Convex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functions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look like cups </a:t>
              </a:r>
              <a:endParaRPr lang="en-US" sz="2400" i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55984" y="4948350"/>
              <a:ext cx="1152405" cy="1016949"/>
              <a:chOff x="5422347" y="3765550"/>
              <a:chExt cx="1283253" cy="113241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271879"/>
            <a:ext cx="1730672" cy="17306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157052" y="3126147"/>
            <a:ext cx="4664149" cy="1528429"/>
            <a:chOff x="2157052" y="2995908"/>
            <a:chExt cx="4664149" cy="152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/>
                <p:cNvSpPr/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The negative of a convex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function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 is called a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i="1" dirty="0" smtClean="0">
                      <a:solidFill>
                        <a:schemeClr val="tx1"/>
                      </a:solidFill>
                      <a:latin typeface="+mj-lt"/>
                    </a:rPr>
                    <a:t>concave </a:t>
                  </a: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function and they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look like inverted cups </a:t>
                  </a:r>
                  <a:endParaRPr lang="en-US" sz="2400" i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ular Callout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blipFill>
                  <a:blip r:embed="rId5"/>
                  <a:stretch>
                    <a:fillRect t="-2724" b="-856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 rot="10800000">
              <a:off x="5477314" y="3145577"/>
              <a:ext cx="1152405" cy="1016949"/>
              <a:chOff x="5422347" y="3765550"/>
              <a:chExt cx="1283253" cy="113241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1" y="144663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Many popular functions are concave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 negative of a concave function is always convex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blipFill>
                <a:blip r:embed="rId7"/>
                <a:stretch>
                  <a:fillRect r="-2229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30" name="Freeform 2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love convex functions since all local minima are global minima for a convex function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6945403" y="4098963"/>
            <a:ext cx="4169016" cy="1156742"/>
          </a:xfrm>
          <a:prstGeom prst="wedgeRectCallout">
            <a:avLst>
              <a:gd name="adj1" fmla="val 56354"/>
              <a:gd name="adj2" fmla="val 899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also love concave functions since all local maxima are global maxima for a concave function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Non-differentiable Functions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hinge loss function is not differentiable everywhere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pPr lvl="1"/>
            <a:r>
              <a:rPr lang="en-IN" dirty="0" smtClean="0"/>
              <a:t>Can we define some form of gradient for non-diff functions as well?</a:t>
            </a:r>
          </a:p>
          <a:p>
            <a:pPr lvl="1"/>
            <a:r>
              <a:rPr lang="en-IN" dirty="0" smtClean="0"/>
              <a:t>Yes, if a function is convex, then no matter if it is non-differentiable, a notion of gradient called </a:t>
            </a:r>
            <a:r>
              <a:rPr lang="en-IN" i="1" dirty="0" err="1" smtClean="0"/>
              <a:t>subgradient</a:t>
            </a:r>
            <a:r>
              <a:rPr lang="en-IN" dirty="0" smtClean="0"/>
              <a:t> can always be defined for it</a:t>
            </a:r>
          </a:p>
          <a:p>
            <a:r>
              <a:rPr lang="en-IN" dirty="0" smtClean="0"/>
              <a:t>Recall that for differentiable functions, the gradient defines a </a:t>
            </a:r>
            <a:r>
              <a:rPr lang="en-IN" i="1" dirty="0" smtClean="0"/>
              <a:t>tangent</a:t>
            </a:r>
            <a:r>
              <a:rPr lang="en-IN" dirty="0" smtClean="0"/>
              <a:t> hyperplane at every point and the function must lie above this plane</a:t>
            </a:r>
          </a:p>
          <a:p>
            <a:r>
              <a:rPr lang="en-IN" dirty="0" err="1" smtClean="0"/>
              <a:t>Subgradients</a:t>
            </a:r>
            <a:r>
              <a:rPr lang="en-IN" dirty="0" smtClean="0"/>
              <a:t> exploit and generalize this property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74822" y="4609572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251857" y="466549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550333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547949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547950"/>
            <a:ext cx="100590" cy="20117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0052727" y="4684238"/>
            <a:ext cx="2073703" cy="742707"/>
          </a:xfrm>
          <a:prstGeom prst="wedgeRectCallout">
            <a:avLst>
              <a:gd name="adj1" fmla="val -25160"/>
              <a:gd name="adj2" fmla="val 1618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Point of non-differentiability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69301" y="4557142"/>
            <a:ext cx="4457603" cy="2253946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158009 w 4684322"/>
              <a:gd name="connsiteY2" fmla="*/ 2522295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533394 w 4684322"/>
              <a:gd name="connsiteY2" fmla="*/ 2262413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0 w 4684322"/>
              <a:gd name="connsiteY3" fmla="*/ 2272038 h 2272038"/>
              <a:gd name="connsiteX4" fmla="*/ 0 w 4684322"/>
              <a:gd name="connsiteY4" fmla="*/ 0 h 2272038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250256 w 4684322"/>
              <a:gd name="connsiteY3" fmla="*/ 2272038 h 2272038"/>
              <a:gd name="connsiteX4" fmla="*/ 0 w 4684322"/>
              <a:gd name="connsiteY4" fmla="*/ 0 h 2272038"/>
              <a:gd name="connsiteX0" fmla="*/ 0 w 4501442"/>
              <a:gd name="connsiteY0" fmla="*/ 0 h 2272038"/>
              <a:gd name="connsiteX1" fmla="*/ 4501442 w 4501442"/>
              <a:gd name="connsiteY1" fmla="*/ 9626 h 2272038"/>
              <a:gd name="connsiteX2" fmla="*/ 1350514 w 4501442"/>
              <a:gd name="connsiteY2" fmla="*/ 2262413 h 2272038"/>
              <a:gd name="connsiteX3" fmla="*/ 67376 w 4501442"/>
              <a:gd name="connsiteY3" fmla="*/ 2272038 h 2272038"/>
              <a:gd name="connsiteX4" fmla="*/ 0 w 4501442"/>
              <a:gd name="connsiteY4" fmla="*/ 0 h 2272038"/>
              <a:gd name="connsiteX0" fmla="*/ 19251 w 4520693"/>
              <a:gd name="connsiteY0" fmla="*/ 0 h 2272038"/>
              <a:gd name="connsiteX1" fmla="*/ 4520693 w 4520693"/>
              <a:gd name="connsiteY1" fmla="*/ 9626 h 2272038"/>
              <a:gd name="connsiteX2" fmla="*/ 1369765 w 4520693"/>
              <a:gd name="connsiteY2" fmla="*/ 2262413 h 2272038"/>
              <a:gd name="connsiteX3" fmla="*/ 0 w 4520693"/>
              <a:gd name="connsiteY3" fmla="*/ 2272038 h 2272038"/>
              <a:gd name="connsiteX4" fmla="*/ 19251 w 4520693"/>
              <a:gd name="connsiteY4" fmla="*/ 0 h 2272038"/>
              <a:gd name="connsiteX0" fmla="*/ 0 w 4501442"/>
              <a:gd name="connsiteY0" fmla="*/ 0 h 2262413"/>
              <a:gd name="connsiteX1" fmla="*/ 4501442 w 4501442"/>
              <a:gd name="connsiteY1" fmla="*/ 9626 h 2262413"/>
              <a:gd name="connsiteX2" fmla="*/ 1350514 w 4501442"/>
              <a:gd name="connsiteY2" fmla="*/ 2262413 h 2262413"/>
              <a:gd name="connsiteX3" fmla="*/ 44249 w 4501442"/>
              <a:gd name="connsiteY3" fmla="*/ 2246638 h 2262413"/>
              <a:gd name="connsiteX4" fmla="*/ 0 w 4501442"/>
              <a:gd name="connsiteY4" fmla="*/ 0 h 2262413"/>
              <a:gd name="connsiteX0" fmla="*/ 0 w 4463342"/>
              <a:gd name="connsiteY0" fmla="*/ 0 h 2253946"/>
              <a:gd name="connsiteX1" fmla="*/ 4463342 w 4463342"/>
              <a:gd name="connsiteY1" fmla="*/ 1159 h 2253946"/>
              <a:gd name="connsiteX2" fmla="*/ 1312414 w 4463342"/>
              <a:gd name="connsiteY2" fmla="*/ 2253946 h 2253946"/>
              <a:gd name="connsiteX3" fmla="*/ 6149 w 4463342"/>
              <a:gd name="connsiteY3" fmla="*/ 2238171 h 2253946"/>
              <a:gd name="connsiteX4" fmla="*/ 0 w 4463342"/>
              <a:gd name="connsiteY4" fmla="*/ 0 h 2253946"/>
              <a:gd name="connsiteX0" fmla="*/ 0 w 4463342"/>
              <a:gd name="connsiteY0" fmla="*/ 0 h 2249713"/>
              <a:gd name="connsiteX1" fmla="*/ 4463342 w 4463342"/>
              <a:gd name="connsiteY1" fmla="*/ 1159 h 2249713"/>
              <a:gd name="connsiteX2" fmla="*/ 1333580 w 4463342"/>
              <a:gd name="connsiteY2" fmla="*/ 2249713 h 2249713"/>
              <a:gd name="connsiteX3" fmla="*/ 6149 w 4463342"/>
              <a:gd name="connsiteY3" fmla="*/ 2238171 h 2249713"/>
              <a:gd name="connsiteX4" fmla="*/ 0 w 4463342"/>
              <a:gd name="connsiteY4" fmla="*/ 0 h 2249713"/>
              <a:gd name="connsiteX0" fmla="*/ 2727 w 4457603"/>
              <a:gd name="connsiteY0" fmla="*/ 0 h 2253946"/>
              <a:gd name="connsiteX1" fmla="*/ 4457603 w 4457603"/>
              <a:gd name="connsiteY1" fmla="*/ 5392 h 2253946"/>
              <a:gd name="connsiteX2" fmla="*/ 1327841 w 4457603"/>
              <a:gd name="connsiteY2" fmla="*/ 2253946 h 2253946"/>
              <a:gd name="connsiteX3" fmla="*/ 410 w 4457603"/>
              <a:gd name="connsiteY3" fmla="*/ 2242404 h 2253946"/>
              <a:gd name="connsiteX4" fmla="*/ 2727 w 4457603"/>
              <a:gd name="connsiteY4" fmla="*/ 0 h 2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603" h="2253946">
                <a:moveTo>
                  <a:pt x="2727" y="0"/>
                </a:moveTo>
                <a:lnTo>
                  <a:pt x="4457603" y="5392"/>
                </a:lnTo>
                <a:lnTo>
                  <a:pt x="1327841" y="2253946"/>
                </a:lnTo>
                <a:lnTo>
                  <a:pt x="410" y="2242404"/>
                </a:lnTo>
                <a:cubicBezTo>
                  <a:pt x="-1640" y="1496347"/>
                  <a:pt x="4777" y="746057"/>
                  <a:pt x="272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0316" y="4687631"/>
            <a:ext cx="3319272" cy="2112264"/>
            <a:chOff x="4112244" y="1209983"/>
            <a:chExt cx="3319272" cy="21122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16" idx="1"/>
          </p:cNvCxnSpPr>
          <p:nvPr/>
        </p:nvCxnSpPr>
        <p:spPr>
          <a:xfrm flipH="1">
            <a:off x="5831989" y="4562534"/>
            <a:ext cx="3194915" cy="229546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80077" y="4988367"/>
            <a:ext cx="2106787" cy="1780559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03694" y="5036734"/>
            <a:ext cx="2266908" cy="12304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  <a:gd name="connsiteX0" fmla="*/ 0 w 2045293"/>
              <a:gd name="connsiteY0" fmla="*/ 959697 h 1080965"/>
              <a:gd name="connsiteX1" fmla="*/ 2045293 w 2045293"/>
              <a:gd name="connsiteY1" fmla="*/ 0 h 1080965"/>
              <a:gd name="connsiteX0" fmla="*/ 0 w 2045293"/>
              <a:gd name="connsiteY0" fmla="*/ 959697 h 1054625"/>
              <a:gd name="connsiteX1" fmla="*/ 2045293 w 2045293"/>
              <a:gd name="connsiteY1" fmla="*/ 0 h 1054625"/>
              <a:gd name="connsiteX0" fmla="*/ 0 w 2065613"/>
              <a:gd name="connsiteY0" fmla="*/ 1208617 h 1256758"/>
              <a:gd name="connsiteX1" fmla="*/ 2065613 w 2065613"/>
              <a:gd name="connsiteY1" fmla="*/ 0 h 1256758"/>
              <a:gd name="connsiteX0" fmla="*/ 0 w 2065613"/>
              <a:gd name="connsiteY0" fmla="*/ 1208617 h 1223900"/>
              <a:gd name="connsiteX1" fmla="*/ 2065613 w 2065613"/>
              <a:gd name="connsiteY1" fmla="*/ 0 h 1223900"/>
              <a:gd name="connsiteX0" fmla="*/ 0 w 2075773"/>
              <a:gd name="connsiteY0" fmla="*/ 1208617 h 1223900"/>
              <a:gd name="connsiteX1" fmla="*/ 2075773 w 2075773"/>
              <a:gd name="connsiteY1" fmla="*/ 0 h 1223900"/>
              <a:gd name="connsiteX0" fmla="*/ 0 w 2151973"/>
              <a:gd name="connsiteY0" fmla="*/ 1046057 h 1064951"/>
              <a:gd name="connsiteX1" fmla="*/ 2151973 w 2151973"/>
              <a:gd name="connsiteY1" fmla="*/ 0 h 1064951"/>
              <a:gd name="connsiteX0" fmla="*/ 0 w 2151973"/>
              <a:gd name="connsiteY0" fmla="*/ 1046057 h 1346068"/>
              <a:gd name="connsiteX1" fmla="*/ 2151973 w 2151973"/>
              <a:gd name="connsiteY1" fmla="*/ 0 h 1346068"/>
              <a:gd name="connsiteX0" fmla="*/ 0 w 2263733"/>
              <a:gd name="connsiteY0" fmla="*/ 822537 h 1158413"/>
              <a:gd name="connsiteX1" fmla="*/ 2263733 w 2263733"/>
              <a:gd name="connsiteY1" fmla="*/ 0 h 1158413"/>
              <a:gd name="connsiteX0" fmla="*/ 0 w 2263733"/>
              <a:gd name="connsiteY0" fmla="*/ 822537 h 1193536"/>
              <a:gd name="connsiteX1" fmla="*/ 2263733 w 2263733"/>
              <a:gd name="connsiteY1" fmla="*/ 0 h 1193536"/>
              <a:gd name="connsiteX0" fmla="*/ 0 w 2266908"/>
              <a:gd name="connsiteY0" fmla="*/ 828887 h 1198727"/>
              <a:gd name="connsiteX1" fmla="*/ 2266908 w 2266908"/>
              <a:gd name="connsiteY1" fmla="*/ 0 h 1198727"/>
              <a:gd name="connsiteX0" fmla="*/ 0 w 2263733"/>
              <a:gd name="connsiteY0" fmla="*/ 828887 h 1198727"/>
              <a:gd name="connsiteX1" fmla="*/ 2263733 w 2263733"/>
              <a:gd name="connsiteY1" fmla="*/ 0 h 1198727"/>
              <a:gd name="connsiteX0" fmla="*/ 0 w 2270083"/>
              <a:gd name="connsiteY0" fmla="*/ 824124 h 1194833"/>
              <a:gd name="connsiteX1" fmla="*/ 2270083 w 2270083"/>
              <a:gd name="connsiteY1" fmla="*/ 0 h 1194833"/>
              <a:gd name="connsiteX0" fmla="*/ 0 w 2266908"/>
              <a:gd name="connsiteY0" fmla="*/ 824124 h 1194833"/>
              <a:gd name="connsiteX1" fmla="*/ 2266908 w 2266908"/>
              <a:gd name="connsiteY1" fmla="*/ 0 h 1194833"/>
              <a:gd name="connsiteX0" fmla="*/ 0 w 2266908"/>
              <a:gd name="connsiteY0" fmla="*/ 824124 h 1199644"/>
              <a:gd name="connsiteX1" fmla="*/ 2266908 w 2266908"/>
              <a:gd name="connsiteY1" fmla="*/ 0 h 1199644"/>
              <a:gd name="connsiteX0" fmla="*/ 0 w 2266908"/>
              <a:gd name="connsiteY0" fmla="*/ 824124 h 1222658"/>
              <a:gd name="connsiteX1" fmla="*/ 2266908 w 2266908"/>
              <a:gd name="connsiteY1" fmla="*/ 0 h 1222658"/>
              <a:gd name="connsiteX0" fmla="*/ 0 w 2266908"/>
              <a:gd name="connsiteY0" fmla="*/ 824124 h 1230410"/>
              <a:gd name="connsiteX1" fmla="*/ 2266908 w 2266908"/>
              <a:gd name="connsiteY1" fmla="*/ 0 h 12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6908" h="1230410">
                <a:moveTo>
                  <a:pt x="0" y="824124"/>
                </a:moveTo>
                <a:cubicBezTo>
                  <a:pt x="543369" y="1808269"/>
                  <a:pt x="2083922" y="794511"/>
                  <a:pt x="226690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705" y="4684768"/>
            <a:ext cx="663581" cy="11810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768285" y="4510230"/>
            <a:ext cx="115658" cy="5304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5" grpId="0" animBg="1"/>
      <p:bldP spid="16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Subgradients</a:t>
            </a:r>
            <a:r>
              <a:rPr lang="en-IN" dirty="0" smtClean="0"/>
              <a:t> and the </a:t>
            </a:r>
            <a:r>
              <a:rPr lang="en-IN" dirty="0" err="1" smtClean="0"/>
              <a:t>subdifferential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Tangents of a convex differentiable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are uniquely linked to its gradients</a:t>
                </a:r>
              </a:p>
              <a:p>
                <a:pPr lvl="2"/>
                <a:r>
                  <a:rPr lang="en-IN" dirty="0" smtClean="0"/>
                  <a:t>The tangent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is the hyperplane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Convex functions lie above all tangents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turn the definition around and say that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is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 smtClean="0"/>
                  <a:t> so that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is tangent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Subgradients</a:t>
                </a:r>
                <a:r>
                  <a:rPr lang="en-IN" dirty="0" smtClean="0"/>
                  <a:t>: given a (possibly non-differentiable but convex)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and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, any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 smtClean="0"/>
                  <a:t> that satisfies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is called a </a:t>
                </a:r>
                <a:r>
                  <a:rPr lang="en-IN" dirty="0" err="1" smtClean="0"/>
                  <a:t>subgradient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Subdifferential</a:t>
                </a:r>
                <a:r>
                  <a:rPr lang="en-IN" dirty="0" smtClean="0"/>
                  <a:t>: the set of all </a:t>
                </a:r>
                <a:r>
                  <a:rPr lang="en-IN" dirty="0" err="1" smtClean="0"/>
                  <a:t>subgradients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known as the </a:t>
                </a:r>
                <a:r>
                  <a:rPr lang="en-IN" dirty="0" err="1" smtClean="0"/>
                  <a:t>subdifferential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and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439" r="-1736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67" y="36190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Wait! Does this mean a function can have more than one </a:t>
                </a:r>
                <a:r>
                  <a:rPr lang="en-IN" sz="2400" b="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blipFill>
                <a:blip r:embed="rId4"/>
                <a:stretch>
                  <a:fillRect l="-1339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722046" y="213717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non-differentiable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it can indeed have multiple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However,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it can have only one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and that is the gradient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itself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blipFill>
                <a:blip r:embed="rId5"/>
                <a:stretch>
                  <a:fillRect l="-802" t="-1238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∀</m:t>
                          </m:r>
                          <m:r>
                            <a:rPr lang="en-IN" sz="3200" b="1" i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ie 22" descr=" 143"/>
          <p:cNvSpPr/>
          <p:nvPr/>
        </p:nvSpPr>
        <p:spPr>
          <a:xfrm>
            <a:off x="8707768" y="4538601"/>
            <a:ext cx="1960275" cy="1960275"/>
          </a:xfrm>
          <a:prstGeom prst="pie">
            <a:avLst>
              <a:gd name="adj1" fmla="val 9901527"/>
              <a:gd name="adj2" fmla="val 13211610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 descr=" 115"/>
          <p:cNvGrpSpPr/>
          <p:nvPr/>
        </p:nvGrpSpPr>
        <p:grpSpPr>
          <a:xfrm>
            <a:off x="9083056" y="3886376"/>
            <a:ext cx="2770626" cy="2154692"/>
            <a:chOff x="7594552" y="1006075"/>
            <a:chExt cx="4090199" cy="3180914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594552" y="3795710"/>
              <a:ext cx="4090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7448" y="1006075"/>
              <a:ext cx="0" cy="3180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 descr=" 30"/>
          <p:cNvSpPr/>
          <p:nvPr/>
        </p:nvSpPr>
        <p:spPr>
          <a:xfrm>
            <a:off x="9083056" y="3901552"/>
            <a:ext cx="651849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 117"/>
          <p:cNvSpPr>
            <a:spLocks noChangeAspect="1"/>
          </p:cNvSpPr>
          <p:nvPr/>
        </p:nvSpPr>
        <p:spPr>
          <a:xfrm>
            <a:off x="9681540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 descr=" 118"/>
          <p:cNvCxnSpPr/>
          <p:nvPr/>
        </p:nvCxnSpPr>
        <p:spPr>
          <a:xfrm>
            <a:off x="8812102" y="4757474"/>
            <a:ext cx="2111974" cy="177471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 121"/>
          <p:cNvCxnSpPr/>
          <p:nvPr/>
        </p:nvCxnSpPr>
        <p:spPr>
          <a:xfrm>
            <a:off x="8647591" y="5049768"/>
            <a:ext cx="2654620" cy="1151406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332633" y="4219963"/>
            <a:ext cx="0" cy="16900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 descr=" 117"/>
          <p:cNvSpPr>
            <a:spLocks noChangeAspect="1"/>
          </p:cNvSpPr>
          <p:nvPr/>
        </p:nvSpPr>
        <p:spPr>
          <a:xfrm>
            <a:off x="11280637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 descr=" 53"/>
          <p:cNvSpPr/>
          <p:nvPr/>
        </p:nvSpPr>
        <p:spPr>
          <a:xfrm flipH="1">
            <a:off x="9734905" y="3893171"/>
            <a:ext cx="1923541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 descr=" 123"/>
          <p:cNvCxnSpPr/>
          <p:nvPr/>
        </p:nvCxnSpPr>
        <p:spPr>
          <a:xfrm flipV="1">
            <a:off x="9942389" y="4303263"/>
            <a:ext cx="1926156" cy="189716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descr=" 125"/>
          <p:cNvCxnSpPr/>
          <p:nvPr/>
        </p:nvCxnSpPr>
        <p:spPr>
          <a:xfrm flipV="1">
            <a:off x="8589653" y="5084268"/>
            <a:ext cx="2789927" cy="753253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 123"/>
          <p:cNvCxnSpPr/>
          <p:nvPr/>
        </p:nvCxnSpPr>
        <p:spPr>
          <a:xfrm>
            <a:off x="8559800" y="5518738"/>
            <a:ext cx="2854928" cy="0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737627" y="5064984"/>
            <a:ext cx="0" cy="845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" y="102518"/>
            <a:ext cx="1864034" cy="1864034"/>
          </a:xfrm>
          <a:prstGeom prst="rect">
            <a:avLst/>
          </a:prstGeom>
        </p:spPr>
      </p:pic>
      <p:sp>
        <p:nvSpPr>
          <p:cNvPr id="49" name="Rectangular Callout 48"/>
          <p:cNvSpPr/>
          <p:nvPr/>
        </p:nvSpPr>
        <p:spPr>
          <a:xfrm>
            <a:off x="1957228" y="128774"/>
            <a:ext cx="3708972" cy="868956"/>
          </a:xfrm>
          <a:prstGeom prst="wedgeRectCallout">
            <a:avLst>
              <a:gd name="adj1" fmla="val -68758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can I find out the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subgradients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of a function?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9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21" grpId="0" animBg="1"/>
      <p:bldP spid="23" grpId="0" animBg="1"/>
      <p:bldP spid="27" grpId="0" animBg="1"/>
      <p:bldP spid="29" grpId="0" animBg="1"/>
      <p:bldP spid="34" grpId="0" animBg="1"/>
      <p:bldP spid="2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Subgradient</a:t>
            </a:r>
            <a:r>
              <a:rPr lang="en-IN" dirty="0"/>
              <a:t>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</p:spPr>
            <p:txBody>
              <a:bodyPr/>
              <a:lstStyle/>
              <a:p>
                <a:pPr algn="ctr"/>
                <a:r>
                  <a:rPr lang="en-IN" sz="3200" dirty="0" smtClean="0">
                    <a:solidFill>
                      <a:schemeClr val="accent1"/>
                    </a:solidFill>
                    <a:latin typeface="+mn-lt"/>
                  </a:rPr>
                  <a:t>Gradient Calculus</a:t>
                </a:r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IN" b="1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b="1" dirty="0" smtClean="0">
                    <a:solidFill>
                      <a:schemeClr val="tx1"/>
                    </a:solidFill>
                    <a:latin typeface="+mn-lt"/>
                  </a:rPr>
                  <a:t>No counterpart in general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  <a:blipFill>
                <a:blip r:embed="rId2"/>
                <a:stretch>
                  <a:fillRect l="-605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IN" sz="3200" dirty="0" smtClean="0">
                    <a:solidFill>
                      <a:schemeClr val="accent1"/>
                    </a:solidFill>
                    <a:latin typeface="+mn-lt"/>
                  </a:rPr>
                  <a:t>Subgradient Calculus</a:t>
                </a:r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pPr algn="r"/>
                <a:r>
                  <a:rPr lang="en-IN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  <a:blipFill>
                <a:blip r:embed="rId3"/>
                <a:stretch>
                  <a:fillRect t="-30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1" y="1325365"/>
            <a:ext cx="2044558" cy="508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+mj-lt"/>
                <a:ea typeface="Microsoft YaHei UI Light" panose="020B0502040204020203" pitchFamily="34" charset="-122"/>
              </a:rPr>
              <a:t/>
            </a:r>
            <a:br>
              <a:rPr lang="en-IN" dirty="0">
                <a:latin typeface="+mj-lt"/>
                <a:ea typeface="Microsoft YaHei UI Light" panose="020B0502040204020203" pitchFamily="34" charset="-122"/>
              </a:rPr>
            </a:b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Scaling Rule</a:t>
            </a: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Sum Rule</a:t>
            </a: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Chain Rule</a:t>
            </a:r>
          </a:p>
          <a:p>
            <a:pPr marL="0" indent="0">
              <a:buNone/>
            </a:pP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Max Rule</a:t>
            </a:r>
            <a:endParaRPr lang="en-US" dirty="0">
              <a:latin typeface="+mj-lt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" y="132885"/>
            <a:ext cx="1817669" cy="181766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1720922" y="339362"/>
            <a:ext cx="2378466" cy="868956"/>
          </a:xfrm>
          <a:prstGeom prst="wedgeRectCallout">
            <a:avLst>
              <a:gd name="adj1" fmla="val -73078"/>
              <a:gd name="adj2" fmla="val 535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about stationary points?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11301" y="163796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/>
              <p:cNvSpPr/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Good point! In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calculus,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stationary point for a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if the zero vector is a part of the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subdifferential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blipFill>
                <a:blip r:embed="rId6"/>
                <a:stretch>
                  <a:fillRect l="-944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" y="2067601"/>
            <a:ext cx="1813917" cy="18139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720922" y="2154232"/>
            <a:ext cx="4106589" cy="1061786"/>
          </a:xfrm>
          <a:prstGeom prst="wedgeRectCallout">
            <a:avLst>
              <a:gd name="adj1" fmla="val -63702"/>
              <a:gd name="adj2" fmla="val 590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Local minima/maxima must be stationary in this sense even for non-differentiable functions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800" dirty="0" smtClean="0">
                    <a:latin typeface="+mj-lt"/>
                  </a:rPr>
                  <a:t>. </a:t>
                </a:r>
                <a:r>
                  <a:rPr lang="en-IN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sz="2800" dirty="0" smtClean="0">
                  <a:latin typeface="+mj-lt"/>
                </a:endParaRPr>
              </a:p>
              <a:p>
                <a:r>
                  <a:rPr lang="en-IN" sz="2800" dirty="0">
                    <a:latin typeface="+mj-lt"/>
                  </a:rPr>
                  <a:t>If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blipFill>
                <a:blip r:embed="rId8"/>
                <a:stretch>
                  <a:fillRect l="-1000" t="-5732" b="-17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/>
      <p:bldP spid="9" grpId="0"/>
      <p:bldP spid="11" grpId="0" animBg="1"/>
      <p:bldP spid="18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 to be Covered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Calculus </a:t>
            </a:r>
            <a:r>
              <a:rPr lang="en-IN" dirty="0" smtClean="0"/>
              <a:t>basics</a:t>
            </a:r>
            <a:r>
              <a:rPr lang="en-IN" dirty="0"/>
              <a:t>: extrema, saddle </a:t>
            </a:r>
            <a:r>
              <a:rPr lang="en-IN" smtClean="0"/>
              <a:t>points, gradient</a:t>
            </a:r>
            <a:r>
              <a:rPr lang="en-IN" dirty="0" smtClean="0"/>
              <a:t>, Hessian,</a:t>
            </a:r>
          </a:p>
          <a:p>
            <a:r>
              <a:rPr lang="en-IN" dirty="0" smtClean="0"/>
              <a:t>Dealing with non-differentiable functions</a:t>
            </a:r>
            <a:endParaRPr lang="en-IN" dirty="0"/>
          </a:p>
          <a:p>
            <a:r>
              <a:rPr lang="en-IN" dirty="0" smtClean="0"/>
              <a:t>Convex sets and convex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</a:t>
            </a:r>
            <a:r>
              <a:rPr lang="en-IN" dirty="0" err="1" smtClean="0"/>
              <a:t>subgradient</a:t>
            </a:r>
            <a:r>
              <a:rPr lang="en-IN" dirty="0" smtClean="0"/>
              <a:t> for 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</m:oMath>
                </a14:m>
                <a:r>
                  <a:rPr lang="en-IN" dirty="0" smtClean="0"/>
                  <a:t> is differentiable at all points except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IN" b="0" dirty="0" smtClean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b="0" dirty="0" smtClean="0"/>
                  <a:t> use </a:t>
                </a:r>
                <a:r>
                  <a:rPr lang="en-IN" b="0" dirty="0" err="1" smtClean="0"/>
                  <a:t>subdifferential</a:t>
                </a:r>
                <a:r>
                  <a:rPr lang="en-IN" b="0" dirty="0" smtClean="0"/>
                  <a:t> calculus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(differentiable)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(differentiable)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⋅0 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05996" y="1492746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183031" y="1548670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4" y="3433507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49" y="3431123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82" y="3431124"/>
            <a:ext cx="100590" cy="20117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9753085" y="2394184"/>
            <a:ext cx="1295619" cy="1700296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65641" y="2630278"/>
            <a:ext cx="1646289" cy="1250842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479281" y="2935853"/>
            <a:ext cx="1821390" cy="703764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479281" y="3340632"/>
            <a:ext cx="1930399" cy="1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e 28" descr=" 143"/>
          <p:cNvSpPr/>
          <p:nvPr/>
        </p:nvSpPr>
        <p:spPr>
          <a:xfrm>
            <a:off x="9681183" y="2504469"/>
            <a:ext cx="1536555" cy="1536555"/>
          </a:xfrm>
          <a:prstGeom prst="pie">
            <a:avLst>
              <a:gd name="adj1" fmla="val 10803604"/>
              <a:gd name="adj2" fmla="val 13998074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4391" y="2794571"/>
            <a:ext cx="7325615" cy="3832261"/>
            <a:chOff x="868164" y="2301411"/>
            <a:chExt cx="7325615" cy="3832261"/>
          </a:xfrm>
        </p:grpSpPr>
        <p:sp>
          <p:nvSpPr>
            <p:cNvPr id="38" name="Rectangle 37"/>
            <p:cNvSpPr/>
            <p:nvPr/>
          </p:nvSpPr>
          <p:spPr>
            <a:xfrm>
              <a:off x="868164" y="2301411"/>
              <a:ext cx="7325615" cy="38322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3200" dirty="0" smtClean="0">
                  <a:solidFill>
                    <a:schemeClr val="tx1"/>
                  </a:solidFill>
                  <a:latin typeface="+mj-lt"/>
                </a:rPr>
                <a:t>Applying </a:t>
              </a:r>
              <a:r>
                <a:rPr lang="en-IN" sz="3200" dirty="0" err="1" smtClean="0">
                  <a:solidFill>
                    <a:schemeClr val="tx1"/>
                  </a:solidFill>
                  <a:latin typeface="+mj-lt"/>
                </a:rPr>
                <a:t>subgradient</a:t>
              </a:r>
              <a:r>
                <a:rPr lang="en-IN" sz="3200" dirty="0" smtClean="0">
                  <a:solidFill>
                    <a:schemeClr val="tx1"/>
                  </a:solidFill>
                  <a:latin typeface="+mj-lt"/>
                </a:rPr>
                <a:t> chain rule gives us</a:t>
              </a:r>
              <a:endParaRPr lang="en-IN" sz="3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04603" y="3014558"/>
              <a:ext cx="5662681" cy="3000261"/>
              <a:chOff x="1280614" y="3014558"/>
              <a:chExt cx="5662681" cy="3000261"/>
            </a:xfrm>
          </p:grpSpPr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4094480"/>
                <a:ext cx="5596721" cy="192033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3014558"/>
                <a:ext cx="5652197" cy="43314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14" y="3555216"/>
                <a:ext cx="4517062" cy="4331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895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Extrema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Since we always seek the “best” values of a function, usually we are looking for the maxima or the minima of a function</a:t>
            </a:r>
          </a:p>
          <a:p>
            <a:r>
              <a:rPr lang="en-IN" b="1" dirty="0" smtClean="0"/>
              <a:t>Global extrema</a:t>
            </a:r>
            <a:r>
              <a:rPr lang="en-IN" dirty="0" smtClean="0"/>
              <a:t>: a point which achieves the</a:t>
            </a:r>
            <a:br>
              <a:rPr lang="en-IN" dirty="0" smtClean="0"/>
            </a:br>
            <a:r>
              <a:rPr lang="en-IN" dirty="0" smtClean="0"/>
              <a:t>best value of the function (max/min) among</a:t>
            </a:r>
            <a:br>
              <a:rPr lang="en-IN" dirty="0" smtClean="0"/>
            </a:br>
            <a:r>
              <a:rPr lang="en-IN" dirty="0" smtClean="0"/>
              <a:t>all the possible points</a:t>
            </a:r>
          </a:p>
          <a:p>
            <a:r>
              <a:rPr lang="en-IN" b="1" dirty="0" smtClean="0"/>
              <a:t>Local extrema</a:t>
            </a:r>
            <a:r>
              <a:rPr lang="en-IN" dirty="0" smtClean="0"/>
              <a:t>: a point which achieves the</a:t>
            </a:r>
            <a:br>
              <a:rPr lang="en-IN" dirty="0" smtClean="0"/>
            </a:br>
            <a:r>
              <a:rPr lang="en-IN" dirty="0" smtClean="0"/>
              <a:t>best value of the function only in a small</a:t>
            </a:r>
            <a:br>
              <a:rPr lang="en-IN" dirty="0" smtClean="0"/>
            </a:br>
            <a:r>
              <a:rPr lang="en-IN" dirty="0" smtClean="0"/>
              <a:t>region surrounding that point</a:t>
            </a:r>
          </a:p>
          <a:p>
            <a:r>
              <a:rPr lang="en-IN" dirty="0" smtClean="0"/>
              <a:t>Most machine learning algorithms love to find the global extrema</a:t>
            </a:r>
          </a:p>
          <a:p>
            <a:pPr lvl="1"/>
            <a:r>
              <a:rPr lang="en-IN" dirty="0" smtClean="0"/>
              <a:t>E.g. we saw that CSVM wanted to find the model with max margin</a:t>
            </a:r>
          </a:p>
          <a:p>
            <a:r>
              <a:rPr lang="en-IN" dirty="0" smtClean="0"/>
              <a:t>Sometimes it is difficult so we settle for local extrema (e.g. </a:t>
            </a:r>
            <a:r>
              <a:rPr lang="en-IN" dirty="0" err="1" smtClean="0"/>
              <a:t>deepnets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74796" y="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821959" y="169503"/>
            <a:ext cx="4169016" cy="899921"/>
          </a:xfrm>
          <a:prstGeom prst="wedgeRectCallout">
            <a:avLst>
              <a:gd name="adj1" fmla="val 80101"/>
              <a:gd name="adj2" fmla="val 6423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Forget constraints for now – we will take care of them later!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686613" y="2015818"/>
            <a:ext cx="4356789" cy="2882589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7686613" y="2015818"/>
            <a:ext cx="4356789" cy="2880516"/>
            <a:chOff x="7686613" y="2015818"/>
            <a:chExt cx="4356789" cy="28805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ular Callout 30"/>
          <p:cNvSpPr/>
          <p:nvPr/>
        </p:nvSpPr>
        <p:spPr>
          <a:xfrm>
            <a:off x="9547476" y="1342600"/>
            <a:ext cx="1579435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Global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7161088" y="4082740"/>
            <a:ext cx="1738032" cy="587062"/>
          </a:xfrm>
          <a:prstGeom prst="wedgeRectCallout">
            <a:avLst>
              <a:gd name="adj1" fmla="val 90411"/>
              <a:gd name="adj2" fmla="val 834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Global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391049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75140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9097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95802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11276263" y="4000363"/>
            <a:ext cx="859588" cy="760039"/>
          </a:xfrm>
          <a:prstGeom prst="wedgeRectCallout">
            <a:avLst>
              <a:gd name="adj1" fmla="val -97548"/>
              <a:gd name="adj2" fmla="val 373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0574796" y="2062111"/>
            <a:ext cx="1579435" cy="587062"/>
          </a:xfrm>
          <a:prstGeom prst="wedgeRectCallout">
            <a:avLst>
              <a:gd name="adj1" fmla="val -61240"/>
              <a:gd name="adj2" fmla="val 92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2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uiExpand="1" animBg="1"/>
      <p:bldP spid="20" grpId="0" animBg="1"/>
      <p:bldP spid="31" grpId="0" uiExpand="1" animBg="1"/>
      <p:bldP spid="32" grpId="0" uiExpand="1" animBg="1"/>
      <p:bldP spid="36" grpId="0" uiExpand="1" animBg="1"/>
      <p:bldP spid="35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For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the sign of its derivative at any point tells us whether we should move left or right on the number line to </a:t>
                </a:r>
                <a:r>
                  <a:rPr lang="en-IN" i="1" dirty="0" smtClean="0"/>
                  <a:t>increase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lvl="2"/>
                <a:r>
                  <a:rPr lang="en-IN" dirty="0" smtClean="0"/>
                  <a:t>If sign is positive, we should move right else left</a:t>
                </a:r>
              </a:p>
              <a:p>
                <a:r>
                  <a:rPr lang="en-IN" dirty="0" smtClean="0"/>
                  <a:t>Magnitude of the derivative tells us how steeply would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increase if we moved a teeny tiny bit according to the derivative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850779" y="3349687"/>
            <a:ext cx="5002903" cy="3310078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6850779" y="3349993"/>
            <a:ext cx="5002903" cy="3307698"/>
            <a:chOff x="7686613" y="2015818"/>
            <a:chExt cx="4356789" cy="288051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3966"/>
            <a:ext cx="1864034" cy="186403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64033" y="5020222"/>
            <a:ext cx="4033333" cy="868956"/>
          </a:xfrm>
          <a:prstGeom prst="wedgeRectCallout">
            <a:avLst>
              <a:gd name="adj1" fmla="val -67650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if I moved in the opposite direction of the derivative?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7714" y="3529858"/>
            <a:ext cx="1468606" cy="1238929"/>
            <a:chOff x="12383748" y="1219011"/>
            <a:chExt cx="1862104" cy="1570887"/>
          </a:xfrm>
        </p:grpSpPr>
        <p:sp>
          <p:nvSpPr>
            <p:cNvPr id="12" name="Freeform 1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we move a little bit opposite to the direction of derivative,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would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decrease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blipFill>
                <a:blip r:embed="rId4"/>
                <a:stretch>
                  <a:fillRect t="-966" r="-134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1864033" y="5915433"/>
            <a:ext cx="4033333" cy="865511"/>
          </a:xfrm>
          <a:prstGeom prst="wedgeRectCallout">
            <a:avLst>
              <a:gd name="adj1" fmla="val -67905"/>
              <a:gd name="adj2" fmla="val -239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Why do you keep saying “little bit”? What if I move a lot?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3" y="64931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/>
              <p:cNvSpPr/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Derivatives only tell us how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will behave close to the point at which the derivative was calculated. If you move too much in direction of derivative,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start decreasing. Similarly, if you move too much opposite to derivate,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start increasing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blipFill>
                <a:blip r:embed="rId6"/>
                <a:stretch>
                  <a:fillRect t="-3759" r="-1507" b="-37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7942392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42906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71054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71568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53771" y="5131563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53771" y="4946628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53771" y="6634552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53771" y="5755805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5-Point Star 48"/>
          <p:cNvSpPr/>
          <p:nvPr/>
        </p:nvSpPr>
        <p:spPr>
          <a:xfrm>
            <a:off x="7855716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5-Point Star 49"/>
          <p:cNvSpPr/>
          <p:nvPr/>
        </p:nvSpPr>
        <p:spPr>
          <a:xfrm>
            <a:off x="9090605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Corollary of Taylor’s Theorem</a:t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 is “small”</a:t>
                </a:r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blipFill>
                <a:blip r:embed="rId11"/>
                <a:stretch>
                  <a:fillRect t="-5952" b="-1388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59" y="5118453"/>
            <a:ext cx="1735440" cy="1735440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9115561" y="5318479"/>
            <a:ext cx="1547667" cy="868956"/>
          </a:xfrm>
          <a:prstGeom prst="wedgeRectCallout">
            <a:avLst>
              <a:gd name="adj1" fmla="val 89412"/>
              <a:gd name="adj2" fmla="val 535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small is “small”?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53" y="335277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ular Callout 64"/>
              <p:cNvSpPr/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Depends on the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 much we move will actually be a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our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ular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blipFill>
                <a:blip r:embed="rId14"/>
                <a:stretch>
                  <a:fillRect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01693 -0.00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164 1.48148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069 L 0.1224 1.48148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6898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7" grpId="0" uiExpand="1" animBg="1"/>
      <p:bldP spid="18" grpId="0" animBg="1"/>
      <p:bldP spid="20" grpId="0" animBg="1"/>
      <p:bldP spid="39" grpId="0"/>
      <p:bldP spid="40" grpId="0"/>
      <p:bldP spid="45" grpId="0"/>
      <p:bldP spid="46" grpId="0"/>
      <p:bldP spid="49" grpId="0" animBg="1"/>
      <p:bldP spid="49" grpId="1" animBg="1"/>
      <p:bldP spid="49" grpId="2" animBg="1"/>
      <p:bldP spid="50" grpId="0" animBg="1"/>
      <p:bldP spid="50" grpId="1" animBg="1"/>
      <p:bldP spid="61" grpId="0" animBg="1"/>
      <p:bldP spid="63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Stationary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places where the derivative vanishes i.e. is 0</a:t>
            </a:r>
          </a:p>
          <a:p>
            <a:r>
              <a:rPr lang="en-IN" dirty="0" smtClean="0"/>
              <a:t>These can be local/global extrema or saddle points</a:t>
            </a:r>
          </a:p>
          <a:p>
            <a:r>
              <a:rPr lang="en-IN" dirty="0" smtClean="0"/>
              <a:t>The derivative being zero is its way of telling us</a:t>
            </a:r>
            <a:br>
              <a:rPr lang="en-IN" dirty="0" smtClean="0"/>
            </a:br>
            <a:r>
              <a:rPr lang="en-IN" dirty="0" smtClean="0"/>
              <a:t>that at that point, the function looks flat</a:t>
            </a:r>
          </a:p>
          <a:p>
            <a:r>
              <a:rPr lang="en-IN" dirty="0" smtClean="0"/>
              <a:t>Saddle points can be tedious in ML</a:t>
            </a:r>
          </a:p>
          <a:p>
            <a:r>
              <a:rPr lang="en-IN" dirty="0" smtClean="0"/>
              <a:t>We can find out if a stationary point</a:t>
            </a:r>
            <a:br>
              <a:rPr lang="en-IN" dirty="0" smtClean="0"/>
            </a:br>
            <a:r>
              <a:rPr lang="en-IN" dirty="0" smtClean="0"/>
              <a:t>is saddle or extrema using 2</a:t>
            </a:r>
            <a:r>
              <a:rPr lang="en-IN" baseline="30000" dirty="0" smtClean="0"/>
              <a:t>nd</a:t>
            </a:r>
            <a:r>
              <a:rPr lang="en-IN" dirty="0" smtClean="0"/>
              <a:t> derivative</a:t>
            </a:r>
          </a:p>
          <a:p>
            <a:r>
              <a:rPr lang="en-IN" dirty="0" smtClean="0"/>
              <a:t>Just as sign of the derivative tells us if the function is increasing or decreasing if we move left a tiny bit, the 2</a:t>
            </a:r>
            <a:r>
              <a:rPr lang="en-IN" baseline="30000" dirty="0" smtClean="0"/>
              <a:t>nd</a:t>
            </a:r>
            <a:r>
              <a:rPr lang="en-IN" dirty="0" smtClean="0"/>
              <a:t> derivative tells us if the derivative is increasing or decreasing if we move left a tiny bit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564428" y="1111623"/>
            <a:ext cx="5289253" cy="3183051"/>
            <a:chOff x="4250419" y="2028248"/>
            <a:chExt cx="6265355" cy="3770465"/>
          </a:xfrm>
        </p:grpSpPr>
        <p:sp>
          <p:nvSpPr>
            <p:cNvPr id="5" name="Freeform 4"/>
            <p:cNvSpPr/>
            <p:nvPr/>
          </p:nvSpPr>
          <p:spPr>
            <a:xfrm>
              <a:off x="4250419" y="3913481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flipH="1" flipV="1">
              <a:off x="7378284" y="2028248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300760" y="4323550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64428" y="3498911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93003" y="110693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9335" y="190741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68100" y="2703148"/>
            <a:ext cx="218172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53517" y="1665171"/>
            <a:ext cx="2743974" cy="510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10529335" y="3142570"/>
            <a:ext cx="1468606" cy="1238929"/>
            <a:chOff x="12383748" y="1219011"/>
            <a:chExt cx="1862104" cy="1570887"/>
          </a:xfrm>
        </p:grpSpPr>
        <p:sp>
          <p:nvSpPr>
            <p:cNvPr id="27" name="Freeform 2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2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8699665" y="3011189"/>
            <a:ext cx="1397313" cy="982037"/>
          </a:xfrm>
          <a:prstGeom prst="wedgeRectCallout">
            <a:avLst>
              <a:gd name="adj1" fmla="val 109532"/>
              <a:gd name="adj2" fmla="val 748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Yeah, not a big fan!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ular Callout 32"/>
              <p:cNvSpPr/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then derivative moves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from +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to -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around this point – local/global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max!</a:t>
                </a:r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3" name="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blipFill>
                <a:blip r:embed="rId2"/>
                <a:stretch>
                  <a:fillRect l="-1358" t="-481" b="-81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ular Callout 33"/>
              <p:cNvSpPr/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derivative moves from -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to +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around this point – local/global min!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blipFill>
                <a:blip r:embed="rId3"/>
                <a:stretch>
                  <a:fillRect l="-324" t="-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then this may be extrema/saddle – higher derivatives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needed</a:t>
                </a:r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blipFill>
                <a:blip r:embed="rId4"/>
                <a:stretch>
                  <a:fillRect l="-722" t="-96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32" grpId="0" uiExpand="1" animBg="1"/>
      <p:bldP spid="33" grpId="0" uiExpand="1" animBg="1"/>
      <p:bldP spid="34" grpId="0" uiExpand="1" animBg="1"/>
      <p:bldP spid="3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of 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b="1" dirty="0" smtClean="0"/>
                  <a:t>Sum Rule</a:t>
                </a:r>
                <a:r>
                  <a:rPr lang="en-IN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r>
                  <a:rPr lang="en-IN" b="1" dirty="0" smtClean="0"/>
                  <a:t>Scaling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b="0" dirty="0" smtClean="0"/>
                  <a:t> is not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b="0" dirty="0" smtClean="0"/>
              </a:p>
              <a:p>
                <a:r>
                  <a:rPr lang="en-IN" b="1" dirty="0" smtClean="0"/>
                  <a:t>Product Rule</a:t>
                </a:r>
                <a:r>
                  <a:rPr lang="en-IN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Quotient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Chain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Most common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,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Multivariate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068" b="-2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12" t="25292" r="14951" b="878"/>
          <a:stretch/>
        </p:blipFill>
        <p:spPr>
          <a:xfrm>
            <a:off x="174660" y="1111624"/>
            <a:ext cx="5876819" cy="435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959" t="16260" r="21441" b="12006"/>
          <a:stretch/>
        </p:blipFill>
        <p:spPr>
          <a:xfrm>
            <a:off x="6130172" y="1111624"/>
            <a:ext cx="5928190" cy="563023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Plots courtesy academo.org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77853" y="312998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63773" y="3656742"/>
            <a:ext cx="5470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37293" y="3962400"/>
            <a:ext cx="0" cy="3495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23213" y="4311997"/>
            <a:ext cx="25545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370812" y="3116742"/>
            <a:ext cx="54000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30252" y="3962400"/>
            <a:ext cx="178596" cy="3412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372850" y="154471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632825" y="154638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916247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136967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057303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63282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6916247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10057303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ular Callout 46"/>
          <p:cNvSpPr/>
          <p:nvPr/>
        </p:nvSpPr>
        <p:spPr>
          <a:xfrm>
            <a:off x="6555007" y="3598820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963073" y="6016670"/>
            <a:ext cx="1521460" cy="598241"/>
          </a:xfrm>
          <a:prstGeom prst="wedgeRectCallout">
            <a:avLst>
              <a:gd name="adj1" fmla="val 80387"/>
              <a:gd name="adj2" fmla="val -367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6481193" y="2198176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3732" y="5120094"/>
            <a:ext cx="1468606" cy="1238929"/>
            <a:chOff x="12383748" y="1219011"/>
            <a:chExt cx="1862104" cy="1570887"/>
          </a:xfrm>
        </p:grpSpPr>
        <p:sp>
          <p:nvSpPr>
            <p:cNvPr id="51" name="Freeform 5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Oval 56"/>
          <p:cNvSpPr/>
          <p:nvPr/>
        </p:nvSpPr>
        <p:spPr>
          <a:xfrm>
            <a:off x="4466739" y="406527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234831" y="162409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634631" y="109088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054503" y="170346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34631" y="241453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For multivariate functions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-dim inputs, the gradient simply records how much the function would change if we move a little bit along each one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axes!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blipFill>
                <a:blip r:embed="rId5"/>
                <a:stretch>
                  <a:fillRect r="-1406" b="-27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Gradient</a:t>
                </a:r>
                <a:b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blipFill>
                <a:blip r:embed="rId6"/>
                <a:stretch>
                  <a:fillRect t="-55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25" y="12856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ular Callout 76"/>
              <p:cNvSpPr/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looks just like the 1D case except that we are summing up contributions from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dimensions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Rectangular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blipFill>
                <a:blip r:embed="rId9"/>
                <a:stretch>
                  <a:fillRect l="-1239" t="-2500" b="-105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7626" y="2139517"/>
            <a:ext cx="1730672" cy="173067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5713208" y="310128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Taylor’s Theorem in higher dims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If we move along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num>
                          <m:den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8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sz="28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is “small”</a:t>
                </a:r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blipFill>
                <a:blip r:embed="rId11"/>
                <a:stretch>
                  <a:fillRect l="-1657" b="-37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ular Callout 57"/>
          <p:cNvSpPr/>
          <p:nvPr/>
        </p:nvSpPr>
        <p:spPr>
          <a:xfrm>
            <a:off x="1854712" y="1598642"/>
            <a:ext cx="8531198" cy="1893841"/>
          </a:xfrm>
          <a:prstGeom prst="wedgeRectCallout">
            <a:avLst>
              <a:gd name="adj1" fmla="val 60233"/>
              <a:gd name="adj2" fmla="val 423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gradient also has the distinction of offering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steepest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ascent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i.e. if we want maximum increase in function value, we must move a little bit along the gradient. Similarly, we must move a little bit in the direction opposite to gradient to get the maximum decrease in the function value, i.e. the gradient also offers us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steepest descent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uiExpand="1" animBg="1"/>
      <p:bldP spid="48" grpId="0" uiExpand="1" animBg="1"/>
      <p:bldP spid="49" grpId="0" uiExpand="1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uiExpand="1" animBg="1"/>
      <p:bldP spid="73" grpId="0" animBg="1"/>
      <p:bldP spid="77" grpId="0" uiExpand="1" animBg="1"/>
      <p:bldP spid="69" grpId="0" animBg="1"/>
      <p:bldP spid="7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Higher derivatives in higher dimensions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2</a:t>
                </a:r>
                <a:r>
                  <a:rPr lang="en-IN" baseline="30000" dirty="0" smtClean="0"/>
                  <a:t>nd</a:t>
                </a:r>
                <a:r>
                  <a:rPr lang="en-IN" dirty="0" smtClean="0"/>
                  <a:t> derivative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 called the </a:t>
                </a:r>
                <a:r>
                  <a:rPr lang="en-IN" i="1" dirty="0" smtClean="0"/>
                  <a:t>Hessian</a:t>
                </a:r>
                <a:r>
                  <a:rPr lang="en-IN" dirty="0" smtClean="0"/>
                  <a:t/>
                </a:r>
                <a:br>
                  <a:rPr lang="en-IN" dirty="0" smtClean="0"/>
                </a:br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M</a:t>
                </a:r>
                <a:r>
                  <a:rPr lang="en-IN" dirty="0" smtClean="0"/>
                  <a:t>ay get difficult to </a:t>
                </a:r>
                <a:r>
                  <a:rPr lang="en-IN" i="1" dirty="0" smtClean="0"/>
                  <a:t>visualize </a:t>
                </a:r>
                <a:r>
                  <a:rPr lang="en-IN" dirty="0" smtClean="0"/>
                  <a:t>higher derivatives – just go with the math</a:t>
                </a:r>
              </a:p>
              <a:p>
                <a:r>
                  <a:rPr lang="en-IN" dirty="0" smtClean="0"/>
                  <a:t>3</a:t>
                </a:r>
                <a:r>
                  <a:rPr lang="en-IN" baseline="30000" dirty="0" smtClean="0"/>
                  <a:t>rd</a:t>
                </a:r>
                <a:r>
                  <a:rPr lang="en-IN" dirty="0" smtClean="0"/>
                  <a:t> and higher derivatives must be expressed as </a:t>
                </a:r>
                <a:r>
                  <a:rPr lang="en-IN" i="1" dirty="0" smtClean="0"/>
                  <a:t>tensors</a:t>
                </a:r>
              </a:p>
              <a:p>
                <a:r>
                  <a:rPr lang="en-IN" dirty="0" smtClean="0"/>
                  <a:t>All rules of derivatives (chain, product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 apply here as well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Stationary Points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-dimensions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These are places where the gradient </a:t>
                </a:r>
                <a:r>
                  <a:rPr lang="en-IN" dirty="0"/>
                  <a:t>vanishes i.e. is </a:t>
                </a:r>
                <a:r>
                  <a:rPr lang="en-IN" dirty="0" smtClean="0"/>
                  <a:t>a zero vector!</a:t>
                </a:r>
                <a:endParaRPr lang="en-IN" dirty="0"/>
              </a:p>
              <a:p>
                <a:r>
                  <a:rPr lang="en-IN" dirty="0" smtClean="0"/>
                  <a:t>We </a:t>
                </a:r>
                <a:r>
                  <a:rPr lang="en-IN" dirty="0"/>
                  <a:t>can </a:t>
                </a:r>
                <a:r>
                  <a:rPr lang="en-IN" dirty="0" smtClean="0"/>
                  <a:t>still find </a:t>
                </a:r>
                <a:r>
                  <a:rPr lang="en-IN" dirty="0"/>
                  <a:t>out if a stationary </a:t>
                </a:r>
                <a:r>
                  <a:rPr lang="en-IN" dirty="0" smtClean="0"/>
                  <a:t>point is </a:t>
                </a:r>
                <a:r>
                  <a:rPr lang="en-IN" dirty="0"/>
                  <a:t>saddle or extrema </a:t>
                </a:r>
                <a:r>
                  <a:rPr lang="en-IN" dirty="0" smtClean="0"/>
                  <a:t>using the </a:t>
                </a:r>
                <a:r>
                  <a:rPr lang="en-IN" dirty="0"/>
                  <a:t>2</a:t>
                </a:r>
                <a:r>
                  <a:rPr lang="en-IN" baseline="30000" dirty="0"/>
                  <a:t>nd</a:t>
                </a:r>
                <a:r>
                  <a:rPr lang="en-IN" dirty="0"/>
                  <a:t> </a:t>
                </a:r>
                <a:r>
                  <a:rPr lang="en-IN" dirty="0" smtClean="0"/>
                  <a:t>derivative test just as in 1D</a:t>
                </a:r>
              </a:p>
              <a:p>
                <a:r>
                  <a:rPr lang="en-IN" dirty="0" smtClean="0"/>
                  <a:t>A bit more complicated to visualize, but the Hessian tells us how the surface of the function is curved at a point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is a </a:t>
                </a:r>
                <a:r>
                  <a:rPr lang="en-IN" dirty="0" smtClean="0"/>
                  <a:t>PD </a:t>
                </a:r>
                <a:r>
                  <a:rPr lang="en-IN" dirty="0" smtClean="0"/>
                  <a:t>matrix, then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a local/global min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a </a:t>
                </a:r>
                <a:r>
                  <a:rPr lang="en-IN" dirty="0" smtClean="0"/>
                  <a:t>ND </a:t>
                </a:r>
                <a:r>
                  <a:rPr lang="en-IN" dirty="0"/>
                  <a:t>matrix, then </a:t>
                </a:r>
                <a14:m>
                  <m:oMath xmlns:m="http://schemas.openxmlformats.org/officeDocument/2006/math">
                    <m:r>
                      <a:rPr lang="en-IN" b="1" i="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a local/global </a:t>
                </a:r>
                <a:r>
                  <a:rPr lang="en-IN" dirty="0" smtClean="0"/>
                  <a:t>max</a:t>
                </a:r>
              </a:p>
              <a:p>
                <a:r>
                  <a:rPr lang="en-IN" dirty="0" smtClean="0"/>
                  <a:t>If neither of these are true, then </a:t>
                </a:r>
                <a:r>
                  <a:rPr lang="en-IN" dirty="0" smtClean="0"/>
                  <a:t>either </a:t>
                </a:r>
                <a14:m>
                  <m:oMath xmlns:m="http://schemas.openxmlformats.org/officeDocument/2006/math">
                    <m:r>
                      <a:rPr lang="en-IN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a saddle point or the </a:t>
                </a:r>
                <a:r>
                  <a:rPr lang="en-IN" dirty="0" smtClean="0"/>
                  <a:t>test </a:t>
                </a:r>
                <a:r>
                  <a:rPr lang="en-IN" dirty="0" smtClean="0"/>
                  <a:t>fails, need higher order derivatives to </a:t>
                </a:r>
                <a:r>
                  <a:rPr lang="en-IN" dirty="0" smtClean="0"/>
                  <a:t>verify</a:t>
                </a:r>
              </a:p>
              <a:p>
                <a:pPr lvl="2"/>
                <a:r>
                  <a:rPr lang="en-US" dirty="0" smtClean="0"/>
                  <a:t>Whether point is saddle or test has failed depends on </a:t>
                </a:r>
                <a:r>
                  <a:rPr lang="en-US" b="1" dirty="0" smtClean="0"/>
                  <a:t>eigenvalues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We will learn about eigenvalues in a few weeks when we refresh linear algebra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3"/>
                <a:stretch>
                  <a:fillRect l="-562" t="-2545" r="-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17329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ular Callout 7"/>
              <p:cNvSpPr/>
              <p:nvPr/>
            </p:nvSpPr>
            <p:spPr>
              <a:xfrm>
                <a:off x="1318550" y="1469378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a matrix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negative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definite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ND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50" y="1469378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blipFill>
                <a:blip r:embed="rId5"/>
                <a:stretch>
                  <a:fillRect r="-22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326" y="17750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ular Callout 9"/>
              <p:cNvSpPr/>
              <p:nvPr/>
            </p:nvSpPr>
            <p:spPr>
              <a:xfrm>
                <a:off x="5599416" y="1469378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Recall that if a square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symmetric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positive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definite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PD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16" y="1469378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blipFill>
                <a:blip r:embed="rId7"/>
                <a:stretch>
                  <a:fillRect l="-8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1" y="3886127"/>
            <a:ext cx="1813917" cy="1813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326" y="3762035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ular Callout 14"/>
              <p:cNvSpPr/>
              <p:nvPr/>
            </p:nvSpPr>
            <p:spPr>
              <a:xfrm>
                <a:off x="1502322" y="3727825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a matrix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negative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semidefinite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NSD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22" y="3727825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blipFill>
                <a:blip r:embed="rId10"/>
                <a:stretch>
                  <a:fillRect r="-22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ular Callout 15"/>
              <p:cNvSpPr/>
              <p:nvPr/>
            </p:nvSpPr>
            <p:spPr>
              <a:xfrm>
                <a:off x="5599416" y="3717507"/>
                <a:ext cx="5383801" cy="1262210"/>
              </a:xfrm>
              <a:prstGeom prst="wedgeRectCallout">
                <a:avLst>
                  <a:gd name="adj1" fmla="val 57430"/>
                  <a:gd name="adj2" fmla="val 5079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Recall that if a square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symmetric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positive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semidefinite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PSD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16" y="3717507"/>
                <a:ext cx="5383801" cy="1262210"/>
              </a:xfrm>
              <a:prstGeom prst="wedgeRectCallout">
                <a:avLst>
                  <a:gd name="adj1" fmla="val 57430"/>
                  <a:gd name="adj2" fmla="val 50790"/>
                </a:avLst>
              </a:prstGeom>
              <a:blipFill>
                <a:blip r:embed="rId11"/>
                <a:stretch>
                  <a:fillRect l="-838" b="-55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2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0472"/>
  <p:tag name="ORIGINALWIDTH" val="400.5205"/>
  <p:tag name="LATEXADDIN" val="\documentclass{article}&#10;\usepackage{amsmath,amssymb}&#10;\pagestyle{empty}&#10;\begin{document}&#10;&#10;\[&#10;f: \mathbb R^d \rightarrow \mathbb R&#10;\]&#10;&#10;\end{document}"/>
  <p:tag name="IGUANATEXSIZE" val="60"/>
  <p:tag name="IGUANATEXCURSOR" val="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00378"/>
  <p:tag name="ORIGINALWIDTH" val="181.5093"/>
  <p:tag name="LATEXADDIN" val="\documentclass{article}&#10;\usepackage{amsmath,amssymb}&#10;\usepackage{olo}&#10;\pagestyle{empty}&#10;\begin{document}&#10;&#10;\[&#10;\forall \vx,\vy&#10;\]&#10;&#10;\end{document}"/>
  <p:tag name="IGUANATEXSIZE" val="40"/>
  <p:tag name="IGUANATEXCURSOR" val="1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111.057"/>
  <p:tag name="LATEXADDIN" val="\documentclass{article}&#10;\usepackage{amsmath,amssymb}&#10;\usepackage{olo}&#10;\pagestyle{empty}&#10;\begin{document}&#10;&#10;\[&#10;f(\vz) \leq \lambda\cdot f(\vx) + (1-\lambda)\cdot f(\vy)&#10;\]&#10;&#10;\end{document}"/>
  <p:tag name="IGUANATEXSIZE" val="40"/>
  <p:tag name="IGUANATEXCURSOR" val="1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067.555"/>
  <p:tag name="LATEXADDIN" val="\documentclass{article}&#10;\usepackage{amsmath,amssymb}&#10;\usepackage{olo}&#10;\pagestyle{empty}&#10;\begin{document}&#10;&#10;\[&#10;f(\vy) \geq f(\vx) + \ip{\nabla f(\vx)}{\vy - \vx}&#10;\]&#10;&#10;\end{document}"/>
  <p:tag name="IGUANATEXSIZE" val="40"/>
  <p:tag name="IGUANATEXCURSOR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331.017"/>
  <p:tag name="LATEXADDIN" val="\documentclass{article}&#10;\usepackage{amsmath,amssymb}&#10;\usepackage{olo}&#10;\pagestyle{empty}&#10;\begin{document}&#10;&#10;\[&#10;\forall \vx,\vy \in \cC&#10;\]&#10;&#10;\end{document}"/>
  <p:tag name="IGUANATEXSIZE" val="40"/>
  <p:tag name="IGUANATEXCURSOR" val="1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0.0232"/>
  <p:tag name="ORIGINALWIDTH" val="1311.567"/>
  <p:tag name="LATEXADDIN" val="\documentclass{article}&#10;\usepackage{amsmath,amssymb}&#10;\usepackage{olo}&#10;\pagestyle{empty}&#10;\begin{document}&#10;&#10;\[&#10;\vv^i =&#10;\begin{cases}&#10;\vzero &amp; \text{ if } y^i\ip{\vw}{\vx^i} &gt; 1\\&#10;-y^i\cdot\vx^i &amp; \text{ if } y^i\ip{\vw}{\vx^i} &lt; 1\\&#10;c\cdot y^i\cdot\vx^i &amp; \text{ if } y^i\ip{\vw}{\vx^i} = 1\\&#10;c \in [-1,0] &#10;\end{cases}&#10;\]&#10;&#10;\end{document}"/>
  <p:tag name="IGUANATEXSIZE" val="28"/>
  <p:tag name="IGUANATEXCURSOR" val="3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324.568"/>
  <p:tag name="LATEXADDIN" val="\documentclass{article}&#10;\usepackage{amsmath,amssymb}&#10;\usepackage{olo}&#10;\pagestyle{empty}&#10;\begin{document}&#10;&#10;\[&#10;\ell_\text{hinge}(y^i,\ip{\vw}{\vx^i}) = [1 - y^i\ip{\vw}{\vx^i}]_+&#10;\]&#10;&#10;\end{document}"/>
  <p:tag name="IGUANATEXSIZE" val="28"/>
  <p:tag name="IGUANATEXCURSOR" val="1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058.554"/>
  <p:tag name="LATEXADDIN" val="\documentclass{article}&#10;\usepackage{amsmath,amssymb}&#10;\usepackage{olo}&#10;\pagestyle{empty}&#10;\begin{document}&#10;&#10;\[&#10;\text{Need } \vv^i \in \partial\ell_\text{hinge}(y^i,\ip{\vw}{\vx^i}) &#10;\]&#10;&#10;\end{document}"/>
  <p:tag name="IGUANATEXSIZE" val="28"/>
  <p:tag name="IGUANATEXCURSOR" val="1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315"/>
  <p:tag name="ORIGINALWIDTH" val="116.006"/>
  <p:tag name="LATEXADDIN" val="\documentclass{article}&#10;\usepackage{amsmath,amssymb}&#10;\usepackage{olo}&#10;\pagestyle{empty}&#10;\begin{document}&#10;&#10;\[&#10;\in \cC&#10;\]&#10;&#10;\end{document}"/>
  <p:tag name="IGUANATEXSIZE" val="40"/>
  <p:tag name="IGUANATEXCURSOR" val="1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00441"/>
  <p:tag name="ORIGINALWIDTH" val="251.5129"/>
  <p:tag name="LATEXADDIN" val="\documentclass{article}&#10;\usepackage{amsmath,amssymb}&#10;\pagestyle{empty}&#10;\begin{document}&#10;&#10;\[&#10;{\cal C} \subseteq {\mathbb R}^d&#10;\]&#10;&#10;\end{document}"/>
  <p:tag name="IGUANATEXSIZE" val="60"/>
  <p:tag name="IGUANATEXCURSOR" val="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1814</TotalTime>
  <Words>4728</Words>
  <Application>Microsoft Office PowerPoint</Application>
  <PresentationFormat>Widescreen</PresentationFormat>
  <Paragraphs>332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 UI Light</vt:lpstr>
      <vt:lpstr>Arial</vt:lpstr>
      <vt:lpstr>Calibri</vt:lpstr>
      <vt:lpstr>Calibri Light</vt:lpstr>
      <vt:lpstr>Cambria Math</vt:lpstr>
      <vt:lpstr>Wingdings</vt:lpstr>
      <vt:lpstr>Metropolitan</vt:lpstr>
      <vt:lpstr>Calculus Refresher</vt:lpstr>
      <vt:lpstr>Topics to be Covered</vt:lpstr>
      <vt:lpstr>Extrema</vt:lpstr>
      <vt:lpstr>Derivatives</vt:lpstr>
      <vt:lpstr>Stationary Points</vt:lpstr>
      <vt:lpstr>Rules of derivatives</vt:lpstr>
      <vt:lpstr>Multivariate Functions f:R^d→R</vt:lpstr>
      <vt:lpstr>Higher derivatives in higher dimensions</vt:lpstr>
      <vt:lpstr>Stationary Points in d-dimensions</vt:lpstr>
      <vt:lpstr>A Toy Example – Function Values</vt:lpstr>
      <vt:lpstr>A Toy Example – Gradients</vt:lpstr>
      <vt:lpstr>A Toy Example – Gradients</vt:lpstr>
      <vt:lpstr>A Toy Example – Hessians</vt:lpstr>
      <vt:lpstr>Convex Sets</vt:lpstr>
      <vt:lpstr>Convex Functions</vt:lpstr>
      <vt:lpstr>Checking for Convexity</vt:lpstr>
      <vt:lpstr>Non-differentiable Functions</vt:lpstr>
      <vt:lpstr>Subgradients and the subdifferential</vt:lpstr>
      <vt:lpstr>Subgradient Calculus</vt:lpstr>
      <vt:lpstr>Example: subgradient for hinge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208</cp:revision>
  <dcterms:created xsi:type="dcterms:W3CDTF">2018-07-30T05:08:11Z</dcterms:created>
  <dcterms:modified xsi:type="dcterms:W3CDTF">2020-01-18T16:34:23Z</dcterms:modified>
</cp:coreProperties>
</file>