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it.ly/2TtBDfr" TargetMode="Externa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0" y="1447200"/>
            <a:ext cx="6461280" cy="369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13160" y="600840"/>
            <a:ext cx="7488720" cy="72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3195000" cy="94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31080" y="0"/>
            <a:ext cx="4012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53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5" name="Google Shape;99;p20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3160" y="2528280"/>
            <a:ext cx="3177000" cy="160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878400" y="929880"/>
            <a:ext cx="1407960" cy="99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19440" y="0"/>
            <a:ext cx="46242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26920" y="3281760"/>
            <a:ext cx="2090160" cy="75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713160" y="3281760"/>
            <a:ext cx="2090160" cy="75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6340320" y="3281760"/>
            <a:ext cx="2090160" cy="75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6188040" y="613080"/>
            <a:ext cx="2090160" cy="86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" y="-15840"/>
            <a:ext cx="5517000" cy="30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9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Google Shape;113;p22"/>
          <p:cNvSpPr/>
          <p:nvPr/>
        </p:nvSpPr>
        <p:spPr>
          <a:xfrm>
            <a:off x="865800" y="3490920"/>
            <a:ext cx="2689200" cy="5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0" strike="noStrike" spc="-1">
                <a:solidFill>
                  <a:schemeClr val="accent5"/>
                </a:solidFill>
                <a:latin typeface="Albert Sans"/>
                <a:ea typeface="Albert Sans"/>
              </a:rPr>
              <a:t>CRÉDITOS: este modelo de apresentação foi criado pelo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lbert Sans"/>
                <a:ea typeface="Albert Sans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accent5"/>
                </a:solidFill>
                <a:latin typeface="Albert Sans"/>
                <a:ea typeface="Albert Sans"/>
              </a:rPr>
              <a:t>, e inclui ícones,  infográficos e imagens da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lbert Sans"/>
                <a:ea typeface="Albert Sans"/>
                <a:hlinkClick r:id="rId4"/>
              </a:rPr>
              <a:t>Freepik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3127680" cy="85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492920"/>
            <a:ext cx="7703640" cy="313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53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-20160" y="2659680"/>
            <a:ext cx="9183960" cy="248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43" name="Google Shape;26;p5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73720" y="539640"/>
            <a:ext cx="7558200" cy="53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48" name="Google Shape;29;p6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970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1" strike="noStrike" spc="-1">
                <a:solidFill>
                  <a:schemeClr val="dk1"/>
                </a:solidFill>
                <a:latin typeface="Prompt"/>
                <a:ea typeface="Prompt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1447200"/>
            <a:ext cx="4899240" cy="369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52" name="Google Shape;34;p7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1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24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2280" y="977040"/>
            <a:ext cx="2134440" cy="90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716760" y="33285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1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6121800" y="33285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1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419280" y="33285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1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3523320" y="0"/>
            <a:ext cx="5620320" cy="285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11480" y="3070080"/>
            <a:ext cx="2543760" cy="94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3127680" cy="85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79880" y="1564200"/>
            <a:ext cx="2379600" cy="99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565000" y="0"/>
            <a:ext cx="3092760" cy="282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24526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580120" y="2953800"/>
            <a:ext cx="3092760" cy="223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1447200"/>
            <a:ext cx="4899240" cy="369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18" name="Google Shape;71;p17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0" name="Google Shape;75;p18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14240" y="600120"/>
            <a:ext cx="7486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700" b="1" strike="noStrike" spc="-1">
                <a:solidFill>
                  <a:schemeClr val="dk1"/>
                </a:solidFill>
                <a:latin typeface="Prompt"/>
                <a:ea typeface="Prompt"/>
              </a:rPr>
              <a:t>Financial Data Quality Automation</a:t>
            </a:r>
            <a:endParaRPr lang="fr-FR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562800" y="2990880"/>
            <a:ext cx="1866600" cy="6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0696" lnSpcReduction="2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Discoverings and Business Impact of An Automated Quality Control System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64" name="Google Shape;133;p29"/>
          <p:cNvPicPr/>
          <p:nvPr/>
        </p:nvPicPr>
        <p:blipFill>
          <a:blip r:embed="rId2"/>
          <a:srcRect l="901" t="13133" b="1801"/>
          <a:stretch/>
        </p:blipFill>
        <p:spPr>
          <a:xfrm>
            <a:off x="0" y="1447200"/>
            <a:ext cx="6461280" cy="3696120"/>
          </a:xfrm>
          <a:prstGeom prst="rect">
            <a:avLst/>
          </a:prstGeom>
          <a:ln w="0">
            <a:noFill/>
          </a:ln>
        </p:spPr>
      </p:pic>
      <p:cxnSp>
        <p:nvCxnSpPr>
          <p:cNvPr id="65" name="Google Shape;134;p29"/>
          <p:cNvCxnSpPr/>
          <p:nvPr/>
        </p:nvCxnSpPr>
        <p:spPr>
          <a:xfrm>
            <a:off x="8430480" y="783720"/>
            <a:ext cx="360" cy="35568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Risks Involved with Anomalies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76240" y="1324080"/>
            <a:ext cx="5524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Anomalies may indicate fraudulent transactions, exposing the organization to financial and reputational risk.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They can mask underlying systemic errors, leading to undetected financial losses over time.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Unaddressed anomalies can distort financial analysis and forecasting, resulting in flawed business decisions.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Regulatory compliance risk increases if anomalies are not investigated and resolved, especially in sectors with strict oversight.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Failure to detect and act on anomalies can erode stakeholder confidence and damage the organization’s credibility.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76;p34"/>
          <p:cNvPicPr/>
          <p:nvPr/>
        </p:nvPicPr>
        <p:blipFill>
          <a:blip r:embed="rId2"/>
          <a:srcRect t="12276" b="12276"/>
          <a:stretch/>
        </p:blipFill>
        <p:spPr>
          <a:xfrm>
            <a:off x="0" y="1447200"/>
            <a:ext cx="4899240" cy="36961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Conclusions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305320" y="1324080"/>
            <a:ext cx="313344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Maintaining high data quality within financial operations is imperative for accurate analysis and reporting.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The implementation of an automated detection system not only improves efficiency but also safeguards against risks associated with data inaccuracies, ultimately enhancing overall business performance.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66880" y="657360"/>
            <a:ext cx="3704760" cy="70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900" b="1" strike="noStrike" spc="-1">
                <a:solidFill>
                  <a:schemeClr val="dk1"/>
                </a:solidFill>
                <a:latin typeface="Prompt"/>
                <a:ea typeface="Prompt"/>
              </a:rPr>
              <a:t>Thank you!</a:t>
            </a:r>
            <a:endParaRPr lang="fr-FR" sz="49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66880" y="2162160"/>
            <a:ext cx="285732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Do you have any questions?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OpenSymbol"/>
              </a:rPr>
              <a:t>Contact : </a:t>
            </a:r>
            <a:r>
              <a:rPr lang="en-US" sz="1400" spc="-1" err="1">
                <a:solidFill>
                  <a:srgbClr val="FFFFFF"/>
                </a:solidFill>
                <a:latin typeface="OpenSymbol"/>
              </a:rPr>
              <a:t>omkarsjethe</a:t>
            </a:r>
            <a:r>
              <a:rPr lang="en-US" sz="1400" spc="-1">
                <a:solidFill>
                  <a:srgbClr val="FFFFFF"/>
                </a:solidFill>
                <a:latin typeface="OpenSymbol"/>
              </a:rPr>
              <a:t>@gmail.com</a:t>
            </a:r>
            <a:endParaRPr lang="en" sz="1400" spc="-1" dirty="0">
              <a:solidFill>
                <a:schemeClr val="dk1"/>
              </a:solidFill>
              <a:latin typeface="Albert Sans"/>
            </a:endParaRPr>
          </a:p>
        </p:txBody>
      </p:sp>
      <p:sp>
        <p:nvSpPr>
          <p:cNvPr id="96" name="Google Shape;286;p43"/>
          <p:cNvSpPr/>
          <p:nvPr/>
        </p:nvSpPr>
        <p:spPr>
          <a:xfrm>
            <a:off x="866880" y="4114800"/>
            <a:ext cx="285732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97" name="Google Shape;287;p43"/>
          <p:cNvCxnSpPr/>
          <p:nvPr/>
        </p:nvCxnSpPr>
        <p:spPr>
          <a:xfrm>
            <a:off x="713160" y="768240"/>
            <a:ext cx="360" cy="48132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  <p:grpSp>
        <p:nvGrpSpPr>
          <p:cNvPr id="98" name="Google Shape;288;p43"/>
          <p:cNvGrpSpPr/>
          <p:nvPr/>
        </p:nvGrpSpPr>
        <p:grpSpPr>
          <a:xfrm>
            <a:off x="6294240" y="905400"/>
            <a:ext cx="351000" cy="351000"/>
            <a:chOff x="6294240" y="905400"/>
            <a:chExt cx="351000" cy="351000"/>
          </a:xfrm>
        </p:grpSpPr>
        <p:sp>
          <p:nvSpPr>
            <p:cNvPr id="99" name="Google Shape;289;p43"/>
            <p:cNvSpPr/>
            <p:nvPr/>
          </p:nvSpPr>
          <p:spPr>
            <a:xfrm>
              <a:off x="6346440" y="1029600"/>
              <a:ext cx="61560" cy="1850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85040"/>
                <a:gd name="textAreaBottom" fmla="*/ 185400 h 185040"/>
              </a:gdLst>
              <a:ahLst/>
              <a:cxn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290;p43"/>
            <p:cNvSpPr/>
            <p:nvPr/>
          </p:nvSpPr>
          <p:spPr>
            <a:xfrm>
              <a:off x="6346440" y="947520"/>
              <a:ext cx="61560" cy="6156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" name="Google Shape;291;p43"/>
            <p:cNvSpPr/>
            <p:nvPr/>
          </p:nvSpPr>
          <p:spPr>
            <a:xfrm>
              <a:off x="6428880" y="1029600"/>
              <a:ext cx="164520" cy="18540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85400"/>
                <a:gd name="textAreaBottom" fmla="*/ 185760 h 185400"/>
              </a:gdLst>
              <a:ahLst/>
              <a:cxn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" name="Google Shape;292;p43"/>
            <p:cNvSpPr/>
            <p:nvPr/>
          </p:nvSpPr>
          <p:spPr>
            <a:xfrm>
              <a:off x="6294240" y="905400"/>
              <a:ext cx="351000" cy="351000"/>
            </a:xfrm>
            <a:custGeom>
              <a:avLst/>
              <a:gdLst>
                <a:gd name="textAreaLeft" fmla="*/ 0 w 351000"/>
                <a:gd name="textAreaRight" fmla="*/ 351360 w 351000"/>
                <a:gd name="textAreaTop" fmla="*/ 0 h 351000"/>
                <a:gd name="textAreaBottom" fmla="*/ 351360 h 351000"/>
              </a:gdLst>
              <a:ahLst/>
              <a:cxn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3" name="Google Shape;293;p43"/>
          <p:cNvGrpSpPr/>
          <p:nvPr/>
        </p:nvGrpSpPr>
        <p:grpSpPr>
          <a:xfrm>
            <a:off x="5596920" y="905400"/>
            <a:ext cx="351000" cy="351000"/>
            <a:chOff x="5596920" y="905400"/>
            <a:chExt cx="351000" cy="351000"/>
          </a:xfrm>
        </p:grpSpPr>
        <p:sp>
          <p:nvSpPr>
            <p:cNvPr id="104" name="Google Shape;294;p43"/>
            <p:cNvSpPr/>
            <p:nvPr/>
          </p:nvSpPr>
          <p:spPr>
            <a:xfrm>
              <a:off x="5700600" y="1009080"/>
              <a:ext cx="143640" cy="14364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143640"/>
                <a:gd name="textAreaBottom" fmla="*/ 144000 h 143640"/>
              </a:gdLst>
              <a:ahLst/>
              <a:cxn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5" name="Google Shape;295;p43"/>
            <p:cNvSpPr/>
            <p:nvPr/>
          </p:nvSpPr>
          <p:spPr>
            <a:xfrm>
              <a:off x="5638320" y="946800"/>
              <a:ext cx="268560" cy="26856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0 h 268560"/>
                <a:gd name="textAreaBottom" fmla="*/ 268920 h 268560"/>
              </a:gdLst>
              <a:ahLst/>
              <a:cxn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" name="Google Shape;296;p43"/>
            <p:cNvSpPr/>
            <p:nvPr/>
          </p:nvSpPr>
          <p:spPr>
            <a:xfrm>
              <a:off x="5596920" y="905400"/>
              <a:ext cx="351000" cy="351000"/>
            </a:xfrm>
            <a:custGeom>
              <a:avLst/>
              <a:gdLst>
                <a:gd name="textAreaLeft" fmla="*/ 0 w 351000"/>
                <a:gd name="textAreaRight" fmla="*/ 351360 w 351000"/>
                <a:gd name="textAreaTop" fmla="*/ 0 h 351000"/>
                <a:gd name="textAreaBottom" fmla="*/ 351360 h 351000"/>
              </a:gdLst>
              <a:ahLst/>
              <a:cxn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7" name="Google Shape;297;p43"/>
            <p:cNvSpPr/>
            <p:nvPr/>
          </p:nvSpPr>
          <p:spPr>
            <a:xfrm>
              <a:off x="5824080" y="988560"/>
              <a:ext cx="40680" cy="4068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8" name="Google Shape;298;p43"/>
          <p:cNvSpPr/>
          <p:nvPr/>
        </p:nvSpPr>
        <p:spPr>
          <a:xfrm>
            <a:off x="4899600" y="908280"/>
            <a:ext cx="351000" cy="351000"/>
          </a:xfrm>
          <a:custGeom>
            <a:avLst/>
            <a:gdLst>
              <a:gd name="textAreaLeft" fmla="*/ 0 w 351000"/>
              <a:gd name="textAreaRight" fmla="*/ 351360 w 351000"/>
              <a:gd name="textAreaTop" fmla="*/ 0 h 351000"/>
              <a:gd name="textAreaBottom" fmla="*/ 351360 h 351000"/>
            </a:gdLst>
            <a:ahLst/>
            <a:cxn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D7186-23CD-AB6E-3D96-0DE0B477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7" y="3362253"/>
            <a:ext cx="3667152" cy="1381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176;p34"/>
          <p:cNvPicPr/>
          <p:nvPr/>
        </p:nvPicPr>
        <p:blipFill>
          <a:blip r:embed="rId2"/>
          <a:srcRect t="12276" b="12276"/>
          <a:stretch/>
        </p:blipFill>
        <p:spPr>
          <a:xfrm>
            <a:off x="0" y="1447200"/>
            <a:ext cx="4899240" cy="369612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Introduction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305320" y="1324080"/>
            <a:ext cx="313344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This presentation outlines the development and implementation of an automated system designed to monitor and enhance the quality of financial transaction data.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We explore the importance of ensuring data accuracy and reliability, the identified issues within the data, and the subsequent impact on business operations.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4240" y="2523960"/>
            <a:ext cx="3180960" cy="160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100" b="1" strike="noStrike" spc="-1">
                <a:solidFill>
                  <a:schemeClr val="dk1"/>
                </a:solidFill>
                <a:latin typeface="Prompt"/>
                <a:ea typeface="Prompt"/>
              </a:rPr>
              <a:t>Data Quality Importance</a:t>
            </a:r>
            <a:endParaRPr lang="fr-FR" sz="3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876240" y="933480"/>
            <a:ext cx="1409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accent1"/>
                </a:solidFill>
                <a:latin typeface="Prompt"/>
                <a:ea typeface="Prompt"/>
              </a:rPr>
              <a:t>01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1" name="Google Shape;164;p32"/>
          <p:cNvPicPr/>
          <p:nvPr/>
        </p:nvPicPr>
        <p:blipFill>
          <a:blip r:embed="rId2"/>
          <a:srcRect l="23408" t="7" r="20145"/>
          <a:stretch/>
        </p:blipFill>
        <p:spPr>
          <a:xfrm>
            <a:off x="4519440" y="0"/>
            <a:ext cx="4624200" cy="5142960"/>
          </a:xfrm>
          <a:prstGeom prst="rect">
            <a:avLst/>
          </a:prstGeom>
          <a:ln w="0">
            <a:noFill/>
          </a:ln>
        </p:spPr>
      </p:pic>
      <p:cxnSp>
        <p:nvCxnSpPr>
          <p:cNvPr id="72" name="Google Shape;165;p32"/>
          <p:cNvCxnSpPr/>
          <p:nvPr/>
        </p:nvCxnSpPr>
        <p:spPr>
          <a:xfrm>
            <a:off x="713160" y="1073880"/>
            <a:ext cx="360" cy="70704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>
                <a:solidFill>
                  <a:schemeClr val="dk1"/>
                </a:solidFill>
                <a:latin typeface="Prompt"/>
                <a:ea typeface="Prompt"/>
              </a:rPr>
              <a:t>Impact on Financial Operations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876240" y="1324080"/>
            <a:ext cx="5524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200" dirty="0">
                <a:latin typeface="Albert Sans"/>
              </a:rPr>
              <a:t>Poor data quality can disrupt daily operations, leading to inefficiencies and increased manual work for validation and correction.</a:t>
            </a:r>
          </a:p>
          <a:p>
            <a:r>
              <a:rPr lang="en-US" sz="1200" dirty="0">
                <a:latin typeface="Albert Sans"/>
              </a:rPr>
              <a:t>It can result in inaccurate financial reporting, affecting decision-making and strategic planning.</a:t>
            </a:r>
          </a:p>
          <a:p>
            <a:r>
              <a:rPr lang="en-US" sz="1200" dirty="0">
                <a:latin typeface="Albert Sans"/>
              </a:rPr>
              <a:t>Regulatory compliance is at risk; inaccurate data can cause failed audits, penalties, or legal issues, especially in the financial sector where regulations are strict.</a:t>
            </a:r>
          </a:p>
          <a:p>
            <a:r>
              <a:rPr lang="en-US" sz="1200" dirty="0">
                <a:latin typeface="Albert Sans"/>
              </a:rPr>
              <a:t>Customer experience is negatively impacted due to errors or delays caused by bad data, leading to dissatisfaction and loss of trust.</a:t>
            </a:r>
          </a:p>
          <a:p>
            <a:r>
              <a:rPr lang="en-US" sz="1200" dirty="0">
                <a:latin typeface="Albert Sans"/>
              </a:rPr>
              <a:t>Organizations may suffer direct financial losses, miss business opportunities, and increase operational costs due to time spent resolving data issues.</a:t>
            </a:r>
          </a:p>
          <a:p>
            <a:r>
              <a:rPr lang="en-US" sz="1200" dirty="0">
                <a:latin typeface="Albert Sans"/>
              </a:rPr>
              <a:t>Employees can waste up to 27% of their time dealing with data quality problems, reducing overall productivity.</a:t>
            </a:r>
          </a:p>
          <a:p>
            <a:r>
              <a:rPr lang="en-US" sz="1200" dirty="0">
                <a:latin typeface="Albert Sans"/>
              </a:rPr>
              <a:t>Poor data quality can prevent organizations from identifying market trends and capitalizing on new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Key Data Quality Issues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876240" y="1324080"/>
            <a:ext cx="5524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Missing Values: Lead to incomplete analysis, unreliable reporting, and can mask underlying problems in the data.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Duplicate Rows/Transaction IDs: Cause double-counting, financial misstatements, and confusion in reconciliation processes.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Negative Amounts: May indicate refunds, errors, or potential fraud, distorting financial statements.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Future Dates: Suggest data entry mistakes that can affect forecasting and period-based analysis.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Anomalies: Outliers or unexpected values can signal errors, fraud, or unusual business activity, requiring further investigation.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Inconsistent or Inaccurate Data: Results from manual entry errors, legacy system integration, or lack of validation, impacting all downstream processes.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176;p34"/>
          <p:cNvPicPr/>
          <p:nvPr/>
        </p:nvPicPr>
        <p:blipFill>
          <a:blip r:embed="rId2"/>
          <a:srcRect t="12276" b="12276"/>
          <a:stretch/>
        </p:blipFill>
        <p:spPr>
          <a:xfrm>
            <a:off x="0" y="1447200"/>
            <a:ext cx="4899240" cy="369612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Automated Detection and Reporting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05320" y="1324080"/>
            <a:ext cx="313344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The automated system leverages Python scripting to consistently monitor financial transaction data, enhancing detection of quality issues.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Regular checks are performed, and anomalies are reported without manual intervention, ensuring prompt identification and resolution.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This automation fosters increased efficiency in maintaining data quality standards.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14240" y="2523960"/>
            <a:ext cx="3180960" cy="160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100" b="1" strike="noStrike" spc="-1">
                <a:solidFill>
                  <a:schemeClr val="dk1"/>
                </a:solidFill>
                <a:latin typeface="Prompt"/>
                <a:ea typeface="Prompt"/>
              </a:rPr>
              <a:t>Business Impact</a:t>
            </a:r>
            <a:endParaRPr lang="fr-FR" sz="3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876240" y="933480"/>
            <a:ext cx="1409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accent1"/>
                </a:solidFill>
                <a:latin typeface="Prompt"/>
                <a:ea typeface="Prompt"/>
              </a:rPr>
              <a:t>02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2" name="Google Shape;164;p32"/>
          <p:cNvPicPr/>
          <p:nvPr/>
        </p:nvPicPr>
        <p:blipFill>
          <a:blip r:embed="rId2"/>
          <a:srcRect l="23408" t="7" r="20145"/>
          <a:stretch/>
        </p:blipFill>
        <p:spPr>
          <a:xfrm>
            <a:off x="4519440" y="0"/>
            <a:ext cx="4624200" cy="514296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5;p32"/>
          <p:cNvCxnSpPr/>
          <p:nvPr/>
        </p:nvCxnSpPr>
        <p:spPr>
          <a:xfrm>
            <a:off x="713160" y="1073880"/>
            <a:ext cx="360" cy="70704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76;p34"/>
          <p:cNvPicPr/>
          <p:nvPr/>
        </p:nvPicPr>
        <p:blipFill>
          <a:blip r:embed="rId2"/>
          <a:srcRect t="12276" b="12276"/>
          <a:stretch/>
        </p:blipFill>
        <p:spPr>
          <a:xfrm>
            <a:off x="0" y="1447200"/>
            <a:ext cx="4899240" cy="3696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Consequences of Missing Values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305320" y="1324080"/>
            <a:ext cx="313344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Missing values can significantly distort the integrity of financial reports and analyses.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Such gaps in transaction records may lead to incomplete decision-making and misinformed strategies, ultimately jeopardizing the organization's financial health and stakeholder trust.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Implications of Duplicate Transactions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76240" y="1324080"/>
            <a:ext cx="5524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Duplicates inflate revenue or expense figures, leading to incorrect financial statements and potentially misleading stakeholders.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They complicate reconciliation and auditing, increasing the time and cost required for financial close and compliance.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Duplicate records can result in double payments or collections, causing financial loss and damaging business relationships.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They can trigger unnecessary regulatory scrutiny if inconsistencies are found during audits.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Missed business opportunities: Duplicate or invalid data can cause businesses to miss up to 45% of potential leads, directly affecting growth.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673</Words>
  <Application>Microsoft Office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12</vt:i4>
      </vt:variant>
    </vt:vector>
  </HeadingPairs>
  <TitlesOfParts>
    <vt:vector size="44" baseType="lpstr">
      <vt:lpstr>Albert Sans</vt:lpstr>
      <vt:lpstr>Arial</vt:lpstr>
      <vt:lpstr>OpenSymbol</vt:lpstr>
      <vt:lpstr>Prompt</vt:lpstr>
      <vt:lpstr>Symbol</vt:lpstr>
      <vt:lpstr>Wingdings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Slidesgo Final Pages</vt:lpstr>
      <vt:lpstr>Slidesgo Final Pages</vt:lpstr>
      <vt:lpstr>Slidesgo Final Pages</vt:lpstr>
      <vt:lpstr>Financial Data Quality Automation</vt:lpstr>
      <vt:lpstr>Introduction</vt:lpstr>
      <vt:lpstr>Data Quality Importance</vt:lpstr>
      <vt:lpstr>Impact on Financial Operations</vt:lpstr>
      <vt:lpstr>Key Data Quality Issues</vt:lpstr>
      <vt:lpstr>Automated Detection and Reporting</vt:lpstr>
      <vt:lpstr>Business Impact</vt:lpstr>
      <vt:lpstr>Consequences of Missing Values</vt:lpstr>
      <vt:lpstr>Implications of Duplicate Transactions</vt:lpstr>
      <vt:lpstr>Risks Involved with Anomalies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Atharav Jehe</cp:lastModifiedBy>
  <cp:revision>2</cp:revision>
  <dcterms:modified xsi:type="dcterms:W3CDTF">2025-09-09T04:41:29Z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2025-06-20T08:17:29Z</dcterms:created>
  <dc:creator>Unknown Creator</dc:creator>
  <dc:description/>
  <dc:language>en-US</dc:language>
  <cp:lastModifiedBy>Unknown Creator</cp:lastModifiedBy>
  <dcterms:modified xsi:type="dcterms:W3CDTF">2025-06-20T08:17:29Z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