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8"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autoAdjust="0"/>
  </p:normalViewPr>
  <p:slideViewPr>
    <p:cSldViewPr snapToGrid="0">
      <p:cViewPr varScale="1">
        <p:scale>
          <a:sx n="73" d="100"/>
          <a:sy n="73" d="100"/>
        </p:scale>
        <p:origin x="-624"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32241E-2EBE-4991-B86B-E81584C7E74A}" type="datetimeFigureOut">
              <a:rPr lang="en-US" smtClean="0"/>
              <a:pPr/>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B78919-7B85-4EAA-BCCD-F816B68D4BAC}" type="slidenum">
              <a:rPr lang="en-US" smtClean="0"/>
              <a:pPr/>
              <a:t>‹#›</a:t>
            </a:fld>
            <a:endParaRPr lang="en-US" dirty="0"/>
          </a:p>
        </p:txBody>
      </p:sp>
    </p:spTree>
    <p:extLst>
      <p:ext uri="{BB962C8B-B14F-4D97-AF65-F5344CB8AC3E}">
        <p14:creationId xmlns="" xmlns:p14="http://schemas.microsoft.com/office/powerpoint/2010/main" val="1810859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32241E-2EBE-4991-B86B-E81584C7E74A}" type="datetimeFigureOut">
              <a:rPr lang="en-US" smtClean="0"/>
              <a:pPr/>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B78919-7B85-4EAA-BCCD-F816B68D4BAC}" type="slidenum">
              <a:rPr lang="en-US" smtClean="0"/>
              <a:pPr/>
              <a:t>‹#›</a:t>
            </a:fld>
            <a:endParaRPr lang="en-US" dirty="0"/>
          </a:p>
        </p:txBody>
      </p:sp>
    </p:spTree>
    <p:extLst>
      <p:ext uri="{BB962C8B-B14F-4D97-AF65-F5344CB8AC3E}">
        <p14:creationId xmlns="" xmlns:p14="http://schemas.microsoft.com/office/powerpoint/2010/main" val="2339724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32241E-2EBE-4991-B86B-E81584C7E74A}" type="datetimeFigureOut">
              <a:rPr lang="en-US" smtClean="0"/>
              <a:pPr/>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B78919-7B85-4EAA-BCCD-F816B68D4BAC}" type="slidenum">
              <a:rPr lang="en-US" smtClean="0"/>
              <a:pPr/>
              <a:t>‹#›</a:t>
            </a:fld>
            <a:endParaRPr lang="en-US" dirty="0"/>
          </a:p>
        </p:txBody>
      </p:sp>
    </p:spTree>
    <p:extLst>
      <p:ext uri="{BB962C8B-B14F-4D97-AF65-F5344CB8AC3E}">
        <p14:creationId xmlns="" xmlns:p14="http://schemas.microsoft.com/office/powerpoint/2010/main" val="4086319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32241E-2EBE-4991-B86B-E81584C7E74A}" type="datetimeFigureOut">
              <a:rPr lang="en-US" smtClean="0"/>
              <a:pPr/>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B78919-7B85-4EAA-BCCD-F816B68D4BAC}" type="slidenum">
              <a:rPr lang="en-US" smtClean="0"/>
              <a:pPr/>
              <a:t>‹#›</a:t>
            </a:fld>
            <a:endParaRPr lang="en-US" dirty="0"/>
          </a:p>
        </p:txBody>
      </p:sp>
    </p:spTree>
    <p:extLst>
      <p:ext uri="{BB962C8B-B14F-4D97-AF65-F5344CB8AC3E}">
        <p14:creationId xmlns="" xmlns:p14="http://schemas.microsoft.com/office/powerpoint/2010/main" val="2210022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32241E-2EBE-4991-B86B-E81584C7E74A}" type="datetimeFigureOut">
              <a:rPr lang="en-US" smtClean="0"/>
              <a:pPr/>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B78919-7B85-4EAA-BCCD-F816B68D4BAC}" type="slidenum">
              <a:rPr lang="en-US" smtClean="0"/>
              <a:pPr/>
              <a:t>‹#›</a:t>
            </a:fld>
            <a:endParaRPr lang="en-US" dirty="0"/>
          </a:p>
        </p:txBody>
      </p:sp>
    </p:spTree>
    <p:extLst>
      <p:ext uri="{BB962C8B-B14F-4D97-AF65-F5344CB8AC3E}">
        <p14:creationId xmlns="" xmlns:p14="http://schemas.microsoft.com/office/powerpoint/2010/main" val="13050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32241E-2EBE-4991-B86B-E81584C7E74A}" type="datetimeFigureOut">
              <a:rPr lang="en-US" smtClean="0"/>
              <a:pPr/>
              <a:t>4/3/2022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B78919-7B85-4EAA-BCCD-F816B68D4BAC}" type="slidenum">
              <a:rPr lang="en-US" smtClean="0"/>
              <a:pPr/>
              <a:t>‹#›</a:t>
            </a:fld>
            <a:endParaRPr lang="en-US" dirty="0"/>
          </a:p>
        </p:txBody>
      </p:sp>
    </p:spTree>
    <p:extLst>
      <p:ext uri="{BB962C8B-B14F-4D97-AF65-F5344CB8AC3E}">
        <p14:creationId xmlns="" xmlns:p14="http://schemas.microsoft.com/office/powerpoint/2010/main" val="1889089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32241E-2EBE-4991-B86B-E81584C7E74A}" type="datetimeFigureOut">
              <a:rPr lang="en-US" smtClean="0"/>
              <a:pPr/>
              <a:t>4/3/2022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BB78919-7B85-4EAA-BCCD-F816B68D4BAC}" type="slidenum">
              <a:rPr lang="en-US" smtClean="0"/>
              <a:pPr/>
              <a:t>‹#›</a:t>
            </a:fld>
            <a:endParaRPr lang="en-US" dirty="0"/>
          </a:p>
        </p:txBody>
      </p:sp>
    </p:spTree>
    <p:extLst>
      <p:ext uri="{BB962C8B-B14F-4D97-AF65-F5344CB8AC3E}">
        <p14:creationId xmlns="" xmlns:p14="http://schemas.microsoft.com/office/powerpoint/2010/main" val="3132030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32241E-2EBE-4991-B86B-E81584C7E74A}" type="datetimeFigureOut">
              <a:rPr lang="en-US" smtClean="0"/>
              <a:pPr/>
              <a:t>4/3/2022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BB78919-7B85-4EAA-BCCD-F816B68D4BAC}" type="slidenum">
              <a:rPr lang="en-US" smtClean="0"/>
              <a:pPr/>
              <a:t>‹#›</a:t>
            </a:fld>
            <a:endParaRPr lang="en-US" dirty="0"/>
          </a:p>
        </p:txBody>
      </p:sp>
    </p:spTree>
    <p:extLst>
      <p:ext uri="{BB962C8B-B14F-4D97-AF65-F5344CB8AC3E}">
        <p14:creationId xmlns="" xmlns:p14="http://schemas.microsoft.com/office/powerpoint/2010/main" val="3199492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32241E-2EBE-4991-B86B-E81584C7E74A}" type="datetimeFigureOut">
              <a:rPr lang="en-US" smtClean="0"/>
              <a:pPr/>
              <a:t>4/3/2022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BB78919-7B85-4EAA-BCCD-F816B68D4BAC}" type="slidenum">
              <a:rPr lang="en-US" smtClean="0"/>
              <a:pPr/>
              <a:t>‹#›</a:t>
            </a:fld>
            <a:endParaRPr lang="en-US" dirty="0"/>
          </a:p>
        </p:txBody>
      </p:sp>
    </p:spTree>
    <p:extLst>
      <p:ext uri="{BB962C8B-B14F-4D97-AF65-F5344CB8AC3E}">
        <p14:creationId xmlns="" xmlns:p14="http://schemas.microsoft.com/office/powerpoint/2010/main" val="3459048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32241E-2EBE-4991-B86B-E81584C7E74A}" type="datetimeFigureOut">
              <a:rPr lang="en-US" smtClean="0"/>
              <a:pPr/>
              <a:t>4/3/2022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B78919-7B85-4EAA-BCCD-F816B68D4BAC}" type="slidenum">
              <a:rPr lang="en-US" smtClean="0"/>
              <a:pPr/>
              <a:t>‹#›</a:t>
            </a:fld>
            <a:endParaRPr lang="en-US" dirty="0"/>
          </a:p>
        </p:txBody>
      </p:sp>
    </p:spTree>
    <p:extLst>
      <p:ext uri="{BB962C8B-B14F-4D97-AF65-F5344CB8AC3E}">
        <p14:creationId xmlns="" xmlns:p14="http://schemas.microsoft.com/office/powerpoint/2010/main" val="147243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32241E-2EBE-4991-B86B-E81584C7E74A}" type="datetimeFigureOut">
              <a:rPr lang="en-US" smtClean="0"/>
              <a:pPr/>
              <a:t>4/3/2022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B78919-7B85-4EAA-BCCD-F816B68D4BAC}" type="slidenum">
              <a:rPr lang="en-US" smtClean="0"/>
              <a:pPr/>
              <a:t>‹#›</a:t>
            </a:fld>
            <a:endParaRPr lang="en-US" dirty="0"/>
          </a:p>
        </p:txBody>
      </p:sp>
    </p:spTree>
    <p:extLst>
      <p:ext uri="{BB962C8B-B14F-4D97-AF65-F5344CB8AC3E}">
        <p14:creationId xmlns="" xmlns:p14="http://schemas.microsoft.com/office/powerpoint/2010/main" val="1731649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32241E-2EBE-4991-B86B-E81584C7E74A}" type="datetimeFigureOut">
              <a:rPr lang="en-US" smtClean="0"/>
              <a:pPr/>
              <a:t>4/3/2022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B78919-7B85-4EAA-BCCD-F816B68D4BAC}" type="slidenum">
              <a:rPr lang="en-US" smtClean="0"/>
              <a:pPr/>
              <a:t>‹#›</a:t>
            </a:fld>
            <a:endParaRPr lang="en-US" dirty="0"/>
          </a:p>
        </p:txBody>
      </p:sp>
    </p:spTree>
    <p:extLst>
      <p:ext uri="{BB962C8B-B14F-4D97-AF65-F5344CB8AC3E}">
        <p14:creationId xmlns="" xmlns:p14="http://schemas.microsoft.com/office/powerpoint/2010/main" val="2293722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4700"/>
            <a:ext cx="10515600" cy="5932264"/>
          </a:xfrm>
        </p:spPr>
        <p:txBody>
          <a:bodyPr>
            <a:normAutofit fontScale="92500" lnSpcReduction="10000"/>
          </a:bodyPr>
          <a:lstStyle/>
          <a:p>
            <a:pPr marL="0" indent="0" algn="ctr">
              <a:buNone/>
            </a:pPr>
            <a:r>
              <a:rPr lang="en-US" b="1" dirty="0" smtClean="0">
                <a:solidFill>
                  <a:srgbClr val="FF0000"/>
                </a:solidFill>
                <a:latin typeface="Times New Roman" pitchFamily="18" charset="0"/>
                <a:cs typeface="Times New Roman" pitchFamily="18" charset="0"/>
              </a:rPr>
              <a:t>P.G Moze College of Engineering in </a:t>
            </a:r>
            <a:r>
              <a:rPr lang="en-US" b="1" dirty="0" smtClean="0">
                <a:solidFill>
                  <a:srgbClr val="FF0000"/>
                </a:solidFill>
                <a:latin typeface="Times New Roman" pitchFamily="18" charset="0"/>
                <a:cs typeface="Times New Roman" pitchFamily="18" charset="0"/>
              </a:rPr>
              <a:t>Wagholi</a:t>
            </a:r>
            <a:r>
              <a:rPr lang="en-US" b="1" dirty="0" smtClean="0">
                <a:solidFill>
                  <a:srgbClr val="FF0000"/>
                </a:solidFill>
                <a:latin typeface="Times New Roman" pitchFamily="18" charset="0"/>
                <a:cs typeface="Times New Roman" pitchFamily="18" charset="0"/>
              </a:rPr>
              <a:t> </a:t>
            </a:r>
            <a:r>
              <a:rPr lang="en-US" b="1" dirty="0" smtClean="0">
                <a:solidFill>
                  <a:srgbClr val="FF0000"/>
                </a:solidFill>
                <a:latin typeface="Times New Roman" pitchFamily="18" charset="0"/>
                <a:cs typeface="Times New Roman" pitchFamily="18" charset="0"/>
              </a:rPr>
              <a:t>pune</a:t>
            </a:r>
            <a:r>
              <a:rPr lang="en-US" b="1" dirty="0" smtClean="0">
                <a:solidFill>
                  <a:srgbClr val="FF0000"/>
                </a:solidFill>
                <a:latin typeface="Times New Roman" pitchFamily="18" charset="0"/>
                <a:cs typeface="Times New Roman" pitchFamily="18" charset="0"/>
              </a:rPr>
              <a:t> 412207, </a:t>
            </a:r>
          </a:p>
          <a:p>
            <a:pPr marL="0" indent="0" algn="ctr">
              <a:buNone/>
            </a:pPr>
            <a:r>
              <a:rPr lang="en-US" b="1" dirty="0" smtClean="0">
                <a:solidFill>
                  <a:srgbClr val="FF0000"/>
                </a:solidFill>
                <a:latin typeface="Times New Roman" pitchFamily="18" charset="0"/>
                <a:cs typeface="Times New Roman" pitchFamily="18" charset="0"/>
              </a:rPr>
              <a:t>Department of information Technology </a:t>
            </a:r>
          </a:p>
          <a:p>
            <a:endParaRPr lang="en-US" dirty="0"/>
          </a:p>
          <a:p>
            <a:endParaRPr lang="en-US" dirty="0" smtClean="0"/>
          </a:p>
          <a:p>
            <a:endParaRPr lang="en-US" dirty="0"/>
          </a:p>
          <a:p>
            <a:pPr marL="0" indent="0">
              <a:buNone/>
            </a:pPr>
            <a:endParaRPr lang="en-US" dirty="0" smtClean="0"/>
          </a:p>
          <a:p>
            <a:pPr marL="0" indent="0">
              <a:buNone/>
            </a:pPr>
            <a:endParaRPr lang="en-US" dirty="0"/>
          </a:p>
          <a:p>
            <a:pPr marL="0" indent="0">
              <a:buNone/>
            </a:pPr>
            <a:endParaRPr lang="en-US" dirty="0" smtClean="0"/>
          </a:p>
          <a:p>
            <a:pPr marL="0" indent="0" algn="ctr">
              <a:buNone/>
            </a:pPr>
            <a:endParaRPr lang="en-US" dirty="0" smtClean="0"/>
          </a:p>
          <a:p>
            <a:pPr marL="0" indent="0" algn="ctr">
              <a:buNone/>
            </a:pPr>
            <a:r>
              <a:rPr lang="en-US" dirty="0" smtClean="0"/>
              <a:t>A Seminar</a:t>
            </a:r>
            <a:endParaRPr lang="en-US" i="1" dirty="0" smtClean="0"/>
          </a:p>
          <a:p>
            <a:pPr marL="0" indent="0" algn="ctr">
              <a:buNone/>
            </a:pPr>
            <a:r>
              <a:rPr lang="en-US" dirty="0" smtClean="0"/>
              <a:t>Submitted to the </a:t>
            </a:r>
          </a:p>
          <a:p>
            <a:pPr marL="0" indent="0" algn="ctr">
              <a:buNone/>
            </a:pPr>
            <a:r>
              <a:rPr lang="en-US" dirty="0" smtClean="0"/>
              <a:t>department of Information Technology</a:t>
            </a:r>
          </a:p>
          <a:p>
            <a:pPr marL="0" indent="0" algn="ctr">
              <a:buNone/>
            </a:pPr>
            <a:r>
              <a:rPr lang="en-US" dirty="0" smtClean="0"/>
              <a:t>By Omkar Sunil</a:t>
            </a:r>
            <a:r>
              <a:rPr lang="en-US" i="1" dirty="0" smtClean="0"/>
              <a:t> </a:t>
            </a:r>
            <a:r>
              <a:rPr lang="en-US" dirty="0" smtClean="0"/>
              <a:t>dhapte</a:t>
            </a:r>
            <a:r>
              <a:rPr lang="en-US" i="1" dirty="0" smtClean="0"/>
              <a:t> </a:t>
            </a: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093335" y="1442435"/>
            <a:ext cx="4005330" cy="2652043"/>
          </a:xfrm>
          <a:prstGeom prst="rect">
            <a:avLst/>
          </a:prstGeom>
        </p:spPr>
      </p:pic>
    </p:spTree>
    <p:extLst>
      <p:ext uri="{BB962C8B-B14F-4D97-AF65-F5344CB8AC3E}">
        <p14:creationId xmlns="" xmlns:p14="http://schemas.microsoft.com/office/powerpoint/2010/main" val="11649168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FF0000"/>
                </a:solidFill>
                <a:latin typeface="Times New Roman" pitchFamily="18" charset="0"/>
                <a:cs typeface="Times New Roman" pitchFamily="18" charset="0"/>
              </a:rPr>
              <a:t>PURPOSE SYSTEM</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We proposed the system “House Price Prediction Using Machine Learning” we have predict the house price using multiple features. </a:t>
            </a:r>
          </a:p>
          <a:p>
            <a:r>
              <a:rPr lang="en-US" sz="2000" dirty="0" smtClean="0">
                <a:latin typeface="Times New Roman" pitchFamily="18" charset="0"/>
                <a:cs typeface="Times New Roman" pitchFamily="18" charset="0"/>
              </a:rPr>
              <a:t>In this proposed system, we are able to train model from various features like ZN, INDUS, CHAS, RAD etc. </a:t>
            </a:r>
          </a:p>
          <a:p>
            <a:r>
              <a:rPr lang="en-US" sz="2000" dirty="0" smtClean="0">
                <a:latin typeface="Times New Roman" pitchFamily="18" charset="0"/>
                <a:cs typeface="Times New Roman" pitchFamily="18" charset="0"/>
              </a:rPr>
              <a:t>the previous data taken and out of this 80% of data is used for training purpose and remaining 20% of data used for testing purpose.</a:t>
            </a:r>
          </a:p>
          <a:p>
            <a:r>
              <a:rPr lang="en-US" sz="2000" dirty="0" smtClean="0">
                <a:latin typeface="Times New Roman" pitchFamily="18" charset="0"/>
                <a:cs typeface="Times New Roman" pitchFamily="18" charset="0"/>
              </a:rPr>
              <a:t>The first one was ‘pandas’ and another one is ‘</a:t>
            </a:r>
            <a:r>
              <a:rPr lang="en-US" sz="2000" dirty="0" smtClean="0">
                <a:latin typeface="Times New Roman" pitchFamily="18" charset="0"/>
                <a:cs typeface="Times New Roman" pitchFamily="18" charset="0"/>
              </a:rPr>
              <a:t>numpy</a:t>
            </a:r>
            <a:r>
              <a:rPr lang="en-US" sz="2000" dirty="0" smtClean="0">
                <a:latin typeface="Times New Roman" pitchFamily="18" charset="0"/>
                <a:cs typeface="Times New Roman" pitchFamily="18" charset="0"/>
              </a:rPr>
              <a:t>’. The pandas used for to load ‘.</a:t>
            </a:r>
            <a:r>
              <a:rPr lang="en-US" sz="2000" dirty="0" smtClean="0">
                <a:latin typeface="Times New Roman" pitchFamily="18" charset="0"/>
                <a:cs typeface="Times New Roman" pitchFamily="18" charset="0"/>
              </a:rPr>
              <a:t>csv</a:t>
            </a:r>
            <a:r>
              <a:rPr lang="en-US" sz="2000" dirty="0" smtClean="0">
                <a:latin typeface="Times New Roman" pitchFamily="18" charset="0"/>
                <a:cs typeface="Times New Roman" pitchFamily="18" charset="0"/>
              </a:rPr>
              <a:t>’ file into Jupiter notebook and also used to clean the data as well as manipulate the data.</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smtClean="0">
                <a:solidFill>
                  <a:srgbClr val="FF0000"/>
                </a:solidFill>
                <a:latin typeface="Times New Roman" pitchFamily="18" charset="0"/>
                <a:cs typeface="Times New Roman" pitchFamily="18" charset="0"/>
              </a:rPr>
              <a:t>CONCLUSION</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600891" y="2272937"/>
            <a:ext cx="10752909" cy="3904026"/>
          </a:xfrm>
        </p:spPr>
        <p:txBody>
          <a:bodyPr>
            <a:normAutofit/>
          </a:bodyPr>
          <a:lstStyle/>
          <a:p>
            <a:pPr>
              <a:buNone/>
            </a:pPr>
            <a:r>
              <a:rPr lang="en-US" sz="2000" dirty="0" smtClean="0">
                <a:latin typeface="Times New Roman" pitchFamily="18" charset="0"/>
                <a:cs typeface="Times New Roman" pitchFamily="18" charset="0"/>
              </a:rPr>
              <a:t>    The paper entitled “House Price Prediction Using Machine Learning” has presented to predict house price based on various features on given data. From our analysis we set value of RMSE as 2.9131889. In this model we have to add additional features like tax, air quality so it become different from other prediction system. It helps people to buy house in budget and reduce loss of money.</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0926" y="508715"/>
            <a:ext cx="10515600" cy="5526325"/>
          </a:xfrm>
        </p:spPr>
        <p:txBody>
          <a:bodyPr>
            <a:normAutofit/>
          </a:bodyPr>
          <a:lstStyle/>
          <a:p>
            <a:pPr marL="514350" indent="-514350">
              <a:buNone/>
            </a:pPr>
            <a:r>
              <a:rPr lang="en-US" dirty="0" smtClean="0">
                <a:latin typeface="Times New Roman" pitchFamily="18" charset="0"/>
                <a:cs typeface="Times New Roman" pitchFamily="18" charset="0"/>
              </a:rPr>
              <a:t> </a:t>
            </a:r>
          </a:p>
          <a:p>
            <a:endParaRPr lang="en-US" dirty="0" smtClean="0">
              <a:latin typeface="Times New Roman" pitchFamily="18" charset="0"/>
              <a:cs typeface="Times New Roman" pitchFamily="18" charset="0"/>
            </a:endParaRPr>
          </a:p>
          <a:p>
            <a:pPr algn="ctr">
              <a:buNone/>
            </a:pPr>
            <a:endParaRPr lang="en-US" sz="2400" dirty="0" smtClean="0">
              <a:latin typeface="Times New Roman" pitchFamily="18" charset="0"/>
              <a:cs typeface="Times New Roman" pitchFamily="18" charset="0"/>
            </a:endParaRPr>
          </a:p>
          <a:p>
            <a:pPr algn="ctr">
              <a:buNone/>
            </a:pPr>
            <a:endParaRPr lang="en-US" sz="2400" dirty="0" smtClean="0">
              <a:latin typeface="Times New Roman" pitchFamily="18" charset="0"/>
              <a:cs typeface="Times New Roman" pitchFamily="18" charset="0"/>
            </a:endParaRPr>
          </a:p>
          <a:p>
            <a:pPr algn="ctr">
              <a:buNone/>
            </a:pPr>
            <a:endParaRPr lang="en-US" sz="2400" dirty="0" smtClean="0">
              <a:latin typeface="Times New Roman" pitchFamily="18" charset="0"/>
              <a:cs typeface="Times New Roman" pitchFamily="18" charset="0"/>
            </a:endParaRPr>
          </a:p>
          <a:p>
            <a:pPr algn="ctr">
              <a:buNone/>
            </a:pPr>
            <a:r>
              <a:rPr lang="en-US" sz="2400" dirty="0" smtClean="0">
                <a:latin typeface="Times New Roman" pitchFamily="18" charset="0"/>
                <a:cs typeface="Times New Roman" pitchFamily="18" charset="0"/>
              </a:rPr>
              <a:t>Group Name :- </a:t>
            </a:r>
            <a:r>
              <a:rPr lang="en-US" sz="2400" dirty="0" smtClean="0">
                <a:latin typeface="Times New Roman" pitchFamily="18" charset="0"/>
                <a:cs typeface="Times New Roman" pitchFamily="18" charset="0"/>
              </a:rPr>
              <a:t>Seaduck</a:t>
            </a:r>
            <a:endParaRPr lang="en-US" sz="2400" dirty="0" smtClean="0">
              <a:latin typeface="Times New Roman" pitchFamily="18" charset="0"/>
              <a:cs typeface="Times New Roman" pitchFamily="18" charset="0"/>
            </a:endParaRPr>
          </a:p>
          <a:p>
            <a:pPr algn="ctr">
              <a:buNone/>
            </a:pPr>
            <a:r>
              <a:rPr lang="en-US" sz="2400" dirty="0" smtClean="0">
                <a:latin typeface="Times New Roman" pitchFamily="18" charset="0"/>
                <a:cs typeface="Times New Roman" pitchFamily="18" charset="0"/>
              </a:rPr>
              <a:t>Members :- Omkar Sunil Dhapte</a:t>
            </a:r>
          </a:p>
          <a:p>
            <a:pPr algn="ctr">
              <a:buNone/>
            </a:pPr>
            <a:r>
              <a:rPr lang="en-US" sz="2400" dirty="0" smtClean="0">
                <a:latin typeface="Times New Roman" pitchFamily="18" charset="0"/>
                <a:cs typeface="Times New Roman" pitchFamily="18" charset="0"/>
              </a:rPr>
              <a:t>Domain :- Artificial </a:t>
            </a:r>
            <a:r>
              <a:rPr lang="en-US" sz="2400" dirty="0" smtClean="0">
                <a:latin typeface="Times New Roman" pitchFamily="18" charset="0"/>
                <a:cs typeface="Times New Roman" pitchFamily="18" charset="0"/>
              </a:rPr>
              <a:t>Intelligence, Data science</a:t>
            </a:r>
            <a:endParaRPr lang="en-US" sz="2400" dirty="0" smtClean="0">
              <a:latin typeface="Times New Roman" pitchFamily="18" charset="0"/>
              <a:cs typeface="Times New Roman" pitchFamily="18" charset="0"/>
            </a:endParaRPr>
          </a:p>
          <a:p>
            <a:pPr>
              <a:buNone/>
            </a:pPr>
            <a:r>
              <a:rPr lang="en-US" sz="3200" dirty="0" smtClean="0">
                <a:latin typeface="Times New Roman" pitchFamily="18" charset="0"/>
                <a:cs typeface="Times New Roman" pitchFamily="18" charset="0"/>
              </a:rPr>
              <a:t>     </a:t>
            </a:r>
          </a:p>
          <a:p>
            <a:pPr>
              <a:buNone/>
            </a:pPr>
            <a:r>
              <a:rPr lang="en-US" sz="3200"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p:txBody>
      </p:sp>
      <p:sp>
        <p:nvSpPr>
          <p:cNvPr id="4" name="TextBox 3"/>
          <p:cNvSpPr txBox="1"/>
          <p:nvPr/>
        </p:nvSpPr>
        <p:spPr>
          <a:xfrm>
            <a:off x="692331" y="548640"/>
            <a:ext cx="10672355" cy="707886"/>
          </a:xfrm>
          <a:prstGeom prst="rect">
            <a:avLst/>
          </a:prstGeom>
          <a:noFill/>
        </p:spPr>
        <p:txBody>
          <a:bodyPr wrap="square" rtlCol="0">
            <a:spAutoFit/>
          </a:bodyPr>
          <a:lstStyle/>
          <a:p>
            <a:pPr algn="ctr"/>
            <a:r>
              <a:rPr lang="en-US" sz="4000" b="1" dirty="0" smtClean="0">
                <a:solidFill>
                  <a:srgbClr val="FF0000"/>
                </a:solidFill>
                <a:latin typeface="Times New Roman" pitchFamily="18" charset="0"/>
                <a:cs typeface="Times New Roman" pitchFamily="18" charset="0"/>
              </a:rPr>
              <a:t>GROUP INTRODUTION</a:t>
            </a:r>
            <a:endParaRPr lang="en-US" sz="4000" b="1" dirty="0">
              <a:solidFill>
                <a:srgbClr val="FF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659450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4800" y="1593669"/>
            <a:ext cx="10515600" cy="4389120"/>
          </a:xfrm>
        </p:spPr>
        <p:txBody>
          <a:bodyPr>
            <a:normAutofit/>
          </a:bodyPr>
          <a:lstStyle/>
          <a:p>
            <a:pPr>
              <a:buNone/>
            </a:pPr>
            <a:endParaRPr lang="en-US" dirty="0" smtClean="0"/>
          </a:p>
          <a:p>
            <a:pPr marL="971550" lvl="1" indent="-514350">
              <a:buFont typeface="+mj-lt"/>
              <a:buAutoNum type="arabicPeriod"/>
            </a:pPr>
            <a:r>
              <a:rPr lang="en-US" sz="2000" dirty="0" smtClean="0"/>
              <a:t>The literature attempts to derive useful knowledge from historical data of property markets.</a:t>
            </a:r>
          </a:p>
          <a:p>
            <a:pPr marL="971550" lvl="1" indent="-514350">
              <a:buFont typeface="+mj-lt"/>
              <a:buAutoNum type="arabicPeriod"/>
            </a:pPr>
            <a:r>
              <a:rPr lang="en-US" sz="2000" dirty="0" smtClean="0"/>
              <a:t>Machine learning techniques are applied and discover useful models for house buyers and sellers.</a:t>
            </a:r>
          </a:p>
          <a:p>
            <a:pPr marL="971550" lvl="1" indent="-514350">
              <a:buFont typeface="+mj-lt"/>
              <a:buAutoNum type="arabicPeriod"/>
            </a:pPr>
            <a:r>
              <a:rPr lang="en-US" sz="2000" dirty="0" smtClean="0"/>
              <a:t>Identify the important home price attributes which feed the model’s </a:t>
            </a:r>
            <a:r>
              <a:rPr lang="en-US" sz="2000" dirty="0" smtClean="0"/>
              <a:t>predictive power.</a:t>
            </a:r>
            <a:r>
              <a:rPr lang="en-US" dirty="0" smtClean="0"/>
              <a:t/>
            </a:r>
            <a:br>
              <a:rPr lang="en-US" dirty="0" smtClean="0"/>
            </a:br>
            <a:endParaRPr lang="en-US" dirty="0" smtClean="0"/>
          </a:p>
          <a:p>
            <a:pPr algn="ctr"/>
            <a:endParaRPr lang="en-US" sz="3200" b="1" dirty="0" smtClean="0">
              <a:solidFill>
                <a:srgbClr val="FF0000"/>
              </a:solidFill>
              <a:latin typeface="Times New Roman" pitchFamily="18" charset="0"/>
              <a:cs typeface="Times New Roman" pitchFamily="18" charset="0"/>
            </a:endParaRPr>
          </a:p>
          <a:p>
            <a:pPr marL="514350" indent="-514350">
              <a:buNone/>
            </a:pPr>
            <a:endParaRPr lang="en-US" dirty="0" smtClean="0"/>
          </a:p>
        </p:txBody>
      </p:sp>
      <p:sp>
        <p:nvSpPr>
          <p:cNvPr id="4" name="TextBox 3"/>
          <p:cNvSpPr txBox="1"/>
          <p:nvPr/>
        </p:nvSpPr>
        <p:spPr>
          <a:xfrm>
            <a:off x="692331" y="548640"/>
            <a:ext cx="10672355" cy="1077218"/>
          </a:xfrm>
          <a:prstGeom prst="rect">
            <a:avLst/>
          </a:prstGeom>
          <a:noFill/>
        </p:spPr>
        <p:txBody>
          <a:bodyPr wrap="square" rtlCol="0">
            <a:spAutoFit/>
          </a:bodyPr>
          <a:lstStyle/>
          <a:p>
            <a:pPr algn="ctr"/>
            <a:r>
              <a:rPr lang="en-US" sz="3200" b="1" dirty="0" smtClean="0">
                <a:solidFill>
                  <a:srgbClr val="FF0000"/>
                </a:solidFill>
                <a:latin typeface="Times New Roman" pitchFamily="18" charset="0"/>
                <a:cs typeface="Times New Roman" pitchFamily="18" charset="0"/>
              </a:rPr>
              <a:t>PROPOSED SYNOPSIS </a:t>
            </a:r>
          </a:p>
          <a:p>
            <a:pPr algn="ctr"/>
            <a:endParaRPr lang="en-US" sz="3200" b="1" dirty="0">
              <a:solidFill>
                <a:srgbClr val="FF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659450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0532"/>
          </a:xfrm>
        </p:spPr>
        <p:txBody>
          <a:bodyPr>
            <a:normAutofit/>
          </a:bodyPr>
          <a:lstStyle/>
          <a:p>
            <a:pPr algn="ctr"/>
            <a:r>
              <a:rPr lang="en-US" sz="3200" b="1" dirty="0" smtClean="0">
                <a:solidFill>
                  <a:srgbClr val="FF0000"/>
                </a:solidFill>
                <a:latin typeface="Times New Roman" pitchFamily="18" charset="0"/>
                <a:cs typeface="Times New Roman" pitchFamily="18" charset="0"/>
              </a:rPr>
              <a:t>INTRODUTION</a:t>
            </a:r>
            <a:endParaRPr lang="en-US" sz="3200" dirty="0"/>
          </a:p>
        </p:txBody>
      </p:sp>
      <p:sp>
        <p:nvSpPr>
          <p:cNvPr id="3" name="Content Placeholder 2"/>
          <p:cNvSpPr>
            <a:spLocks noGrp="1"/>
          </p:cNvSpPr>
          <p:nvPr>
            <p:ph idx="1"/>
          </p:nvPr>
        </p:nvSpPr>
        <p:spPr/>
        <p:txBody>
          <a:bodyPr>
            <a:normAutofit/>
          </a:bodyPr>
          <a:lstStyle/>
          <a:p>
            <a:pPr algn="ctr">
              <a:buNone/>
            </a:pPr>
            <a:r>
              <a:rPr lang="en-US" sz="1800" b="1" dirty="0" smtClean="0">
                <a:latin typeface="Times New Roman" pitchFamily="18" charset="0"/>
                <a:cs typeface="Times New Roman" pitchFamily="18" charset="0"/>
              </a:rPr>
              <a:t>Aim</a:t>
            </a:r>
            <a:endParaRPr lang="en-US" sz="1800" dirty="0" smtClean="0">
              <a:latin typeface="Times New Roman" pitchFamily="18" charset="0"/>
              <a:cs typeface="Times New Roman" pitchFamily="18" charset="0"/>
            </a:endParaRPr>
          </a:p>
          <a:p>
            <a:pPr>
              <a:buNone/>
            </a:pPr>
            <a:r>
              <a:rPr lang="en-US" sz="1800" b="1"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buNone/>
            </a:pPr>
            <a:r>
              <a:rPr lang="en-US" sz="1800" b="1" dirty="0" smtClean="0">
                <a:latin typeface="Times New Roman" pitchFamily="18" charset="0"/>
                <a:cs typeface="Times New Roman" pitchFamily="18" charset="0"/>
              </a:rPr>
              <a:t>These are the Parameters on which we will evaluate ourselves-</a:t>
            </a:r>
            <a:endParaRPr lang="en-US" sz="1800" dirty="0" smtClean="0">
              <a:latin typeface="Times New Roman" pitchFamily="18" charset="0"/>
              <a:cs typeface="Times New Roman" pitchFamily="18" charset="0"/>
            </a:endParaRPr>
          </a:p>
          <a:p>
            <a:pPr>
              <a:buNone/>
            </a:pPr>
            <a:r>
              <a:rPr lang="en-US" sz="1800" b="1"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lvl="0"/>
            <a:r>
              <a:rPr lang="en-US" sz="1800" dirty="0" smtClean="0">
                <a:latin typeface="Times New Roman" pitchFamily="18" charset="0"/>
                <a:cs typeface="Times New Roman" pitchFamily="18" charset="0"/>
              </a:rPr>
              <a:t>Create an effective price </a:t>
            </a:r>
            <a:r>
              <a:rPr lang="en-US" sz="1800" dirty="0" smtClean="0">
                <a:latin typeface="Times New Roman" pitchFamily="18" charset="0"/>
                <a:cs typeface="Times New Roman" pitchFamily="18" charset="0"/>
              </a:rPr>
              <a:t>prediction model</a:t>
            </a:r>
            <a:endParaRPr lang="en-US" sz="1800" dirty="0" smtClean="0">
              <a:latin typeface="Times New Roman" pitchFamily="18" charset="0"/>
              <a:cs typeface="Times New Roman" pitchFamily="18" charset="0"/>
            </a:endParaRPr>
          </a:p>
          <a:p>
            <a:pPr lvl="0"/>
            <a:r>
              <a:rPr lang="en-US" sz="1800" dirty="0" smtClean="0">
                <a:latin typeface="Times New Roman" pitchFamily="18" charset="0"/>
                <a:cs typeface="Times New Roman" pitchFamily="18" charset="0"/>
              </a:rPr>
              <a:t>Validate the model’s </a:t>
            </a:r>
            <a:r>
              <a:rPr lang="en-US" sz="1800" dirty="0" smtClean="0">
                <a:latin typeface="Times New Roman" pitchFamily="18" charset="0"/>
                <a:cs typeface="Times New Roman" pitchFamily="18" charset="0"/>
              </a:rPr>
              <a:t>prediction accuracy</a:t>
            </a:r>
            <a:endParaRPr lang="en-US" sz="1800" dirty="0" smtClean="0">
              <a:latin typeface="Times New Roman" pitchFamily="18" charset="0"/>
              <a:cs typeface="Times New Roman" pitchFamily="18" charset="0"/>
            </a:endParaRPr>
          </a:p>
          <a:p>
            <a:pPr lvl="0"/>
            <a:r>
              <a:rPr lang="en-US" sz="1800" dirty="0" smtClean="0">
                <a:latin typeface="Times New Roman" pitchFamily="18" charset="0"/>
                <a:cs typeface="Times New Roman" pitchFamily="18" charset="0"/>
              </a:rPr>
              <a:t>Identify the important home price attributes which feed the model’s </a:t>
            </a:r>
            <a:r>
              <a:rPr lang="en-US" sz="1800" dirty="0" smtClean="0">
                <a:latin typeface="Times New Roman" pitchFamily="18" charset="0"/>
                <a:cs typeface="Times New Roman" pitchFamily="18" charset="0"/>
              </a:rPr>
              <a:t>predictive power.</a:t>
            </a:r>
            <a:endParaRPr lang="en-US" sz="18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FF0000"/>
                </a:solidFill>
                <a:latin typeface="Times New Roman" pitchFamily="18" charset="0"/>
                <a:cs typeface="Times New Roman" pitchFamily="18" charset="0"/>
              </a:rPr>
              <a:t> OBJECTIVES AND MOTIVATION</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algn="just">
              <a:buNone/>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Having live din India for some any year if there something that had been taking for granted, it’s that housing and rental prices continue to rise. Since the housing crisis of 2008, housing prices have recovered remarkably well, especially in major housing markets. </a:t>
            </a:r>
          </a:p>
          <a:p>
            <a:pPr algn="just"/>
            <a:r>
              <a:rPr lang="en-US" dirty="0" smtClean="0">
                <a:latin typeface="Times New Roman" pitchFamily="18" charset="0"/>
                <a:cs typeface="Times New Roman" pitchFamily="18" charset="0"/>
              </a:rPr>
              <a:t>However, in the 4th quarter of 2016, I was surprised to read that Bombay housing prices had fallen the most in the last 4 years. </a:t>
            </a:r>
          </a:p>
          <a:p>
            <a:pPr algn="just"/>
            <a:r>
              <a:rPr lang="en-US" dirty="0" smtClean="0">
                <a:latin typeface="Times New Roman" pitchFamily="18" charset="0"/>
                <a:cs typeface="Times New Roman" pitchFamily="18" charset="0"/>
              </a:rPr>
              <a:t>In fact, median resale prices for condos and coops fell 6.3%, marking the first time there was a decline since Q1 of 2017. </a:t>
            </a:r>
          </a:p>
          <a:p>
            <a:pPr algn="just"/>
            <a:r>
              <a:rPr lang="en-US" dirty="0" smtClean="0">
                <a:latin typeface="Times New Roman" pitchFamily="18" charset="0"/>
                <a:cs typeface="Times New Roman" pitchFamily="18" charset="0"/>
              </a:rPr>
              <a:t>The decline has been partly attributed to political uncertainty domestically and abroad and the 2014 election. </a:t>
            </a:r>
          </a:p>
          <a:p>
            <a:pPr algn="just"/>
            <a:r>
              <a:rPr lang="en-US" dirty="0" smtClean="0">
                <a:latin typeface="Times New Roman" pitchFamily="18" charset="0"/>
                <a:cs typeface="Times New Roman" pitchFamily="18" charset="0"/>
              </a:rPr>
              <a:t>So, to maintain the transparency among customers and also the comparison can be made easy through this model. </a:t>
            </a:r>
          </a:p>
          <a:p>
            <a:pPr algn="just"/>
            <a:r>
              <a:rPr lang="en-US" dirty="0" smtClean="0">
                <a:latin typeface="Times New Roman" pitchFamily="18" charset="0"/>
                <a:cs typeface="Times New Roman" pitchFamily="18" charset="0"/>
              </a:rPr>
              <a:t>If customer finds the price of house at some given website higher than the price predicted by the model , so he can reject that house.</a:t>
            </a:r>
          </a:p>
          <a:p>
            <a:pPr algn="just">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FF0000"/>
                </a:solidFill>
                <a:latin typeface="Times New Roman" pitchFamily="18" charset="0"/>
                <a:cs typeface="Times New Roman" pitchFamily="18" charset="0"/>
              </a:rPr>
              <a:t>LITERATURE SURVEY </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000" dirty="0" smtClean="0">
                <a:latin typeface="Times New Roman" pitchFamily="18" charset="0"/>
                <a:cs typeface="Times New Roman" pitchFamily="18" charset="0"/>
              </a:rPr>
              <a:t>Actual cost of house is depending on so many factors like number of </a:t>
            </a:r>
            <a:r>
              <a:rPr lang="en-US" sz="2000" dirty="0" smtClean="0">
                <a:latin typeface="Times New Roman" pitchFamily="18" charset="0"/>
                <a:cs typeface="Times New Roman" pitchFamily="18" charset="0"/>
              </a:rPr>
              <a:t>bathroom,bedroom,floors</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house price grate with like near to highway, mall, super market, job opportunities, good educational facilities etc</a:t>
            </a:r>
          </a:p>
          <a:p>
            <a:pPr algn="just"/>
            <a:r>
              <a:rPr lang="en-US" sz="2000" dirty="0" smtClean="0">
                <a:latin typeface="Times New Roman" pitchFamily="18" charset="0"/>
                <a:cs typeface="Times New Roman" pitchFamily="18" charset="0"/>
              </a:rPr>
              <a:t>the real estate companies trying to predict price of property by manually. Its giving price is not accurate than real price.</a:t>
            </a:r>
          </a:p>
          <a:p>
            <a:pPr algn="just"/>
            <a:r>
              <a:rPr lang="en-US" sz="2000" dirty="0" smtClean="0">
                <a:latin typeface="Times New Roman" pitchFamily="18" charset="0"/>
                <a:cs typeface="Times New Roman" pitchFamily="18" charset="0"/>
              </a:rPr>
              <a:t>The different Machine Learning models like Linear </a:t>
            </a:r>
            <a:r>
              <a:rPr lang="en-US" sz="2000" dirty="0" smtClean="0">
                <a:latin typeface="Times New Roman" pitchFamily="18" charset="0"/>
                <a:cs typeface="Times New Roman" pitchFamily="18" charset="0"/>
              </a:rPr>
              <a:t>Regression, Advanced Regression, Decision </a:t>
            </a:r>
            <a:r>
              <a:rPr lang="en-US" sz="2000" dirty="0" smtClean="0">
                <a:latin typeface="Times New Roman" pitchFamily="18" charset="0"/>
                <a:cs typeface="Times New Roman" pitchFamily="18" charset="0"/>
              </a:rPr>
              <a:t>Tree and Random forest are used to build a predictive model </a:t>
            </a:r>
          </a:p>
          <a:p>
            <a:pPr algn="just"/>
            <a:r>
              <a:rPr lang="en-US" sz="2000" dirty="0" smtClean="0"/>
              <a:t>it was found that advanced regression had the best accuracy of 90% approx. </a:t>
            </a:r>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FF0000"/>
                </a:solidFill>
                <a:latin typeface="Times New Roman" pitchFamily="18" charset="0"/>
                <a:cs typeface="Times New Roman" pitchFamily="18" charset="0"/>
              </a:rPr>
              <a:t>PROBLEM STATEMENT</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lgn="just"/>
            <a:r>
              <a:rPr lang="en-US" sz="2000" dirty="0" smtClean="0">
                <a:latin typeface="Times New Roman" pitchFamily="18" charset="0"/>
                <a:cs typeface="Times New Roman" pitchFamily="18" charset="0"/>
              </a:rPr>
              <a:t>Create an effective price </a:t>
            </a:r>
            <a:r>
              <a:rPr lang="en-US" sz="2000" dirty="0" smtClean="0">
                <a:latin typeface="Times New Roman" pitchFamily="18" charset="0"/>
                <a:cs typeface="Times New Roman" pitchFamily="18" charset="0"/>
              </a:rPr>
              <a:t>prediction model</a:t>
            </a:r>
            <a:endParaRPr lang="en-US" sz="2000" dirty="0" smtClean="0">
              <a:latin typeface="Times New Roman" pitchFamily="18" charset="0"/>
              <a:cs typeface="Times New Roman" pitchFamily="18" charset="0"/>
            </a:endParaRPr>
          </a:p>
          <a:p>
            <a:pPr lvl="0" algn="just"/>
            <a:r>
              <a:rPr lang="en-US" sz="2000" dirty="0" smtClean="0">
                <a:latin typeface="Times New Roman" pitchFamily="18" charset="0"/>
                <a:cs typeface="Times New Roman" pitchFamily="18" charset="0"/>
              </a:rPr>
              <a:t>Validate the model’s </a:t>
            </a:r>
            <a:r>
              <a:rPr lang="en-US" sz="2000" dirty="0" smtClean="0">
                <a:latin typeface="Times New Roman" pitchFamily="18" charset="0"/>
                <a:cs typeface="Times New Roman" pitchFamily="18" charset="0"/>
              </a:rPr>
              <a:t>prediction accuracy</a:t>
            </a:r>
            <a:endParaRPr lang="en-US" sz="2000" dirty="0" smtClean="0">
              <a:latin typeface="Times New Roman" pitchFamily="18" charset="0"/>
              <a:cs typeface="Times New Roman" pitchFamily="18" charset="0"/>
            </a:endParaRPr>
          </a:p>
          <a:p>
            <a:pPr lvl="0" algn="just"/>
            <a:r>
              <a:rPr lang="en-US" sz="2000" dirty="0" smtClean="0">
                <a:latin typeface="Times New Roman" pitchFamily="18" charset="0"/>
                <a:cs typeface="Times New Roman" pitchFamily="18" charset="0"/>
              </a:rPr>
              <a:t>Identify the important home price attributes which feed the model’s </a:t>
            </a:r>
            <a:r>
              <a:rPr lang="en-US" sz="2000" dirty="0" smtClean="0">
                <a:latin typeface="Times New Roman" pitchFamily="18" charset="0"/>
                <a:cs typeface="Times New Roman" pitchFamily="18" charset="0"/>
              </a:rPr>
              <a:t>predictive power.</a:t>
            </a:r>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FF0000"/>
                </a:solidFill>
                <a:latin typeface="Times New Roman" pitchFamily="18" charset="0"/>
                <a:cs typeface="Times New Roman" pitchFamily="18" charset="0"/>
              </a:rPr>
              <a:t>SCOPE OF THE PROJECT</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838200" y="2364377"/>
            <a:ext cx="10515600" cy="3812586"/>
          </a:xfrm>
        </p:spPr>
        <p:txBody>
          <a:bodyPr>
            <a:normAutofit/>
          </a:bodyPr>
          <a:lstStyle/>
          <a:p>
            <a:pPr algn="just"/>
            <a:r>
              <a:rPr lang="en-US" sz="2000" dirty="0" smtClean="0">
                <a:latin typeface="Times New Roman" pitchFamily="18" charset="0"/>
                <a:cs typeface="Times New Roman" pitchFamily="18" charset="0"/>
              </a:rPr>
              <a:t>This paper is currently working on deployment using flask and automate the result file.</a:t>
            </a:r>
          </a:p>
          <a:p>
            <a:pPr algn="just"/>
            <a:r>
              <a:rPr lang="en-US" sz="2000" dirty="0" smtClean="0">
                <a:latin typeface="Times New Roman" pitchFamily="18" charset="0"/>
                <a:cs typeface="Times New Roman" pitchFamily="18" charset="0"/>
              </a:rPr>
              <a:t> Use another country housing data set for prediction. </a:t>
            </a:r>
          </a:p>
          <a:p>
            <a:pPr algn="just"/>
            <a:r>
              <a:rPr lang="en-US" sz="2000" dirty="0" smtClean="0">
                <a:latin typeface="Times New Roman" pitchFamily="18" charset="0"/>
                <a:cs typeface="Times New Roman" pitchFamily="18" charset="0"/>
              </a:rPr>
              <a:t>This paper is also in other sectors as well as other countries, is yet to be explored.</a:t>
            </a:r>
          </a:p>
          <a:p>
            <a:pPr algn="just">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FF0000"/>
                </a:solidFill>
                <a:latin typeface="Times New Roman" pitchFamily="18" charset="0"/>
                <a:cs typeface="Times New Roman" pitchFamily="18" charset="0"/>
              </a:rPr>
              <a:t>SYSTEM DIAGRAM </a:t>
            </a:r>
            <a:endParaRPr lang="en-US" sz="3200" b="1" dirty="0">
              <a:solidFill>
                <a:srgbClr val="FF0000"/>
              </a:solidFill>
              <a:latin typeface="Times New Roman" pitchFamily="18" charset="0"/>
              <a:cs typeface="Times New Roman" pitchFamily="18" charset="0"/>
            </a:endParaRPr>
          </a:p>
        </p:txBody>
      </p:sp>
      <p:pic>
        <p:nvPicPr>
          <p:cNvPr id="4" name="Content Placeholder 3" descr="diagram.PNG"/>
          <p:cNvPicPr>
            <a:picLocks noGrp="1" noChangeAspect="1"/>
          </p:cNvPicPr>
          <p:nvPr>
            <p:ph idx="1"/>
          </p:nvPr>
        </p:nvPicPr>
        <p:blipFill>
          <a:blip r:embed="rId2"/>
          <a:stretch>
            <a:fillRect/>
          </a:stretch>
        </p:blipFill>
        <p:spPr>
          <a:xfrm>
            <a:off x="3500845" y="1866570"/>
            <a:ext cx="5227257" cy="3612468"/>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TotalTime>
  <Words>632</Words>
  <Application>Microsoft Office PowerPoint</Application>
  <PresentationFormat>Custom</PresentationFormat>
  <Paragraphs>67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Slide 2</vt:lpstr>
      <vt:lpstr>Slide 3</vt:lpstr>
      <vt:lpstr>INTRODUTION</vt:lpstr>
      <vt:lpstr> OBJECTIVES AND MOTIVATION</vt:lpstr>
      <vt:lpstr>LITERATURE SURVEY </vt:lpstr>
      <vt:lpstr>PROBLEM STATEMENT</vt:lpstr>
      <vt:lpstr>SCOPE OF THE PROJECT</vt:lpstr>
      <vt:lpstr>SYSTEM DIAGRAM </vt:lpstr>
      <vt:lpstr>PURPOSE SYSTEM</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28</cp:revision>
  <dcterms:created xsi:type="dcterms:W3CDTF">2021-10-23T03:30:39Z</dcterms:created>
  <dcterms:modified xsi:type="dcterms:W3CDTF">2022-04-03T04:54:51Z</dcterms:modified>
</cp:coreProperties>
</file>