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5999420" cy="35999420"/>
  <p:notesSz cx="6858000" cy="9144000"/>
  <p:defaultTextStyle>
    <a:defPPr>
      <a:defRPr lang="en-US"/>
    </a:defPPr>
    <a:lvl1pPr marL="0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1pPr>
    <a:lvl2pPr marL="1727835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2pPr>
    <a:lvl3pPr marL="3455670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3pPr>
    <a:lvl4pPr marL="5184140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4pPr>
    <a:lvl5pPr marL="6911975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5pPr>
    <a:lvl6pPr marL="8639810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6pPr>
    <a:lvl7pPr marL="10367645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7pPr>
    <a:lvl8pPr marL="12096115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8pPr>
    <a:lvl9pPr marL="13823950" algn="l" defTabSz="3455670" rtl="0" eaLnBrk="1" latinLnBrk="0" hangingPunct="1">
      <a:defRPr sz="680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E0F1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74" autoAdjust="0"/>
  </p:normalViewPr>
  <p:slideViewPr>
    <p:cSldViewPr snapToGrid="0">
      <p:cViewPr varScale="1">
        <p:scale>
          <a:sx n="15" d="100"/>
          <a:sy n="15" d="100"/>
        </p:scale>
        <p:origin x="20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5891626"/>
            <a:ext cx="26999804" cy="1253324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1916653"/>
            <a:ext cx="7762444" cy="3050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1916653"/>
            <a:ext cx="22837334" cy="305081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8974940"/>
            <a:ext cx="31049774" cy="14974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24091497"/>
            <a:ext cx="31049774" cy="78749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56"/>
            <a:ext cx="31049774" cy="6958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8824938"/>
            <a:ext cx="15229575" cy="4324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13149904"/>
            <a:ext cx="15229575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8824938"/>
            <a:ext cx="15304578" cy="43249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13149904"/>
            <a:ext cx="15304578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2399982"/>
            <a:ext cx="11610852" cy="839993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304578" y="5183298"/>
            <a:ext cx="18224867" cy="2558314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10799922"/>
            <a:ext cx="11610852" cy="200081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56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F2FE1-DC31-49EA-8947-C5A4688E5F4B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26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26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A802B-06CF-4E3D-9FAD-3D1B9AABEEB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ame 4"/>
          <p:cNvSpPr/>
          <p:nvPr/>
        </p:nvSpPr>
        <p:spPr>
          <a:xfrm>
            <a:off x="0" y="0"/>
            <a:ext cx="35999738" cy="35999738"/>
          </a:xfrm>
          <a:prstGeom prst="frame">
            <a:avLst>
              <a:gd name="adj1" fmla="val 290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30116" y="1184944"/>
            <a:ext cx="23684945" cy="346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8000" b="1" u="sng" dirty="0" err="1" smtClean="0">
                <a:solidFill>
                  <a:srgbClr val="FF0000"/>
                </a:solidFill>
                <a:latin typeface="Arial Black" panose="020B0A04020102020204" pitchFamily="34" charset="0"/>
              </a:rPr>
              <a:t>Aavishkar</a:t>
            </a:r>
            <a:r>
              <a:rPr lang="en-IN" sz="8000" b="1" u="sng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 Research Competition: 2024-25</a:t>
            </a:r>
            <a:endParaRPr lang="en-IN" sz="8000" b="1" u="sng" dirty="0" smtClean="0">
              <a:solidFill>
                <a:srgbClr val="FF0000"/>
              </a:solidFill>
              <a:latin typeface="Arial Black" panose="020B0A040201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6600" b="1" u="sng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(IDEA CHA AAVISHKAR)</a:t>
            </a:r>
            <a:endParaRPr lang="en-IN" sz="6600" b="1" u="sng" dirty="0" smtClean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4230349" y="6187440"/>
            <a:ext cx="27421959" cy="1406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797136" y="4956851"/>
            <a:ext cx="2804350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7200" b="1" dirty="0" smtClean="0">
                <a:solidFill>
                  <a:srgbClr val="FF0000"/>
                </a:solidFill>
              </a:rPr>
              <a:t>Category: </a:t>
            </a:r>
            <a:r>
              <a:rPr lang="en-IN" sz="7200" b="1" i="1" dirty="0" smtClean="0">
                <a:solidFill>
                  <a:srgbClr val="002060"/>
                </a:solidFill>
                <a:sym typeface="+mn-ea"/>
              </a:rPr>
              <a:t>ENGENEARING AND TECHNOLOGIES</a:t>
            </a:r>
            <a:r>
              <a:rPr lang="en-IN" sz="5400" b="1" i="1" dirty="0" smtClean="0">
                <a:solidFill>
                  <a:srgbClr val="002060"/>
                </a:solidFill>
              </a:rPr>
              <a:t>			</a:t>
            </a:r>
            <a:r>
              <a:rPr lang="hi-IN" sz="5400" b="1" i="1" dirty="0">
                <a:solidFill>
                  <a:srgbClr val="002060"/>
                </a:solidFill>
              </a:rPr>
              <a:t>.</a:t>
            </a:r>
            <a:endParaRPr lang="en-IN" sz="5400" b="1" i="1" dirty="0">
              <a:solidFill>
                <a:srgbClr val="00B05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899869" y="8757224"/>
            <a:ext cx="5235575" cy="2186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Objectives</a:t>
            </a:r>
            <a:r>
              <a:rPr lang="en-IN" altLang="hi-IN" b="1" dirty="0">
                <a:solidFill>
                  <a:srgbClr val="C00000"/>
                </a:solidFill>
              </a:rPr>
              <a:t> </a:t>
            </a:r>
            <a:r>
              <a:rPr lang="en-IN" b="1" dirty="0" smtClean="0">
                <a:solidFill>
                  <a:srgbClr val="C00000"/>
                </a:solidFill>
              </a:rPr>
              <a:t>:</a:t>
            </a:r>
            <a:endParaRPr lang="en-IN" b="1" dirty="0" smtClean="0">
              <a:solidFill>
                <a:srgbClr val="C00000"/>
              </a:solidFill>
            </a:endParaRPr>
          </a:p>
          <a:p>
            <a:pPr marL="857250" indent="-857250">
              <a:buFont typeface="Wingdings" panose="05000000000000000000" pitchFamily="2" charset="2"/>
              <a:buChar char="v"/>
            </a:pP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4848573" y="6647728"/>
            <a:ext cx="26287195" cy="1739087"/>
          </a:xfrm>
          <a:prstGeom prst="roundRect">
            <a:avLst>
              <a:gd name="adj" fmla="val 47540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buFont typeface="Wingdings" panose="05000000000000000000" charset="0"/>
              <a:buNone/>
            </a:pPr>
            <a:r>
              <a:rPr lang="en-IN" sz="9600" b="1" dirty="0" smtClean="0"/>
              <a:t>Crop Selling Application For Farmers</a:t>
            </a:r>
            <a:endParaRPr lang="en-IN" sz="9600" b="1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797685" y="9224645"/>
            <a:ext cx="16059785" cy="3124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857250" indent="-857250" algn="l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Problems:</a:t>
            </a:r>
            <a:r>
              <a:rPr lang="hi-IN" b="1" dirty="0">
                <a:solidFill>
                  <a:srgbClr val="C00000"/>
                </a:solidFill>
              </a:rPr>
              <a:t> </a:t>
            </a:r>
            <a:r>
              <a:rPr lang="en-IN" altLang="hi-IN" b="1" dirty="0">
                <a:solidFill>
                  <a:srgbClr val="C00000"/>
                </a:solidFill>
              </a:rPr>
              <a:t>  </a:t>
            </a:r>
            <a:endParaRPr lang="en-IN" altLang="hi-IN" b="1" dirty="0">
              <a:solidFill>
                <a:srgbClr val="C00000"/>
              </a:solidFill>
            </a:endParaRPr>
          </a:p>
          <a:p>
            <a:pPr marL="857250" indent="-857250" algn="l">
              <a:buFont typeface="Wingdings" panose="05000000000000000000" charset="0"/>
              <a:buChar char="q"/>
            </a:pPr>
            <a:r>
              <a:rPr lang="en-I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IN" altLang="en-US" b="1">
                <a:solidFill>
                  <a:schemeClr val="tx1"/>
                </a:solidFill>
                <a:sym typeface="+mn-ea"/>
              </a:rPr>
              <a:t>Farmers struugle to find Buyers for their harvested crops.</a:t>
            </a:r>
            <a:endParaRPr lang="en-IN" altLang="en-US" b="1">
              <a:solidFill>
                <a:schemeClr val="tx1"/>
              </a:solidFill>
            </a:endParaRPr>
          </a:p>
          <a:p>
            <a:pPr marL="857250" indent="-857250" algn="l">
              <a:buFont typeface="Wingdings" panose="05000000000000000000" charset="0"/>
              <a:buChar char="q"/>
            </a:pPr>
            <a:r>
              <a:rPr lang="en-IN" b="1" dirty="0">
                <a:solidFill>
                  <a:schemeClr val="tx1"/>
                </a:solidFill>
              </a:rPr>
              <a:t>Limited market access for small-scale farmers</a:t>
            </a:r>
            <a:endParaRPr lang="en-IN" b="1" dirty="0">
              <a:solidFill>
                <a:schemeClr val="tx1"/>
              </a:solidFill>
            </a:endParaRPr>
          </a:p>
          <a:p>
            <a:pPr marL="857250" indent="-857250" algn="l">
              <a:buFont typeface="Wingdings" panose="05000000000000000000" charset="0"/>
              <a:buChar char="q"/>
            </a:pPr>
            <a:r>
              <a:rPr lang="en-IN" b="1" dirty="0">
                <a:solidFill>
                  <a:schemeClr val="tx1"/>
                </a:solidFill>
              </a:rPr>
              <a:t>low prize for farmers production </a:t>
            </a:r>
            <a:endParaRPr lang="en-IN" b="1" dirty="0">
              <a:solidFill>
                <a:schemeClr val="tx1"/>
              </a:solidFill>
            </a:endParaRPr>
          </a:p>
          <a:p>
            <a:pPr marL="857250" indent="-857250" algn="l">
              <a:buFont typeface="Wingdings" panose="05000000000000000000" charset="0"/>
              <a:buChar char="q"/>
            </a:pPr>
            <a:r>
              <a:rPr lang="en-IN" b="1" dirty="0">
                <a:solidFill>
                  <a:schemeClr val="tx1"/>
                </a:solidFill>
              </a:rPr>
              <a:t>limited economic growth opportunities for farmers</a:t>
            </a:r>
            <a:endParaRPr lang="en-IN" b="1" dirty="0">
              <a:solidFill>
                <a:schemeClr val="tx1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784850" y="25642570"/>
            <a:ext cx="7270750" cy="15773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857250" indent="-857250">
              <a:buFont typeface="Wingdings" panose="05000000000000000000" pitchFamily="2" charset="2"/>
              <a:buChar char="v"/>
            </a:pPr>
            <a:r>
              <a:rPr lang="en-IN" b="1" dirty="0" smtClean="0">
                <a:solidFill>
                  <a:srgbClr val="C00000"/>
                </a:solidFill>
              </a:rPr>
              <a:t>Solution: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55715" y="25641935"/>
            <a:ext cx="4549140" cy="111061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>
              <a:buFont typeface="Wingdings" panose="05000000000000000000" charset="0"/>
              <a:buNone/>
            </a:pP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8497550" y="8564880"/>
            <a:ext cx="16163925" cy="9071610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100,000</a:t>
            </a:r>
            <a:endParaRPr lang="en-IN"/>
          </a:p>
        </p:txBody>
      </p:sp>
      <p:sp>
        <p:nvSpPr>
          <p:cNvPr id="28" name="Rounded Rectangle 27"/>
          <p:cNvSpPr/>
          <p:nvPr/>
        </p:nvSpPr>
        <p:spPr>
          <a:xfrm>
            <a:off x="1797685" y="8564880"/>
            <a:ext cx="16163925" cy="9071610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IN" dirty="0"/>
          </a:p>
        </p:txBody>
      </p:sp>
      <p:sp>
        <p:nvSpPr>
          <p:cNvPr id="34" name="Rounded Rectangle 33"/>
          <p:cNvSpPr/>
          <p:nvPr/>
        </p:nvSpPr>
        <p:spPr>
          <a:xfrm>
            <a:off x="1459865" y="25229820"/>
            <a:ext cx="16163925" cy="9559925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100,000</a:t>
            </a:r>
            <a:endParaRPr lang="en-IN"/>
          </a:p>
        </p:txBody>
      </p:sp>
      <p:sp>
        <p:nvSpPr>
          <p:cNvPr id="35" name="Rounded Rectangle 34"/>
          <p:cNvSpPr/>
          <p:nvPr/>
        </p:nvSpPr>
        <p:spPr>
          <a:xfrm>
            <a:off x="18508980" y="25199975"/>
            <a:ext cx="16163925" cy="9559290"/>
          </a:xfrm>
          <a:prstGeom prst="round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/>
              <a:t>100,000</a:t>
            </a:r>
            <a:endParaRPr lang="en-IN"/>
          </a:p>
        </p:txBody>
      </p:sp>
      <p:sp>
        <p:nvSpPr>
          <p:cNvPr id="8" name="Text Box 7"/>
          <p:cNvSpPr txBox="1"/>
          <p:nvPr/>
        </p:nvSpPr>
        <p:spPr>
          <a:xfrm>
            <a:off x="18900140" y="9680575"/>
            <a:ext cx="15963900" cy="2150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>
                <a:solidFill>
                  <a:schemeClr val="tx1"/>
                </a:solidFill>
              </a:rPr>
              <a:t>Improve farmers bargaining power and profit  margins.</a:t>
            </a:r>
            <a:endParaRPr lang="en-IN" altLang="en-US" b="1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en-IN" altLang="en-US" b="1">
                <a:solidFill>
                  <a:schemeClr val="tx1"/>
                </a:solidFill>
              </a:rPr>
              <a:t> </a:t>
            </a:r>
            <a:endParaRPr lang="en-IN" altLang="en-US" b="1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b="1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8929350" y="12327255"/>
            <a:ext cx="15535275" cy="2009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>
                <a:solidFill>
                  <a:schemeClr val="tx1"/>
                </a:solidFill>
              </a:rPr>
              <a:t>Empower small-scale farmers to reach broader markets</a:t>
            </a:r>
            <a:r>
              <a:rPr lang="en-IN" altLang="en-US"/>
              <a:t>.</a:t>
            </a:r>
            <a:endParaRPr lang="en-IN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8929350" y="14583410"/>
            <a:ext cx="15260955" cy="2826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/>
              <a:t>Farmers upload their harvested crop,including images description pricing.</a:t>
            </a:r>
            <a:endParaRPr lang="en-IN" altLang="en-US" b="1"/>
          </a:p>
        </p:txBody>
      </p:sp>
      <p:sp>
        <p:nvSpPr>
          <p:cNvPr id="13" name="Text Box 12"/>
          <p:cNvSpPr txBox="1"/>
          <p:nvPr/>
        </p:nvSpPr>
        <p:spPr>
          <a:xfrm>
            <a:off x="1797050" y="26704925"/>
            <a:ext cx="15648940" cy="2546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/>
              <a:t>Develop a user-friendly Mobile app connecting farmers directly with busnessmen for crop sales. </a:t>
            </a:r>
            <a:endParaRPr lang="en-IN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1460500" y="29719905"/>
            <a:ext cx="15985490" cy="2253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/>
              <a:t>Integrated Google maps for location sharing for farmers crops from their farms.</a:t>
            </a:r>
            <a:endParaRPr lang="en-IN" altLang="en-US" b="1"/>
          </a:p>
          <a:p>
            <a:pPr marL="857250" indent="-857250">
              <a:buFont typeface="Wingdings" panose="05000000000000000000" charset="0"/>
              <a:buChar char="q"/>
            </a:pPr>
            <a:r>
              <a:rPr lang="en-IN" altLang="en-US" b="1"/>
              <a:t>farmers can list their crops and businessman  can browsde purchase.</a:t>
            </a:r>
            <a:endParaRPr lang="en-IN" altLang="en-US" b="1"/>
          </a:p>
        </p:txBody>
      </p:sp>
      <p:sp>
        <p:nvSpPr>
          <p:cNvPr id="19" name="Text Box 18"/>
          <p:cNvSpPr txBox="1"/>
          <p:nvPr/>
        </p:nvSpPr>
        <p:spPr>
          <a:xfrm>
            <a:off x="18508345" y="26509345"/>
            <a:ext cx="16153130" cy="16897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IN" altLang="en-US" b="1"/>
              <a:t>Direct sales with better profit margins .</a:t>
            </a:r>
            <a:endParaRPr lang="en-IN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21966555" y="25641935"/>
            <a:ext cx="11277600" cy="1318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Ø"/>
            </a:pPr>
            <a:r>
              <a:rPr lang="en-I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Benifits for Farmers:</a:t>
            </a:r>
            <a:endParaRPr lang="en-I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8541385" y="15053945"/>
            <a:ext cx="15956280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18508980" y="27619960"/>
            <a:ext cx="15955010" cy="1958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ü"/>
            </a:pPr>
            <a:r>
              <a:rPr lang="en-IN" altLang="en-US" b="1"/>
              <a:t>Reduced tranportation costs.</a:t>
            </a:r>
            <a:endParaRPr lang="en-IN" altLang="en-US"/>
          </a:p>
          <a:p>
            <a:pPr marL="857250" indent="-857250">
              <a:buFont typeface="Wingdings" panose="05000000000000000000" charset="0"/>
              <a:buChar char="ü"/>
            </a:pPr>
            <a:r>
              <a:rPr lang="en-IN" altLang="en-US" b="1"/>
              <a:t>Enhance visibility and reach.</a:t>
            </a:r>
            <a:endParaRPr lang="en-IN" altLang="en-US"/>
          </a:p>
          <a:p>
            <a:pPr marL="857250" indent="-857250">
              <a:buFont typeface="Wingdings" panose="05000000000000000000" charset="0"/>
              <a:buChar char="ü"/>
            </a:pPr>
            <a:r>
              <a:rPr lang="en-IN" altLang="en-US" b="1"/>
              <a:t>Promotion of local buisnesses.</a:t>
            </a:r>
            <a:endParaRPr lang="en-IN" altLang="en-US" b="1"/>
          </a:p>
        </p:txBody>
      </p:sp>
      <p:sp>
        <p:nvSpPr>
          <p:cNvPr id="31" name="Text Box 30"/>
          <p:cNvSpPr txBox="1"/>
          <p:nvPr/>
        </p:nvSpPr>
        <p:spPr>
          <a:xfrm>
            <a:off x="18508980" y="30695900"/>
            <a:ext cx="13582015" cy="850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Ø"/>
            </a:pPr>
            <a:r>
              <a:rPr lang="en-IN" altLang="en-US" b="1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</a:rPr>
              <a:t>Benifits for Buisnessmen:</a:t>
            </a:r>
            <a:endParaRPr lang="en-I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  <a:p>
            <a:pPr indent="0">
              <a:buFont typeface="Wingdings" panose="05000000000000000000" charset="0"/>
              <a:buNone/>
            </a:pPr>
            <a:endParaRPr lang="en-IN" altLang="en-US" b="1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</a:endParaRPr>
          </a:p>
        </p:txBody>
      </p:sp>
      <p:sp>
        <p:nvSpPr>
          <p:cNvPr id="33" name="Text Box 32"/>
          <p:cNvSpPr txBox="1"/>
          <p:nvPr/>
        </p:nvSpPr>
        <p:spPr>
          <a:xfrm>
            <a:off x="18508980" y="31370270"/>
            <a:ext cx="15955645" cy="1460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857250" indent="-857250">
              <a:buFont typeface="Wingdings" panose="05000000000000000000" charset="0"/>
              <a:buChar char="ü"/>
            </a:pPr>
            <a:r>
              <a:rPr lang="en-IN" altLang="en-US" b="1"/>
              <a:t>Access for fresh produced directly from farms.</a:t>
            </a:r>
            <a:endParaRPr lang="en-IN" altLang="en-US" b="1"/>
          </a:p>
          <a:p>
            <a:pPr marL="857250" indent="-857250">
              <a:buFont typeface="Wingdings" panose="05000000000000000000" charset="0"/>
              <a:buChar char="ü"/>
            </a:pPr>
            <a:endParaRPr lang="en-IN" altLang="en-US" b="1"/>
          </a:p>
        </p:txBody>
      </p:sp>
      <p:sp>
        <p:nvSpPr>
          <p:cNvPr id="36" name="Text Box 35"/>
          <p:cNvSpPr txBox="1"/>
          <p:nvPr/>
        </p:nvSpPr>
        <p:spPr>
          <a:xfrm>
            <a:off x="18900140" y="33254950"/>
            <a:ext cx="15289530" cy="1139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857250" indent="-857250">
              <a:buFont typeface="Wingdings" panose="05000000000000000000" charset="0"/>
              <a:buChar char="ü"/>
            </a:pPr>
            <a:r>
              <a:rPr lang="en-IN" altLang="en-US" b="1"/>
              <a:t>Direct communication with farmers.</a:t>
            </a:r>
            <a:endParaRPr lang="en-IN" altLang="en-US" b="1"/>
          </a:p>
        </p:txBody>
      </p:sp>
      <p:sp>
        <p:nvSpPr>
          <p:cNvPr id="37" name="Text Box 36"/>
          <p:cNvSpPr txBox="1"/>
          <p:nvPr/>
        </p:nvSpPr>
        <p:spPr>
          <a:xfrm>
            <a:off x="23021290" y="4957445"/>
            <a:ext cx="16111220" cy="1319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b="1" i="1" dirty="0" smtClean="0">
                <a:solidFill>
                  <a:srgbClr val="002060"/>
                </a:solidFill>
                <a:sym typeface="+mn-ea"/>
              </a:rPr>
              <a:t>	</a:t>
            </a:r>
            <a:r>
              <a:rPr lang="en-IN" b="1" i="1" dirty="0" smtClean="0">
                <a:solidFill>
                  <a:srgbClr val="FF0000"/>
                </a:solidFill>
                <a:sym typeface="+mn-ea"/>
              </a:rPr>
              <a:t>Level:</a:t>
            </a:r>
            <a:r>
              <a:rPr lang="en-IN" b="1" i="1" dirty="0" smtClean="0">
                <a:solidFill>
                  <a:srgbClr val="002060"/>
                </a:solidFill>
                <a:sym typeface="+mn-ea"/>
              </a:rPr>
              <a:t> UG</a:t>
            </a:r>
            <a:r>
              <a:rPr lang="hi-IN" b="1" i="1" dirty="0">
                <a:solidFill>
                  <a:srgbClr val="002060"/>
                </a:solidFill>
                <a:sym typeface="+mn-ea"/>
              </a:rPr>
              <a:t>.</a:t>
            </a:r>
            <a:endParaRPr lang="en-US"/>
          </a:p>
        </p:txBody>
      </p:sp>
      <p:pic>
        <p:nvPicPr>
          <p:cNvPr id="41" name="Picture 40" descr="OI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54965" y="17634585"/>
            <a:ext cx="10549890" cy="7139940"/>
          </a:xfrm>
          <a:prstGeom prst="rect">
            <a:avLst/>
          </a:prstGeom>
        </p:spPr>
      </p:pic>
      <p:pic>
        <p:nvPicPr>
          <p:cNvPr id="42" name="Picture 41" descr="h"/>
          <p:cNvPicPr>
            <a:picLocks noChangeAspect="1"/>
          </p:cNvPicPr>
          <p:nvPr/>
        </p:nvPicPr>
        <p:blipFill>
          <a:blip r:embed="rId2"/>
          <a:srcRect t="3734" r="-13066"/>
          <a:stretch>
            <a:fillRect/>
          </a:stretch>
        </p:blipFill>
        <p:spPr>
          <a:xfrm>
            <a:off x="3388360" y="17823815"/>
            <a:ext cx="12805410" cy="7218680"/>
          </a:xfrm>
          <a:prstGeom prst="rect">
            <a:avLst/>
          </a:prstGeom>
        </p:spPr>
      </p:pic>
      <p:pic>
        <p:nvPicPr>
          <p:cNvPr id="44" name="Picture 43" descr="12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5920" y="17828895"/>
            <a:ext cx="11649075" cy="7181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1063</Words>
  <Application>WPS Presentation</Application>
  <PresentationFormat>Custom</PresentationFormat>
  <Paragraphs>56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Calibri</vt:lpstr>
      <vt:lpstr>Mangal</vt:lpstr>
      <vt:lpstr>Microsoft YaHei</vt:lpstr>
      <vt:lpstr>Arial Unicode MS</vt:lpstr>
      <vt:lpstr>Calibri Light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</dc:creator>
  <cp:lastModifiedBy>OMKAR SUPEKAR</cp:lastModifiedBy>
  <cp:revision>54</cp:revision>
  <dcterms:created xsi:type="dcterms:W3CDTF">2023-09-22T11:31:00Z</dcterms:created>
  <dcterms:modified xsi:type="dcterms:W3CDTF">2024-09-23T06:09:21Z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900A9F17AC69491BBD0AD63EA6FC4F37_12</vt:lpwstr>
  </property>
  <property fmtid="{D5CDD505-2E9C-101B-9397-08002B2CF9AE}" pid="3" name="KSOProductBuildVer">
    <vt:lpwstr>1033-12.2.0.18283</vt:lpwstr>
  </property>
</Properties>
</file>