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4"/>
  </p:notesMasterIdLst>
  <p:sldIdLst>
    <p:sldId id="257" r:id="rId2"/>
    <p:sldId id="258" r:id="rId3"/>
    <p:sldId id="265" r:id="rId4"/>
    <p:sldId id="267" r:id="rId5"/>
    <p:sldId id="268" r:id="rId6"/>
    <p:sldId id="269" r:id="rId7"/>
    <p:sldId id="266" r:id="rId8"/>
    <p:sldId id="270" r:id="rId9"/>
    <p:sldId id="271" r:id="rId10"/>
    <p:sldId id="272" r:id="rId11"/>
    <p:sldId id="273" r:id="rId12"/>
    <p:sldId id="274" r:id="rId13"/>
    <p:sldId id="275" r:id="rId14"/>
    <p:sldId id="278" r:id="rId15"/>
    <p:sldId id="277" r:id="rId16"/>
    <p:sldId id="276" r:id="rId17"/>
    <p:sldId id="279" r:id="rId18"/>
    <p:sldId id="284" r:id="rId19"/>
    <p:sldId id="280" r:id="rId20"/>
    <p:sldId id="281" r:id="rId21"/>
    <p:sldId id="282" r:id="rId22"/>
    <p:sldId id="283" r:id="rId23"/>
    <p:sldId id="287" r:id="rId24"/>
    <p:sldId id="288" r:id="rId25"/>
    <p:sldId id="289" r:id="rId26"/>
    <p:sldId id="290" r:id="rId27"/>
    <p:sldId id="286" r:id="rId28"/>
    <p:sldId id="291" r:id="rId29"/>
    <p:sldId id="292" r:id="rId30"/>
    <p:sldId id="293" r:id="rId31"/>
    <p:sldId id="294"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0" d="100"/>
          <a:sy n="110" d="100"/>
        </p:scale>
        <p:origin x="-55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A06EF-D6CE-4FA2-8EA2-A7DC6484BB14}" type="datetimeFigureOut">
              <a:rPr lang="en-IE" smtClean="0"/>
              <a:pPr/>
              <a:t>18/07/2020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86FFB-473D-40A1-8099-105984788FA0}" type="slidenum">
              <a:rPr lang="en-IE" smtClean="0"/>
              <a:pPr/>
              <a:t>‹#›</a:t>
            </a:fld>
            <a:endParaRPr lang="en-IE"/>
          </a:p>
        </p:txBody>
      </p:sp>
    </p:spTree>
    <p:extLst>
      <p:ext uri="{BB962C8B-B14F-4D97-AF65-F5344CB8AC3E}">
        <p14:creationId xmlns="" xmlns:p14="http://schemas.microsoft.com/office/powerpoint/2010/main" val="2696816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5B761A1-81EE-4072-8E4B-AFFC471F4159}" type="datetime1">
              <a:rPr lang="en-IE" smtClean="0"/>
              <a:pPr/>
              <a:t>18/07/2020</a:t>
            </a:fld>
            <a:endParaRPr lang="en-IE" dirty="0"/>
          </a:p>
        </p:txBody>
      </p:sp>
      <p:sp>
        <p:nvSpPr>
          <p:cNvPr id="19" name="Footer Placeholder 18"/>
          <p:cNvSpPr>
            <a:spLocks noGrp="1"/>
          </p:cNvSpPr>
          <p:nvPr>
            <p:ph type="ftr" sz="quarter" idx="11"/>
          </p:nvPr>
        </p:nvSpPr>
        <p:spPr/>
        <p:txBody>
          <a:bodyPr/>
          <a:lstStyle/>
          <a:p>
            <a:r>
              <a:rPr lang="en-IE" smtClean="0"/>
              <a:t>Manaz Kaleel</a:t>
            </a:r>
            <a:endParaRPr lang="en-IE" dirty="0"/>
          </a:p>
        </p:txBody>
      </p:sp>
      <p:sp>
        <p:nvSpPr>
          <p:cNvPr id="27" name="Slide Number Placeholder 26"/>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7E2ABE-0299-4281-A3C2-F6417AB628E7}" type="datetime1">
              <a:rPr lang="en-IE" smtClean="0"/>
              <a:pPr/>
              <a:t>18/07/2020</a:t>
            </a:fld>
            <a:endParaRPr lang="en-IE" dirty="0"/>
          </a:p>
        </p:txBody>
      </p:sp>
      <p:sp>
        <p:nvSpPr>
          <p:cNvPr id="5" name="Footer Placeholder 4"/>
          <p:cNvSpPr>
            <a:spLocks noGrp="1"/>
          </p:cNvSpPr>
          <p:nvPr>
            <p:ph type="ftr" sz="quarter" idx="11"/>
          </p:nvPr>
        </p:nvSpPr>
        <p:spPr/>
        <p:txBody>
          <a:bodyPr/>
          <a:lstStyle/>
          <a:p>
            <a:r>
              <a:rPr lang="en-IE" smtClean="0"/>
              <a:t>Manaz Kaleel</a:t>
            </a:r>
            <a:endParaRPr lang="en-IE" dirty="0"/>
          </a:p>
        </p:txBody>
      </p:sp>
      <p:sp>
        <p:nvSpPr>
          <p:cNvPr id="6" name="Slide Number Placeholder 5"/>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3DFD59-428E-41DA-8150-9C6CB9A562EB}" type="datetime1">
              <a:rPr lang="en-IE" smtClean="0"/>
              <a:pPr/>
              <a:t>18/07/2020</a:t>
            </a:fld>
            <a:endParaRPr lang="en-IE" dirty="0"/>
          </a:p>
        </p:txBody>
      </p:sp>
      <p:sp>
        <p:nvSpPr>
          <p:cNvPr id="5" name="Footer Placeholder 4"/>
          <p:cNvSpPr>
            <a:spLocks noGrp="1"/>
          </p:cNvSpPr>
          <p:nvPr>
            <p:ph type="ftr" sz="quarter" idx="11"/>
          </p:nvPr>
        </p:nvSpPr>
        <p:spPr/>
        <p:txBody>
          <a:bodyPr/>
          <a:lstStyle/>
          <a:p>
            <a:r>
              <a:rPr lang="en-IE" smtClean="0"/>
              <a:t>Manaz Kaleel</a:t>
            </a:r>
            <a:endParaRPr lang="en-IE" dirty="0"/>
          </a:p>
        </p:txBody>
      </p:sp>
      <p:sp>
        <p:nvSpPr>
          <p:cNvPr id="6" name="Slide Number Placeholder 5"/>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61C212-9C66-48DF-89BD-BBDB1D7F4839}" type="datetime1">
              <a:rPr lang="en-IE" smtClean="0"/>
              <a:pPr/>
              <a:t>18/07/2020</a:t>
            </a:fld>
            <a:endParaRPr lang="en-IE" dirty="0"/>
          </a:p>
        </p:txBody>
      </p:sp>
      <p:sp>
        <p:nvSpPr>
          <p:cNvPr id="5" name="Footer Placeholder 4"/>
          <p:cNvSpPr>
            <a:spLocks noGrp="1"/>
          </p:cNvSpPr>
          <p:nvPr>
            <p:ph type="ftr" sz="quarter" idx="11"/>
          </p:nvPr>
        </p:nvSpPr>
        <p:spPr/>
        <p:txBody>
          <a:bodyPr/>
          <a:lstStyle/>
          <a:p>
            <a:r>
              <a:rPr lang="en-IE" smtClean="0"/>
              <a:t>Manaz Kaleel</a:t>
            </a:r>
            <a:endParaRPr lang="en-IE" dirty="0"/>
          </a:p>
        </p:txBody>
      </p:sp>
      <p:sp>
        <p:nvSpPr>
          <p:cNvPr id="6" name="Slide Number Placeholder 5"/>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47AF4D-59EF-44F4-A454-52E88F4E414C}" type="datetime1">
              <a:rPr lang="en-IE" smtClean="0"/>
              <a:pPr/>
              <a:t>18/07/2020</a:t>
            </a:fld>
            <a:endParaRPr lang="en-IE" dirty="0"/>
          </a:p>
        </p:txBody>
      </p:sp>
      <p:sp>
        <p:nvSpPr>
          <p:cNvPr id="5" name="Footer Placeholder 4"/>
          <p:cNvSpPr>
            <a:spLocks noGrp="1"/>
          </p:cNvSpPr>
          <p:nvPr>
            <p:ph type="ftr" sz="quarter" idx="11"/>
          </p:nvPr>
        </p:nvSpPr>
        <p:spPr/>
        <p:txBody>
          <a:bodyPr/>
          <a:lstStyle/>
          <a:p>
            <a:r>
              <a:rPr lang="en-IE" smtClean="0"/>
              <a:t>Manaz Kaleel</a:t>
            </a:r>
            <a:endParaRPr lang="en-IE" dirty="0"/>
          </a:p>
        </p:txBody>
      </p:sp>
      <p:sp>
        <p:nvSpPr>
          <p:cNvPr id="6" name="Slide Number Placeholder 5"/>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852085-DE4B-47BB-9562-87A30DC08B87}" type="datetime1">
              <a:rPr lang="en-IE" smtClean="0"/>
              <a:pPr/>
              <a:t>18/07/2020</a:t>
            </a:fld>
            <a:endParaRPr lang="en-IE" dirty="0"/>
          </a:p>
        </p:txBody>
      </p:sp>
      <p:sp>
        <p:nvSpPr>
          <p:cNvPr id="6" name="Footer Placeholder 5"/>
          <p:cNvSpPr>
            <a:spLocks noGrp="1"/>
          </p:cNvSpPr>
          <p:nvPr>
            <p:ph type="ftr" sz="quarter" idx="11"/>
          </p:nvPr>
        </p:nvSpPr>
        <p:spPr/>
        <p:txBody>
          <a:bodyPr/>
          <a:lstStyle/>
          <a:p>
            <a:r>
              <a:rPr lang="en-IE" smtClean="0"/>
              <a:t>Manaz Kaleel</a:t>
            </a:r>
            <a:endParaRPr lang="en-IE" dirty="0"/>
          </a:p>
        </p:txBody>
      </p:sp>
      <p:sp>
        <p:nvSpPr>
          <p:cNvPr id="7" name="Slide Number Placeholder 6"/>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072F780-B022-4A43-B014-F1BE091EE2B3}" type="datetime1">
              <a:rPr lang="en-IE" smtClean="0"/>
              <a:pPr/>
              <a:t>18/07/2020</a:t>
            </a:fld>
            <a:endParaRPr lang="en-IE" dirty="0"/>
          </a:p>
        </p:txBody>
      </p:sp>
      <p:sp>
        <p:nvSpPr>
          <p:cNvPr id="8" name="Footer Placeholder 7"/>
          <p:cNvSpPr>
            <a:spLocks noGrp="1"/>
          </p:cNvSpPr>
          <p:nvPr>
            <p:ph type="ftr" sz="quarter" idx="11"/>
          </p:nvPr>
        </p:nvSpPr>
        <p:spPr/>
        <p:txBody>
          <a:bodyPr/>
          <a:lstStyle/>
          <a:p>
            <a:r>
              <a:rPr lang="en-IE" smtClean="0"/>
              <a:t>Manaz Kaleel</a:t>
            </a:r>
            <a:endParaRPr lang="en-IE" dirty="0"/>
          </a:p>
        </p:txBody>
      </p:sp>
      <p:sp>
        <p:nvSpPr>
          <p:cNvPr id="9" name="Slide Number Placeholder 8"/>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8D7387-B9C4-44AC-94B4-6F6724AB2249}" type="datetime1">
              <a:rPr lang="en-IE" smtClean="0"/>
              <a:pPr/>
              <a:t>18/07/2020</a:t>
            </a:fld>
            <a:endParaRPr lang="en-IE" dirty="0"/>
          </a:p>
        </p:txBody>
      </p:sp>
      <p:sp>
        <p:nvSpPr>
          <p:cNvPr id="4" name="Footer Placeholder 3"/>
          <p:cNvSpPr>
            <a:spLocks noGrp="1"/>
          </p:cNvSpPr>
          <p:nvPr>
            <p:ph type="ftr" sz="quarter" idx="11"/>
          </p:nvPr>
        </p:nvSpPr>
        <p:spPr/>
        <p:txBody>
          <a:bodyPr/>
          <a:lstStyle/>
          <a:p>
            <a:r>
              <a:rPr lang="en-IE" smtClean="0"/>
              <a:t>Manaz Kaleel</a:t>
            </a:r>
            <a:endParaRPr lang="en-IE" dirty="0"/>
          </a:p>
        </p:txBody>
      </p:sp>
      <p:sp>
        <p:nvSpPr>
          <p:cNvPr id="5" name="Slide Number Placeholder 4"/>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AF69E-FA7B-4191-A663-9BC9B94D473E}" type="datetime1">
              <a:rPr lang="en-IE" smtClean="0"/>
              <a:pPr/>
              <a:t>18/07/2020</a:t>
            </a:fld>
            <a:endParaRPr lang="en-IE" dirty="0"/>
          </a:p>
        </p:txBody>
      </p:sp>
      <p:sp>
        <p:nvSpPr>
          <p:cNvPr id="3" name="Footer Placeholder 2"/>
          <p:cNvSpPr>
            <a:spLocks noGrp="1"/>
          </p:cNvSpPr>
          <p:nvPr>
            <p:ph type="ftr" sz="quarter" idx="11"/>
          </p:nvPr>
        </p:nvSpPr>
        <p:spPr/>
        <p:txBody>
          <a:bodyPr/>
          <a:lstStyle/>
          <a:p>
            <a:r>
              <a:rPr lang="en-IE" smtClean="0"/>
              <a:t>Manaz Kaleel</a:t>
            </a:r>
            <a:endParaRPr lang="en-IE" dirty="0"/>
          </a:p>
        </p:txBody>
      </p:sp>
      <p:sp>
        <p:nvSpPr>
          <p:cNvPr id="4" name="Slide Number Placeholder 3"/>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95F5D1-E881-477B-B109-1758F579C206}" type="datetime1">
              <a:rPr lang="en-IE" smtClean="0"/>
              <a:pPr/>
              <a:t>18/07/2020</a:t>
            </a:fld>
            <a:endParaRPr lang="en-IE" dirty="0"/>
          </a:p>
        </p:txBody>
      </p:sp>
      <p:sp>
        <p:nvSpPr>
          <p:cNvPr id="6" name="Footer Placeholder 5"/>
          <p:cNvSpPr>
            <a:spLocks noGrp="1"/>
          </p:cNvSpPr>
          <p:nvPr>
            <p:ph type="ftr" sz="quarter" idx="11"/>
          </p:nvPr>
        </p:nvSpPr>
        <p:spPr/>
        <p:txBody>
          <a:bodyPr/>
          <a:lstStyle/>
          <a:p>
            <a:r>
              <a:rPr lang="en-IE" smtClean="0"/>
              <a:t>Manaz Kaleel</a:t>
            </a:r>
            <a:endParaRPr lang="en-IE" dirty="0"/>
          </a:p>
        </p:txBody>
      </p:sp>
      <p:sp>
        <p:nvSpPr>
          <p:cNvPr id="7" name="Slide Number Placeholder 6"/>
          <p:cNvSpPr>
            <a:spLocks noGrp="1"/>
          </p:cNvSpPr>
          <p:nvPr>
            <p:ph type="sldNum" sz="quarter" idx="12"/>
          </p:nvPr>
        </p:nvSpPr>
        <p:spPr/>
        <p:txBody>
          <a:bodyPr/>
          <a:lstStyle/>
          <a:p>
            <a:fld id="{C1A5A379-5FBF-42D0-BEED-875AA75BC54F}"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811E2B-19CF-4C6E-A7B7-01AB55C76E47}" type="datetime1">
              <a:rPr lang="en-IE" smtClean="0"/>
              <a:pPr/>
              <a:t>18/07/2020</a:t>
            </a:fld>
            <a:endParaRPr lang="en-IE" dirty="0"/>
          </a:p>
        </p:txBody>
      </p:sp>
      <p:sp>
        <p:nvSpPr>
          <p:cNvPr id="6" name="Footer Placeholder 5"/>
          <p:cNvSpPr>
            <a:spLocks noGrp="1"/>
          </p:cNvSpPr>
          <p:nvPr>
            <p:ph type="ftr" sz="quarter" idx="11"/>
          </p:nvPr>
        </p:nvSpPr>
        <p:spPr/>
        <p:txBody>
          <a:bodyPr/>
          <a:lstStyle/>
          <a:p>
            <a:r>
              <a:rPr lang="en-IE" smtClean="0"/>
              <a:t>Manaz Kaleel</a:t>
            </a:r>
            <a:endParaRPr lang="en-IE" dirty="0"/>
          </a:p>
        </p:txBody>
      </p:sp>
      <p:sp>
        <p:nvSpPr>
          <p:cNvPr id="7" name="Slide Number Placeholder 6"/>
          <p:cNvSpPr>
            <a:spLocks noGrp="1"/>
          </p:cNvSpPr>
          <p:nvPr>
            <p:ph type="sldNum" sz="quarter" idx="12"/>
          </p:nvPr>
        </p:nvSpPr>
        <p:spPr>
          <a:xfrm>
            <a:off x="10769600" y="6356351"/>
            <a:ext cx="812800" cy="365125"/>
          </a:xfrm>
        </p:spPr>
        <p:txBody>
          <a:bodyPr/>
          <a:lstStyle/>
          <a:p>
            <a:fld id="{C1A5A379-5FBF-42D0-BEED-875AA75BC54F}" type="slidenum">
              <a:rPr lang="en-IE" smtClean="0"/>
              <a:pPr/>
              <a:t>‹#›</a:t>
            </a:fld>
            <a:endParaRPr lang="en-IE"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813D779-4073-4224-9977-85179FBBC1F0}" type="datetime1">
              <a:rPr lang="en-IE" smtClean="0"/>
              <a:pPr/>
              <a:t>18/07/2020</a:t>
            </a:fld>
            <a:endParaRPr lang="en-IE"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E" smtClean="0"/>
              <a:t>Manaz Kaleel</a:t>
            </a:r>
            <a:endParaRPr lang="en-IE"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A5A379-5FBF-42D0-BEED-875AA75BC54F}" type="slidenum">
              <a:rPr lang="en-IE" smtClean="0"/>
              <a:pPr/>
              <a:t>‹#›</a:t>
            </a:fld>
            <a:endParaRPr lang="en-IE"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sychclassics.yorku.ca/Watson/views.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DC0855-5E3A-4377-9763-05970D827244}"/>
              </a:ext>
            </a:extLst>
          </p:cNvPr>
          <p:cNvSpPr>
            <a:spLocks noGrp="1"/>
          </p:cNvSpPr>
          <p:nvPr>
            <p:ph type="ctrTitle"/>
          </p:nvPr>
        </p:nvSpPr>
        <p:spPr/>
        <p:txBody>
          <a:bodyPr/>
          <a:lstStyle/>
          <a:p>
            <a:r>
              <a:rPr lang="en-US" dirty="0">
                <a:solidFill>
                  <a:srgbClr val="FF0000"/>
                </a:solidFill>
              </a:rPr>
              <a:t>Business Intelligence and Business Analytics (</a:t>
            </a:r>
            <a:r>
              <a:rPr lang="en-IE" dirty="0">
                <a:solidFill>
                  <a:srgbClr val="FF0000"/>
                </a:solidFill>
              </a:rPr>
              <a:t>H9BIBA)</a:t>
            </a:r>
          </a:p>
        </p:txBody>
      </p:sp>
    </p:spTree>
    <p:extLst>
      <p:ext uri="{BB962C8B-B14F-4D97-AF65-F5344CB8AC3E}">
        <p14:creationId xmlns="" xmlns:p14="http://schemas.microsoft.com/office/powerpoint/2010/main" val="3431792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B1F1FA34-6314-4A10-9A8A-7924B55E05EE}"/>
              </a:ext>
            </a:extLst>
          </p:cNvPr>
          <p:cNvSpPr>
            <a:spLocks noGrp="1"/>
          </p:cNvSpPr>
          <p:nvPr>
            <p:ph type="title"/>
          </p:nvPr>
        </p:nvSpPr>
        <p:spPr/>
        <p:txBody>
          <a:bodyPr>
            <a:normAutofit/>
          </a:bodyPr>
          <a:lstStyle/>
          <a:p>
            <a:pPr algn="ctr"/>
            <a:r>
              <a:rPr lang="en-US" dirty="0">
                <a:solidFill>
                  <a:srgbClr val="FF0000"/>
                </a:solidFill>
              </a:rPr>
              <a:t>Practice ?</a:t>
            </a:r>
            <a:endParaRPr lang="en-IE" dirty="0">
              <a:solidFill>
                <a:srgbClr val="FF0000"/>
              </a:solidFill>
            </a:endParaRPr>
          </a:p>
        </p:txBody>
      </p:sp>
      <p:sp>
        <p:nvSpPr>
          <p:cNvPr id="3" name="Content Placeholder 2">
            <a:extLst>
              <a:ext uri="{FF2B5EF4-FFF2-40B4-BE49-F238E27FC236}">
                <a16:creationId xmlns="" xmlns:a16="http://schemas.microsoft.com/office/drawing/2014/main" id="{0178A8D9-D199-40AA-9110-3634A3BDFD59}"/>
              </a:ext>
            </a:extLst>
          </p:cNvPr>
          <p:cNvSpPr>
            <a:spLocks noGrp="1"/>
          </p:cNvSpPr>
          <p:nvPr>
            <p:ph idx="1"/>
          </p:nvPr>
        </p:nvSpPr>
        <p:spPr/>
        <p:txBody>
          <a:bodyPr/>
          <a:lstStyle/>
          <a:p>
            <a:endParaRPr lang="en-IE" dirty="0"/>
          </a:p>
          <a:p>
            <a:r>
              <a:rPr lang="en-US" dirty="0"/>
              <a:t>Behaviorist: drills and drills, constant repetition is definitely necessary.</a:t>
            </a:r>
          </a:p>
          <a:p>
            <a:endParaRPr lang="en-IE" dirty="0"/>
          </a:p>
          <a:p>
            <a:pPr marL="0" indent="0">
              <a:buNone/>
            </a:pPr>
            <a:endParaRPr lang="en-IE" dirty="0"/>
          </a:p>
          <a:p>
            <a:r>
              <a:rPr lang="en-US" dirty="0"/>
              <a:t>Cognitivist: is important, but </a:t>
            </a:r>
            <a:r>
              <a:rPr lang="en-US" dirty="0" smtClean="0"/>
              <a:t>routine </a:t>
            </a:r>
            <a:r>
              <a:rPr lang="en-US" dirty="0"/>
              <a:t>learning (</a:t>
            </a:r>
            <a:r>
              <a:rPr lang="en-IE" b="1" dirty="0"/>
              <a:t>memorization</a:t>
            </a:r>
            <a:r>
              <a:rPr lang="en-IE" dirty="0"/>
              <a:t> technique based on repetition)</a:t>
            </a:r>
            <a:r>
              <a:rPr lang="en-US" dirty="0"/>
              <a:t> and meaningless repetition is out.</a:t>
            </a:r>
            <a:endParaRPr lang="en-IE" dirty="0"/>
          </a:p>
        </p:txBody>
      </p:sp>
      <p:sp>
        <p:nvSpPr>
          <p:cNvPr id="4" name="Footer Placeholder 3">
            <a:extLst>
              <a:ext uri="{FF2B5EF4-FFF2-40B4-BE49-F238E27FC236}">
                <a16:creationId xmlns="" xmlns:a16="http://schemas.microsoft.com/office/drawing/2014/main" id="{E047CC6A-7A4C-43D6-A717-339FAE77EFF5}"/>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dirty="0">
                <a:solidFill>
                  <a:srgbClr val="7F7F7F"/>
                </a:solidFill>
              </a:rPr>
              <a:t>© SlideShare</a:t>
            </a:r>
            <a:endParaRPr lang="en-US" altLang="en-US" sz="1000" dirty="0">
              <a:solidFill>
                <a:srgbClr val="7F7F7F"/>
              </a:solidFill>
            </a:endParaRPr>
          </a:p>
        </p:txBody>
      </p:sp>
    </p:spTree>
    <p:extLst>
      <p:ext uri="{BB962C8B-B14F-4D97-AF65-F5344CB8AC3E}">
        <p14:creationId xmlns="" xmlns:p14="http://schemas.microsoft.com/office/powerpoint/2010/main" val="77583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A3553E68-3A3A-45AF-A58A-6A7C961DA933}"/>
              </a:ext>
            </a:extLst>
          </p:cNvPr>
          <p:cNvSpPr>
            <a:spLocks noGrp="1"/>
          </p:cNvSpPr>
          <p:nvPr>
            <p:ph type="title"/>
          </p:nvPr>
        </p:nvSpPr>
        <p:spPr/>
        <p:txBody>
          <a:bodyPr>
            <a:normAutofit/>
          </a:bodyPr>
          <a:lstStyle/>
          <a:p>
            <a:pPr algn="ctr"/>
            <a:r>
              <a:rPr lang="en-US" dirty="0">
                <a:solidFill>
                  <a:srgbClr val="FF0000"/>
                </a:solidFill>
              </a:rPr>
              <a:t>The language Syllabus</a:t>
            </a:r>
            <a:endParaRPr lang="en-IE" dirty="0">
              <a:solidFill>
                <a:srgbClr val="FF0000"/>
              </a:solidFill>
            </a:endParaRPr>
          </a:p>
        </p:txBody>
      </p:sp>
      <p:sp>
        <p:nvSpPr>
          <p:cNvPr id="3" name="Content Placeholder 2">
            <a:extLst>
              <a:ext uri="{FF2B5EF4-FFF2-40B4-BE49-F238E27FC236}">
                <a16:creationId xmlns="" xmlns:a16="http://schemas.microsoft.com/office/drawing/2014/main" id="{6FD2B6E9-6F16-4F91-A384-7B3CF6EF6AB8}"/>
              </a:ext>
            </a:extLst>
          </p:cNvPr>
          <p:cNvSpPr>
            <a:spLocks noGrp="1"/>
          </p:cNvSpPr>
          <p:nvPr>
            <p:ph idx="1"/>
          </p:nvPr>
        </p:nvSpPr>
        <p:spPr/>
        <p:txBody>
          <a:bodyPr/>
          <a:lstStyle/>
          <a:p>
            <a:endParaRPr lang="en-IE" dirty="0"/>
          </a:p>
          <a:p>
            <a:r>
              <a:rPr lang="en-US" dirty="0"/>
              <a:t>Behaviorist based on the structures and vocabulary of language presented systematically. </a:t>
            </a:r>
          </a:p>
          <a:p>
            <a:endParaRPr lang="en-US" dirty="0"/>
          </a:p>
          <a:p>
            <a:endParaRPr lang="en-US" dirty="0"/>
          </a:p>
          <a:p>
            <a:r>
              <a:rPr lang="en-US" dirty="0"/>
              <a:t>Cognitivist: could be less systematically presented  structures and vocabulary, functions, notions, situations, and cognitive functions.</a:t>
            </a:r>
            <a:endParaRPr lang="en-IE" dirty="0"/>
          </a:p>
        </p:txBody>
      </p:sp>
      <p:sp>
        <p:nvSpPr>
          <p:cNvPr id="4" name="Footer Placeholder 3">
            <a:extLst>
              <a:ext uri="{FF2B5EF4-FFF2-40B4-BE49-F238E27FC236}">
                <a16:creationId xmlns="" xmlns:a16="http://schemas.microsoft.com/office/drawing/2014/main" id="{4729500B-0258-4515-8585-9E913D8874AB}"/>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142800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33A6AEE3-D82B-42DD-AE04-E4F7621129A8}"/>
              </a:ext>
            </a:extLst>
          </p:cNvPr>
          <p:cNvSpPr>
            <a:spLocks noGrp="1"/>
          </p:cNvSpPr>
          <p:nvPr>
            <p:ph type="title"/>
          </p:nvPr>
        </p:nvSpPr>
        <p:spPr/>
        <p:txBody>
          <a:bodyPr>
            <a:normAutofit/>
          </a:bodyPr>
          <a:lstStyle/>
          <a:p>
            <a:pPr algn="ctr"/>
            <a:r>
              <a:rPr lang="en-US" dirty="0">
                <a:solidFill>
                  <a:srgbClr val="FF0000"/>
                </a:solidFill>
              </a:rPr>
              <a:t>Grading of Items </a:t>
            </a:r>
            <a:endParaRPr lang="en-IE" dirty="0">
              <a:solidFill>
                <a:srgbClr val="FF0000"/>
              </a:solidFill>
            </a:endParaRPr>
          </a:p>
        </p:txBody>
      </p:sp>
      <p:sp>
        <p:nvSpPr>
          <p:cNvPr id="3" name="Content Placeholder 2">
            <a:extLst>
              <a:ext uri="{FF2B5EF4-FFF2-40B4-BE49-F238E27FC236}">
                <a16:creationId xmlns="" xmlns:a16="http://schemas.microsoft.com/office/drawing/2014/main" id="{D04C0AA5-5B9D-445D-A81E-6AB04573EA9D}"/>
              </a:ext>
            </a:extLst>
          </p:cNvPr>
          <p:cNvSpPr>
            <a:spLocks noGrp="1"/>
          </p:cNvSpPr>
          <p:nvPr>
            <p:ph idx="1"/>
          </p:nvPr>
        </p:nvSpPr>
        <p:spPr/>
        <p:txBody>
          <a:bodyPr/>
          <a:lstStyle/>
          <a:p>
            <a:endParaRPr lang="en-IE" dirty="0"/>
          </a:p>
          <a:p>
            <a:r>
              <a:rPr lang="en-US" dirty="0"/>
              <a:t>Behaviorist: Strict, clear, step by step (lock-step method).</a:t>
            </a:r>
          </a:p>
          <a:p>
            <a:endParaRPr lang="en-IE" dirty="0"/>
          </a:p>
          <a:p>
            <a:endParaRPr lang="en-IE" dirty="0"/>
          </a:p>
          <a:p>
            <a:endParaRPr lang="en-IE" dirty="0"/>
          </a:p>
          <a:p>
            <a:pPr marL="0" indent="0">
              <a:buNone/>
            </a:pPr>
            <a:r>
              <a:rPr lang="en-US" dirty="0"/>
              <a:t>Cognitivist: not so definite, since the individual language learner is involved.</a:t>
            </a:r>
            <a:endParaRPr lang="en-IE" dirty="0"/>
          </a:p>
        </p:txBody>
      </p:sp>
      <p:sp>
        <p:nvSpPr>
          <p:cNvPr id="4" name="Footer Placeholder 3">
            <a:extLst>
              <a:ext uri="{FF2B5EF4-FFF2-40B4-BE49-F238E27FC236}">
                <a16:creationId xmlns="" xmlns:a16="http://schemas.microsoft.com/office/drawing/2014/main" id="{CE792157-61EA-44FB-9283-24B7D13DC10B}"/>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248039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42D15B2-1BF5-4753-BCD7-A5C0042E8B95}"/>
              </a:ext>
            </a:extLst>
          </p:cNvPr>
          <p:cNvSpPr>
            <a:spLocks noGrp="1"/>
          </p:cNvSpPr>
          <p:nvPr>
            <p:ph type="title"/>
          </p:nvPr>
        </p:nvSpPr>
        <p:spPr/>
        <p:txBody>
          <a:bodyPr>
            <a:normAutofit/>
          </a:bodyPr>
          <a:lstStyle/>
          <a:p>
            <a:pPr algn="ctr"/>
            <a:r>
              <a:rPr lang="en-US" dirty="0">
                <a:solidFill>
                  <a:srgbClr val="FF0000"/>
                </a:solidFill>
              </a:rPr>
              <a:t>Behaviorism Vs cognitivism </a:t>
            </a:r>
            <a:endParaRPr lang="en-IE" dirty="0">
              <a:solidFill>
                <a:srgbClr val="FF0000"/>
              </a:solidFill>
            </a:endParaRPr>
          </a:p>
        </p:txBody>
      </p:sp>
      <p:sp>
        <p:nvSpPr>
          <p:cNvPr id="3" name="Content Placeholder 2">
            <a:extLst>
              <a:ext uri="{FF2B5EF4-FFF2-40B4-BE49-F238E27FC236}">
                <a16:creationId xmlns="" xmlns:a16="http://schemas.microsoft.com/office/drawing/2014/main" id="{61DECCAB-8FF5-421D-B7C0-60E313D21E04}"/>
              </a:ext>
            </a:extLst>
          </p:cNvPr>
          <p:cNvSpPr>
            <a:spLocks noGrp="1"/>
          </p:cNvSpPr>
          <p:nvPr>
            <p:ph idx="1"/>
          </p:nvPr>
        </p:nvSpPr>
        <p:spPr/>
        <p:txBody>
          <a:bodyPr/>
          <a:lstStyle/>
          <a:p>
            <a:endParaRPr lang="en-US" dirty="0"/>
          </a:p>
          <a:p>
            <a:r>
              <a:rPr lang="en-US" dirty="0"/>
              <a:t>Behaviorism and Cognitivism are two learning theories that even though they have their differences, both theories emphasize the role that environmental conditions play in facilitating learning, as well as emphasis on the role of practice with corrective feedback.</a:t>
            </a:r>
            <a:endParaRPr lang="en-IE" dirty="0"/>
          </a:p>
        </p:txBody>
      </p:sp>
      <p:sp>
        <p:nvSpPr>
          <p:cNvPr id="4" name="Footer Placeholder 3">
            <a:extLst>
              <a:ext uri="{FF2B5EF4-FFF2-40B4-BE49-F238E27FC236}">
                <a16:creationId xmlns="" xmlns:a16="http://schemas.microsoft.com/office/drawing/2014/main" id="{87B03AA6-805A-4C72-819A-6E9B14F12289}"/>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360668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6A200EB-AF9A-4B70-81EC-3D1AA355BB90}"/>
              </a:ext>
            </a:extLst>
          </p:cNvPr>
          <p:cNvSpPr>
            <a:spLocks noGrp="1"/>
          </p:cNvSpPr>
          <p:nvPr>
            <p:ph type="title"/>
          </p:nvPr>
        </p:nvSpPr>
        <p:spPr/>
        <p:txBody>
          <a:bodyPr>
            <a:normAutofit fontScale="90000"/>
          </a:bodyPr>
          <a:lstStyle/>
          <a:p>
            <a:pPr algn="ctr"/>
            <a:r>
              <a:rPr lang="en-US" dirty="0">
                <a:solidFill>
                  <a:srgbClr val="FF0000"/>
                </a:solidFill>
              </a:rPr>
              <a:t>Consumer Buying Behavior </a:t>
            </a:r>
            <a:br>
              <a:rPr lang="en-US" dirty="0">
                <a:solidFill>
                  <a:srgbClr val="FF0000"/>
                </a:solidFill>
              </a:rPr>
            </a:br>
            <a:endParaRPr lang="en-IE" dirty="0">
              <a:solidFill>
                <a:srgbClr val="FF0000"/>
              </a:solidFill>
            </a:endParaRPr>
          </a:p>
        </p:txBody>
      </p:sp>
      <p:sp>
        <p:nvSpPr>
          <p:cNvPr id="3" name="Content Placeholder 2">
            <a:extLst>
              <a:ext uri="{FF2B5EF4-FFF2-40B4-BE49-F238E27FC236}">
                <a16:creationId xmlns="" xmlns:a16="http://schemas.microsoft.com/office/drawing/2014/main" id="{59A39DAD-8B5B-4241-A7DB-886954AE3210}"/>
              </a:ext>
            </a:extLst>
          </p:cNvPr>
          <p:cNvSpPr>
            <a:spLocks noGrp="1"/>
          </p:cNvSpPr>
          <p:nvPr>
            <p:ph idx="1"/>
          </p:nvPr>
        </p:nvSpPr>
        <p:spPr/>
        <p:txBody>
          <a:bodyPr>
            <a:normAutofit/>
          </a:bodyPr>
          <a:lstStyle/>
          <a:p>
            <a:r>
              <a:rPr lang="en-US" dirty="0"/>
              <a:t>Consumer Buying Behavior refers to the buying behavior of final consumers -individuals &amp; households who buy goods and services for personal consumption. </a:t>
            </a:r>
          </a:p>
          <a:p>
            <a:endParaRPr lang="en-US" dirty="0"/>
          </a:p>
          <a:p>
            <a:r>
              <a:rPr lang="en-US" dirty="0"/>
              <a:t>All these consumers make up the consumer market. </a:t>
            </a:r>
          </a:p>
          <a:p>
            <a:endParaRPr lang="en-US" dirty="0"/>
          </a:p>
          <a:p>
            <a:r>
              <a:rPr lang="en-US" dirty="0"/>
              <a:t>The central question for marketers is: </a:t>
            </a:r>
          </a:p>
          <a:p>
            <a:pPr lvl="1"/>
            <a:r>
              <a:rPr lang="en-US" dirty="0"/>
              <a:t>“How do consumers respond to various marketing efforts the company might use?” </a:t>
            </a:r>
            <a:endParaRPr lang="en-IE" dirty="0"/>
          </a:p>
        </p:txBody>
      </p:sp>
      <p:sp>
        <p:nvSpPr>
          <p:cNvPr id="5" name="Footer Placeholder 3">
            <a:extLst>
              <a:ext uri="{FF2B5EF4-FFF2-40B4-BE49-F238E27FC236}">
                <a16:creationId xmlns="" xmlns:a16="http://schemas.microsoft.com/office/drawing/2014/main" id="{97318B1D-9AD0-4F1C-91E6-119B66C0BCE0}"/>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4106140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CF04F29-80FC-48EB-8D64-DD3EB8FE527D}"/>
              </a:ext>
            </a:extLst>
          </p:cNvPr>
          <p:cNvSpPr>
            <a:spLocks noGrp="1"/>
          </p:cNvSpPr>
          <p:nvPr>
            <p:ph type="title"/>
          </p:nvPr>
        </p:nvSpPr>
        <p:spPr/>
        <p:txBody>
          <a:bodyPr>
            <a:normAutofit fontScale="90000"/>
          </a:bodyPr>
          <a:lstStyle/>
          <a:p>
            <a:pPr algn="ctr"/>
            <a:r>
              <a:rPr lang="en-US" dirty="0">
                <a:solidFill>
                  <a:srgbClr val="FF0000"/>
                </a:solidFill>
              </a:rPr>
              <a:t>Lawson’s model (Model of Buyer Behavior )</a:t>
            </a:r>
            <a:br>
              <a:rPr lang="en-US" dirty="0">
                <a:solidFill>
                  <a:srgbClr val="FF0000"/>
                </a:solidFill>
              </a:rPr>
            </a:br>
            <a:endParaRPr lang="en-IE" dirty="0">
              <a:solidFill>
                <a:srgbClr val="FF0000"/>
              </a:solidFill>
            </a:endParaRPr>
          </a:p>
        </p:txBody>
      </p:sp>
      <p:pic>
        <p:nvPicPr>
          <p:cNvPr id="5" name="Picture 4">
            <a:extLst>
              <a:ext uri="{FF2B5EF4-FFF2-40B4-BE49-F238E27FC236}">
                <a16:creationId xmlns="" xmlns:a16="http://schemas.microsoft.com/office/drawing/2014/main" id="{863DE9A6-130A-4552-99EF-585CFA9FB0DD}"/>
              </a:ext>
            </a:extLst>
          </p:cNvPr>
          <p:cNvPicPr>
            <a:picLocks noChangeAspect="1"/>
          </p:cNvPicPr>
          <p:nvPr/>
        </p:nvPicPr>
        <p:blipFill>
          <a:blip r:embed="rId2" cstate="print"/>
          <a:stretch>
            <a:fillRect/>
          </a:stretch>
        </p:blipFill>
        <p:spPr>
          <a:xfrm>
            <a:off x="1666875" y="1690690"/>
            <a:ext cx="8858251" cy="4200525"/>
          </a:xfrm>
          <a:prstGeom prst="rect">
            <a:avLst/>
          </a:prstGeom>
        </p:spPr>
      </p:pic>
      <p:sp>
        <p:nvSpPr>
          <p:cNvPr id="6" name="Footer Placeholder 3">
            <a:extLst>
              <a:ext uri="{FF2B5EF4-FFF2-40B4-BE49-F238E27FC236}">
                <a16:creationId xmlns="" xmlns:a16="http://schemas.microsoft.com/office/drawing/2014/main" id="{5A3360B7-F362-4F3B-B425-F8862F06B9CF}"/>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1847630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C2EE5569-9CD9-4C12-A809-F2765BF915F9}"/>
              </a:ext>
            </a:extLst>
          </p:cNvPr>
          <p:cNvSpPr>
            <a:spLocks noGrp="1"/>
          </p:cNvSpPr>
          <p:nvPr>
            <p:ph type="title"/>
          </p:nvPr>
        </p:nvSpPr>
        <p:spPr/>
        <p:txBody>
          <a:bodyPr>
            <a:normAutofit fontScale="90000"/>
          </a:bodyPr>
          <a:lstStyle/>
          <a:p>
            <a:pPr algn="ctr"/>
            <a:r>
              <a:rPr lang="en-US" dirty="0">
                <a:solidFill>
                  <a:srgbClr val="FF0000"/>
                </a:solidFill>
              </a:rPr>
              <a:t>Lawson’s model (Factors Influencing Consumer Behavior)</a:t>
            </a:r>
            <a:br>
              <a:rPr lang="en-US" dirty="0">
                <a:solidFill>
                  <a:srgbClr val="FF0000"/>
                </a:solidFill>
              </a:rPr>
            </a:br>
            <a:endParaRPr lang="en-IE" dirty="0">
              <a:solidFill>
                <a:srgbClr val="FF0000"/>
              </a:solidFill>
            </a:endParaRPr>
          </a:p>
        </p:txBody>
      </p:sp>
      <p:pic>
        <p:nvPicPr>
          <p:cNvPr id="5" name="Picture 4">
            <a:extLst>
              <a:ext uri="{FF2B5EF4-FFF2-40B4-BE49-F238E27FC236}">
                <a16:creationId xmlns="" xmlns:a16="http://schemas.microsoft.com/office/drawing/2014/main" id="{15160DEB-27B7-4CEE-A44C-CF30D57378FE}"/>
              </a:ext>
            </a:extLst>
          </p:cNvPr>
          <p:cNvPicPr>
            <a:picLocks noChangeAspect="1"/>
          </p:cNvPicPr>
          <p:nvPr/>
        </p:nvPicPr>
        <p:blipFill>
          <a:blip r:embed="rId2" cstate="print"/>
          <a:stretch>
            <a:fillRect/>
          </a:stretch>
        </p:blipFill>
        <p:spPr>
          <a:xfrm>
            <a:off x="1481138" y="1690690"/>
            <a:ext cx="9229725" cy="4657725"/>
          </a:xfrm>
          <a:prstGeom prst="rect">
            <a:avLst/>
          </a:prstGeom>
        </p:spPr>
      </p:pic>
      <p:sp>
        <p:nvSpPr>
          <p:cNvPr id="6" name="Footer Placeholder 3">
            <a:extLst>
              <a:ext uri="{FF2B5EF4-FFF2-40B4-BE49-F238E27FC236}">
                <a16:creationId xmlns="" xmlns:a16="http://schemas.microsoft.com/office/drawing/2014/main" id="{BC2C0237-F864-4CC6-BB4D-D5AD22930941}"/>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956554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A23BE669-CE0C-4141-B52C-A59BBA412A5E}"/>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
        <p:nvSpPr>
          <p:cNvPr id="5" name="Title 1">
            <a:extLst>
              <a:ext uri="{FF2B5EF4-FFF2-40B4-BE49-F238E27FC236}">
                <a16:creationId xmlns="" xmlns:a16="http://schemas.microsoft.com/office/drawing/2014/main" id="{116038E3-01BA-4509-AD20-59045985976B}"/>
              </a:ext>
            </a:extLst>
          </p:cNvPr>
          <p:cNvSpPr>
            <a:spLocks noGrp="1"/>
          </p:cNvSpPr>
          <p:nvPr>
            <p:ph type="title"/>
          </p:nvPr>
        </p:nvSpPr>
        <p:spPr/>
        <p:txBody>
          <a:bodyPr>
            <a:normAutofit fontScale="90000"/>
          </a:bodyPr>
          <a:lstStyle/>
          <a:p>
            <a:pPr algn="ctr"/>
            <a:r>
              <a:rPr lang="en-US" dirty="0">
                <a:solidFill>
                  <a:srgbClr val="FF0000"/>
                </a:solidFill>
              </a:rPr>
              <a:t>Lawson’s model (Buyer Decision Process )</a:t>
            </a:r>
            <a:br>
              <a:rPr lang="en-US" dirty="0">
                <a:solidFill>
                  <a:srgbClr val="FF0000"/>
                </a:solidFill>
              </a:rPr>
            </a:br>
            <a:endParaRPr lang="en-IE" dirty="0">
              <a:solidFill>
                <a:srgbClr val="FF0000"/>
              </a:solidFill>
            </a:endParaRPr>
          </a:p>
        </p:txBody>
      </p:sp>
      <p:pic>
        <p:nvPicPr>
          <p:cNvPr id="6" name="Picture 5">
            <a:extLst>
              <a:ext uri="{FF2B5EF4-FFF2-40B4-BE49-F238E27FC236}">
                <a16:creationId xmlns="" xmlns:a16="http://schemas.microsoft.com/office/drawing/2014/main" id="{E6367E63-A301-4680-8E97-17C20BC0B814}"/>
              </a:ext>
            </a:extLst>
          </p:cNvPr>
          <p:cNvPicPr>
            <a:picLocks noChangeAspect="1"/>
          </p:cNvPicPr>
          <p:nvPr/>
        </p:nvPicPr>
        <p:blipFill>
          <a:blip r:embed="rId2" cstate="print"/>
          <a:stretch>
            <a:fillRect/>
          </a:stretch>
        </p:blipFill>
        <p:spPr>
          <a:xfrm>
            <a:off x="1738314" y="1546227"/>
            <a:ext cx="8715375" cy="4810125"/>
          </a:xfrm>
          <a:prstGeom prst="rect">
            <a:avLst/>
          </a:prstGeom>
        </p:spPr>
      </p:pic>
    </p:spTree>
    <p:extLst>
      <p:ext uri="{BB962C8B-B14F-4D97-AF65-F5344CB8AC3E}">
        <p14:creationId xmlns="" xmlns:p14="http://schemas.microsoft.com/office/powerpoint/2010/main" val="848406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B1834DDF-8BD5-4A30-9B5D-F7A50F50EC0D}"/>
              </a:ext>
            </a:extLst>
          </p:cNvPr>
          <p:cNvSpPr>
            <a:spLocks noGrp="1"/>
          </p:cNvSpPr>
          <p:nvPr>
            <p:ph type="title"/>
          </p:nvPr>
        </p:nvSpPr>
        <p:spPr/>
        <p:txBody>
          <a:bodyPr/>
          <a:lstStyle/>
          <a:p>
            <a:pPr algn="ctr"/>
            <a:r>
              <a:rPr lang="sv-SE" dirty="0">
                <a:solidFill>
                  <a:srgbClr val="FF0000"/>
                </a:solidFill>
              </a:rPr>
              <a:t>The Engel Kollat Blackwell (EKB) model</a:t>
            </a:r>
            <a:endParaRPr lang="en-IE" dirty="0">
              <a:solidFill>
                <a:srgbClr val="FF0000"/>
              </a:solidFill>
            </a:endParaRPr>
          </a:p>
        </p:txBody>
      </p:sp>
      <p:sp>
        <p:nvSpPr>
          <p:cNvPr id="3" name="Content Placeholder 2">
            <a:extLst>
              <a:ext uri="{FF2B5EF4-FFF2-40B4-BE49-F238E27FC236}">
                <a16:creationId xmlns="" xmlns:a16="http://schemas.microsoft.com/office/drawing/2014/main" id="{32859104-1D50-44A1-8919-4022AF2C9BBC}"/>
              </a:ext>
            </a:extLst>
          </p:cNvPr>
          <p:cNvSpPr>
            <a:spLocks noGrp="1"/>
          </p:cNvSpPr>
          <p:nvPr>
            <p:ph idx="1"/>
          </p:nvPr>
        </p:nvSpPr>
        <p:spPr/>
        <p:txBody>
          <a:bodyPr>
            <a:normAutofit/>
          </a:bodyPr>
          <a:lstStyle/>
          <a:p>
            <a:r>
              <a:rPr lang="en-US" dirty="0"/>
              <a:t>The EKB model of consumer behavior was originally designed to serve  as framework for organizing the fast growing body of knowledge concerning consumer behavior.</a:t>
            </a:r>
          </a:p>
          <a:p>
            <a:endParaRPr lang="en-US" dirty="0"/>
          </a:p>
          <a:p>
            <a:r>
              <a:rPr lang="en-US" dirty="0"/>
              <a:t>This model talks of consumer behavior as a decision making process in the form of steps (activities) and other related variables which occur over a period of time.</a:t>
            </a:r>
          </a:p>
          <a:p>
            <a:endParaRPr lang="en-US" dirty="0"/>
          </a:p>
          <a:p>
            <a:r>
              <a:rPr lang="en-US" dirty="0"/>
              <a:t>Essentially this is a conscious problem solving and learning model of consumer behavior.</a:t>
            </a:r>
          </a:p>
          <a:p>
            <a:endParaRPr lang="en-US" dirty="0"/>
          </a:p>
          <a:p>
            <a:endParaRPr lang="en-IE" dirty="0"/>
          </a:p>
        </p:txBody>
      </p:sp>
      <p:sp>
        <p:nvSpPr>
          <p:cNvPr id="5" name="Footer Placeholder 3">
            <a:extLst>
              <a:ext uri="{FF2B5EF4-FFF2-40B4-BE49-F238E27FC236}">
                <a16:creationId xmlns="" xmlns:a16="http://schemas.microsoft.com/office/drawing/2014/main" id="{9F5F4988-9C2F-41D0-B3E2-5C6C9044BD08}"/>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271249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8C84C6-7774-4B27-9D37-CE5AC8A109CB}"/>
              </a:ext>
            </a:extLst>
          </p:cNvPr>
          <p:cNvSpPr>
            <a:spLocks noGrp="1"/>
          </p:cNvSpPr>
          <p:nvPr>
            <p:ph type="title"/>
          </p:nvPr>
        </p:nvSpPr>
        <p:spPr/>
        <p:txBody>
          <a:bodyPr/>
          <a:lstStyle/>
          <a:p>
            <a:pPr algn="ctr"/>
            <a:r>
              <a:rPr lang="sv-SE" dirty="0">
                <a:solidFill>
                  <a:srgbClr val="FF0000"/>
                </a:solidFill>
              </a:rPr>
              <a:t>EKB model continue ...</a:t>
            </a:r>
            <a:endParaRPr lang="en-IE" dirty="0">
              <a:solidFill>
                <a:srgbClr val="FF0000"/>
              </a:solidFill>
            </a:endParaRPr>
          </a:p>
        </p:txBody>
      </p:sp>
      <p:sp>
        <p:nvSpPr>
          <p:cNvPr id="3" name="Content Placeholder 2">
            <a:extLst>
              <a:ext uri="{FF2B5EF4-FFF2-40B4-BE49-F238E27FC236}">
                <a16:creationId xmlns="" xmlns:a16="http://schemas.microsoft.com/office/drawing/2014/main" id="{16D64AD5-F3C9-4E13-BBD8-8D13F302F38A}"/>
              </a:ext>
            </a:extLst>
          </p:cNvPr>
          <p:cNvSpPr>
            <a:spLocks noGrp="1"/>
          </p:cNvSpPr>
          <p:nvPr>
            <p:ph idx="1"/>
          </p:nvPr>
        </p:nvSpPr>
        <p:spPr/>
        <p:txBody>
          <a:bodyPr>
            <a:normAutofit lnSpcReduction="10000"/>
          </a:bodyPr>
          <a:lstStyle/>
          <a:p>
            <a:r>
              <a:rPr lang="en-US" dirty="0"/>
              <a:t>This model talks about consumer behavior as a decision making process in the form of five steps (activities) and other related variables which occur over a period of time.</a:t>
            </a:r>
          </a:p>
          <a:p>
            <a:endParaRPr lang="en-IE" dirty="0"/>
          </a:p>
          <a:p>
            <a:r>
              <a:rPr lang="en-US" dirty="0"/>
              <a:t> 5 steps involved in the decision making process: </a:t>
            </a:r>
          </a:p>
          <a:p>
            <a:pPr lvl="1"/>
            <a:r>
              <a:rPr lang="en-US" dirty="0"/>
              <a:t>Problem Recognition. </a:t>
            </a:r>
          </a:p>
          <a:p>
            <a:pPr lvl="1"/>
            <a:r>
              <a:rPr lang="en-US" dirty="0"/>
              <a:t>Information Search. </a:t>
            </a:r>
          </a:p>
          <a:p>
            <a:pPr lvl="1"/>
            <a:r>
              <a:rPr lang="en-US" dirty="0"/>
              <a:t>Alternative Evaluation. </a:t>
            </a:r>
          </a:p>
          <a:p>
            <a:pPr lvl="1"/>
            <a:r>
              <a:rPr lang="en-US" dirty="0"/>
              <a:t>Choice. </a:t>
            </a:r>
          </a:p>
          <a:p>
            <a:pPr lvl="1"/>
            <a:r>
              <a:rPr lang="en-US" dirty="0"/>
              <a:t>Outcome.</a:t>
            </a:r>
            <a:endParaRPr lang="en-IE" dirty="0"/>
          </a:p>
        </p:txBody>
      </p:sp>
      <p:sp>
        <p:nvSpPr>
          <p:cNvPr id="4" name="Footer Placeholder 3">
            <a:extLst>
              <a:ext uri="{FF2B5EF4-FFF2-40B4-BE49-F238E27FC236}">
                <a16:creationId xmlns="" xmlns:a16="http://schemas.microsoft.com/office/drawing/2014/main" id="{5A9340B6-7099-42D9-8CC7-C8C3429770B1}"/>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703653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1B73A-A059-425D-A31A-3946FF73974F}"/>
              </a:ext>
            </a:extLst>
          </p:cNvPr>
          <p:cNvSpPr>
            <a:spLocks noGrp="1"/>
          </p:cNvSpPr>
          <p:nvPr>
            <p:ph type="title"/>
          </p:nvPr>
        </p:nvSpPr>
        <p:spPr/>
        <p:txBody>
          <a:bodyPr/>
          <a:lstStyle/>
          <a:p>
            <a:pPr algn="ctr"/>
            <a:r>
              <a:rPr lang="en-IE" dirty="0">
                <a:solidFill>
                  <a:srgbClr val="FF0000"/>
                </a:solidFill>
              </a:rPr>
              <a:t>Today</a:t>
            </a:r>
          </a:p>
        </p:txBody>
      </p:sp>
      <p:sp>
        <p:nvSpPr>
          <p:cNvPr id="3" name="Content Placeholder 2">
            <a:extLst>
              <a:ext uri="{FF2B5EF4-FFF2-40B4-BE49-F238E27FC236}">
                <a16:creationId xmlns="" xmlns:a16="http://schemas.microsoft.com/office/drawing/2014/main" id="{FF89DB49-CAF2-46CB-8F7F-1B7C24021B95}"/>
              </a:ext>
            </a:extLst>
          </p:cNvPr>
          <p:cNvSpPr>
            <a:spLocks noGrp="1"/>
          </p:cNvSpPr>
          <p:nvPr>
            <p:ph idx="1"/>
          </p:nvPr>
        </p:nvSpPr>
        <p:spPr/>
        <p:txBody>
          <a:bodyPr/>
          <a:lstStyle/>
          <a:p>
            <a:r>
              <a:rPr lang="en-IE" b="1" dirty="0" smtClean="0"/>
              <a:t>Consumer </a:t>
            </a:r>
            <a:r>
              <a:rPr lang="en-IE" b="1" dirty="0" smtClean="0"/>
              <a:t>Behaviour models</a:t>
            </a:r>
          </a:p>
          <a:p>
            <a:r>
              <a:rPr lang="en-IE" dirty="0" smtClean="0"/>
              <a:t>Behaviourist v </a:t>
            </a:r>
            <a:r>
              <a:rPr lang="en-IE" dirty="0" err="1" smtClean="0"/>
              <a:t>Cognitivist</a:t>
            </a:r>
            <a:r>
              <a:rPr lang="en-IE" dirty="0" smtClean="0"/>
              <a:t>, Lawson’s, EKB, and Howard and </a:t>
            </a:r>
            <a:r>
              <a:rPr lang="en-IE" dirty="0" err="1" smtClean="0"/>
              <a:t>Sheth’s</a:t>
            </a:r>
            <a:r>
              <a:rPr lang="en-IE" dirty="0" smtClean="0"/>
              <a:t> models</a:t>
            </a:r>
          </a:p>
          <a:p>
            <a:pPr marL="0" indent="0">
              <a:buNone/>
            </a:pPr>
            <a:endParaRPr lang="en-IE" dirty="0"/>
          </a:p>
        </p:txBody>
      </p:sp>
    </p:spTree>
    <p:extLst>
      <p:ext uri="{BB962C8B-B14F-4D97-AF65-F5344CB8AC3E}">
        <p14:creationId xmlns="" xmlns:p14="http://schemas.microsoft.com/office/powerpoint/2010/main" val="3089742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103574-1067-48F4-9CC3-ACCE43357DDE}"/>
              </a:ext>
            </a:extLst>
          </p:cNvPr>
          <p:cNvSpPr>
            <a:spLocks noGrp="1"/>
          </p:cNvSpPr>
          <p:nvPr>
            <p:ph type="title"/>
          </p:nvPr>
        </p:nvSpPr>
        <p:spPr/>
        <p:txBody>
          <a:bodyPr>
            <a:normAutofit fontScale="90000"/>
          </a:bodyPr>
          <a:lstStyle/>
          <a:p>
            <a:pPr algn="ctr"/>
            <a:r>
              <a:rPr lang="en-US" dirty="0"/>
              <a:t> </a:t>
            </a:r>
            <a:r>
              <a:rPr lang="en-US" dirty="0">
                <a:solidFill>
                  <a:srgbClr val="FF0000"/>
                </a:solidFill>
              </a:rPr>
              <a:t>Other related Variables included in this model</a:t>
            </a:r>
            <a:endParaRPr lang="en-IE" dirty="0">
              <a:solidFill>
                <a:srgbClr val="FF0000"/>
              </a:solidFill>
            </a:endParaRPr>
          </a:p>
        </p:txBody>
      </p:sp>
      <p:sp>
        <p:nvSpPr>
          <p:cNvPr id="3" name="Content Placeholder 2">
            <a:extLst>
              <a:ext uri="{FF2B5EF4-FFF2-40B4-BE49-F238E27FC236}">
                <a16:creationId xmlns="" xmlns:a16="http://schemas.microsoft.com/office/drawing/2014/main" id="{2C2B682D-68E8-4682-B2E9-E589B644E46C}"/>
              </a:ext>
            </a:extLst>
          </p:cNvPr>
          <p:cNvSpPr>
            <a:spLocks noGrp="1"/>
          </p:cNvSpPr>
          <p:nvPr>
            <p:ph idx="1"/>
          </p:nvPr>
        </p:nvSpPr>
        <p:spPr/>
        <p:txBody>
          <a:bodyPr>
            <a:normAutofit fontScale="92500" lnSpcReduction="10000"/>
          </a:bodyPr>
          <a:lstStyle/>
          <a:p>
            <a:pPr marL="0" indent="0">
              <a:buNone/>
            </a:pPr>
            <a:endParaRPr lang="en-IE" dirty="0"/>
          </a:p>
          <a:p>
            <a:r>
              <a:rPr lang="en-IE" dirty="0"/>
              <a:t>Information input. </a:t>
            </a:r>
          </a:p>
          <a:p>
            <a:endParaRPr lang="en-IE" dirty="0"/>
          </a:p>
          <a:p>
            <a:r>
              <a:rPr lang="en-IE" dirty="0"/>
              <a:t>Information processing. </a:t>
            </a:r>
          </a:p>
          <a:p>
            <a:endParaRPr lang="en-IE" dirty="0"/>
          </a:p>
          <a:p>
            <a:r>
              <a:rPr lang="en-IE" dirty="0"/>
              <a:t>Product – brand evaluation.</a:t>
            </a:r>
          </a:p>
          <a:p>
            <a:endParaRPr lang="en-IE" dirty="0"/>
          </a:p>
          <a:p>
            <a:r>
              <a:rPr lang="en-IE" dirty="0"/>
              <a:t>General motivating influences.</a:t>
            </a:r>
          </a:p>
          <a:p>
            <a:endParaRPr lang="en-IE" dirty="0"/>
          </a:p>
          <a:p>
            <a:r>
              <a:rPr lang="en-IE" dirty="0"/>
              <a:t>Internationalised environment influence.</a:t>
            </a:r>
          </a:p>
        </p:txBody>
      </p:sp>
      <p:sp>
        <p:nvSpPr>
          <p:cNvPr id="4" name="Footer Placeholder 3">
            <a:extLst>
              <a:ext uri="{FF2B5EF4-FFF2-40B4-BE49-F238E27FC236}">
                <a16:creationId xmlns="" xmlns:a16="http://schemas.microsoft.com/office/drawing/2014/main" id="{EFF25B31-A5FA-46F4-B660-378222235AD3}"/>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611509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4C449D-EC07-4693-921C-9D7D1B5DE579}"/>
              </a:ext>
            </a:extLst>
          </p:cNvPr>
          <p:cNvSpPr>
            <a:spLocks noGrp="1"/>
          </p:cNvSpPr>
          <p:nvPr>
            <p:ph type="title"/>
          </p:nvPr>
        </p:nvSpPr>
        <p:spPr>
          <a:xfrm>
            <a:off x="549215" y="388188"/>
            <a:ext cx="10972800" cy="665269"/>
          </a:xfrm>
        </p:spPr>
        <p:txBody>
          <a:bodyPr>
            <a:normAutofit fontScale="90000"/>
          </a:bodyPr>
          <a:lstStyle/>
          <a:p>
            <a:pPr algn="ctr"/>
            <a:r>
              <a:rPr lang="en-IE" dirty="0">
                <a:solidFill>
                  <a:srgbClr val="FF0000"/>
                </a:solidFill>
              </a:rPr>
              <a:t>The Model</a:t>
            </a:r>
          </a:p>
        </p:txBody>
      </p:sp>
      <p:sp>
        <p:nvSpPr>
          <p:cNvPr id="4" name="Footer Placeholder 3">
            <a:extLst>
              <a:ext uri="{FF2B5EF4-FFF2-40B4-BE49-F238E27FC236}">
                <a16:creationId xmlns="" xmlns:a16="http://schemas.microsoft.com/office/drawing/2014/main" id="{73E74805-E599-48DB-807A-11CB8D9F9E26}"/>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pic>
        <p:nvPicPr>
          <p:cNvPr id="5" name="Picture 4">
            <a:extLst>
              <a:ext uri="{FF2B5EF4-FFF2-40B4-BE49-F238E27FC236}">
                <a16:creationId xmlns="" xmlns:a16="http://schemas.microsoft.com/office/drawing/2014/main" id="{737F3701-C8DB-47BD-974A-BC4636CFB542}"/>
              </a:ext>
            </a:extLst>
          </p:cNvPr>
          <p:cNvPicPr>
            <a:picLocks noChangeAspect="1"/>
          </p:cNvPicPr>
          <p:nvPr/>
        </p:nvPicPr>
        <p:blipFill>
          <a:blip r:embed="rId2" cstate="print"/>
          <a:stretch>
            <a:fillRect/>
          </a:stretch>
        </p:blipFill>
        <p:spPr>
          <a:xfrm>
            <a:off x="2412354" y="1053642"/>
            <a:ext cx="7436304" cy="5189069"/>
          </a:xfrm>
          <a:prstGeom prst="rect">
            <a:avLst/>
          </a:prstGeom>
        </p:spPr>
      </p:pic>
    </p:spTree>
    <p:extLst>
      <p:ext uri="{BB962C8B-B14F-4D97-AF65-F5344CB8AC3E}">
        <p14:creationId xmlns="" xmlns:p14="http://schemas.microsoft.com/office/powerpoint/2010/main" val="2385234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3D3873C2-A93E-4933-A599-69F9529F10DE}"/>
              </a:ext>
            </a:extLst>
          </p:cNvPr>
          <p:cNvSpPr>
            <a:spLocks noGrp="1"/>
          </p:cNvSpPr>
          <p:nvPr>
            <p:ph type="title"/>
          </p:nvPr>
        </p:nvSpPr>
        <p:spPr/>
        <p:txBody>
          <a:bodyPr/>
          <a:lstStyle/>
          <a:p>
            <a:pPr algn="ctr"/>
            <a:r>
              <a:rPr lang="en-IE" dirty="0">
                <a:solidFill>
                  <a:srgbClr val="FF0000"/>
                </a:solidFill>
              </a:rPr>
              <a:t>About the Model</a:t>
            </a:r>
          </a:p>
        </p:txBody>
      </p:sp>
      <p:sp>
        <p:nvSpPr>
          <p:cNvPr id="3" name="Content Placeholder 2">
            <a:extLst>
              <a:ext uri="{FF2B5EF4-FFF2-40B4-BE49-F238E27FC236}">
                <a16:creationId xmlns="" xmlns:a16="http://schemas.microsoft.com/office/drawing/2014/main" id="{81DE7A07-DA1D-45EC-B477-00795D97CC8A}"/>
              </a:ext>
            </a:extLst>
          </p:cNvPr>
          <p:cNvSpPr>
            <a:spLocks noGrp="1"/>
          </p:cNvSpPr>
          <p:nvPr>
            <p:ph idx="1"/>
          </p:nvPr>
        </p:nvSpPr>
        <p:spPr/>
        <p:txBody>
          <a:bodyPr>
            <a:normAutofit fontScale="92500" lnSpcReduction="20000"/>
          </a:bodyPr>
          <a:lstStyle/>
          <a:p>
            <a:endParaRPr lang="en-US" dirty="0"/>
          </a:p>
          <a:p>
            <a:r>
              <a:rPr lang="en-US" dirty="0"/>
              <a:t>The model has emphasized on the conscious decision making process adopted by a consumer. </a:t>
            </a:r>
          </a:p>
          <a:p>
            <a:endParaRPr lang="en-US" dirty="0"/>
          </a:p>
          <a:p>
            <a:r>
              <a:rPr lang="en-US" dirty="0"/>
              <a:t>The model is easy to understand and is flexible.</a:t>
            </a:r>
          </a:p>
          <a:p>
            <a:endParaRPr lang="en-US" dirty="0"/>
          </a:p>
          <a:p>
            <a:r>
              <a:rPr lang="en-US" dirty="0"/>
              <a:t>This model recognizes that a consumer may not go through all the steps always. This is because in case of repeat purchases the consumer may bypass some of the steps.</a:t>
            </a:r>
          </a:p>
          <a:p>
            <a:endParaRPr lang="en-US" dirty="0"/>
          </a:p>
          <a:p>
            <a:r>
              <a:rPr lang="en-US" dirty="0"/>
              <a:t>One limitation, the inclusion of environmental variables and general motivating influences but not specifying the effect of these on the buyer behavior.</a:t>
            </a:r>
          </a:p>
          <a:p>
            <a:endParaRPr lang="en-IE" dirty="0"/>
          </a:p>
        </p:txBody>
      </p:sp>
      <p:sp>
        <p:nvSpPr>
          <p:cNvPr id="4" name="Footer Placeholder 3">
            <a:extLst>
              <a:ext uri="{FF2B5EF4-FFF2-40B4-BE49-F238E27FC236}">
                <a16:creationId xmlns="" xmlns:a16="http://schemas.microsoft.com/office/drawing/2014/main" id="{4BE51374-D332-4CCE-9879-E6CE5DD5FCA6}"/>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 xmlns:p14="http://schemas.microsoft.com/office/powerpoint/2010/main" val="3413370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67522C02-B40C-4A60-B77C-B6A88CC0D2BF}"/>
              </a:ext>
            </a:extLst>
          </p:cNvPr>
          <p:cNvSpPr>
            <a:spLocks noGrp="1"/>
          </p:cNvSpPr>
          <p:nvPr>
            <p:ph type="title"/>
          </p:nvPr>
        </p:nvSpPr>
        <p:spPr/>
        <p:txBody>
          <a:bodyPr/>
          <a:lstStyle/>
          <a:p>
            <a:pPr algn="ctr"/>
            <a:r>
              <a:rPr lang="en-IE" dirty="0">
                <a:solidFill>
                  <a:srgbClr val="FF0000"/>
                </a:solidFill>
              </a:rPr>
              <a:t>Howard and </a:t>
            </a:r>
            <a:r>
              <a:rPr lang="en-IE" dirty="0" err="1">
                <a:solidFill>
                  <a:srgbClr val="FF0000"/>
                </a:solidFill>
              </a:rPr>
              <a:t>Sheth</a:t>
            </a:r>
            <a:r>
              <a:rPr lang="en-IE" dirty="0">
                <a:solidFill>
                  <a:srgbClr val="FF0000"/>
                </a:solidFill>
              </a:rPr>
              <a:t> models</a:t>
            </a:r>
          </a:p>
        </p:txBody>
      </p:sp>
      <p:sp>
        <p:nvSpPr>
          <p:cNvPr id="3" name="Content Placeholder 2">
            <a:extLst>
              <a:ext uri="{FF2B5EF4-FFF2-40B4-BE49-F238E27FC236}">
                <a16:creationId xmlns="" xmlns:a16="http://schemas.microsoft.com/office/drawing/2014/main" id="{BC0FCC47-3FB9-4070-8A67-4D9D93EBC3FC}"/>
              </a:ext>
            </a:extLst>
          </p:cNvPr>
          <p:cNvSpPr>
            <a:spLocks noGrp="1"/>
          </p:cNvSpPr>
          <p:nvPr>
            <p:ph idx="1"/>
          </p:nvPr>
        </p:nvSpPr>
        <p:spPr/>
        <p:txBody>
          <a:bodyPr/>
          <a:lstStyle/>
          <a:p>
            <a:r>
              <a:rPr lang="en-US" dirty="0"/>
              <a:t>The Howard </a:t>
            </a:r>
            <a:r>
              <a:rPr lang="en-US" dirty="0" err="1"/>
              <a:t>Sheth</a:t>
            </a:r>
            <a:r>
              <a:rPr lang="en-US" dirty="0"/>
              <a:t> Model is an approach for analyzing the combined impact of the social, psychological and marketing factors on the buying behavior or preference of the consumers and the industrial buyers into a logical order of information processing.</a:t>
            </a:r>
            <a:endParaRPr lang="en-IE" dirty="0"/>
          </a:p>
        </p:txBody>
      </p:sp>
    </p:spTree>
    <p:extLst>
      <p:ext uri="{BB962C8B-B14F-4D97-AF65-F5344CB8AC3E}">
        <p14:creationId xmlns="" xmlns:p14="http://schemas.microsoft.com/office/powerpoint/2010/main" val="934074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4DB3D6E1-C617-4E40-AA5E-67D6466BA52B}"/>
              </a:ext>
            </a:extLst>
          </p:cNvPr>
          <p:cNvSpPr>
            <a:spLocks noGrp="1"/>
          </p:cNvSpPr>
          <p:nvPr>
            <p:ph type="title"/>
          </p:nvPr>
        </p:nvSpPr>
        <p:spPr/>
        <p:txBody>
          <a:bodyPr>
            <a:normAutofit fontScale="90000"/>
          </a:bodyPr>
          <a:lstStyle/>
          <a:p>
            <a:pPr algn="ctr"/>
            <a:r>
              <a:rPr lang="en-US" dirty="0">
                <a:solidFill>
                  <a:srgbClr val="FF0000"/>
                </a:solidFill>
              </a:rPr>
              <a:t>Three Levels of Decision-Making in Howard </a:t>
            </a:r>
            <a:r>
              <a:rPr lang="en-US" dirty="0" err="1">
                <a:solidFill>
                  <a:srgbClr val="FF0000"/>
                </a:solidFill>
              </a:rPr>
              <a:t>Sheth</a:t>
            </a:r>
            <a:r>
              <a:rPr lang="en-US" dirty="0">
                <a:solidFill>
                  <a:srgbClr val="FF0000"/>
                </a:solidFill>
              </a:rPr>
              <a:t> Model</a:t>
            </a:r>
          </a:p>
        </p:txBody>
      </p:sp>
      <p:sp>
        <p:nvSpPr>
          <p:cNvPr id="3" name="Content Placeholder 2">
            <a:extLst>
              <a:ext uri="{FF2B5EF4-FFF2-40B4-BE49-F238E27FC236}">
                <a16:creationId xmlns="" xmlns:a16="http://schemas.microsoft.com/office/drawing/2014/main" id="{E5367FDF-802F-45AF-87E4-5D654C1BB835}"/>
              </a:ext>
            </a:extLst>
          </p:cNvPr>
          <p:cNvSpPr>
            <a:spLocks noGrp="1"/>
          </p:cNvSpPr>
          <p:nvPr>
            <p:ph idx="1"/>
          </p:nvPr>
        </p:nvSpPr>
        <p:spPr/>
        <p:txBody>
          <a:bodyPr/>
          <a:lstStyle/>
          <a:p>
            <a:r>
              <a:rPr lang="en-IE" b="1" dirty="0"/>
              <a:t>Extensive Problem Solving</a:t>
            </a:r>
            <a:r>
              <a:rPr lang="en-IE" dirty="0"/>
              <a:t>: </a:t>
            </a:r>
            <a:r>
              <a:rPr lang="en-US" dirty="0"/>
              <a:t>This is the initial stage of decision-making, where the buyer is new to the market. He/she has no or little information about the brands and has no preference for a particular product or service.</a:t>
            </a:r>
          </a:p>
          <a:p>
            <a:endParaRPr lang="en-US" dirty="0"/>
          </a:p>
          <a:p>
            <a:r>
              <a:rPr lang="en-US" dirty="0"/>
              <a:t>Thus, a consumer is an information seeker at this level, who check out different brands available in the market, before making a buying decision.</a:t>
            </a:r>
            <a:endParaRPr lang="en-IE" dirty="0"/>
          </a:p>
          <a:p>
            <a:endParaRPr lang="en-IE" dirty="0"/>
          </a:p>
        </p:txBody>
      </p:sp>
    </p:spTree>
    <p:extLst>
      <p:ext uri="{BB962C8B-B14F-4D97-AF65-F5344CB8AC3E}">
        <p14:creationId xmlns="" xmlns:p14="http://schemas.microsoft.com/office/powerpoint/2010/main" val="336074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60FC1C8C-83AA-4B04-B95D-7A66C9F0BAF2}"/>
              </a:ext>
            </a:extLst>
          </p:cNvPr>
          <p:cNvSpPr>
            <a:spLocks noGrp="1"/>
          </p:cNvSpPr>
          <p:nvPr>
            <p:ph type="title"/>
          </p:nvPr>
        </p:nvSpPr>
        <p:spPr/>
        <p:txBody>
          <a:bodyPr>
            <a:normAutofit fontScale="90000"/>
          </a:bodyPr>
          <a:lstStyle/>
          <a:p>
            <a:pPr algn="ctr"/>
            <a:r>
              <a:rPr lang="en-US" dirty="0">
                <a:solidFill>
                  <a:srgbClr val="FF0000"/>
                </a:solidFill>
              </a:rPr>
              <a:t>Three Levels of Decision-Making in Howard </a:t>
            </a:r>
            <a:r>
              <a:rPr lang="en-US" dirty="0" err="1">
                <a:solidFill>
                  <a:srgbClr val="FF0000"/>
                </a:solidFill>
              </a:rPr>
              <a:t>Sheth</a:t>
            </a:r>
            <a:r>
              <a:rPr lang="en-US" dirty="0">
                <a:solidFill>
                  <a:srgbClr val="FF0000"/>
                </a:solidFill>
              </a:rPr>
              <a:t> Model</a:t>
            </a:r>
            <a:endParaRPr lang="en-IE" dirty="0">
              <a:solidFill>
                <a:srgbClr val="FF0000"/>
              </a:solidFill>
            </a:endParaRPr>
          </a:p>
        </p:txBody>
      </p:sp>
      <p:sp>
        <p:nvSpPr>
          <p:cNvPr id="3" name="Content Placeholder 2">
            <a:extLst>
              <a:ext uri="{FF2B5EF4-FFF2-40B4-BE49-F238E27FC236}">
                <a16:creationId xmlns="" xmlns:a16="http://schemas.microsoft.com/office/drawing/2014/main" id="{A80F533C-4AD2-436E-AA12-2D5545931997}"/>
              </a:ext>
            </a:extLst>
          </p:cNvPr>
          <p:cNvSpPr>
            <a:spLocks noGrp="1"/>
          </p:cNvSpPr>
          <p:nvPr>
            <p:ph idx="1"/>
          </p:nvPr>
        </p:nvSpPr>
        <p:spPr/>
        <p:txBody>
          <a:bodyPr/>
          <a:lstStyle/>
          <a:p>
            <a:r>
              <a:rPr lang="en-IE" b="1" dirty="0"/>
              <a:t>Limited Problem Solving: </a:t>
            </a:r>
            <a:r>
              <a:rPr lang="en-US" dirty="0"/>
              <a:t>At this level, the buyer has inadequate or incomplete information about the product, market or the brands operating in it. Sometimes the buyer is confused among the various alternatives.</a:t>
            </a:r>
          </a:p>
          <a:p>
            <a:endParaRPr lang="en-US" b="1" dirty="0"/>
          </a:p>
          <a:p>
            <a:r>
              <a:rPr lang="en-US" dirty="0"/>
              <a:t>Therefore, to make a buying decision, he/she look for a comparative study of the different brands and the products available in the market.</a:t>
            </a:r>
            <a:endParaRPr lang="en-IE" b="1" dirty="0"/>
          </a:p>
          <a:p>
            <a:endParaRPr lang="en-IE" dirty="0"/>
          </a:p>
        </p:txBody>
      </p:sp>
    </p:spTree>
    <p:extLst>
      <p:ext uri="{BB962C8B-B14F-4D97-AF65-F5344CB8AC3E}">
        <p14:creationId xmlns="" xmlns:p14="http://schemas.microsoft.com/office/powerpoint/2010/main" val="2432238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4EC6AC-3AD1-4D3E-B525-398622B364AC}"/>
              </a:ext>
            </a:extLst>
          </p:cNvPr>
          <p:cNvSpPr>
            <a:spLocks noGrp="1"/>
          </p:cNvSpPr>
          <p:nvPr>
            <p:ph type="title"/>
          </p:nvPr>
        </p:nvSpPr>
        <p:spPr/>
        <p:txBody>
          <a:bodyPr>
            <a:normAutofit fontScale="90000"/>
          </a:bodyPr>
          <a:lstStyle/>
          <a:p>
            <a:pPr algn="ctr"/>
            <a:r>
              <a:rPr lang="en-US" dirty="0">
                <a:solidFill>
                  <a:srgbClr val="FF0000"/>
                </a:solidFill>
              </a:rPr>
              <a:t>Three Levels of Decision-Making in Howard </a:t>
            </a:r>
            <a:r>
              <a:rPr lang="en-US" dirty="0" err="1">
                <a:solidFill>
                  <a:srgbClr val="FF0000"/>
                </a:solidFill>
              </a:rPr>
              <a:t>Sheth</a:t>
            </a:r>
            <a:r>
              <a:rPr lang="en-US" dirty="0">
                <a:solidFill>
                  <a:srgbClr val="FF0000"/>
                </a:solidFill>
              </a:rPr>
              <a:t> Model</a:t>
            </a:r>
            <a:endParaRPr lang="en-IE" dirty="0"/>
          </a:p>
        </p:txBody>
      </p:sp>
      <p:sp>
        <p:nvSpPr>
          <p:cNvPr id="3" name="Content Placeholder 2">
            <a:extLst>
              <a:ext uri="{FF2B5EF4-FFF2-40B4-BE49-F238E27FC236}">
                <a16:creationId xmlns="" xmlns:a16="http://schemas.microsoft.com/office/drawing/2014/main" id="{2ED68F76-2379-4FEB-9512-58099743578E}"/>
              </a:ext>
            </a:extLst>
          </p:cNvPr>
          <p:cNvSpPr>
            <a:spLocks noGrp="1"/>
          </p:cNvSpPr>
          <p:nvPr>
            <p:ph idx="1"/>
          </p:nvPr>
        </p:nvSpPr>
        <p:spPr/>
        <p:txBody>
          <a:bodyPr/>
          <a:lstStyle/>
          <a:p>
            <a:r>
              <a:rPr lang="en-IE" b="1" dirty="0"/>
              <a:t>Routinized Response Behaviour: </a:t>
            </a:r>
            <a:r>
              <a:rPr lang="en-US" dirty="0"/>
              <a:t>The habitual response behavior stage is where the buyer is entirely aware of the products offered by different brands and the features, pros and cons of each product.</a:t>
            </a:r>
          </a:p>
          <a:p>
            <a:endParaRPr lang="en-US" b="1" dirty="0"/>
          </a:p>
          <a:p>
            <a:r>
              <a:rPr lang="en-US" dirty="0"/>
              <a:t>He/she is capable of evaluating and comparing the multiple options available in the market.</a:t>
            </a:r>
          </a:p>
          <a:p>
            <a:endParaRPr lang="en-US" b="1" dirty="0"/>
          </a:p>
          <a:p>
            <a:r>
              <a:rPr lang="en-US" dirty="0"/>
              <a:t>Here, the buyer decides in advance, which product is to be purchased.</a:t>
            </a:r>
            <a:endParaRPr lang="en-IE" b="1" dirty="0"/>
          </a:p>
          <a:p>
            <a:endParaRPr lang="en-IE" dirty="0"/>
          </a:p>
        </p:txBody>
      </p:sp>
    </p:spTree>
    <p:extLst>
      <p:ext uri="{BB962C8B-B14F-4D97-AF65-F5344CB8AC3E}">
        <p14:creationId xmlns="" xmlns:p14="http://schemas.microsoft.com/office/powerpoint/2010/main" val="2980181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819A8A1-521B-4EDA-8A99-C403B8B4127D}"/>
              </a:ext>
            </a:extLst>
          </p:cNvPr>
          <p:cNvSpPr>
            <a:spLocks noGrp="1"/>
          </p:cNvSpPr>
          <p:nvPr>
            <p:ph type="title"/>
          </p:nvPr>
        </p:nvSpPr>
        <p:spPr/>
        <p:txBody>
          <a:bodyPr/>
          <a:lstStyle/>
          <a:p>
            <a:pPr algn="ctr"/>
            <a:r>
              <a:rPr lang="en-IE" dirty="0">
                <a:solidFill>
                  <a:srgbClr val="FF0000"/>
                </a:solidFill>
              </a:rPr>
              <a:t>The Model</a:t>
            </a:r>
          </a:p>
        </p:txBody>
      </p:sp>
      <p:pic>
        <p:nvPicPr>
          <p:cNvPr id="7" name="Picture 6">
            <a:extLst>
              <a:ext uri="{FF2B5EF4-FFF2-40B4-BE49-F238E27FC236}">
                <a16:creationId xmlns="" xmlns:a16="http://schemas.microsoft.com/office/drawing/2014/main" id="{66F63153-3D25-494A-840D-C8BC3DC82065}"/>
              </a:ext>
            </a:extLst>
          </p:cNvPr>
          <p:cNvPicPr>
            <a:picLocks noChangeAspect="1"/>
          </p:cNvPicPr>
          <p:nvPr/>
        </p:nvPicPr>
        <p:blipFill>
          <a:blip r:embed="rId2" cstate="print"/>
          <a:stretch>
            <a:fillRect/>
          </a:stretch>
        </p:blipFill>
        <p:spPr>
          <a:xfrm>
            <a:off x="1415415" y="1271587"/>
            <a:ext cx="9361171" cy="5221288"/>
          </a:xfrm>
          <a:prstGeom prst="rect">
            <a:avLst/>
          </a:prstGeom>
        </p:spPr>
      </p:pic>
    </p:spTree>
    <p:extLst>
      <p:ext uri="{BB962C8B-B14F-4D97-AF65-F5344CB8AC3E}">
        <p14:creationId xmlns="" xmlns:p14="http://schemas.microsoft.com/office/powerpoint/2010/main" val="117176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0D238-99D6-404E-9CE1-DB75DA4F5840}"/>
              </a:ext>
            </a:extLst>
          </p:cNvPr>
          <p:cNvSpPr>
            <a:spLocks noGrp="1"/>
          </p:cNvSpPr>
          <p:nvPr>
            <p:ph type="title"/>
          </p:nvPr>
        </p:nvSpPr>
        <p:spPr/>
        <p:txBody>
          <a:bodyPr>
            <a:normAutofit fontScale="90000"/>
          </a:bodyPr>
          <a:lstStyle/>
          <a:p>
            <a:pPr algn="ctr"/>
            <a:r>
              <a:rPr lang="en-IE" dirty="0">
                <a:solidFill>
                  <a:srgbClr val="FF0000"/>
                </a:solidFill>
              </a:rPr>
              <a:t>Input Variables</a:t>
            </a:r>
            <a:r>
              <a:rPr lang="en-IE" dirty="0"/>
              <a:t/>
            </a:r>
            <a:br>
              <a:rPr lang="en-IE" dirty="0"/>
            </a:br>
            <a:endParaRPr lang="en-IE" dirty="0"/>
          </a:p>
        </p:txBody>
      </p:sp>
      <p:sp>
        <p:nvSpPr>
          <p:cNvPr id="3" name="Content Placeholder 2">
            <a:extLst>
              <a:ext uri="{FF2B5EF4-FFF2-40B4-BE49-F238E27FC236}">
                <a16:creationId xmlns="" xmlns:a16="http://schemas.microsoft.com/office/drawing/2014/main" id="{E5969069-D40F-4C60-A7EE-30021068E598}"/>
              </a:ext>
            </a:extLst>
          </p:cNvPr>
          <p:cNvSpPr>
            <a:spLocks noGrp="1"/>
          </p:cNvSpPr>
          <p:nvPr>
            <p:ph idx="1"/>
          </p:nvPr>
        </p:nvSpPr>
        <p:spPr/>
        <p:txBody>
          <a:bodyPr>
            <a:normAutofit fontScale="92500" lnSpcReduction="10000"/>
          </a:bodyPr>
          <a:lstStyle/>
          <a:p>
            <a:r>
              <a:rPr lang="en-US" b="1" dirty="0"/>
              <a:t>Significant Stimuli</a:t>
            </a:r>
            <a:r>
              <a:rPr lang="en-US" dirty="0"/>
              <a:t>: The significant stimuli are the physical traits of the product and the brand. It includes the product’s price, quality, availability, distinctive characteristics and service.</a:t>
            </a:r>
          </a:p>
          <a:p>
            <a:endParaRPr lang="en-US" dirty="0"/>
          </a:p>
          <a:p>
            <a:r>
              <a:rPr lang="en-US" b="1" dirty="0"/>
              <a:t>Symbolic Stimuli</a:t>
            </a:r>
            <a:r>
              <a:rPr lang="en-US" dirty="0"/>
              <a:t>: The marketing strategies like advertisement and publicity creates a psychological impact on the buyer’s perception of a product’s rhetorical and visible features.</a:t>
            </a:r>
          </a:p>
          <a:p>
            <a:endParaRPr lang="en-US" dirty="0"/>
          </a:p>
          <a:p>
            <a:r>
              <a:rPr lang="en-US" b="1" dirty="0"/>
              <a:t>Social Stimuli</a:t>
            </a:r>
            <a:r>
              <a:rPr lang="en-US" dirty="0"/>
              <a:t>: The social stimuli comprises of the various environmental factors which are considered as a source of information for the buyers. It includes family, social class and reference groups.</a:t>
            </a:r>
            <a:endParaRPr lang="en-IE" dirty="0"/>
          </a:p>
        </p:txBody>
      </p:sp>
    </p:spTree>
    <p:extLst>
      <p:ext uri="{BB962C8B-B14F-4D97-AF65-F5344CB8AC3E}">
        <p14:creationId xmlns="" xmlns:p14="http://schemas.microsoft.com/office/powerpoint/2010/main" val="1030547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309A25-B0F0-437B-816B-819FF14FA046}"/>
              </a:ext>
            </a:extLst>
          </p:cNvPr>
          <p:cNvSpPr>
            <a:spLocks noGrp="1"/>
          </p:cNvSpPr>
          <p:nvPr>
            <p:ph type="title"/>
          </p:nvPr>
        </p:nvSpPr>
        <p:spPr/>
        <p:txBody>
          <a:bodyPr>
            <a:normAutofit fontScale="90000"/>
          </a:bodyPr>
          <a:lstStyle/>
          <a:p>
            <a:pPr algn="ctr"/>
            <a:r>
              <a:rPr lang="en-IE" dirty="0">
                <a:solidFill>
                  <a:srgbClr val="FF0000"/>
                </a:solidFill>
              </a:rPr>
              <a:t>Perceptual Constructs</a:t>
            </a:r>
            <a:r>
              <a:rPr lang="en-IE" dirty="0"/>
              <a:t/>
            </a:r>
            <a:br>
              <a:rPr lang="en-IE" dirty="0"/>
            </a:br>
            <a:endParaRPr lang="en-IE" dirty="0"/>
          </a:p>
        </p:txBody>
      </p:sp>
      <p:sp>
        <p:nvSpPr>
          <p:cNvPr id="3" name="Content Placeholder 2">
            <a:extLst>
              <a:ext uri="{FF2B5EF4-FFF2-40B4-BE49-F238E27FC236}">
                <a16:creationId xmlns="" xmlns:a16="http://schemas.microsoft.com/office/drawing/2014/main" id="{A059275F-3E1A-4848-B6BD-84F93D89400C}"/>
              </a:ext>
            </a:extLst>
          </p:cNvPr>
          <p:cNvSpPr>
            <a:spLocks noGrp="1"/>
          </p:cNvSpPr>
          <p:nvPr>
            <p:ph idx="1"/>
          </p:nvPr>
        </p:nvSpPr>
        <p:spPr/>
        <p:txBody>
          <a:bodyPr/>
          <a:lstStyle/>
          <a:p>
            <a:r>
              <a:rPr lang="en-US" b="1" dirty="0"/>
              <a:t>Sensitivity to Information</a:t>
            </a:r>
            <a:r>
              <a:rPr lang="en-US" dirty="0"/>
              <a:t>: The buyer’s level of understanding or openness towards the information received by him/her.</a:t>
            </a:r>
          </a:p>
          <a:p>
            <a:endParaRPr lang="en-US" dirty="0"/>
          </a:p>
          <a:p>
            <a:r>
              <a:rPr lang="en-US" b="1" dirty="0"/>
              <a:t>Perceptual Bias</a:t>
            </a:r>
            <a:r>
              <a:rPr lang="en-US" dirty="0"/>
              <a:t>: On the grounds of individual perception of each brand, the buyer is partial towards a particular brand.</a:t>
            </a:r>
          </a:p>
          <a:p>
            <a:endParaRPr lang="en-US" dirty="0"/>
          </a:p>
          <a:p>
            <a:r>
              <a:rPr lang="en-US" b="1" dirty="0"/>
              <a:t>Search for Information</a:t>
            </a:r>
            <a:r>
              <a:rPr lang="en-US" dirty="0"/>
              <a:t>: The buyer also seeks for more information to ensure the right decision-making.</a:t>
            </a:r>
            <a:endParaRPr lang="en-IE" dirty="0"/>
          </a:p>
        </p:txBody>
      </p:sp>
    </p:spTree>
    <p:extLst>
      <p:ext uri="{BB962C8B-B14F-4D97-AF65-F5344CB8AC3E}">
        <p14:creationId xmlns="" xmlns:p14="http://schemas.microsoft.com/office/powerpoint/2010/main" val="332380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0EF4D81-CFFA-4377-9956-BE3CD32F86C5}"/>
              </a:ext>
            </a:extLst>
          </p:cNvPr>
          <p:cNvSpPr>
            <a:spLocks noGrp="1"/>
          </p:cNvSpPr>
          <p:nvPr>
            <p:ph type="title"/>
          </p:nvPr>
        </p:nvSpPr>
        <p:spPr/>
        <p:txBody>
          <a:bodyPr>
            <a:normAutofit/>
          </a:bodyPr>
          <a:lstStyle/>
          <a:p>
            <a:pPr algn="ctr"/>
            <a:r>
              <a:rPr lang="en-US" dirty="0">
                <a:solidFill>
                  <a:srgbClr val="FF0000"/>
                </a:solidFill>
              </a:rPr>
              <a:t>Behaviorism</a:t>
            </a:r>
            <a:endParaRPr lang="en-IE" dirty="0">
              <a:solidFill>
                <a:srgbClr val="FF0000"/>
              </a:solidFill>
            </a:endParaRPr>
          </a:p>
        </p:txBody>
      </p:sp>
      <p:sp>
        <p:nvSpPr>
          <p:cNvPr id="3" name="Content Placeholder 2">
            <a:extLst>
              <a:ext uri="{FF2B5EF4-FFF2-40B4-BE49-F238E27FC236}">
                <a16:creationId xmlns="" xmlns:a16="http://schemas.microsoft.com/office/drawing/2014/main" id="{4EDBF818-5E87-4C47-BEE0-B6068A786AAD}"/>
              </a:ext>
            </a:extLst>
          </p:cNvPr>
          <p:cNvSpPr>
            <a:spLocks noGrp="1"/>
          </p:cNvSpPr>
          <p:nvPr>
            <p:ph idx="1"/>
          </p:nvPr>
        </p:nvSpPr>
        <p:spPr/>
        <p:txBody>
          <a:bodyPr>
            <a:normAutofit fontScale="92500" lnSpcReduction="20000"/>
          </a:bodyPr>
          <a:lstStyle/>
          <a:p>
            <a:r>
              <a:rPr lang="en-US" b="1" dirty="0"/>
              <a:t>Behaviorism</a:t>
            </a:r>
            <a:r>
              <a:rPr lang="en-US" dirty="0"/>
              <a:t> is a school of thought in psychology which believes that all things that organisms do including acting, thinking and feeling can and should be regarded as behaviors.</a:t>
            </a:r>
          </a:p>
          <a:p>
            <a:endParaRPr lang="en-US" dirty="0"/>
          </a:p>
          <a:p>
            <a:r>
              <a:rPr lang="en-US" dirty="0"/>
              <a:t>Behaviors can be measured, trained, and changed. </a:t>
            </a:r>
          </a:p>
          <a:p>
            <a:endParaRPr lang="en-US" dirty="0"/>
          </a:p>
          <a:p>
            <a:r>
              <a:rPr lang="en-US" dirty="0"/>
              <a:t>Behaviorism was established with the publication of Watson’s classic paper “Psychology as the Behaviorist Views it (1913</a:t>
            </a:r>
            <a:r>
              <a:rPr lang="en-US" dirty="0" smtClean="0"/>
              <a:t>)”</a:t>
            </a:r>
          </a:p>
          <a:p>
            <a:r>
              <a:rPr lang="en-US" dirty="0" smtClean="0">
                <a:hlinkClick r:id="rId2"/>
              </a:rPr>
              <a:t>https://</a:t>
            </a:r>
            <a:r>
              <a:rPr lang="en-US" dirty="0" smtClean="0">
                <a:hlinkClick r:id="rId2"/>
              </a:rPr>
              <a:t>psychclassics.yorku.ca/Watson/views.htm</a:t>
            </a:r>
            <a:r>
              <a:rPr lang="en-US" dirty="0" smtClean="0"/>
              <a:t> </a:t>
            </a:r>
            <a:endParaRPr lang="en-US" dirty="0"/>
          </a:p>
          <a:p>
            <a:endParaRPr lang="en-US" dirty="0"/>
          </a:p>
          <a:p>
            <a:r>
              <a:rPr lang="en-US" dirty="0"/>
              <a:t>From about 1920 through the mid-1950s, behaviors grew to become the dominant force within psychology.</a:t>
            </a:r>
          </a:p>
          <a:p>
            <a:endParaRPr lang="en-US" dirty="0"/>
          </a:p>
        </p:txBody>
      </p:sp>
      <p:sp>
        <p:nvSpPr>
          <p:cNvPr id="5" name="Footer Placeholder 3">
            <a:extLst>
              <a:ext uri="{FF2B5EF4-FFF2-40B4-BE49-F238E27FC236}">
                <a16:creationId xmlns="" xmlns:a16="http://schemas.microsoft.com/office/drawing/2014/main" id="{47A3DF0E-4A11-475B-8589-C7844CDBEBBF}"/>
              </a:ext>
            </a:extLst>
          </p:cNvPr>
          <p:cNvSpPr txBox="1">
            <a:spLocks/>
          </p:cNvSpPr>
          <p:nvPr/>
        </p:nvSpPr>
        <p:spPr>
          <a:xfrm>
            <a:off x="444819" y="6243639"/>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dirty="0" err="1">
                <a:solidFill>
                  <a:srgbClr val="7F7F7F"/>
                </a:solidFill>
              </a:rPr>
              <a:t>Behaviorism</a:t>
            </a:r>
            <a:r>
              <a:rPr lang="en-AU" altLang="en-US" sz="1000" dirty="0">
                <a:solidFill>
                  <a:srgbClr val="7F7F7F"/>
                </a:solidFill>
              </a:rPr>
              <a:t> vs. Cognitivism </a:t>
            </a:r>
            <a:r>
              <a:rPr lang="en-AU" altLang="en-US" sz="1000" dirty="0" err="1">
                <a:solidFill>
                  <a:srgbClr val="7F7F7F"/>
                </a:solidFill>
              </a:rPr>
              <a:t>montserrat</a:t>
            </a:r>
            <a:r>
              <a:rPr lang="en-AU" altLang="en-US" sz="1000" dirty="0">
                <a:solidFill>
                  <a:srgbClr val="7F7F7F"/>
                </a:solidFill>
              </a:rPr>
              <a:t> </a:t>
            </a:r>
            <a:r>
              <a:rPr lang="en-AU" altLang="en-US" sz="1000" dirty="0" err="1">
                <a:solidFill>
                  <a:srgbClr val="7F7F7F"/>
                </a:solidFill>
              </a:rPr>
              <a:t>Donoso</a:t>
            </a:r>
            <a:r>
              <a:rPr lang="en-AU" altLang="en-US" sz="1000" dirty="0">
                <a:solidFill>
                  <a:srgbClr val="7F7F7F"/>
                </a:solidFill>
              </a:rPr>
              <a:t> 2014</a:t>
            </a:r>
            <a:endParaRPr lang="en-US" altLang="en-US" sz="1000" dirty="0">
              <a:solidFill>
                <a:srgbClr val="7F7F7F"/>
              </a:solidFill>
            </a:endParaRPr>
          </a:p>
        </p:txBody>
      </p:sp>
    </p:spTree>
    <p:extLst>
      <p:ext uri="{BB962C8B-B14F-4D97-AF65-F5344CB8AC3E}">
        <p14:creationId xmlns="" xmlns:p14="http://schemas.microsoft.com/office/powerpoint/2010/main" val="902276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2564EB-31E3-40CE-BF53-7FA24831700F}"/>
              </a:ext>
            </a:extLst>
          </p:cNvPr>
          <p:cNvSpPr>
            <a:spLocks noGrp="1"/>
          </p:cNvSpPr>
          <p:nvPr>
            <p:ph type="title"/>
          </p:nvPr>
        </p:nvSpPr>
        <p:spPr/>
        <p:txBody>
          <a:bodyPr>
            <a:normAutofit fontScale="90000"/>
          </a:bodyPr>
          <a:lstStyle/>
          <a:p>
            <a:pPr algn="ctr"/>
            <a:r>
              <a:rPr lang="en-IE" dirty="0">
                <a:solidFill>
                  <a:srgbClr val="FF0000"/>
                </a:solidFill>
              </a:rPr>
              <a:t>Learning Constructs</a:t>
            </a:r>
            <a:r>
              <a:rPr lang="en-IE" dirty="0"/>
              <a:t/>
            </a:r>
            <a:br>
              <a:rPr lang="en-IE" dirty="0"/>
            </a:br>
            <a:endParaRPr lang="en-IE" dirty="0"/>
          </a:p>
        </p:txBody>
      </p:sp>
      <p:sp>
        <p:nvSpPr>
          <p:cNvPr id="3" name="Content Placeholder 2">
            <a:extLst>
              <a:ext uri="{FF2B5EF4-FFF2-40B4-BE49-F238E27FC236}">
                <a16:creationId xmlns="" xmlns:a16="http://schemas.microsoft.com/office/drawing/2014/main" id="{F3958127-E0F6-4BB6-B217-17D0634A39AE}"/>
              </a:ext>
            </a:extLst>
          </p:cNvPr>
          <p:cNvSpPr>
            <a:spLocks noGrp="1"/>
          </p:cNvSpPr>
          <p:nvPr>
            <p:ph idx="1"/>
          </p:nvPr>
        </p:nvSpPr>
        <p:spPr/>
        <p:txBody>
          <a:bodyPr>
            <a:normAutofit fontScale="85000" lnSpcReduction="10000"/>
          </a:bodyPr>
          <a:lstStyle/>
          <a:p>
            <a:r>
              <a:rPr lang="en-US" b="1" dirty="0"/>
              <a:t>Motive</a:t>
            </a:r>
            <a:r>
              <a:rPr lang="en-US" dirty="0"/>
              <a:t>: The specific goal or purpose for which the product purchase is carried out.</a:t>
            </a:r>
          </a:p>
          <a:p>
            <a:r>
              <a:rPr lang="en-US" b="1" dirty="0"/>
              <a:t>Choice Criteria</a:t>
            </a:r>
            <a:r>
              <a:rPr lang="en-US" dirty="0"/>
              <a:t>: The set of principles or benchmarks defined for product selection.</a:t>
            </a:r>
          </a:p>
          <a:p>
            <a:r>
              <a:rPr lang="en-US" b="1" dirty="0"/>
              <a:t>Brand Comprehension</a:t>
            </a:r>
            <a:r>
              <a:rPr lang="en-US" dirty="0"/>
              <a:t>: The information about the product or brand pertained by the buyer.</a:t>
            </a:r>
          </a:p>
          <a:p>
            <a:r>
              <a:rPr lang="en-US" b="1" dirty="0"/>
              <a:t>Attitude</a:t>
            </a:r>
            <a:r>
              <a:rPr lang="en-US" dirty="0"/>
              <a:t>: The buyer’s perspective and willingness to purchase a product of a particular brand defines his/her attitude.</a:t>
            </a:r>
          </a:p>
          <a:p>
            <a:r>
              <a:rPr lang="en-US" b="1" dirty="0"/>
              <a:t>Confidence</a:t>
            </a:r>
            <a:r>
              <a:rPr lang="en-US" dirty="0"/>
              <a:t>: The trust or faith of the buyer in a specific brand and its products builds his/her confidence.</a:t>
            </a:r>
          </a:p>
          <a:p>
            <a:r>
              <a:rPr lang="en-US" b="1" dirty="0"/>
              <a:t>Intention</a:t>
            </a:r>
            <a:r>
              <a:rPr lang="en-US" dirty="0"/>
              <a:t>: The buyer’s purchase motive, preference criteria, brand comprehension, consumer attitude and confidence, results in the selection of a particular brand.</a:t>
            </a:r>
          </a:p>
          <a:p>
            <a:r>
              <a:rPr lang="en-US" b="1" dirty="0"/>
              <a:t>Satisfaction</a:t>
            </a:r>
            <a:r>
              <a:rPr lang="en-US" dirty="0"/>
              <a:t>: After-purchase, the buyer evaluates his/her level of contentment, to find out whether the product has fulfilled the expectations or not.</a:t>
            </a:r>
          </a:p>
          <a:p>
            <a:endParaRPr lang="en-IE" dirty="0"/>
          </a:p>
        </p:txBody>
      </p:sp>
    </p:spTree>
    <p:extLst>
      <p:ext uri="{BB962C8B-B14F-4D97-AF65-F5344CB8AC3E}">
        <p14:creationId xmlns="" xmlns:p14="http://schemas.microsoft.com/office/powerpoint/2010/main" val="2651930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6BBFE1-FD60-401C-B772-2E4B0B8C1FCB}"/>
              </a:ext>
            </a:extLst>
          </p:cNvPr>
          <p:cNvSpPr>
            <a:spLocks noGrp="1"/>
          </p:cNvSpPr>
          <p:nvPr>
            <p:ph type="title"/>
          </p:nvPr>
        </p:nvSpPr>
        <p:spPr/>
        <p:txBody>
          <a:bodyPr>
            <a:normAutofit fontScale="90000"/>
          </a:bodyPr>
          <a:lstStyle/>
          <a:p>
            <a:pPr algn="ctr"/>
            <a:r>
              <a:rPr lang="en-IE" dirty="0">
                <a:solidFill>
                  <a:srgbClr val="FF0000"/>
                </a:solidFill>
              </a:rPr>
              <a:t>Output Variables</a:t>
            </a:r>
            <a:r>
              <a:rPr lang="en-IE" dirty="0"/>
              <a:t/>
            </a:r>
            <a:br>
              <a:rPr lang="en-IE" dirty="0"/>
            </a:br>
            <a:endParaRPr lang="en-IE" dirty="0"/>
          </a:p>
        </p:txBody>
      </p:sp>
      <p:sp>
        <p:nvSpPr>
          <p:cNvPr id="3" name="Content Placeholder 2">
            <a:extLst>
              <a:ext uri="{FF2B5EF4-FFF2-40B4-BE49-F238E27FC236}">
                <a16:creationId xmlns="" xmlns:a16="http://schemas.microsoft.com/office/drawing/2014/main" id="{ADD21355-4853-4499-B06C-EACCB5088425}"/>
              </a:ext>
            </a:extLst>
          </p:cNvPr>
          <p:cNvSpPr>
            <a:spLocks noGrp="1"/>
          </p:cNvSpPr>
          <p:nvPr>
            <p:ph idx="1"/>
          </p:nvPr>
        </p:nvSpPr>
        <p:spPr/>
        <p:txBody>
          <a:bodyPr>
            <a:normAutofit lnSpcReduction="10000"/>
          </a:bodyPr>
          <a:lstStyle/>
          <a:p>
            <a:r>
              <a:rPr lang="en-US" b="1" dirty="0"/>
              <a:t>Attention</a:t>
            </a:r>
            <a:r>
              <a:rPr lang="en-US" dirty="0"/>
              <a:t>: The buyer’s level of concentration and alertness with which he/she understands the information provided, is termed as attention.</a:t>
            </a:r>
          </a:p>
          <a:p>
            <a:r>
              <a:rPr lang="en-US" b="1" dirty="0"/>
              <a:t>Brand Comprehension</a:t>
            </a:r>
            <a:r>
              <a:rPr lang="en-US" dirty="0"/>
              <a:t>: The awareness of the buyer regarding a particular brand and its products is known as brand comprehension.</a:t>
            </a:r>
          </a:p>
          <a:p>
            <a:r>
              <a:rPr lang="en-US" b="1" dirty="0"/>
              <a:t>Attitude</a:t>
            </a:r>
            <a:r>
              <a:rPr lang="en-US" dirty="0"/>
              <a:t>: The buyer’s evaluation of a brand in terms of individual likes and dislikes, determines his/her behavior, interest and awareness towards it.</a:t>
            </a:r>
          </a:p>
          <a:p>
            <a:r>
              <a:rPr lang="en-US" b="1" dirty="0"/>
              <a:t>Intention</a:t>
            </a:r>
            <a:r>
              <a:rPr lang="en-US" dirty="0"/>
              <a:t>: The aim or objective of the buyer for purchasing a product can be seen as the buying intention.</a:t>
            </a:r>
          </a:p>
          <a:p>
            <a:r>
              <a:rPr lang="en-US" b="1" dirty="0"/>
              <a:t>Purchase Behavior</a:t>
            </a:r>
            <a:r>
              <a:rPr lang="en-US" dirty="0"/>
              <a:t>: All the above elements result in the actual purchase of a product by the buyer.</a:t>
            </a:r>
          </a:p>
          <a:p>
            <a:endParaRPr lang="en-IE" dirty="0"/>
          </a:p>
        </p:txBody>
      </p:sp>
    </p:spTree>
    <p:extLst>
      <p:ext uri="{BB962C8B-B14F-4D97-AF65-F5344CB8AC3E}">
        <p14:creationId xmlns="" xmlns:p14="http://schemas.microsoft.com/office/powerpoint/2010/main" val="3960978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FCF41F-4F2B-463F-94BA-7661EB7B2593}"/>
              </a:ext>
            </a:extLst>
          </p:cNvPr>
          <p:cNvSpPr>
            <a:spLocks noGrp="1"/>
          </p:cNvSpPr>
          <p:nvPr>
            <p:ph type="title"/>
          </p:nvPr>
        </p:nvSpPr>
        <p:spPr/>
        <p:txBody>
          <a:bodyPr>
            <a:normAutofit fontScale="90000"/>
          </a:bodyPr>
          <a:lstStyle/>
          <a:p>
            <a:pPr algn="ctr"/>
            <a:r>
              <a:rPr lang="en-IE" dirty="0">
                <a:solidFill>
                  <a:srgbClr val="FF0000"/>
                </a:solidFill>
              </a:rPr>
              <a:t>Exogenous Variable</a:t>
            </a:r>
            <a:r>
              <a:rPr lang="en-IE" dirty="0"/>
              <a:t/>
            </a:r>
            <a:br>
              <a:rPr lang="en-IE" dirty="0"/>
            </a:br>
            <a:endParaRPr lang="en-IE" dirty="0"/>
          </a:p>
        </p:txBody>
      </p:sp>
      <p:sp>
        <p:nvSpPr>
          <p:cNvPr id="3" name="Content Placeholder 2">
            <a:extLst>
              <a:ext uri="{FF2B5EF4-FFF2-40B4-BE49-F238E27FC236}">
                <a16:creationId xmlns="" xmlns:a16="http://schemas.microsoft.com/office/drawing/2014/main" id="{289F1D24-E667-4482-A6D2-6B00548D8318}"/>
              </a:ext>
            </a:extLst>
          </p:cNvPr>
          <p:cNvSpPr>
            <a:spLocks noGrp="1"/>
          </p:cNvSpPr>
          <p:nvPr>
            <p:ph idx="1"/>
          </p:nvPr>
        </p:nvSpPr>
        <p:spPr/>
        <p:txBody>
          <a:bodyPr>
            <a:normAutofit fontScale="77500" lnSpcReduction="20000"/>
          </a:bodyPr>
          <a:lstStyle/>
          <a:p>
            <a:r>
              <a:rPr lang="en-US" b="1" dirty="0"/>
              <a:t>Importance of Purchase</a:t>
            </a:r>
            <a:r>
              <a:rPr lang="en-US" dirty="0"/>
              <a:t>: If the buyer perceives the product to be less crucial, involving a low cost, then there is a little brand preference.</a:t>
            </a:r>
          </a:p>
          <a:p>
            <a:r>
              <a:rPr lang="en-US" b="1" dirty="0"/>
              <a:t>Personality Variables</a:t>
            </a:r>
            <a:r>
              <a:rPr lang="en-US" dirty="0"/>
              <a:t>: Personal traits like ego, self-esteem, anxiety, dominance, authoritarian, etc. influences a buyer’s decision-making while purchasing a product.</a:t>
            </a:r>
          </a:p>
          <a:p>
            <a:r>
              <a:rPr lang="en-US" b="1" dirty="0"/>
              <a:t>Social Class</a:t>
            </a:r>
            <a:r>
              <a:rPr lang="en-US" dirty="0"/>
              <a:t>: A buyer’s social group, including the family, friends and other reference groups impact the selection or rejection of a particular brand.</a:t>
            </a:r>
          </a:p>
          <a:p>
            <a:r>
              <a:rPr lang="en-US" b="1" dirty="0"/>
              <a:t>Culture</a:t>
            </a:r>
            <a:r>
              <a:rPr lang="en-US" dirty="0"/>
              <a:t>: The buyer’s values, beliefs and ideas frame his/her purchase motive and inhibitors.</a:t>
            </a:r>
          </a:p>
          <a:p>
            <a:r>
              <a:rPr lang="en-US" b="1" dirty="0"/>
              <a:t>Organization</a:t>
            </a:r>
            <a:r>
              <a:rPr lang="en-US" dirty="0"/>
              <a:t>: The buyer’s interaction with the social groups define their authority, status and power. The hypothetical constructs of a buyer are affected by such formal or informal communications.</a:t>
            </a:r>
          </a:p>
          <a:p>
            <a:r>
              <a:rPr lang="en-US" b="1" dirty="0"/>
              <a:t>Time Pressure</a:t>
            </a:r>
            <a:r>
              <a:rPr lang="en-US" dirty="0"/>
              <a:t>: The buyer, at times, is under the pressure of taking a timely decision, which makes him/her look for alternatives if the product of the preferred brand is unavailable at the moment.</a:t>
            </a:r>
          </a:p>
          <a:p>
            <a:r>
              <a:rPr lang="en-US" b="1" dirty="0"/>
              <a:t>Financial Status</a:t>
            </a:r>
            <a:r>
              <a:rPr lang="en-US" dirty="0"/>
              <a:t>: The buyer’s inability to purchase a product or unaffordability restricts him/her from buying it.</a:t>
            </a:r>
          </a:p>
          <a:p>
            <a:endParaRPr lang="en-IE" dirty="0"/>
          </a:p>
        </p:txBody>
      </p:sp>
    </p:spTree>
    <p:extLst>
      <p:ext uri="{BB962C8B-B14F-4D97-AF65-F5344CB8AC3E}">
        <p14:creationId xmlns="" xmlns:p14="http://schemas.microsoft.com/office/powerpoint/2010/main" val="40056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F2BC13-F400-434C-B72D-DDCA20A6E38C}"/>
              </a:ext>
            </a:extLst>
          </p:cNvPr>
          <p:cNvSpPr>
            <a:spLocks noGrp="1"/>
          </p:cNvSpPr>
          <p:nvPr>
            <p:ph type="title"/>
          </p:nvPr>
        </p:nvSpPr>
        <p:spPr/>
        <p:txBody>
          <a:bodyPr/>
          <a:lstStyle/>
          <a:p>
            <a:pPr algn="ctr"/>
            <a:r>
              <a:rPr lang="en-US" dirty="0">
                <a:solidFill>
                  <a:srgbClr val="FF0000"/>
                </a:solidFill>
              </a:rPr>
              <a:t>Cognition</a:t>
            </a:r>
            <a:endParaRPr lang="en-IE" dirty="0"/>
          </a:p>
        </p:txBody>
      </p:sp>
      <p:sp>
        <p:nvSpPr>
          <p:cNvPr id="3" name="Content Placeholder 2">
            <a:extLst>
              <a:ext uri="{FF2B5EF4-FFF2-40B4-BE49-F238E27FC236}">
                <a16:creationId xmlns="" xmlns:a16="http://schemas.microsoft.com/office/drawing/2014/main" id="{EAECA763-A1F6-4A1F-8299-363157F6005F}"/>
              </a:ext>
            </a:extLst>
          </p:cNvPr>
          <p:cNvSpPr>
            <a:spLocks noGrp="1"/>
          </p:cNvSpPr>
          <p:nvPr>
            <p:ph idx="1"/>
          </p:nvPr>
        </p:nvSpPr>
        <p:spPr/>
        <p:txBody>
          <a:bodyPr>
            <a:normAutofit fontScale="92500" lnSpcReduction="10000"/>
          </a:bodyPr>
          <a:lstStyle/>
          <a:p>
            <a:r>
              <a:rPr lang="en-US" b="1" dirty="0"/>
              <a:t>Cognition</a:t>
            </a:r>
            <a:r>
              <a:rPr lang="en-US" dirty="0"/>
              <a:t> is a group of mental actions or processes that includes attention, memory, producing and understanding language, learning,             reasoning, problem solving, and decision making.</a:t>
            </a:r>
          </a:p>
          <a:p>
            <a:endParaRPr lang="en-US" dirty="0"/>
          </a:p>
          <a:p>
            <a:r>
              <a:rPr lang="en-US" dirty="0"/>
              <a:t>Simply, it is a model for how the mind learns new things.</a:t>
            </a:r>
          </a:p>
          <a:p>
            <a:endParaRPr lang="en-US" dirty="0"/>
          </a:p>
          <a:p>
            <a:r>
              <a:rPr lang="en-US" dirty="0"/>
              <a:t>Cognitivism is known as a view that the mind is basically a computer with the ability to process and store things.</a:t>
            </a:r>
          </a:p>
          <a:p>
            <a:endParaRPr lang="en-US" dirty="0"/>
          </a:p>
          <a:p>
            <a:r>
              <a:rPr lang="en-US" dirty="0"/>
              <a:t>People believe that the brain takes in information, analyzes it, stores it, and uses it.</a:t>
            </a:r>
            <a:endParaRPr lang="en-IE" dirty="0"/>
          </a:p>
          <a:p>
            <a:endParaRPr lang="en-IE" dirty="0"/>
          </a:p>
        </p:txBody>
      </p:sp>
      <p:sp>
        <p:nvSpPr>
          <p:cNvPr id="4" name="Footer Placeholder 3">
            <a:extLst>
              <a:ext uri="{FF2B5EF4-FFF2-40B4-BE49-F238E27FC236}">
                <a16:creationId xmlns="" xmlns:a16="http://schemas.microsoft.com/office/drawing/2014/main" id="{DF789158-339D-4A2E-8E04-DF8FFD53C712}"/>
              </a:ext>
            </a:extLst>
          </p:cNvPr>
          <p:cNvSpPr txBox="1">
            <a:spLocks/>
          </p:cNvSpPr>
          <p:nvPr/>
        </p:nvSpPr>
        <p:spPr>
          <a:xfrm>
            <a:off x="444819" y="6243639"/>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dirty="0" err="1">
                <a:solidFill>
                  <a:srgbClr val="7F7F7F"/>
                </a:solidFill>
              </a:rPr>
              <a:t>Behaviorism</a:t>
            </a:r>
            <a:r>
              <a:rPr lang="en-AU" altLang="en-US" sz="1000" dirty="0">
                <a:solidFill>
                  <a:srgbClr val="7F7F7F"/>
                </a:solidFill>
              </a:rPr>
              <a:t> vs. Cognitivism </a:t>
            </a:r>
            <a:r>
              <a:rPr lang="en-AU" altLang="en-US" sz="1000" dirty="0" err="1">
                <a:solidFill>
                  <a:srgbClr val="7F7F7F"/>
                </a:solidFill>
              </a:rPr>
              <a:t>montserrat</a:t>
            </a:r>
            <a:r>
              <a:rPr lang="en-AU" altLang="en-US" sz="1000" dirty="0">
                <a:solidFill>
                  <a:srgbClr val="7F7F7F"/>
                </a:solidFill>
              </a:rPr>
              <a:t> </a:t>
            </a:r>
            <a:r>
              <a:rPr lang="en-AU" altLang="en-US" sz="1000" dirty="0" err="1">
                <a:solidFill>
                  <a:srgbClr val="7F7F7F"/>
                </a:solidFill>
              </a:rPr>
              <a:t>Donoso</a:t>
            </a:r>
            <a:r>
              <a:rPr lang="en-AU" altLang="en-US" sz="1000" dirty="0">
                <a:solidFill>
                  <a:srgbClr val="7F7F7F"/>
                </a:solidFill>
              </a:rPr>
              <a:t> 2014</a:t>
            </a:r>
            <a:endParaRPr lang="en-US" altLang="en-US" sz="1000" dirty="0">
              <a:solidFill>
                <a:srgbClr val="7F7F7F"/>
              </a:solidFill>
            </a:endParaRPr>
          </a:p>
        </p:txBody>
      </p:sp>
    </p:spTree>
    <p:extLst>
      <p:ext uri="{BB962C8B-B14F-4D97-AF65-F5344CB8AC3E}">
        <p14:creationId xmlns="" xmlns:p14="http://schemas.microsoft.com/office/powerpoint/2010/main" val="98142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14AD694-F8EA-46CB-B70F-76810A26734C}"/>
              </a:ext>
            </a:extLst>
          </p:cNvPr>
          <p:cNvSpPr>
            <a:spLocks noGrp="1"/>
          </p:cNvSpPr>
          <p:nvPr>
            <p:ph type="title"/>
          </p:nvPr>
        </p:nvSpPr>
        <p:spPr/>
        <p:txBody>
          <a:bodyPr/>
          <a:lstStyle/>
          <a:p>
            <a:pPr algn="ctr"/>
            <a:r>
              <a:rPr lang="en-US" dirty="0">
                <a:solidFill>
                  <a:srgbClr val="FF0000"/>
                </a:solidFill>
              </a:rPr>
              <a:t>Cognition continue …</a:t>
            </a:r>
            <a:endParaRPr lang="en-IE" dirty="0"/>
          </a:p>
        </p:txBody>
      </p:sp>
      <p:sp>
        <p:nvSpPr>
          <p:cNvPr id="3" name="Content Placeholder 2">
            <a:extLst>
              <a:ext uri="{FF2B5EF4-FFF2-40B4-BE49-F238E27FC236}">
                <a16:creationId xmlns="" xmlns:a16="http://schemas.microsoft.com/office/drawing/2014/main" id="{B6835C3F-66DB-416D-94F8-4DB3139CFD31}"/>
              </a:ext>
            </a:extLst>
          </p:cNvPr>
          <p:cNvSpPr>
            <a:spLocks noGrp="1"/>
          </p:cNvSpPr>
          <p:nvPr>
            <p:ph idx="1"/>
          </p:nvPr>
        </p:nvSpPr>
        <p:spPr/>
        <p:txBody>
          <a:bodyPr/>
          <a:lstStyle/>
          <a:p>
            <a:r>
              <a:rPr lang="en-IE" dirty="0"/>
              <a:t>When people discuss the theory, they often use computer-based metaphors.</a:t>
            </a:r>
          </a:p>
          <a:p>
            <a:endParaRPr lang="en-IE" dirty="0"/>
          </a:p>
          <a:p>
            <a:r>
              <a:rPr lang="en-IE" dirty="0"/>
              <a:t>Cognitivism became popular in the 1950s, and it competes with the rival learning theories known as behaviourism and constructivism.</a:t>
            </a:r>
          </a:p>
          <a:p>
            <a:endParaRPr lang="en-IE" dirty="0"/>
          </a:p>
          <a:p>
            <a:endParaRPr lang="en-IE" dirty="0"/>
          </a:p>
          <a:p>
            <a:endParaRPr lang="en-IE" dirty="0"/>
          </a:p>
          <a:p>
            <a:endParaRPr lang="en-IE" dirty="0"/>
          </a:p>
        </p:txBody>
      </p:sp>
      <p:sp>
        <p:nvSpPr>
          <p:cNvPr id="5" name="Footer Placeholder 3">
            <a:extLst>
              <a:ext uri="{FF2B5EF4-FFF2-40B4-BE49-F238E27FC236}">
                <a16:creationId xmlns="" xmlns:a16="http://schemas.microsoft.com/office/drawing/2014/main" id="{C10AFCC2-3B15-43F2-A2B5-AF6A7CCDBDA2}"/>
              </a:ext>
            </a:extLst>
          </p:cNvPr>
          <p:cNvSpPr txBox="1">
            <a:spLocks/>
          </p:cNvSpPr>
          <p:nvPr/>
        </p:nvSpPr>
        <p:spPr>
          <a:xfrm>
            <a:off x="444819" y="6243639"/>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dirty="0" err="1">
                <a:solidFill>
                  <a:srgbClr val="7F7F7F"/>
                </a:solidFill>
              </a:rPr>
              <a:t>Behaviorism</a:t>
            </a:r>
            <a:r>
              <a:rPr lang="en-AU" altLang="en-US" sz="1000" dirty="0">
                <a:solidFill>
                  <a:srgbClr val="7F7F7F"/>
                </a:solidFill>
              </a:rPr>
              <a:t> vs. Cognitivism </a:t>
            </a:r>
            <a:r>
              <a:rPr lang="en-AU" altLang="en-US" sz="1000" dirty="0" err="1">
                <a:solidFill>
                  <a:srgbClr val="7F7F7F"/>
                </a:solidFill>
              </a:rPr>
              <a:t>montserrat</a:t>
            </a:r>
            <a:r>
              <a:rPr lang="en-AU" altLang="en-US" sz="1000" dirty="0">
                <a:solidFill>
                  <a:srgbClr val="7F7F7F"/>
                </a:solidFill>
              </a:rPr>
              <a:t> </a:t>
            </a:r>
            <a:r>
              <a:rPr lang="en-AU" altLang="en-US" sz="1000" dirty="0" err="1">
                <a:solidFill>
                  <a:srgbClr val="7F7F7F"/>
                </a:solidFill>
              </a:rPr>
              <a:t>Donoso</a:t>
            </a:r>
            <a:r>
              <a:rPr lang="en-AU" altLang="en-US" sz="1000" dirty="0">
                <a:solidFill>
                  <a:srgbClr val="7F7F7F"/>
                </a:solidFill>
              </a:rPr>
              <a:t> 2014</a:t>
            </a:r>
            <a:endParaRPr lang="en-US" altLang="en-US" sz="1000" dirty="0">
              <a:solidFill>
                <a:srgbClr val="7F7F7F"/>
              </a:solidFill>
            </a:endParaRPr>
          </a:p>
        </p:txBody>
      </p:sp>
    </p:spTree>
    <p:extLst>
      <p:ext uri="{BB962C8B-B14F-4D97-AF65-F5344CB8AC3E}">
        <p14:creationId xmlns="" xmlns:p14="http://schemas.microsoft.com/office/powerpoint/2010/main" val="356597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E6B6BD3-EF04-4B33-8F6F-9D728657151F}"/>
              </a:ext>
            </a:extLst>
          </p:cNvPr>
          <p:cNvSpPr>
            <a:spLocks noGrp="1"/>
          </p:cNvSpPr>
          <p:nvPr>
            <p:ph type="title"/>
          </p:nvPr>
        </p:nvSpPr>
        <p:spPr/>
        <p:txBody>
          <a:bodyPr/>
          <a:lstStyle/>
          <a:p>
            <a:pPr algn="ctr"/>
            <a:r>
              <a:rPr lang="en-US" dirty="0">
                <a:solidFill>
                  <a:srgbClr val="FF0000"/>
                </a:solidFill>
              </a:rPr>
              <a:t>Cognition continue …</a:t>
            </a:r>
            <a:endParaRPr lang="en-IE" dirty="0"/>
          </a:p>
        </p:txBody>
      </p:sp>
      <p:sp>
        <p:nvSpPr>
          <p:cNvPr id="3" name="Content Placeholder 2">
            <a:extLst>
              <a:ext uri="{FF2B5EF4-FFF2-40B4-BE49-F238E27FC236}">
                <a16:creationId xmlns="" xmlns:a16="http://schemas.microsoft.com/office/drawing/2014/main" id="{4AD62D4E-ECE5-4C1F-BF7A-53790D2DA864}"/>
              </a:ext>
            </a:extLst>
          </p:cNvPr>
          <p:cNvSpPr>
            <a:spLocks noGrp="1"/>
          </p:cNvSpPr>
          <p:nvPr>
            <p:ph idx="1"/>
          </p:nvPr>
        </p:nvSpPr>
        <p:spPr/>
        <p:txBody>
          <a:bodyPr>
            <a:normAutofit fontScale="92500" lnSpcReduction="10000"/>
          </a:bodyPr>
          <a:lstStyle/>
          <a:p>
            <a:r>
              <a:rPr lang="en-IE" dirty="0"/>
              <a:t>When teachers try to use cognitivism in the classroom, they often focus on putting things into a useful context for students. This is thought to be important because the mind may store the information differently if people learn it in a different context.</a:t>
            </a:r>
          </a:p>
          <a:p>
            <a:endParaRPr lang="en-IE" dirty="0"/>
          </a:p>
          <a:p>
            <a:r>
              <a:rPr lang="en-IE" dirty="0"/>
              <a:t>For example, if someone learns how to add in an abstract way, the mind may see that as a simple mental trick.</a:t>
            </a:r>
          </a:p>
          <a:p>
            <a:endParaRPr lang="en-IE" dirty="0"/>
          </a:p>
          <a:p>
            <a:r>
              <a:rPr lang="en-IE" dirty="0"/>
              <a:t>On the other hand, if a person learns to add in relation to something useful in everyday life, such as a transaction scenario, for example, he might be able to more readily access that knowledge when he needs it.</a:t>
            </a:r>
          </a:p>
        </p:txBody>
      </p:sp>
      <p:sp>
        <p:nvSpPr>
          <p:cNvPr id="5" name="Footer Placeholder 3">
            <a:extLst>
              <a:ext uri="{FF2B5EF4-FFF2-40B4-BE49-F238E27FC236}">
                <a16:creationId xmlns="" xmlns:a16="http://schemas.microsoft.com/office/drawing/2014/main" id="{EBDF116B-F0D0-4E6B-A2AE-78760E49C09C}"/>
              </a:ext>
            </a:extLst>
          </p:cNvPr>
          <p:cNvSpPr txBox="1">
            <a:spLocks/>
          </p:cNvSpPr>
          <p:nvPr/>
        </p:nvSpPr>
        <p:spPr>
          <a:xfrm>
            <a:off x="444819" y="6243639"/>
            <a:ext cx="367284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dirty="0" err="1">
                <a:solidFill>
                  <a:srgbClr val="7F7F7F"/>
                </a:solidFill>
              </a:rPr>
              <a:t>Behaviorism</a:t>
            </a:r>
            <a:r>
              <a:rPr lang="en-AU" altLang="en-US" sz="1000" dirty="0">
                <a:solidFill>
                  <a:srgbClr val="7F7F7F"/>
                </a:solidFill>
              </a:rPr>
              <a:t> vs. Cognitivism </a:t>
            </a:r>
            <a:r>
              <a:rPr lang="en-AU" altLang="en-US" sz="1000" dirty="0" err="1">
                <a:solidFill>
                  <a:srgbClr val="7F7F7F"/>
                </a:solidFill>
              </a:rPr>
              <a:t>montserrat</a:t>
            </a:r>
            <a:r>
              <a:rPr lang="en-AU" altLang="en-US" sz="1000" dirty="0">
                <a:solidFill>
                  <a:srgbClr val="7F7F7F"/>
                </a:solidFill>
              </a:rPr>
              <a:t> </a:t>
            </a:r>
            <a:r>
              <a:rPr lang="en-AU" altLang="en-US" sz="1000" dirty="0" err="1">
                <a:solidFill>
                  <a:srgbClr val="7F7F7F"/>
                </a:solidFill>
              </a:rPr>
              <a:t>Donoso</a:t>
            </a:r>
            <a:r>
              <a:rPr lang="en-AU" altLang="en-US" sz="1000" dirty="0">
                <a:solidFill>
                  <a:srgbClr val="7F7F7F"/>
                </a:solidFill>
              </a:rPr>
              <a:t> 2014</a:t>
            </a:r>
            <a:endParaRPr lang="en-US" altLang="en-US" sz="1000" dirty="0">
              <a:solidFill>
                <a:srgbClr val="7F7F7F"/>
              </a:solidFill>
            </a:endParaRPr>
          </a:p>
        </p:txBody>
      </p:sp>
    </p:spTree>
    <p:extLst>
      <p:ext uri="{BB962C8B-B14F-4D97-AF65-F5344CB8AC3E}">
        <p14:creationId xmlns="" xmlns:p14="http://schemas.microsoft.com/office/powerpoint/2010/main" val="382856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39EE62F-6BFD-4F5E-BE4B-EFA702379B6D}"/>
              </a:ext>
            </a:extLst>
          </p:cNvPr>
          <p:cNvSpPr>
            <a:spLocks noGrp="1"/>
          </p:cNvSpPr>
          <p:nvPr>
            <p:ph type="title"/>
          </p:nvPr>
        </p:nvSpPr>
        <p:spPr/>
        <p:txBody>
          <a:bodyPr>
            <a:normAutofit/>
          </a:bodyPr>
          <a:lstStyle/>
          <a:p>
            <a:pPr algn="ctr"/>
            <a:r>
              <a:rPr lang="en-US" dirty="0">
                <a:solidFill>
                  <a:srgbClr val="FF0000"/>
                </a:solidFill>
              </a:rPr>
              <a:t>Behaviorism Vs cognition </a:t>
            </a:r>
            <a:endParaRPr lang="en-IE" dirty="0">
              <a:solidFill>
                <a:srgbClr val="FF0000"/>
              </a:solidFill>
            </a:endParaRPr>
          </a:p>
        </p:txBody>
      </p:sp>
      <p:sp>
        <p:nvSpPr>
          <p:cNvPr id="3" name="Content Placeholder 2">
            <a:extLst>
              <a:ext uri="{FF2B5EF4-FFF2-40B4-BE49-F238E27FC236}">
                <a16:creationId xmlns="" xmlns:a16="http://schemas.microsoft.com/office/drawing/2014/main" id="{5D265448-0F9D-433D-A9D4-E11DBA1A424B}"/>
              </a:ext>
            </a:extLst>
          </p:cNvPr>
          <p:cNvSpPr>
            <a:spLocks noGrp="1"/>
          </p:cNvSpPr>
          <p:nvPr>
            <p:ph idx="1"/>
          </p:nvPr>
        </p:nvSpPr>
        <p:spPr/>
        <p:txBody>
          <a:bodyPr>
            <a:normAutofit/>
          </a:bodyPr>
          <a:lstStyle/>
          <a:p>
            <a:r>
              <a:rPr lang="en-US" dirty="0"/>
              <a:t>Behaviorism and cognitive psychology reflect the two aspects of modern spirit. Behaviorism refers to the arrogance that human can control the all, nature, society and human, while cognitive psychology indicates the Introspection (self-assessment).</a:t>
            </a:r>
          </a:p>
          <a:p>
            <a:endParaRPr lang="en-US" dirty="0"/>
          </a:p>
          <a:p>
            <a:r>
              <a:rPr lang="en-US" dirty="0"/>
              <a:t>They are both a good way of teaching and learning processes, however,  there are some differences between them which is very significant.</a:t>
            </a:r>
            <a:endParaRPr lang="en-IE" dirty="0"/>
          </a:p>
        </p:txBody>
      </p:sp>
      <p:sp>
        <p:nvSpPr>
          <p:cNvPr id="5" name="Footer Placeholder 3">
            <a:extLst>
              <a:ext uri="{FF2B5EF4-FFF2-40B4-BE49-F238E27FC236}">
                <a16:creationId xmlns="" xmlns:a16="http://schemas.microsoft.com/office/drawing/2014/main" id="{2682E5FA-C9F9-4C6A-ADF1-A0CC49F73C1F}"/>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dirty="0">
                <a:solidFill>
                  <a:srgbClr val="7F7F7F"/>
                </a:solidFill>
              </a:rPr>
              <a:t>© SlideShare</a:t>
            </a:r>
            <a:endParaRPr lang="en-US" altLang="en-US" sz="1000" dirty="0">
              <a:solidFill>
                <a:srgbClr val="7F7F7F"/>
              </a:solidFill>
            </a:endParaRPr>
          </a:p>
        </p:txBody>
      </p:sp>
    </p:spTree>
    <p:extLst>
      <p:ext uri="{BB962C8B-B14F-4D97-AF65-F5344CB8AC3E}">
        <p14:creationId xmlns="" xmlns:p14="http://schemas.microsoft.com/office/powerpoint/2010/main" val="261884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A2DB373-B4B1-473C-994A-D7E7B260711A}"/>
              </a:ext>
            </a:extLst>
          </p:cNvPr>
          <p:cNvSpPr>
            <a:spLocks noGrp="1"/>
          </p:cNvSpPr>
          <p:nvPr>
            <p:ph type="title"/>
          </p:nvPr>
        </p:nvSpPr>
        <p:spPr/>
        <p:txBody>
          <a:bodyPr>
            <a:normAutofit/>
          </a:bodyPr>
          <a:lstStyle/>
          <a:p>
            <a:pPr algn="ctr"/>
            <a:r>
              <a:rPr lang="en-US" dirty="0">
                <a:solidFill>
                  <a:srgbClr val="FF0000"/>
                </a:solidFill>
              </a:rPr>
              <a:t>From the teaching perspective</a:t>
            </a:r>
            <a:endParaRPr lang="en-IE" dirty="0">
              <a:solidFill>
                <a:srgbClr val="FF0000"/>
              </a:solidFill>
            </a:endParaRPr>
          </a:p>
        </p:txBody>
      </p:sp>
      <p:sp>
        <p:nvSpPr>
          <p:cNvPr id="3" name="Content Placeholder 2">
            <a:extLst>
              <a:ext uri="{FF2B5EF4-FFF2-40B4-BE49-F238E27FC236}">
                <a16:creationId xmlns="" xmlns:a16="http://schemas.microsoft.com/office/drawing/2014/main" id="{A9DB39B4-5C09-44D7-9FE9-42869F57D5C7}"/>
              </a:ext>
            </a:extLst>
          </p:cNvPr>
          <p:cNvSpPr>
            <a:spLocks noGrp="1"/>
          </p:cNvSpPr>
          <p:nvPr>
            <p:ph idx="1"/>
          </p:nvPr>
        </p:nvSpPr>
        <p:spPr/>
        <p:txBody>
          <a:bodyPr/>
          <a:lstStyle/>
          <a:p>
            <a:endParaRPr lang="en-US" dirty="0"/>
          </a:p>
          <a:p>
            <a:r>
              <a:rPr lang="en-US" dirty="0"/>
              <a:t>Behaviorist: one who teaches, plans, presents language items and exercises, makes students repeat drills and gives correct language forms. </a:t>
            </a:r>
          </a:p>
          <a:p>
            <a:endParaRPr lang="en-US" dirty="0"/>
          </a:p>
          <a:p>
            <a:endParaRPr lang="en-US" dirty="0"/>
          </a:p>
          <a:p>
            <a:r>
              <a:rPr lang="en-US" dirty="0"/>
              <a:t>Cognitivist: one who creates opportunities for learning to occur with the help of the learner’s data processing mechanism.</a:t>
            </a:r>
            <a:endParaRPr lang="en-IE" dirty="0"/>
          </a:p>
        </p:txBody>
      </p:sp>
      <p:sp>
        <p:nvSpPr>
          <p:cNvPr id="5" name="Footer Placeholder 3">
            <a:extLst>
              <a:ext uri="{FF2B5EF4-FFF2-40B4-BE49-F238E27FC236}">
                <a16:creationId xmlns="" xmlns:a16="http://schemas.microsoft.com/office/drawing/2014/main" id="{665AD994-FCA4-4F1B-9E56-56488E716E26}"/>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dirty="0">
                <a:solidFill>
                  <a:srgbClr val="7F7F7F"/>
                </a:solidFill>
              </a:rPr>
              <a:t>© SlideShare</a:t>
            </a:r>
            <a:endParaRPr lang="en-US" altLang="en-US" sz="1000" dirty="0">
              <a:solidFill>
                <a:srgbClr val="7F7F7F"/>
              </a:solidFill>
            </a:endParaRPr>
          </a:p>
        </p:txBody>
      </p:sp>
    </p:spTree>
    <p:extLst>
      <p:ext uri="{BB962C8B-B14F-4D97-AF65-F5344CB8AC3E}">
        <p14:creationId xmlns="" xmlns:p14="http://schemas.microsoft.com/office/powerpoint/2010/main" val="215695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4810A7E-4BF2-4D58-9D4C-1FE147712813}"/>
              </a:ext>
            </a:extLst>
          </p:cNvPr>
          <p:cNvSpPr>
            <a:spLocks noGrp="1"/>
          </p:cNvSpPr>
          <p:nvPr>
            <p:ph type="title"/>
          </p:nvPr>
        </p:nvSpPr>
        <p:spPr/>
        <p:txBody>
          <a:bodyPr>
            <a:normAutofit/>
          </a:bodyPr>
          <a:lstStyle/>
          <a:p>
            <a:pPr algn="ctr"/>
            <a:r>
              <a:rPr lang="en-US" dirty="0">
                <a:solidFill>
                  <a:srgbClr val="FF0000"/>
                </a:solidFill>
              </a:rPr>
              <a:t>From the learner’s perspective</a:t>
            </a:r>
            <a:endParaRPr lang="en-IE" dirty="0">
              <a:solidFill>
                <a:srgbClr val="FF0000"/>
              </a:solidFill>
            </a:endParaRPr>
          </a:p>
        </p:txBody>
      </p:sp>
      <p:sp>
        <p:nvSpPr>
          <p:cNvPr id="3" name="Content Placeholder 2">
            <a:extLst>
              <a:ext uri="{FF2B5EF4-FFF2-40B4-BE49-F238E27FC236}">
                <a16:creationId xmlns="" xmlns:a16="http://schemas.microsoft.com/office/drawing/2014/main" id="{E4507182-042B-405F-9FBA-2AFC08C4329D}"/>
              </a:ext>
            </a:extLst>
          </p:cNvPr>
          <p:cNvSpPr>
            <a:spLocks noGrp="1"/>
          </p:cNvSpPr>
          <p:nvPr>
            <p:ph idx="1"/>
          </p:nvPr>
        </p:nvSpPr>
        <p:spPr/>
        <p:txBody>
          <a:bodyPr/>
          <a:lstStyle/>
          <a:p>
            <a:endParaRPr lang="en-US" dirty="0"/>
          </a:p>
          <a:p>
            <a:r>
              <a:rPr lang="en-US" dirty="0"/>
              <a:t>Behaviorist:  a passive recipient of planned instruction. </a:t>
            </a:r>
          </a:p>
          <a:p>
            <a:endParaRPr lang="en-US" dirty="0"/>
          </a:p>
          <a:p>
            <a:endParaRPr lang="en-US" dirty="0"/>
          </a:p>
          <a:p>
            <a:endParaRPr lang="en-US" dirty="0"/>
          </a:p>
          <a:p>
            <a:r>
              <a:rPr lang="en-US" dirty="0"/>
              <a:t>Cognitivist: an active processor of learning.  One whose internal data processing mechanism operate.</a:t>
            </a:r>
            <a:endParaRPr lang="en-IE" dirty="0"/>
          </a:p>
        </p:txBody>
      </p:sp>
      <p:sp>
        <p:nvSpPr>
          <p:cNvPr id="5" name="Footer Placeholder 3">
            <a:extLst>
              <a:ext uri="{FF2B5EF4-FFF2-40B4-BE49-F238E27FC236}">
                <a16:creationId xmlns="" xmlns:a16="http://schemas.microsoft.com/office/drawing/2014/main" id="{EC9BA927-89C3-4E6D-B9B4-22EFA78BBBD7}"/>
              </a:ext>
            </a:extLst>
          </p:cNvPr>
          <p:cNvSpPr txBox="1">
            <a:spLocks/>
          </p:cNvSpPr>
          <p:nvPr/>
        </p:nvSpPr>
        <p:spPr>
          <a:xfrm>
            <a:off x="838200" y="6356352"/>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dirty="0">
                <a:solidFill>
                  <a:srgbClr val="7F7F7F"/>
                </a:solidFill>
              </a:rPr>
              <a:t>© SlideShare</a:t>
            </a:r>
            <a:endParaRPr lang="en-US" altLang="en-US" sz="1000" dirty="0">
              <a:solidFill>
                <a:srgbClr val="7F7F7F"/>
              </a:solidFill>
            </a:endParaRPr>
          </a:p>
        </p:txBody>
      </p:sp>
    </p:spTree>
    <p:extLst>
      <p:ext uri="{BB962C8B-B14F-4D97-AF65-F5344CB8AC3E}">
        <p14:creationId xmlns="" xmlns:p14="http://schemas.microsoft.com/office/powerpoint/2010/main" val="2840243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437</TotalTime>
  <Words>1792</Words>
  <Application>Microsoft Office PowerPoint</Application>
  <PresentationFormat>Custom</PresentationFormat>
  <Paragraphs>177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Business Intelligence and Business Analytics (H9BIBA)</vt:lpstr>
      <vt:lpstr>Today</vt:lpstr>
      <vt:lpstr>Behaviorism</vt:lpstr>
      <vt:lpstr>Cognition</vt:lpstr>
      <vt:lpstr>Cognition continue …</vt:lpstr>
      <vt:lpstr>Cognition continue …</vt:lpstr>
      <vt:lpstr>Behaviorism Vs cognition </vt:lpstr>
      <vt:lpstr>From the teaching perspective</vt:lpstr>
      <vt:lpstr>From the learner’s perspective</vt:lpstr>
      <vt:lpstr>Practice ?</vt:lpstr>
      <vt:lpstr>The language Syllabus</vt:lpstr>
      <vt:lpstr>Grading of Items </vt:lpstr>
      <vt:lpstr>Behaviorism Vs cognitivism </vt:lpstr>
      <vt:lpstr>Consumer Buying Behavior  </vt:lpstr>
      <vt:lpstr>Lawson’s model (Model of Buyer Behavior ) </vt:lpstr>
      <vt:lpstr>Lawson’s model (Factors Influencing Consumer Behavior) </vt:lpstr>
      <vt:lpstr>Lawson’s model (Buyer Decision Process ) </vt:lpstr>
      <vt:lpstr>The Engel Kollat Blackwell (EKB) model</vt:lpstr>
      <vt:lpstr>EKB model continue ...</vt:lpstr>
      <vt:lpstr> Other related Variables included in this model</vt:lpstr>
      <vt:lpstr>The Model</vt:lpstr>
      <vt:lpstr>About the Model</vt:lpstr>
      <vt:lpstr>Howard and Sheth models</vt:lpstr>
      <vt:lpstr>Three Levels of Decision-Making in Howard Sheth Model</vt:lpstr>
      <vt:lpstr>Three Levels of Decision-Making in Howard Sheth Model</vt:lpstr>
      <vt:lpstr>Three Levels of Decision-Making in Howard Sheth Model</vt:lpstr>
      <vt:lpstr>The Model</vt:lpstr>
      <vt:lpstr>Input Variables </vt:lpstr>
      <vt:lpstr>Perceptual Constructs </vt:lpstr>
      <vt:lpstr>Learning Constructs </vt:lpstr>
      <vt:lpstr>Output Variables </vt:lpstr>
      <vt:lpstr>Exogenous Variable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and Business Analytics (H9BIBA)</dc:title>
  <dc:creator>Manaz Kaleel</dc:creator>
  <cp:lastModifiedBy>Rommel</cp:lastModifiedBy>
  <cp:revision>113</cp:revision>
  <dcterms:created xsi:type="dcterms:W3CDTF">2020-02-11T16:19:13Z</dcterms:created>
  <dcterms:modified xsi:type="dcterms:W3CDTF">2020-07-18T10:51:38Z</dcterms:modified>
</cp:coreProperties>
</file>