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432" r:id="rId2"/>
    <p:sldId id="433" r:id="rId3"/>
    <p:sldId id="258" r:id="rId4"/>
    <p:sldId id="277" r:id="rId5"/>
    <p:sldId id="435" r:id="rId6"/>
    <p:sldId id="436" r:id="rId7"/>
    <p:sldId id="437" r:id="rId8"/>
    <p:sldId id="438" r:id="rId9"/>
    <p:sldId id="278" r:id="rId10"/>
    <p:sldId id="276" r:id="rId11"/>
    <p:sldId id="279" r:id="rId12"/>
    <p:sldId id="439" r:id="rId13"/>
    <p:sldId id="284" r:id="rId14"/>
    <p:sldId id="285" r:id="rId15"/>
    <p:sldId id="281" r:id="rId16"/>
    <p:sldId id="282" r:id="rId17"/>
    <p:sldId id="286" r:id="rId18"/>
    <p:sldId id="283" r:id="rId19"/>
    <p:sldId id="287" r:id="rId20"/>
    <p:sldId id="398" r:id="rId21"/>
    <p:sldId id="383" r:id="rId22"/>
    <p:sldId id="394" r:id="rId23"/>
    <p:sldId id="397" r:id="rId24"/>
    <p:sldId id="399" r:id="rId25"/>
    <p:sldId id="384" r:id="rId26"/>
    <p:sldId id="385" r:id="rId27"/>
    <p:sldId id="338" r:id="rId28"/>
    <p:sldId id="423" r:id="rId29"/>
    <p:sldId id="424" r:id="rId30"/>
    <p:sldId id="425" r:id="rId31"/>
    <p:sldId id="426" r:id="rId32"/>
    <p:sldId id="346" r:id="rId33"/>
    <p:sldId id="347" r:id="rId34"/>
    <p:sldId id="349" r:id="rId35"/>
    <p:sldId id="427" r:id="rId36"/>
    <p:sldId id="428" r:id="rId37"/>
    <p:sldId id="429" r:id="rId38"/>
    <p:sldId id="430" r:id="rId39"/>
    <p:sldId id="43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153" autoAdjust="0"/>
  </p:normalViewPr>
  <p:slideViewPr>
    <p:cSldViewPr snapToGrid="0">
      <p:cViewPr>
        <p:scale>
          <a:sx n="87" d="100"/>
          <a:sy n="87" d="100"/>
        </p:scale>
        <p:origin x="-3144" y="-1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svg"/><Relationship Id="rId1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1447C4-E8FC-4ACF-8188-00A95F85103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178E70D-ACAD-446B-B4E9-0A7C920CDAE3}">
      <dgm:prSet/>
      <dgm:spPr/>
      <dgm:t>
        <a:bodyPr/>
        <a:lstStyle/>
        <a:p>
          <a:r>
            <a:rPr lang="en-US" b="1" dirty="0"/>
            <a:t>Enterprise Systems</a:t>
          </a:r>
          <a:endParaRPr lang="en-US" dirty="0"/>
        </a:p>
      </dgm:t>
    </dgm:pt>
    <dgm:pt modelId="{824B5591-2218-4C6B-8D84-77958ADAA268}" type="parTrans" cxnId="{8F31328E-86D2-4E48-83F1-002050AFF1BA}">
      <dgm:prSet/>
      <dgm:spPr/>
      <dgm:t>
        <a:bodyPr/>
        <a:lstStyle/>
        <a:p>
          <a:endParaRPr lang="en-US"/>
        </a:p>
      </dgm:t>
    </dgm:pt>
    <dgm:pt modelId="{E70E5EC3-EFB2-4551-8BE3-C81ED476B9AE}" type="sibTrans" cxnId="{8F31328E-86D2-4E48-83F1-002050AFF1BA}">
      <dgm:prSet/>
      <dgm:spPr/>
      <dgm:t>
        <a:bodyPr/>
        <a:lstStyle/>
        <a:p>
          <a:endParaRPr lang="en-US"/>
        </a:p>
      </dgm:t>
    </dgm:pt>
    <dgm:pt modelId="{D95C777A-0FE8-4BEE-9860-1E7EDD0405BB}">
      <dgm:prSet/>
      <dgm:spPr/>
      <dgm:t>
        <a:bodyPr/>
        <a:lstStyle/>
        <a:p>
          <a:r>
            <a:rPr lang="en-US"/>
            <a:t>Evolution – MRP, CL MRP, MRP II, ERP, ES Packages, Balanced Scorecard</a:t>
          </a:r>
        </a:p>
      </dgm:t>
    </dgm:pt>
    <dgm:pt modelId="{FEB50B46-3A2A-4C32-A420-44871A9951F2}" type="parTrans" cxnId="{1613D87C-7620-4EF5-B114-0D8E1AFCB187}">
      <dgm:prSet/>
      <dgm:spPr/>
      <dgm:t>
        <a:bodyPr/>
        <a:lstStyle/>
        <a:p>
          <a:endParaRPr lang="en-US"/>
        </a:p>
      </dgm:t>
    </dgm:pt>
    <dgm:pt modelId="{0B86937A-F958-4A0D-A49A-70B0AC3D9939}" type="sibTrans" cxnId="{1613D87C-7620-4EF5-B114-0D8E1AFCB187}">
      <dgm:prSet/>
      <dgm:spPr/>
      <dgm:t>
        <a:bodyPr/>
        <a:lstStyle/>
        <a:p>
          <a:endParaRPr lang="en-US"/>
        </a:p>
      </dgm:t>
    </dgm:pt>
    <dgm:pt modelId="{E59F21F6-EBC1-4D97-AC94-4A4188D9AA0A}" type="pres">
      <dgm:prSet presAssocID="{AA1447C4-E8FC-4ACF-8188-00A95F85103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71A707A8-BC6A-4A0F-8262-53C0603EC0A9}" type="pres">
      <dgm:prSet presAssocID="{C178E70D-ACAD-446B-B4E9-0A7C920CDAE3}" presName="compNode" presStyleCnt="0"/>
      <dgm:spPr/>
    </dgm:pt>
    <dgm:pt modelId="{72003539-24E3-4F4F-B104-0DAE193791AF}" type="pres">
      <dgm:prSet presAssocID="{C178E70D-ACAD-446B-B4E9-0A7C920CDAE3}" presName="bgRect" presStyleLbl="bgShp" presStyleIdx="0" presStyleCnt="2"/>
      <dgm:spPr/>
    </dgm:pt>
    <dgm:pt modelId="{DE6FF93B-C118-4C30-8CD1-2919904A817C}" type="pres">
      <dgm:prSet presAssocID="{C178E70D-ACAD-446B-B4E9-0A7C920CDA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ity"/>
        </a:ext>
      </dgm:extLst>
    </dgm:pt>
    <dgm:pt modelId="{208DEA36-DB49-45D2-9CF4-A5C2D0E8B5A6}" type="pres">
      <dgm:prSet presAssocID="{C178E70D-ACAD-446B-B4E9-0A7C920CDAE3}" presName="spaceRect" presStyleCnt="0"/>
      <dgm:spPr/>
    </dgm:pt>
    <dgm:pt modelId="{285FCD1A-D4CC-4A79-9570-25CC0A50E080}" type="pres">
      <dgm:prSet presAssocID="{C178E70D-ACAD-446B-B4E9-0A7C920CDAE3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IE"/>
        </a:p>
      </dgm:t>
    </dgm:pt>
    <dgm:pt modelId="{F33144EC-F724-4EA4-9982-C545E6654BB3}" type="pres">
      <dgm:prSet presAssocID="{E70E5EC3-EFB2-4551-8BE3-C81ED476B9AE}" presName="sibTrans" presStyleCnt="0"/>
      <dgm:spPr/>
    </dgm:pt>
    <dgm:pt modelId="{79617BA9-551A-4FEC-8FB1-D48262A2E24F}" type="pres">
      <dgm:prSet presAssocID="{D95C777A-0FE8-4BEE-9860-1E7EDD0405BB}" presName="compNode" presStyleCnt="0"/>
      <dgm:spPr/>
    </dgm:pt>
    <dgm:pt modelId="{EB53EA00-6D5E-4092-AC28-4D748F6BD9B4}" type="pres">
      <dgm:prSet presAssocID="{D95C777A-0FE8-4BEE-9860-1E7EDD0405BB}" presName="bgRect" presStyleLbl="bgShp" presStyleIdx="1" presStyleCnt="2"/>
      <dgm:spPr/>
    </dgm:pt>
    <dgm:pt modelId="{2DCB7CFF-DD66-4B8D-8F3D-A2D06F353985}" type="pres">
      <dgm:prSet presAssocID="{D95C777A-0FE8-4BEE-9860-1E7EDD0405B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Database"/>
        </a:ext>
      </dgm:extLst>
    </dgm:pt>
    <dgm:pt modelId="{FD6AE27B-FD91-4A7D-9459-0D60A28A9D18}" type="pres">
      <dgm:prSet presAssocID="{D95C777A-0FE8-4BEE-9860-1E7EDD0405BB}" presName="spaceRect" presStyleCnt="0"/>
      <dgm:spPr/>
    </dgm:pt>
    <dgm:pt modelId="{BE23AB54-69F0-4689-AB01-96C2328E865E}" type="pres">
      <dgm:prSet presAssocID="{D95C777A-0FE8-4BEE-9860-1E7EDD0405BB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IE"/>
        </a:p>
      </dgm:t>
    </dgm:pt>
  </dgm:ptLst>
  <dgm:cxnLst>
    <dgm:cxn modelId="{CE9A3E8D-7CFD-4BCA-9E8A-E84591BCF448}" type="presOf" srcId="{C178E70D-ACAD-446B-B4E9-0A7C920CDAE3}" destId="{285FCD1A-D4CC-4A79-9570-25CC0A50E080}" srcOrd="0" destOrd="0" presId="urn:microsoft.com/office/officeart/2018/2/layout/IconVerticalSolidList"/>
    <dgm:cxn modelId="{B656015C-4AE4-4223-B835-2EA915089FB5}" type="presOf" srcId="{AA1447C4-E8FC-4ACF-8188-00A95F85103C}" destId="{E59F21F6-EBC1-4D97-AC94-4A4188D9AA0A}" srcOrd="0" destOrd="0" presId="urn:microsoft.com/office/officeart/2018/2/layout/IconVerticalSolidList"/>
    <dgm:cxn modelId="{5FF3362F-6106-489E-BE49-1790CDA1F351}" type="presOf" srcId="{D95C777A-0FE8-4BEE-9860-1E7EDD0405BB}" destId="{BE23AB54-69F0-4689-AB01-96C2328E865E}" srcOrd="0" destOrd="0" presId="urn:microsoft.com/office/officeart/2018/2/layout/IconVerticalSolidList"/>
    <dgm:cxn modelId="{8F31328E-86D2-4E48-83F1-002050AFF1BA}" srcId="{AA1447C4-E8FC-4ACF-8188-00A95F85103C}" destId="{C178E70D-ACAD-446B-B4E9-0A7C920CDAE3}" srcOrd="0" destOrd="0" parTransId="{824B5591-2218-4C6B-8D84-77958ADAA268}" sibTransId="{E70E5EC3-EFB2-4551-8BE3-C81ED476B9AE}"/>
    <dgm:cxn modelId="{1613D87C-7620-4EF5-B114-0D8E1AFCB187}" srcId="{AA1447C4-E8FC-4ACF-8188-00A95F85103C}" destId="{D95C777A-0FE8-4BEE-9860-1E7EDD0405BB}" srcOrd="1" destOrd="0" parTransId="{FEB50B46-3A2A-4C32-A420-44871A9951F2}" sibTransId="{0B86937A-F958-4A0D-A49A-70B0AC3D9939}"/>
    <dgm:cxn modelId="{855A15B8-2D17-4578-A41B-68353CA6D64C}" type="presParOf" srcId="{E59F21F6-EBC1-4D97-AC94-4A4188D9AA0A}" destId="{71A707A8-BC6A-4A0F-8262-53C0603EC0A9}" srcOrd="0" destOrd="0" presId="urn:microsoft.com/office/officeart/2018/2/layout/IconVerticalSolidList"/>
    <dgm:cxn modelId="{FD240674-DA48-4360-91D8-DF2BEB4D7C38}" type="presParOf" srcId="{71A707A8-BC6A-4A0F-8262-53C0603EC0A9}" destId="{72003539-24E3-4F4F-B104-0DAE193791AF}" srcOrd="0" destOrd="0" presId="urn:microsoft.com/office/officeart/2018/2/layout/IconVerticalSolidList"/>
    <dgm:cxn modelId="{6E24F853-9C10-4ED6-BE1B-EAF9029496D7}" type="presParOf" srcId="{71A707A8-BC6A-4A0F-8262-53C0603EC0A9}" destId="{DE6FF93B-C118-4C30-8CD1-2919904A817C}" srcOrd="1" destOrd="0" presId="urn:microsoft.com/office/officeart/2018/2/layout/IconVerticalSolidList"/>
    <dgm:cxn modelId="{ED5C4412-4C74-404D-A344-C9C163E5BB84}" type="presParOf" srcId="{71A707A8-BC6A-4A0F-8262-53C0603EC0A9}" destId="{208DEA36-DB49-45D2-9CF4-A5C2D0E8B5A6}" srcOrd="2" destOrd="0" presId="urn:microsoft.com/office/officeart/2018/2/layout/IconVerticalSolidList"/>
    <dgm:cxn modelId="{8AAE3753-B070-409D-81FF-0C6DBABA7946}" type="presParOf" srcId="{71A707A8-BC6A-4A0F-8262-53C0603EC0A9}" destId="{285FCD1A-D4CC-4A79-9570-25CC0A50E080}" srcOrd="3" destOrd="0" presId="urn:microsoft.com/office/officeart/2018/2/layout/IconVerticalSolidList"/>
    <dgm:cxn modelId="{55456841-35E0-40D0-B4C1-EF1C84ABA3F6}" type="presParOf" srcId="{E59F21F6-EBC1-4D97-AC94-4A4188D9AA0A}" destId="{F33144EC-F724-4EA4-9982-C545E6654BB3}" srcOrd="1" destOrd="0" presId="urn:microsoft.com/office/officeart/2018/2/layout/IconVerticalSolidList"/>
    <dgm:cxn modelId="{92A6396E-E9C9-47CA-8145-473505AC97D9}" type="presParOf" srcId="{E59F21F6-EBC1-4D97-AC94-4A4188D9AA0A}" destId="{79617BA9-551A-4FEC-8FB1-D48262A2E24F}" srcOrd="2" destOrd="0" presId="urn:microsoft.com/office/officeart/2018/2/layout/IconVerticalSolidList"/>
    <dgm:cxn modelId="{D9A7688E-B526-44C7-A11F-48928BE23759}" type="presParOf" srcId="{79617BA9-551A-4FEC-8FB1-D48262A2E24F}" destId="{EB53EA00-6D5E-4092-AC28-4D748F6BD9B4}" srcOrd="0" destOrd="0" presId="urn:microsoft.com/office/officeart/2018/2/layout/IconVerticalSolidList"/>
    <dgm:cxn modelId="{9155567A-94E4-41D9-BD68-89B0EBCCF652}" type="presParOf" srcId="{79617BA9-551A-4FEC-8FB1-D48262A2E24F}" destId="{2DCB7CFF-DD66-4B8D-8F3D-A2D06F353985}" srcOrd="1" destOrd="0" presId="urn:microsoft.com/office/officeart/2018/2/layout/IconVerticalSolidList"/>
    <dgm:cxn modelId="{37A11992-F098-45EA-8D3C-4E24BEC6D3C0}" type="presParOf" srcId="{79617BA9-551A-4FEC-8FB1-D48262A2E24F}" destId="{FD6AE27B-FD91-4A7D-9459-0D60A28A9D18}" srcOrd="2" destOrd="0" presId="urn:microsoft.com/office/officeart/2018/2/layout/IconVerticalSolidList"/>
    <dgm:cxn modelId="{D64DAF68-35B7-49DA-842E-3451D087AB0B}" type="presParOf" srcId="{79617BA9-551A-4FEC-8FB1-D48262A2E24F}" destId="{BE23AB54-69F0-4689-AB01-96C2328E86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03539-24E3-4F4F-B104-0DAE193791AF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FF93B-C118-4C30-8CD1-2919904A817C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FCD1A-D4CC-4A79-9570-25CC0A50E080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Enterprise Systems</a:t>
          </a:r>
          <a:endParaRPr lang="en-US" sz="2500" kern="1200" dirty="0"/>
        </a:p>
      </dsp:txBody>
      <dsp:txXfrm>
        <a:off x="2039300" y="956381"/>
        <a:ext cx="4474303" cy="1765627"/>
      </dsp:txXfrm>
    </dsp:sp>
    <dsp:sp modelId="{EB53EA00-6D5E-4092-AC28-4D748F6BD9B4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CB7CFF-DD66-4B8D-8F3D-A2D06F353985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3AB54-69F0-4689-AB01-96C2328E865E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Evolution – MRP, CL MRP, MRP II, ERP, ES Packages, Balanced Scorecard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96CF2-AD06-4243-A4F4-A9FDC9B69F81}" type="datetimeFigureOut">
              <a:rPr lang="en-IE" smtClean="0"/>
              <a:pPr/>
              <a:t>20/06/2020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FCA13-7AA0-40B4-AE7F-01CB26886F14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105055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xmlns="" id="{32BA48E5-36D5-4039-AE21-9C2B3BA960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79789EC-D04C-4F42-8781-18642FFDCD81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xmlns="" id="{1C2E19BB-0607-40A2-B929-7F5EF954F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940" tIns="44970" rIns="89940" bIns="4497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tr-TR" altLang="en-US"/>
          </a:p>
        </p:txBody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xmlns="" id="{E2444575-2CE2-4EE4-9BEB-5D201A2DE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48" tIns="0" rIns="19048" bIns="0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000" i="1"/>
              <a:t>23</a:t>
            </a:r>
          </a:p>
        </p:txBody>
      </p:sp>
      <p:sp>
        <p:nvSpPr>
          <p:cNvPr id="131077" name="Rectangle 4">
            <a:extLst>
              <a:ext uri="{FF2B5EF4-FFF2-40B4-BE49-F238E27FC236}">
                <a16:creationId xmlns:a16="http://schemas.microsoft.com/office/drawing/2014/main" xmlns="" id="{4E366E37-9B10-421B-A37D-2E76BFFE9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940" tIns="44970" rIns="89940" bIns="4497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tr-TR" altLang="en-US"/>
          </a:p>
        </p:txBody>
      </p:sp>
      <p:sp>
        <p:nvSpPr>
          <p:cNvPr id="131078" name="Rectangle 5">
            <a:extLst>
              <a:ext uri="{FF2B5EF4-FFF2-40B4-BE49-F238E27FC236}">
                <a16:creationId xmlns:a16="http://schemas.microsoft.com/office/drawing/2014/main" xmlns="" id="{413FE362-784B-40CB-B86C-FF1BAA4AD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940" tIns="44970" rIns="89940" bIns="4497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tr-TR" altLang="en-US"/>
          </a:p>
        </p:txBody>
      </p:sp>
      <p:sp>
        <p:nvSpPr>
          <p:cNvPr id="131079" name="Rectangle 6">
            <a:extLst>
              <a:ext uri="{FF2B5EF4-FFF2-40B4-BE49-F238E27FC236}">
                <a16:creationId xmlns:a16="http://schemas.microsoft.com/office/drawing/2014/main" xmlns="" id="{8A756E4B-6AA2-458F-A096-E3BF84A29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940" tIns="44970" rIns="89940" bIns="4497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tr-TR" altLang="en-US"/>
          </a:p>
        </p:txBody>
      </p:sp>
      <p:sp>
        <p:nvSpPr>
          <p:cNvPr id="131080" name="Rectangle 7">
            <a:extLst>
              <a:ext uri="{FF2B5EF4-FFF2-40B4-BE49-F238E27FC236}">
                <a16:creationId xmlns:a16="http://schemas.microsoft.com/office/drawing/2014/main" xmlns="" id="{D298C320-ED61-4565-9272-5937CF1E9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48" tIns="0" rIns="19048" bIns="0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000"/>
              <a:t>23</a:t>
            </a:r>
          </a:p>
        </p:txBody>
      </p:sp>
      <p:sp>
        <p:nvSpPr>
          <p:cNvPr id="131081" name="Rectangle 8">
            <a:extLst>
              <a:ext uri="{FF2B5EF4-FFF2-40B4-BE49-F238E27FC236}">
                <a16:creationId xmlns:a16="http://schemas.microsoft.com/office/drawing/2014/main" xmlns="" id="{4E88E8C6-3B1D-41BA-A4E9-94F23669B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940" tIns="44970" rIns="89940" bIns="4497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tr-TR" altLang="en-US"/>
          </a:p>
        </p:txBody>
      </p:sp>
      <p:sp>
        <p:nvSpPr>
          <p:cNvPr id="131082" name="Rectangle 9">
            <a:extLst>
              <a:ext uri="{FF2B5EF4-FFF2-40B4-BE49-F238E27FC236}">
                <a16:creationId xmlns:a16="http://schemas.microsoft.com/office/drawing/2014/main" xmlns="" id="{CF90C78F-C319-45D2-B8BA-AD7DFF660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940" tIns="44970" rIns="89940" bIns="4497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tr-TR" altLang="en-US"/>
          </a:p>
        </p:txBody>
      </p:sp>
      <p:sp>
        <p:nvSpPr>
          <p:cNvPr id="131083" name="Rectangle 10">
            <a:extLst>
              <a:ext uri="{FF2B5EF4-FFF2-40B4-BE49-F238E27FC236}">
                <a16:creationId xmlns:a16="http://schemas.microsoft.com/office/drawing/2014/main" xmlns="" id="{C752F507-618F-4FB1-B20E-BF48A8376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321050"/>
            <a:ext cx="5867400" cy="51355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1" tIns="44447" rIns="90481" bIns="44447"/>
          <a:lstStyle/>
          <a:p>
            <a:pPr eaLnBrk="1" hangingPunct="1"/>
            <a:endParaRPr lang="tr-TR" altLang="en-US">
              <a:latin typeface="Times New Roman" panose="02020603050405020304" pitchFamily="18" charset="0"/>
            </a:endParaRPr>
          </a:p>
        </p:txBody>
      </p:sp>
      <p:sp>
        <p:nvSpPr>
          <p:cNvPr id="131084" name="Rectangle 11">
            <a:extLst>
              <a:ext uri="{FF2B5EF4-FFF2-40B4-BE49-F238E27FC236}">
                <a16:creationId xmlns:a16="http://schemas.microsoft.com/office/drawing/2014/main" xmlns="" id="{936022BF-544F-405C-8E43-6B9C9FA1DA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xmlns="" id="{C6E282A3-2F96-43F5-AD53-28F2B14A17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454D95C-C2E5-4887-9703-84A6FB8AAEFB}" type="slidenum">
              <a:rPr lang="en-AU" altLang="en-US" sz="1200"/>
              <a:pPr/>
              <a:t>34</a:t>
            </a:fld>
            <a:endParaRPr lang="en-AU" altLang="en-US" sz="1200"/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xmlns="" id="{27CEFEA8-C3C3-4BF6-84FD-37DEB7133F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xmlns="" id="{7DE1010F-B052-492D-AE54-EAF045A3F8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FCA13-7AA0-40B4-AE7F-01CB26886F14}" type="slidenum">
              <a:rPr lang="en-IE" smtClean="0"/>
              <a:pPr/>
              <a:t>39</a:t>
            </a:fld>
            <a:endParaRPr lang="en-I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xmlns="" id="{19949371-F444-4F54-A3A7-6BF44284F3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BE81C95-E97B-44B7-A454-4EA4B98BA985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xmlns="" id="{0CA7F760-07FA-4E41-B426-5D379C841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322638"/>
            <a:ext cx="5867400" cy="513556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1" tIns="44447" rIns="90481" bIns="44447"/>
          <a:lstStyle/>
          <a:p>
            <a:pPr eaLnBrk="1" hangingPunct="1"/>
            <a:endParaRPr lang="tr-TR" altLang="en-US">
              <a:latin typeface="Times New Roman" panose="02020603050405020304" pitchFamily="18" charset="0"/>
            </a:endParaRPr>
          </a:p>
        </p:txBody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xmlns="" id="{DEE6EB5C-F5B4-4A84-B808-3062913417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xmlns="" id="{89BC0C8F-1671-4156-B7F7-9C22EBA8B1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485AF7D-5EF2-43F4-B9D9-4962EFC0A5ED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xmlns="" id="{389E01BA-291C-4056-AF79-5462115806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xmlns="" id="{139DAAEA-D938-4E8B-974E-C93828748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xmlns="" id="{E739CA2A-66EA-424B-BCB1-33826BDF03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8C45E4A-86F0-4ECE-9D6D-F12208987196}" type="slidenum">
              <a:rPr lang="en-AU" altLang="en-US" sz="1200"/>
              <a:pPr/>
              <a:t>27</a:t>
            </a:fld>
            <a:endParaRPr lang="en-AU" altLang="en-US" sz="1200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xmlns="" id="{A967F93D-8647-4A28-954F-3129B9AD46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xmlns="" id="{749CF216-7A53-4A34-96BD-F45B7AED84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xmlns="" id="{A84351D3-C8AF-4237-9FE2-654762024A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>
              <a:latin typeface="Arial" panose="020B0604020202020204" pitchFamily="34" charset="0"/>
            </a:endParaRP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xmlns="" id="{407DFCBC-6920-4EBE-91AC-0D035768C8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xmlns="" id="{C48B27C3-2C78-4E4C-AE87-67E2EC10D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>
              <a:latin typeface="Arial" panose="020B0604020202020204" pitchFamily="34" charset="0"/>
            </a:endParaRP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xmlns="" id="{D02CFEC5-4A0B-40EF-8B72-1EB10F5615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xmlns="" id="{BCBDA423-123A-4F42-85BE-3EC7268E1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>
              <a:latin typeface="Arial" panose="020B0604020202020204" pitchFamily="34" charset="0"/>
            </a:endParaRP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xmlns="" id="{1978D2E0-B182-4AA3-8A06-C40AE8E93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xmlns="" id="{6D32650E-93D7-44EE-960C-7B0C1C1428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41C088-932D-4B1B-B25B-898506B0C742}" type="slidenum">
              <a:rPr lang="en-AU" altLang="en-US" sz="1200"/>
              <a:pPr/>
              <a:t>32</a:t>
            </a:fld>
            <a:endParaRPr lang="en-AU" altLang="en-US" sz="1200"/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xmlns="" id="{C4FDA862-F1A2-4568-B0B6-BCC829B312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xmlns="" id="{C6D34EDB-71B9-43E4-9757-5C83B90186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xmlns="" id="{DE5ACFAB-EB13-4980-B0FD-CC8BA238D7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3AE28CC-54B9-43EB-B193-F33015CA0646}" type="slidenum">
              <a:rPr lang="en-AU" altLang="en-US" sz="1200"/>
              <a:pPr/>
              <a:t>33</a:t>
            </a:fld>
            <a:endParaRPr lang="en-AU" altLang="en-US" sz="1200"/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xmlns="" id="{4D2BE233-FA1F-400C-A7D5-1B8831AE25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xmlns="" id="{1431EEC2-4A54-4123-9D7A-E83A468614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6BC9-4802-4F19-9210-A99ED1B235C9}" type="datetime1">
              <a:rPr lang="en-IE" smtClean="0"/>
              <a:pPr/>
              <a:t>20/06/2020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6F72-2A3A-482D-84E1-9CAD19495E0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A86E-D2D7-44A8-A5A3-F62A466C52F6}" type="datetime1">
              <a:rPr lang="en-IE" smtClean="0"/>
              <a:pPr/>
              <a:t>20/06/2020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6F72-2A3A-482D-84E1-9CAD19495E0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5151-763D-4DD9-A900-68A6221EFD6F}" type="datetime1">
              <a:rPr lang="en-IE" smtClean="0"/>
              <a:pPr/>
              <a:t>20/06/2020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6F72-2A3A-482D-84E1-9CAD19495E0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161B-2ACE-48BF-AF82-F70651E585E4}" type="datetime1">
              <a:rPr lang="en-IE" smtClean="0"/>
              <a:pPr/>
              <a:t>20/06/2020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6F72-2A3A-482D-84E1-9CAD19495E0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0DBA-6546-4829-85EA-01CDCE8F5D7A}" type="datetime1">
              <a:rPr lang="en-IE" smtClean="0"/>
              <a:pPr/>
              <a:t>20/06/2020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6F72-2A3A-482D-84E1-9CAD19495E0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6438-3982-48C5-AF0B-0EEE75C8D878}" type="datetime1">
              <a:rPr lang="en-IE" smtClean="0"/>
              <a:pPr/>
              <a:t>20/06/2020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6F72-2A3A-482D-84E1-9CAD19495E0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6F4A-8332-482F-9FED-9AD6E3902ADA}" type="datetime1">
              <a:rPr lang="en-IE" smtClean="0"/>
              <a:pPr/>
              <a:t>20/06/2020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6F72-2A3A-482D-84E1-9CAD19495E0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4C2D-201F-403F-ACEE-A65E20DD5935}" type="datetime1">
              <a:rPr lang="en-IE" smtClean="0"/>
              <a:pPr/>
              <a:t>20/06/2020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6F72-2A3A-482D-84E1-9CAD19495E0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D70C-383F-40EA-A2C2-ED98255AC364}" type="datetime1">
              <a:rPr lang="en-IE" smtClean="0"/>
              <a:pPr/>
              <a:t>20/06/2020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6F72-2A3A-482D-84E1-9CAD19495E0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D6C6-9731-4B5B-8433-9DC1EF1B3BB4}" type="datetime1">
              <a:rPr lang="en-IE" smtClean="0"/>
              <a:pPr/>
              <a:t>20/06/2020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6F72-2A3A-482D-84E1-9CAD19495E0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959C-8BE5-49B8-A286-481598976276}" type="datetime1">
              <a:rPr lang="en-IE" smtClean="0"/>
              <a:pPr/>
              <a:t>20/06/2020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6F72-2A3A-482D-84E1-9CAD19495E0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C1CB6-F6D0-4628-A57B-0D9E617EA46C}" type="datetime1">
              <a:rPr lang="en-IE" smtClean="0"/>
              <a:pPr/>
              <a:t>20/06/2020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F6F72-2A3A-482D-84E1-9CAD19495E0B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xxsS_dtf8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Business Intelligence &amp; Business Analytics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BIBA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Topic </a:t>
            </a:r>
            <a:r>
              <a:rPr lang="en-US" dirty="0" smtClean="0"/>
              <a:t>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Enterprise Systems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5">
            <a:extLst>
              <a:ext uri="{FF2B5EF4-FFF2-40B4-BE49-F238E27FC236}">
                <a16:creationId xmlns:a16="http://schemas.microsoft.com/office/drawing/2014/main" xmlns="" id="{7E3E5F56-04AC-48F6-B30E-D9C4C17816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F6796BB-1D59-4FBA-8E8E-B3AB5DA4C514}"/>
              </a:ext>
            </a:extLst>
          </p:cNvPr>
          <p:cNvSpPr txBox="1"/>
          <p:nvPr/>
        </p:nvSpPr>
        <p:spPr>
          <a:xfrm>
            <a:off x="3094888" y="859254"/>
            <a:ext cx="6002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Evolution of ES (Vivek Kale, Enhancing Enterprise Intelligence: </a:t>
            </a:r>
          </a:p>
          <a:p>
            <a:r>
              <a:rPr lang="en-IE" dirty="0">
                <a:solidFill>
                  <a:srgbClr val="FF0000"/>
                </a:solidFill>
              </a:rPr>
              <a:t>Leveraging ERP, CRM, SCM, PLM, BPM, and BI (CRC Press).)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25" y="1474032"/>
            <a:ext cx="8042330" cy="494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24896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04F3F9-38A7-432B-AB79-16DCE7ED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Materials Requirement Planning (MRP)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2BDBE9-6F71-4B56-AE20-266AF6223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The first efforts in the ES field occurred at the beginning of the 1970s, when computerized applications based on MRP methods were developed to support purchasing and production scheduling activities.</a:t>
            </a:r>
          </a:p>
          <a:p>
            <a:endParaRPr lang="en-IE" dirty="0"/>
          </a:p>
          <a:p>
            <a:r>
              <a:rPr lang="en-US" dirty="0"/>
              <a:t>Material requirements planning (MRP) is a production planning, scheduling, and inventory control system used to manage manufacturing processes.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xmlns="" val="94173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>
                <a:solidFill>
                  <a:srgbClr val="FF0000"/>
                </a:solidFill>
              </a:rPr>
              <a:t>The pillars of MRP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Materials Requirements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MRP is a </a:t>
            </a:r>
            <a:r>
              <a:rPr lang="en-US" b="1" u="sng" dirty="0" smtClean="0"/>
              <a:t>heuristic*</a:t>
            </a:r>
            <a:r>
              <a:rPr lang="en-US" dirty="0" smtClean="0"/>
              <a:t> based on three main inputs: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Master Production Schedule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which specifies how many products are going to be produced during a period of time; 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Bill of Materials</a:t>
            </a:r>
            <a:r>
              <a:rPr lang="en-US" dirty="0" smtClean="0"/>
              <a:t>, which describes how those products are going to be built and what materials are going to be required; 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Inventory Record File</a:t>
            </a:r>
            <a:r>
              <a:rPr lang="en-US" dirty="0" smtClean="0"/>
              <a:t>, which reports how many products, components, and materials are held in-house.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211669"/>
            <a:ext cx="863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*Enabling a person to discover or learn something for themselves.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B4B2C0-F483-4A76-AAA7-78962CD6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Overview of the MRP System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8BD350B-5C3C-4FC0-93D7-36A5FD363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618" y="2261321"/>
            <a:ext cx="2530764" cy="9051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E" sz="1800" dirty="0">
                <a:solidFill>
                  <a:schemeClr val="tx1"/>
                </a:solidFill>
              </a:rPr>
              <a:t>Master Production Schedule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B8D3175-5030-4C15-8D2F-53DAACE65E54}"/>
              </a:ext>
            </a:extLst>
          </p:cNvPr>
          <p:cNvSpPr/>
          <p:nvPr/>
        </p:nvSpPr>
        <p:spPr>
          <a:xfrm>
            <a:off x="838200" y="2261321"/>
            <a:ext cx="2530764" cy="9051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The Bill of Materials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xmlns="" id="{F594B24E-76F6-4E94-999A-EB6D652D3575}"/>
              </a:ext>
            </a:extLst>
          </p:cNvPr>
          <p:cNvSpPr txBox="1">
            <a:spLocks/>
          </p:cNvSpPr>
          <p:nvPr/>
        </p:nvSpPr>
        <p:spPr>
          <a:xfrm>
            <a:off x="8823036" y="2261321"/>
            <a:ext cx="2530764" cy="9051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E" sz="1800" dirty="0">
                <a:solidFill>
                  <a:schemeClr val="tx1"/>
                </a:solidFill>
              </a:rPr>
              <a:t>Inventory Record 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2614C44-A973-408C-A278-652A35FD5088}"/>
              </a:ext>
            </a:extLst>
          </p:cNvPr>
          <p:cNvSpPr/>
          <p:nvPr/>
        </p:nvSpPr>
        <p:spPr>
          <a:xfrm>
            <a:off x="838200" y="5223164"/>
            <a:ext cx="2530764" cy="9051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Manufacturing Orders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xmlns="" id="{FE69D6D5-BCC4-457B-A2BA-B628164EC876}"/>
              </a:ext>
            </a:extLst>
          </p:cNvPr>
          <p:cNvSpPr txBox="1">
            <a:spLocks/>
          </p:cNvSpPr>
          <p:nvPr/>
        </p:nvSpPr>
        <p:spPr>
          <a:xfrm>
            <a:off x="4830618" y="5223164"/>
            <a:ext cx="2530764" cy="9051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E" sz="1800" dirty="0"/>
              <a:t>Purchase Orders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xmlns="" id="{6B1B3CE4-1709-4F9C-91A0-4C943F00A297}"/>
              </a:ext>
            </a:extLst>
          </p:cNvPr>
          <p:cNvSpPr txBox="1">
            <a:spLocks/>
          </p:cNvSpPr>
          <p:nvPr/>
        </p:nvSpPr>
        <p:spPr>
          <a:xfrm>
            <a:off x="8823036" y="5223164"/>
            <a:ext cx="2530764" cy="9051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E" sz="1800" dirty="0"/>
              <a:t>Various Reports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xmlns="" id="{3EFFCC20-33F3-4081-AC7E-4A30F150511D}"/>
              </a:ext>
            </a:extLst>
          </p:cNvPr>
          <p:cNvSpPr txBox="1">
            <a:spLocks/>
          </p:cNvSpPr>
          <p:nvPr/>
        </p:nvSpPr>
        <p:spPr>
          <a:xfrm>
            <a:off x="4830618" y="3747367"/>
            <a:ext cx="2530764" cy="9051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E" sz="1800" dirty="0"/>
              <a:t>MRP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xmlns="" id="{A00A80CF-24EA-4AB8-B3BF-2CFB1D656E00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964743" y="-694676"/>
            <a:ext cx="262514" cy="79848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A82BE01-0391-472F-8C17-21BD79D43152}"/>
              </a:ext>
            </a:extLst>
          </p:cNvPr>
          <p:cNvCxnSpPr>
            <a:stCxn id="7" idx="2"/>
          </p:cNvCxnSpPr>
          <p:nvPr/>
        </p:nvCxnSpPr>
        <p:spPr>
          <a:xfrm>
            <a:off x="10088418" y="3166485"/>
            <a:ext cx="0" cy="26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3C3655DE-D468-4808-A2A4-4D2E336B195E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6096000" y="3166485"/>
            <a:ext cx="0" cy="58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xmlns="" id="{49D2C204-6B0B-4A7D-A4A2-A26DE71A6F30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5941941" y="1076687"/>
            <a:ext cx="308118" cy="79848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049A6C1F-BC34-410F-99E3-D3E0F4306C8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088418" y="4904795"/>
            <a:ext cx="0" cy="318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51E6C686-0D32-4C83-BA97-D990E4183B8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103581" y="4915046"/>
            <a:ext cx="1" cy="30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95F0084E-9931-442E-8D76-07BB17392EF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088418" y="4915046"/>
            <a:ext cx="0" cy="30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52CCEEC2-7EDB-4127-BEB4-DACE4ED92221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6096000" y="4652531"/>
            <a:ext cx="0" cy="57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99113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874A2C-FA6E-464F-BE44-D5A84478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Why MRP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A831BB-FFD6-4B12-B018-ADF5362DE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Ensure the availability of materials, components, and products for planned production and for customer delivery.</a:t>
            </a:r>
          </a:p>
          <a:p>
            <a:endParaRPr lang="en-US" dirty="0"/>
          </a:p>
          <a:p>
            <a:r>
              <a:rPr lang="en-US" dirty="0"/>
              <a:t>Maintain the lowest possible level of </a:t>
            </a:r>
            <a:r>
              <a:rPr lang="en-US" dirty="0" smtClean="0"/>
              <a:t>inventory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Plan manufacturing activities, delivery schedules, and purchasing activities.</a:t>
            </a:r>
          </a:p>
          <a:p>
            <a:endParaRPr lang="en-US" dirty="0"/>
          </a:p>
          <a:p>
            <a:r>
              <a:rPr lang="en-US" dirty="0"/>
              <a:t>MRP systems can detect when the due date of an order.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1246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20E83D-2066-41C8-BAC5-530843CF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MRP Continue…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679546-9241-4BED-9AD0-16F93555C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Can be easily programmed in any basic computerised application,  at least in today’s standards, as it follows </a:t>
            </a:r>
            <a:r>
              <a:rPr lang="en-IE" b="1" dirty="0"/>
              <a:t>deterministic</a:t>
            </a:r>
            <a:r>
              <a:rPr lang="en-IE" dirty="0"/>
              <a:t> assumptions and a well-defined algorithm.</a:t>
            </a:r>
          </a:p>
          <a:p>
            <a:endParaRPr lang="en-IE" dirty="0"/>
          </a:p>
          <a:p>
            <a:r>
              <a:rPr lang="en-IE" dirty="0"/>
              <a:t>The initial primary objective of MRP was to compute material requirements, the MRP system proved also to be a useful scheduling tool.</a:t>
            </a:r>
          </a:p>
          <a:p>
            <a:endParaRPr lang="en-IE" dirty="0"/>
          </a:p>
          <a:p>
            <a:r>
              <a:rPr lang="en-IE" dirty="0"/>
              <a:t>Order placement and order delivery were planned by the MRP system.</a:t>
            </a:r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xmlns="" val="2448694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E7A884-2110-4822-8BCE-2C90C5AC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MRP Continue…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18D733-E031-415E-8E52-861A39EE7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As MRP systems became popular and more and more companies started using them, practitioners, vendors, and researchers started to realize that the </a:t>
            </a:r>
            <a:r>
              <a:rPr lang="en-IE" b="1" dirty="0"/>
              <a:t>data and information produced by the MRP </a:t>
            </a:r>
            <a:r>
              <a:rPr lang="en-IE" dirty="0"/>
              <a:t>system in the course of </a:t>
            </a:r>
            <a:r>
              <a:rPr lang="en-IE" b="1" dirty="0"/>
              <a:t>material requirements planning and production scheduling</a:t>
            </a:r>
            <a:r>
              <a:rPr lang="en-IE" dirty="0"/>
              <a:t> could be </a:t>
            </a:r>
            <a:r>
              <a:rPr lang="en-IE" b="1" dirty="0"/>
              <a:t>augmented with additional data and used for other purposes.</a:t>
            </a:r>
          </a:p>
        </p:txBody>
      </p:sp>
    </p:spTree>
    <p:extLst>
      <p:ext uri="{BB962C8B-B14F-4D97-AF65-F5344CB8AC3E}">
        <p14:creationId xmlns:p14="http://schemas.microsoft.com/office/powerpoint/2010/main" xmlns="" val="252889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FDAF03-BB96-458C-8CB7-5C7D7590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Evolution of MRP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58FE6BE-D45F-4EB3-9846-E811E455EE4E}"/>
              </a:ext>
            </a:extLst>
          </p:cNvPr>
          <p:cNvSpPr/>
          <p:nvPr/>
        </p:nvSpPr>
        <p:spPr>
          <a:xfrm>
            <a:off x="838200" y="1797327"/>
            <a:ext cx="2530764" cy="9051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MRP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xmlns="" id="{67561F71-6E4D-4AF2-B7FF-ED78444F962F}"/>
              </a:ext>
            </a:extLst>
          </p:cNvPr>
          <p:cNvSpPr txBox="1">
            <a:spLocks/>
          </p:cNvSpPr>
          <p:nvPr/>
        </p:nvSpPr>
        <p:spPr>
          <a:xfrm>
            <a:off x="3368964" y="3063240"/>
            <a:ext cx="2530764" cy="9051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E" sz="1800" dirty="0">
                <a:solidFill>
                  <a:schemeClr val="tx1"/>
                </a:solidFill>
              </a:rPr>
              <a:t>Closed Loop MRP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4ACA499-F8FC-46B3-8D08-D0BBDB7255B9}"/>
              </a:ext>
            </a:extLst>
          </p:cNvPr>
          <p:cNvSpPr txBox="1">
            <a:spLocks/>
          </p:cNvSpPr>
          <p:nvPr/>
        </p:nvSpPr>
        <p:spPr>
          <a:xfrm>
            <a:off x="5899728" y="4329153"/>
            <a:ext cx="2530764" cy="9051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E" sz="1800" dirty="0">
                <a:solidFill>
                  <a:schemeClr val="tx1"/>
                </a:solidFill>
              </a:rPr>
              <a:t>MRP II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301D3CA-8B9F-4C26-B654-76CB16B2DA6B}"/>
              </a:ext>
            </a:extLst>
          </p:cNvPr>
          <p:cNvSpPr/>
          <p:nvPr/>
        </p:nvSpPr>
        <p:spPr>
          <a:xfrm>
            <a:off x="8430492" y="5587711"/>
            <a:ext cx="2530764" cy="9051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ERP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xmlns="" id="{720507AE-636F-4CBA-9840-B92BD4EF0AD1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3368964" y="2249909"/>
            <a:ext cx="1265382" cy="8133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xmlns="" id="{C1817C03-88AF-4FFE-98FF-F5658B67944E}"/>
              </a:ext>
            </a:extLst>
          </p:cNvPr>
          <p:cNvCxnSpPr>
            <a:cxnSpLocks/>
          </p:cNvCxnSpPr>
          <p:nvPr/>
        </p:nvCxnSpPr>
        <p:spPr>
          <a:xfrm>
            <a:off x="5899728" y="3515822"/>
            <a:ext cx="1265382" cy="8133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xmlns="" id="{877A86A1-70FD-438A-B01A-07ACB516B5F5}"/>
              </a:ext>
            </a:extLst>
          </p:cNvPr>
          <p:cNvCxnSpPr>
            <a:cxnSpLocks/>
          </p:cNvCxnSpPr>
          <p:nvPr/>
        </p:nvCxnSpPr>
        <p:spPr>
          <a:xfrm>
            <a:off x="8430492" y="4781735"/>
            <a:ext cx="1265382" cy="8133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30642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82D56F-93C8-4C0B-8C26-AA889611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>
                <a:solidFill>
                  <a:srgbClr val="FF0000"/>
                </a:solidFill>
              </a:rPr>
              <a:t>Closed-Loop Materials Requirement Planning (CL MRP)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6D9BC4-B2FC-437C-8B0E-01592AAF1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An important evolution of MRP to add more capability.</a:t>
            </a:r>
          </a:p>
          <a:p>
            <a:endParaRPr lang="en-IE" dirty="0"/>
          </a:p>
          <a:p>
            <a:r>
              <a:rPr lang="en-IE" dirty="0"/>
              <a:t>Batch processing to time-sharing.</a:t>
            </a:r>
          </a:p>
          <a:p>
            <a:endParaRPr lang="en-IE" dirty="0"/>
          </a:p>
          <a:p>
            <a:r>
              <a:rPr lang="en-IE" dirty="0"/>
              <a:t>Became realistic partially due to the evolution of computers/computing power.</a:t>
            </a:r>
          </a:p>
          <a:p>
            <a:endParaRPr lang="en-IE" dirty="0"/>
          </a:p>
          <a:p>
            <a:r>
              <a:rPr lang="en-IE" dirty="0"/>
              <a:t>Provide almost real-time information for better planning and control.</a:t>
            </a:r>
          </a:p>
          <a:p>
            <a:endParaRPr lang="en-IE" dirty="0"/>
          </a:p>
          <a:p>
            <a:r>
              <a:rPr lang="en-US" dirty="0"/>
              <a:t>allows plans to be checked against capacity to determine whether they are realistic and achievable.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xmlns="" val="283931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98A7FF-A74E-4C57-AC59-6F378D4F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CL MRP continue…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E5763DB-A996-4A58-B76B-E0320252E777}"/>
              </a:ext>
            </a:extLst>
          </p:cNvPr>
          <p:cNvSpPr/>
          <p:nvPr/>
        </p:nvSpPr>
        <p:spPr>
          <a:xfrm>
            <a:off x="8543109" y="2230570"/>
            <a:ext cx="2360023" cy="635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Production planning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xmlns="" id="{2C056205-776E-4F87-AE42-5A4B57A2D0C2}"/>
              </a:ext>
            </a:extLst>
          </p:cNvPr>
          <p:cNvSpPr/>
          <p:nvPr/>
        </p:nvSpPr>
        <p:spPr>
          <a:xfrm>
            <a:off x="8543107" y="3647890"/>
            <a:ext cx="2360023" cy="11234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Realistic?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1D88051-7FFE-4336-86E1-25C4610079F9}"/>
              </a:ext>
            </a:extLst>
          </p:cNvPr>
          <p:cNvSpPr/>
          <p:nvPr/>
        </p:nvSpPr>
        <p:spPr>
          <a:xfrm>
            <a:off x="8543108" y="5552890"/>
            <a:ext cx="2360023" cy="635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Execute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3FA043AD-2FF5-40EE-BB83-6B79EB0DF87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9723119" y="2866296"/>
            <a:ext cx="2" cy="78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DF68820D-1D74-45F8-B442-D9162882095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9723119" y="4771295"/>
            <a:ext cx="1" cy="78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1011AB1-2BBF-4F6F-91B7-814B122EF26F}"/>
              </a:ext>
            </a:extLst>
          </p:cNvPr>
          <p:cNvSpPr txBox="1"/>
          <p:nvPr/>
        </p:nvSpPr>
        <p:spPr>
          <a:xfrm>
            <a:off x="9827607" y="497742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Yes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xmlns="" id="{04AF3916-2E23-4430-AC63-4CA57B59AEEC}"/>
              </a:ext>
            </a:extLst>
          </p:cNvPr>
          <p:cNvCxnSpPr>
            <a:cxnSpLocks/>
            <a:stCxn id="13" idx="1"/>
            <a:endCxn id="12" idx="1"/>
          </p:cNvCxnSpPr>
          <p:nvPr/>
        </p:nvCxnSpPr>
        <p:spPr>
          <a:xfrm rot="10800000" flipH="1">
            <a:off x="8543107" y="2548433"/>
            <a:ext cx="2" cy="1661160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B39F52E-C202-475C-BFBF-267B24F422E9}"/>
              </a:ext>
            </a:extLst>
          </p:cNvPr>
          <p:cNvSpPr txBox="1"/>
          <p:nvPr/>
        </p:nvSpPr>
        <p:spPr>
          <a:xfrm>
            <a:off x="7859749" y="307242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DAFAAFD-3341-422B-9E21-1864ABDC6E36}"/>
              </a:ext>
            </a:extLst>
          </p:cNvPr>
          <p:cNvSpPr txBox="1"/>
          <p:nvPr/>
        </p:nvSpPr>
        <p:spPr>
          <a:xfrm>
            <a:off x="1016405" y="2605456"/>
            <a:ext cx="51666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Reflects the realities of the production floor, logistics, inventory and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Transformed MRP into a planning and control tool for manufacturing by closing loop.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Optimal use of manufacturing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Everything comes with a cost!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xmlns="" val="111624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err="1" smtClean="0"/>
              <a:t>RoadMap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1" y="2819400"/>
            <a:ext cx="7667503" cy="123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4191000"/>
            <a:ext cx="51308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E332EF-6A8E-45FD-8D83-143C20C3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Manufacturing Resource Planning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(MRP II) </a:t>
            </a:r>
            <a:r>
              <a:rPr lang="en-US" b="1" i="1" u="sng" dirty="0">
                <a:solidFill>
                  <a:srgbClr val="FF0000"/>
                </a:solidFill>
              </a:rPr>
              <a:t>not material planning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443DEE-4F20-47BE-9D37-E5658E6CB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492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MRP had already evolved from a material requirements planning system into a planning and control system for resources in manufacturing operations.</a:t>
            </a:r>
          </a:p>
          <a:p>
            <a:endParaRPr lang="en-IE" dirty="0"/>
          </a:p>
          <a:p>
            <a:r>
              <a:rPr lang="en-IE" dirty="0"/>
              <a:t>MRP II is the next extension of MRP with more sophistication.</a:t>
            </a:r>
          </a:p>
          <a:p>
            <a:endParaRPr lang="en-IE" dirty="0"/>
          </a:p>
          <a:p>
            <a:r>
              <a:rPr lang="en-IE" dirty="0"/>
              <a:t>Databases started replacing traditional file systems.</a:t>
            </a:r>
          </a:p>
          <a:p>
            <a:endParaRPr lang="en-IE" dirty="0"/>
          </a:p>
          <a:p>
            <a:r>
              <a:rPr lang="en-IE" dirty="0"/>
              <a:t>This enabled better systems integration and greater query capabilities which lead to better decision making.</a:t>
            </a:r>
          </a:p>
        </p:txBody>
      </p:sp>
    </p:spTree>
    <p:extLst>
      <p:ext uri="{BB962C8B-B14F-4D97-AF65-F5344CB8AC3E}">
        <p14:creationId xmlns:p14="http://schemas.microsoft.com/office/powerpoint/2010/main" xmlns="" val="401921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xmlns="" id="{2A4E578B-AF8A-4041-B398-144AA24C5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tr-TR" altLang="en-US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xmlns="" id="{FAB36AC6-E2FC-4BFE-9730-1515EE8B3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tr-TR" altLang="en-US"/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xmlns="" id="{A0E50005-A477-428A-B486-45E459514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tr-TR" altLang="en-US"/>
          </a:p>
        </p:txBody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xmlns="" id="{7A22CD19-8788-4CFB-89A0-4E7E2D82D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tr-TR" altLang="en-US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xmlns="" id="{27908269-8100-4F86-BD53-8C20246A0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458200" cy="1371600"/>
          </a:xfrm>
        </p:spPr>
        <p:txBody>
          <a:bodyPr/>
          <a:lstStyle/>
          <a:p>
            <a:pPr algn="ctr">
              <a:defRPr/>
            </a:pPr>
            <a:r>
              <a:rPr lang="en-IE" sz="4000" dirty="0">
                <a:solidFill>
                  <a:srgbClr val="FF0000"/>
                </a:solidFill>
              </a:rPr>
              <a:t>MRP II Goals</a:t>
            </a:r>
            <a:endParaRPr lang="en-US" sz="4000" b="1" i="1" u="sng" dirty="0">
              <a:solidFill>
                <a:srgbClr val="FF0000"/>
              </a:solidFill>
            </a:endParaRPr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xmlns="" id="{DB4FB5D3-3D29-4AF5-BB6B-8A5F684A23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7575" y="1905000"/>
            <a:ext cx="10743202" cy="4267200"/>
          </a:xfrm>
          <a:noFill/>
        </p:spPr>
        <p:txBody>
          <a:bodyPr vert="horz" lIns="90488" tIns="44450" rIns="90488" bIns="44450" rtlCol="0">
            <a:normAutofit lnSpcReduction="10000"/>
          </a:bodyPr>
          <a:lstStyle/>
          <a:p>
            <a:endParaRPr lang="en-US" altLang="en-US" dirty="0"/>
          </a:p>
          <a:p>
            <a:r>
              <a:rPr lang="en-US" altLang="en-US" dirty="0"/>
              <a:t>Goal: Plan and monitor all resources of a manufacturing firm (closed loop):</a:t>
            </a:r>
          </a:p>
          <a:p>
            <a:pPr lvl="1">
              <a:buSzPct val="75000"/>
            </a:pPr>
            <a:r>
              <a:rPr lang="en-US" altLang="en-US" sz="3200" dirty="0"/>
              <a:t>manufacturing</a:t>
            </a:r>
          </a:p>
          <a:p>
            <a:pPr lvl="1">
              <a:buSzPct val="75000"/>
            </a:pPr>
            <a:r>
              <a:rPr lang="en-US" altLang="en-US" sz="3200" dirty="0"/>
              <a:t>marketing</a:t>
            </a:r>
          </a:p>
          <a:p>
            <a:pPr lvl="1">
              <a:buSzPct val="75000"/>
            </a:pPr>
            <a:r>
              <a:rPr lang="en-US" altLang="en-US" sz="3200" dirty="0"/>
              <a:t>finance</a:t>
            </a:r>
          </a:p>
          <a:p>
            <a:pPr lvl="1">
              <a:buSzPct val="75000"/>
            </a:pPr>
            <a:r>
              <a:rPr lang="en-US" altLang="en-US" sz="3200" dirty="0"/>
              <a:t>engineering</a:t>
            </a:r>
          </a:p>
          <a:p>
            <a:r>
              <a:rPr lang="en-US" altLang="en-US" dirty="0"/>
              <a:t>Simulate the manufacturing system 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4E8BA701-BB40-45F4-91ED-DB35FB6F36D1}"/>
              </a:ext>
            </a:extLst>
          </p:cNvPr>
          <p:cNvSpPr txBox="1">
            <a:spLocks/>
          </p:cNvSpPr>
          <p:nvPr/>
        </p:nvSpPr>
        <p:spPr>
          <a:xfrm>
            <a:off x="444819" y="6243637"/>
            <a:ext cx="367284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 sz="1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>
    <p:pull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C9045A-9AF2-47D7-AE51-55E6260E9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68165"/>
            <a:ext cx="8229600" cy="10826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MRP Outputs: Primary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xmlns="" id="{A7B14D9A-AD93-4247-9821-FC7637327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68731"/>
            <a:ext cx="12192000" cy="4572000"/>
          </a:xfrm>
        </p:spPr>
        <p:txBody>
          <a:bodyPr/>
          <a:lstStyle/>
          <a:p>
            <a:pPr lvl="1" eaLnBrk="1" hangingPunct="1"/>
            <a:r>
              <a:rPr lang="en-US" altLang="en-US" sz="4000" dirty="0"/>
              <a:t>Planned orders</a:t>
            </a:r>
          </a:p>
          <a:p>
            <a:pPr lvl="2" eaLnBrk="1" hangingPunct="1"/>
            <a:r>
              <a:rPr lang="en-US" altLang="en-US" sz="4000" dirty="0"/>
              <a:t>A schedule indicating the amount and timing of future </a:t>
            </a:r>
            <a:endParaRPr lang="tr-TR" altLang="en-US" sz="4000" dirty="0"/>
          </a:p>
          <a:p>
            <a:pPr lvl="4" eaLnBrk="1" hangingPunct="1"/>
            <a:r>
              <a:rPr lang="tr-TR" altLang="en-US" sz="4000" dirty="0"/>
              <a:t>production and/or</a:t>
            </a:r>
          </a:p>
          <a:p>
            <a:pPr lvl="4" eaLnBrk="1" hangingPunct="1"/>
            <a:r>
              <a:rPr lang="tr-TR" altLang="en-US" sz="4000" dirty="0"/>
              <a:t>purchasing </a:t>
            </a:r>
            <a:r>
              <a:rPr lang="en-US" altLang="en-US" sz="4000" dirty="0"/>
              <a:t>orders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xmlns="" id="{AAD10FA0-3067-4738-AF67-92A9E9DF0316}"/>
              </a:ext>
            </a:extLst>
          </p:cNvPr>
          <p:cNvSpPr txBox="1">
            <a:spLocks/>
          </p:cNvSpPr>
          <p:nvPr/>
        </p:nvSpPr>
        <p:spPr>
          <a:xfrm>
            <a:off x="444819" y="6243637"/>
            <a:ext cx="367284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 sz="1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8AAE85-F079-4B85-8B1D-FA94A52B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687524"/>
            <a:ext cx="7772400" cy="65722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MRP Outputs: Secondary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xmlns="" id="{FD89270C-6B1C-4EDF-BF9E-179A224F4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1887946"/>
            <a:ext cx="9953897" cy="4114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Secondary Outputs</a:t>
            </a:r>
          </a:p>
          <a:p>
            <a:pPr lvl="1" eaLnBrk="1" hangingPunct="1"/>
            <a:r>
              <a:rPr lang="en-US" altLang="en-US" dirty="0"/>
              <a:t>Performance-control reports</a:t>
            </a:r>
          </a:p>
          <a:p>
            <a:pPr lvl="3" eaLnBrk="1" hangingPunct="1"/>
            <a:r>
              <a:rPr lang="en-US" altLang="en-US" sz="2400" dirty="0"/>
              <a:t>e.g., missed deliveries and stockouts</a:t>
            </a:r>
          </a:p>
          <a:p>
            <a:pPr lvl="1" eaLnBrk="1" hangingPunct="1"/>
            <a:r>
              <a:rPr lang="en-US" altLang="en-US" dirty="0"/>
              <a:t>Planning reports</a:t>
            </a:r>
          </a:p>
          <a:p>
            <a:pPr lvl="2" eaLnBrk="1" hangingPunct="1"/>
            <a:r>
              <a:rPr lang="en-US" altLang="en-US" dirty="0"/>
              <a:t>Data useful for assessing future material requirements</a:t>
            </a:r>
          </a:p>
          <a:p>
            <a:pPr lvl="3" eaLnBrk="1" hangingPunct="1"/>
            <a:r>
              <a:rPr lang="en-US" altLang="en-US" sz="2400" dirty="0"/>
              <a:t>e.g., purchase commitments</a:t>
            </a:r>
          </a:p>
          <a:p>
            <a:pPr lvl="1" eaLnBrk="1" hangingPunct="1"/>
            <a:r>
              <a:rPr lang="en-US" altLang="en-US" dirty="0"/>
              <a:t>Exception reports</a:t>
            </a:r>
          </a:p>
          <a:p>
            <a:pPr lvl="3" eaLnBrk="1" hangingPunct="1"/>
            <a:r>
              <a:rPr lang="en-US" altLang="en-US" sz="2400" dirty="0"/>
              <a:t>excessive scrap rates,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xmlns="" id="{1C210662-DFDC-4A27-809A-071D5BE8D6B7}"/>
              </a:ext>
            </a:extLst>
          </p:cNvPr>
          <p:cNvSpPr txBox="1">
            <a:spLocks/>
          </p:cNvSpPr>
          <p:nvPr/>
        </p:nvSpPr>
        <p:spPr>
          <a:xfrm>
            <a:off x="444819" y="6243637"/>
            <a:ext cx="367284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 sz="1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2F5526-A4BB-4E16-A074-8060A1C4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MRP II continues …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5CC84E-7581-4570-BD60-3E2FA6A27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Telecommunications network became an integral part of these systems.</a:t>
            </a:r>
          </a:p>
          <a:p>
            <a:endParaRPr lang="en-IE" dirty="0"/>
          </a:p>
          <a:p>
            <a:r>
              <a:rPr lang="en-IE" dirty="0"/>
              <a:t>Supports communications and coordination among system components that are geographically distributed.</a:t>
            </a:r>
          </a:p>
        </p:txBody>
      </p:sp>
    </p:spTree>
    <p:extLst>
      <p:ext uri="{BB962C8B-B14F-4D97-AF65-F5344CB8AC3E}">
        <p14:creationId xmlns:p14="http://schemas.microsoft.com/office/powerpoint/2010/main" xmlns="" val="686799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xmlns="" id="{C3108519-C8FC-46E4-800C-5753B3A53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tr-TR" altLang="en-US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xmlns="" id="{72CA93D7-E3A0-448B-BB2B-210537D28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tr-TR" altLang="en-US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xmlns="" id="{A73DAE61-64C2-4B47-8FE5-594B782640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4000" dirty="0">
                <a:solidFill>
                  <a:srgbClr val="FF0000"/>
                </a:solidFill>
              </a:rPr>
              <a:t>Enterprise Resource Planning (ERP)</a:t>
            </a:r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xmlns="" id="{1D52070B-4CD1-4119-AB93-732529D719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88344"/>
            <a:ext cx="10291354" cy="3962400"/>
          </a:xfrm>
          <a:noFill/>
        </p:spPr>
        <p:txBody>
          <a:bodyPr vert="horz" lIns="90488" tIns="44450" rIns="90488" bIns="44450" rtlCol="0">
            <a:normAutofit fontScale="92500" lnSpcReduction="20000"/>
          </a:bodyPr>
          <a:lstStyle/>
          <a:p>
            <a:r>
              <a:rPr lang="tr-TR" altLang="en-US" dirty="0"/>
              <a:t>A</a:t>
            </a:r>
            <a:r>
              <a:rPr lang="tr-TR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computer system that integrates application programs in accounting, sales, manufacturing, and other functions in the firm</a:t>
            </a:r>
          </a:p>
          <a:p>
            <a:endParaRPr lang="en-US" altLang="en-US" dirty="0"/>
          </a:p>
          <a:p>
            <a:r>
              <a:rPr lang="en-US" altLang="en-US" dirty="0"/>
              <a:t>This integration is accomplished through a </a:t>
            </a:r>
            <a:r>
              <a:rPr lang="tr-TR" altLang="en-US" dirty="0"/>
              <a:t>common </a:t>
            </a:r>
            <a:r>
              <a:rPr lang="en-US" altLang="en-US" dirty="0"/>
              <a:t>database shared by all the application programs</a:t>
            </a:r>
          </a:p>
          <a:p>
            <a:endParaRPr lang="tr-TR" altLang="en-US" dirty="0"/>
          </a:p>
          <a:p>
            <a:r>
              <a:rPr lang="en-US" altLang="en-US" dirty="0"/>
              <a:t>Produces information in real time</a:t>
            </a:r>
            <a:r>
              <a:rPr lang="tr-TR" altLang="en-US" dirty="0"/>
              <a:t> and ties </a:t>
            </a:r>
            <a:r>
              <a:rPr lang="en-US" altLang="en-US" dirty="0"/>
              <a:t>in customers and suppliers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xmlns="" id="{3E8D7471-3595-4C31-AAE3-CE1AA272EFA4}"/>
              </a:ext>
            </a:extLst>
          </p:cNvPr>
          <p:cNvSpPr txBox="1">
            <a:spLocks/>
          </p:cNvSpPr>
          <p:nvPr/>
        </p:nvSpPr>
        <p:spPr>
          <a:xfrm>
            <a:off x="444819" y="6243637"/>
            <a:ext cx="367284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 sz="1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56329C9E-1E08-474E-8A78-EEF421A89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dirty="0">
                <a:solidFill>
                  <a:srgbClr val="FF0000"/>
                </a:solidFill>
              </a:rPr>
              <a:t>Typical ERP System</a:t>
            </a:r>
          </a:p>
        </p:txBody>
      </p:sp>
      <p:pic>
        <p:nvPicPr>
          <p:cNvPr id="75779" name="Picture 3" descr="fig10">
            <a:extLst>
              <a:ext uri="{FF2B5EF4-FFF2-40B4-BE49-F238E27FC236}">
                <a16:creationId xmlns:a16="http://schemas.microsoft.com/office/drawing/2014/main" xmlns="" id="{5044BFE0-42EF-4C2C-BCCF-B0008FE21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8839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xmlns="" id="{4D0B4D9C-F6D7-4416-95DB-BCA06FECC7E4}"/>
              </a:ext>
            </a:extLst>
          </p:cNvPr>
          <p:cNvSpPr txBox="1">
            <a:spLocks/>
          </p:cNvSpPr>
          <p:nvPr/>
        </p:nvSpPr>
        <p:spPr>
          <a:xfrm>
            <a:off x="444819" y="6243637"/>
            <a:ext cx="367284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 sz="1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xmlns="" id="{B7F6BE0B-C86E-4D2B-BC2D-11B8ED51DD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31800"/>
            <a:ext cx="7772400" cy="12954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>
                <a:solidFill>
                  <a:srgbClr val="FF0000"/>
                </a:solidFill>
                <a:ea typeface="+mj-ea"/>
              </a:rPr>
              <a:t>Enterprise Resource Planning (ERP)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xmlns="" id="{704ECAD8-17A7-4B21-BBF4-6BDF9E503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9" y="2109789"/>
            <a:ext cx="7627937" cy="3668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1169988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1066800" lvl="2" indent="-457200">
              <a:lnSpc>
                <a:spcPct val="90000"/>
              </a:lnSpc>
              <a:spcAft>
                <a:spcPct val="4000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/>
              <a:t>ERP modules include</a:t>
            </a:r>
          </a:p>
          <a:p>
            <a:pPr marL="1524000" lvl="3" indent="-457200">
              <a:lnSpc>
                <a:spcPct val="90000"/>
              </a:lnSpc>
              <a:spcAft>
                <a:spcPct val="40000"/>
              </a:spcAft>
              <a:buFont typeface="Courier New" panose="02070309020205020404" pitchFamily="49" charset="0"/>
              <a:buChar char="o"/>
            </a:pPr>
            <a:r>
              <a:rPr lang="en-US" altLang="en-US" sz="2800" b="1" dirty="0"/>
              <a:t>Basic MRP</a:t>
            </a:r>
          </a:p>
          <a:p>
            <a:pPr marL="1524000" lvl="3" indent="-457200">
              <a:lnSpc>
                <a:spcPct val="90000"/>
              </a:lnSpc>
              <a:spcAft>
                <a:spcPct val="40000"/>
              </a:spcAft>
              <a:buFont typeface="Courier New" panose="02070309020205020404" pitchFamily="49" charset="0"/>
              <a:buChar char="o"/>
            </a:pPr>
            <a:r>
              <a:rPr lang="en-US" altLang="en-US" sz="2800" b="1" dirty="0"/>
              <a:t>Finance</a:t>
            </a:r>
          </a:p>
          <a:p>
            <a:pPr marL="1524000" lvl="3" indent="-457200">
              <a:lnSpc>
                <a:spcPct val="90000"/>
              </a:lnSpc>
              <a:spcAft>
                <a:spcPct val="40000"/>
              </a:spcAft>
              <a:buFont typeface="Courier New" panose="02070309020205020404" pitchFamily="49" charset="0"/>
              <a:buChar char="o"/>
            </a:pPr>
            <a:r>
              <a:rPr lang="en-US" altLang="en-US" sz="2800" b="1" dirty="0"/>
              <a:t>Human resources</a:t>
            </a:r>
          </a:p>
          <a:p>
            <a:pPr marL="1524000" lvl="3" indent="-457200">
              <a:lnSpc>
                <a:spcPct val="90000"/>
              </a:lnSpc>
              <a:spcAft>
                <a:spcPct val="40000"/>
              </a:spcAft>
              <a:buFont typeface="Courier New" panose="02070309020205020404" pitchFamily="49" charset="0"/>
              <a:buChar char="o"/>
            </a:pPr>
            <a:r>
              <a:rPr lang="en-US" altLang="en-US" sz="2800" b="1" dirty="0"/>
              <a:t>Supply chain management (SCM)</a:t>
            </a:r>
          </a:p>
          <a:p>
            <a:pPr marL="1524000" lvl="3" indent="-457200">
              <a:lnSpc>
                <a:spcPct val="90000"/>
              </a:lnSpc>
              <a:spcAft>
                <a:spcPct val="40000"/>
              </a:spcAft>
              <a:buFont typeface="Courier New" panose="02070309020205020404" pitchFamily="49" charset="0"/>
              <a:buChar char="o"/>
            </a:pPr>
            <a:r>
              <a:rPr lang="en-US" altLang="en-US" sz="2800" b="1" dirty="0"/>
              <a:t>Customer relationship management (CRM)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xmlns="" id="{E3025A58-0706-4828-BD76-0A885126506F}"/>
              </a:ext>
            </a:extLst>
          </p:cNvPr>
          <p:cNvSpPr txBox="1">
            <a:spLocks/>
          </p:cNvSpPr>
          <p:nvPr/>
        </p:nvSpPr>
        <p:spPr>
          <a:xfrm>
            <a:off x="444819" y="6243637"/>
            <a:ext cx="367284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 sz="1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>
            <a:extLst>
              <a:ext uri="{FF2B5EF4-FFF2-40B4-BE49-F238E27FC236}">
                <a16:creationId xmlns:a16="http://schemas.microsoft.com/office/drawing/2014/main" xmlns="" id="{0C56733A-D336-4588-A9E2-92167BC23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tr-TR" altLang="en-US"/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xmlns="" id="{57DCF8D0-C2CF-4D22-AF42-DDCF3EA8C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tr-TR" altLang="en-US"/>
          </a:p>
        </p:txBody>
      </p:sp>
      <p:sp>
        <p:nvSpPr>
          <p:cNvPr id="955396" name="Rectangle 4">
            <a:extLst>
              <a:ext uri="{FF2B5EF4-FFF2-40B4-BE49-F238E27FC236}">
                <a16:creationId xmlns:a16="http://schemas.microsoft.com/office/drawing/2014/main" xmlns="" id="{BF0D47F9-5F09-487E-8B7F-096DB3948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8737600" cy="11430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Risks Associated with ERP Implementation</a:t>
            </a:r>
          </a:p>
        </p:txBody>
      </p:sp>
      <p:sp>
        <p:nvSpPr>
          <p:cNvPr id="955397" name="Rectangle 5">
            <a:extLst>
              <a:ext uri="{FF2B5EF4-FFF2-40B4-BE49-F238E27FC236}">
                <a16:creationId xmlns:a16="http://schemas.microsoft.com/office/drawing/2014/main" xmlns="" id="{C835745F-4424-4A9C-8089-8E0FD17F34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61755" y="2017712"/>
            <a:ext cx="7772400" cy="4114800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 lnSpcReduction="10000"/>
          </a:bodyPr>
          <a:lstStyle/>
          <a:p>
            <a:r>
              <a:rPr lang="en-US" altLang="en-US" dirty="0"/>
              <a:t>High Cost and Cost Overruns</a:t>
            </a:r>
          </a:p>
          <a:p>
            <a:pPr lvl="1"/>
            <a:r>
              <a:rPr lang="en-US" altLang="en-US" dirty="0"/>
              <a:t>Common areas with high costs:</a:t>
            </a:r>
          </a:p>
          <a:p>
            <a:pPr lvl="2"/>
            <a:r>
              <a:rPr lang="en-US" altLang="en-US" dirty="0"/>
              <a:t>Training</a:t>
            </a:r>
          </a:p>
          <a:p>
            <a:pPr lvl="2"/>
            <a:r>
              <a:rPr lang="en-US" altLang="en-US" dirty="0"/>
              <a:t>Testing and Integration</a:t>
            </a:r>
          </a:p>
          <a:p>
            <a:pPr lvl="2"/>
            <a:r>
              <a:rPr lang="en-US" altLang="en-US" dirty="0"/>
              <a:t>Database Conversion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Disruptions to Operations</a:t>
            </a:r>
          </a:p>
          <a:p>
            <a:pPr lvl="1"/>
            <a:r>
              <a:rPr lang="en-US" altLang="en-US" dirty="0"/>
              <a:t>ERP is reengineering--expect major changes in how business is done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339ECCD2-2CE2-48AF-A3F2-446293649CA9}"/>
              </a:ext>
            </a:extLst>
          </p:cNvPr>
          <p:cNvSpPr txBox="1">
            <a:spLocks/>
          </p:cNvSpPr>
          <p:nvPr/>
        </p:nvSpPr>
        <p:spPr>
          <a:xfrm>
            <a:off x="444819" y="6243637"/>
            <a:ext cx="367284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 sz="1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5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5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5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5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5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5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5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5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5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55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55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55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55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5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>
            <a:extLst>
              <a:ext uri="{FF2B5EF4-FFF2-40B4-BE49-F238E27FC236}">
                <a16:creationId xmlns:a16="http://schemas.microsoft.com/office/drawing/2014/main" xmlns="" id="{B55C477F-4415-4454-A8A6-7F7C28EBC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tr-TR" altLang="en-US"/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xmlns="" id="{4675DED4-E45E-43BC-A8BE-9FF803117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tr-TR" altLang="en-US"/>
          </a:p>
        </p:txBody>
      </p:sp>
      <p:sp>
        <p:nvSpPr>
          <p:cNvPr id="965636" name="Rectangle 4">
            <a:extLst>
              <a:ext uri="{FF2B5EF4-FFF2-40B4-BE49-F238E27FC236}">
                <a16:creationId xmlns:a16="http://schemas.microsoft.com/office/drawing/2014/main" xmlns="" id="{E383E288-B3C0-43C1-AE96-0C3644F1FC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8737600" cy="11430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ERP Products</a:t>
            </a:r>
          </a:p>
        </p:txBody>
      </p:sp>
      <p:sp>
        <p:nvSpPr>
          <p:cNvPr id="965637" name="Rectangle 5">
            <a:extLst>
              <a:ext uri="{FF2B5EF4-FFF2-40B4-BE49-F238E27FC236}">
                <a16:creationId xmlns:a16="http://schemas.microsoft.com/office/drawing/2014/main" xmlns="" id="{4E5A7B64-92C5-4924-8BC1-C8C04455E1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06600" y="1308100"/>
            <a:ext cx="8178800" cy="4171950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 b="1" dirty="0"/>
              <a:t>SAP</a:t>
            </a:r>
            <a:r>
              <a:rPr lang="en-US" altLang="en-US" dirty="0"/>
              <a:t>: largest ERP vendor</a:t>
            </a:r>
          </a:p>
          <a:p>
            <a:pPr lvl="1"/>
            <a:r>
              <a:rPr lang="en-US" altLang="en-US" dirty="0"/>
              <a:t>modules can be integrated or used alone</a:t>
            </a:r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J.D. Edwards</a:t>
            </a:r>
          </a:p>
          <a:p>
            <a:pPr lvl="1"/>
            <a:r>
              <a:rPr lang="en-US" altLang="en-US" i="1" dirty="0"/>
              <a:t>flexibility</a:t>
            </a:r>
            <a:r>
              <a:rPr lang="en-US" altLang="en-US" dirty="0"/>
              <a:t>: users can change features; less of a pre-set structure than SAP’s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xmlns="" id="{BC185018-B8FE-49C4-99EB-D0E36CC76E6A}"/>
              </a:ext>
            </a:extLst>
          </p:cNvPr>
          <p:cNvSpPr txBox="1">
            <a:spLocks/>
          </p:cNvSpPr>
          <p:nvPr/>
        </p:nvSpPr>
        <p:spPr>
          <a:xfrm>
            <a:off x="444819" y="6243637"/>
            <a:ext cx="367284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 sz="1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5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5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5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5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65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65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656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656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21B73A-A059-425D-A31A-3946FF739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Today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075352EB-8318-429C-82BB-B2973A8DF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0288814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089742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1026">
            <a:extLst>
              <a:ext uri="{FF2B5EF4-FFF2-40B4-BE49-F238E27FC236}">
                <a16:creationId xmlns:a16="http://schemas.microsoft.com/office/drawing/2014/main" xmlns="" id="{83C0D849-42FA-45B3-B777-E23166C93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tr-TR" altLang="en-US"/>
          </a:p>
        </p:txBody>
      </p:sp>
      <p:sp>
        <p:nvSpPr>
          <p:cNvPr id="79876" name="Rectangle 1027">
            <a:extLst>
              <a:ext uri="{FF2B5EF4-FFF2-40B4-BE49-F238E27FC236}">
                <a16:creationId xmlns:a16="http://schemas.microsoft.com/office/drawing/2014/main" xmlns="" id="{168D4DB4-A0D7-4ADD-88BC-635FC039C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tr-TR" altLang="en-US"/>
          </a:p>
        </p:txBody>
      </p:sp>
      <p:sp>
        <p:nvSpPr>
          <p:cNvPr id="967684" name="Rectangle 1028">
            <a:extLst>
              <a:ext uri="{FF2B5EF4-FFF2-40B4-BE49-F238E27FC236}">
                <a16:creationId xmlns:a16="http://schemas.microsoft.com/office/drawing/2014/main" xmlns="" id="{48DCD50F-4882-482B-AE00-9CBE846685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8737600" cy="11430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ERP Products </a:t>
            </a:r>
          </a:p>
        </p:txBody>
      </p:sp>
      <p:sp>
        <p:nvSpPr>
          <p:cNvPr id="967685" name="Rectangle 1029">
            <a:extLst>
              <a:ext uri="{FF2B5EF4-FFF2-40B4-BE49-F238E27FC236}">
                <a16:creationId xmlns:a16="http://schemas.microsoft.com/office/drawing/2014/main" xmlns="" id="{C8C0D148-593E-42DC-B8F9-A44C5ECCD4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06600" y="1231900"/>
            <a:ext cx="8178800" cy="4171950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 fontScale="92500" lnSpcReduction="10000"/>
          </a:bodyPr>
          <a:lstStyle/>
          <a:p>
            <a:r>
              <a:rPr lang="en-US" altLang="en-US" dirty="0"/>
              <a:t>Oracle</a:t>
            </a:r>
          </a:p>
          <a:p>
            <a:pPr lvl="1"/>
            <a:r>
              <a:rPr lang="en-US" altLang="en-US" dirty="0"/>
              <a:t>tailored to e-business focus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PeopleSoft</a:t>
            </a:r>
          </a:p>
          <a:p>
            <a:pPr lvl="1"/>
            <a:r>
              <a:rPr lang="en-US" altLang="en-US" dirty="0"/>
              <a:t>open, modular architecture allows rapid integration with existing systems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Baan</a:t>
            </a:r>
          </a:p>
          <a:p>
            <a:pPr lvl="1"/>
            <a:r>
              <a:rPr lang="en-US" altLang="en-US" dirty="0"/>
              <a:t>use of “best-of-class” applications 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xmlns="" id="{4BD830DE-CDE3-4440-BC5E-6F89A43E19EE}"/>
              </a:ext>
            </a:extLst>
          </p:cNvPr>
          <p:cNvSpPr txBox="1">
            <a:spLocks/>
          </p:cNvSpPr>
          <p:nvPr/>
        </p:nvSpPr>
        <p:spPr>
          <a:xfrm>
            <a:off x="444819" y="6243637"/>
            <a:ext cx="367284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 sz="1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7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7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7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7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67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67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67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67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76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676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76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76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85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62865F-53F5-45A3-BE06-5FC84AD7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tr-TR" dirty="0">
                <a:solidFill>
                  <a:srgbClr val="FF0000"/>
                </a:solidFill>
              </a:rPr>
              <a:t>Leading ERP Vendors</a:t>
            </a:r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xmlns="" id="{90F9A0E4-AF80-4D79-A78B-4137D7D89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300" y="1727200"/>
            <a:ext cx="7772400" cy="4114800"/>
          </a:xfrm>
        </p:spPr>
        <p:txBody>
          <a:bodyPr>
            <a:normAutofit lnSpcReduction="10000"/>
          </a:bodyPr>
          <a:lstStyle/>
          <a:p>
            <a:r>
              <a:rPr lang="tr-TR" altLang="en-US" sz="2400" dirty="0"/>
              <a:t>SAP </a:t>
            </a:r>
          </a:p>
          <a:p>
            <a:r>
              <a:rPr lang="tr-TR" altLang="en-US" sz="2400" dirty="0"/>
              <a:t>Oracle </a:t>
            </a:r>
          </a:p>
          <a:p>
            <a:r>
              <a:rPr lang="tr-TR" altLang="en-US" sz="2400" dirty="0"/>
              <a:t>PeopleSoft </a:t>
            </a:r>
          </a:p>
          <a:p>
            <a:r>
              <a:rPr lang="tr-TR" altLang="en-US" sz="2400" dirty="0"/>
              <a:t>Sage </a:t>
            </a:r>
          </a:p>
          <a:p>
            <a:r>
              <a:rPr lang="tr-TR" altLang="en-US" sz="2400" dirty="0"/>
              <a:t>J.D.Edwards </a:t>
            </a:r>
          </a:p>
          <a:p>
            <a:r>
              <a:rPr lang="tr-TR" altLang="en-US" sz="2400" dirty="0"/>
              <a:t>Lawson </a:t>
            </a:r>
          </a:p>
          <a:p>
            <a:r>
              <a:rPr lang="tr-TR" altLang="en-US" sz="2400" dirty="0"/>
              <a:t>Microsoft Dynamics AX </a:t>
            </a:r>
          </a:p>
          <a:p>
            <a:r>
              <a:rPr lang="tr-TR" altLang="en-US" sz="2400" dirty="0"/>
              <a:t>Great Plains/Solomon </a:t>
            </a:r>
          </a:p>
          <a:p>
            <a:r>
              <a:rPr lang="tr-TR" altLang="en-US" sz="2400" dirty="0"/>
              <a:t>Invensys (BaaN) </a:t>
            </a:r>
          </a:p>
          <a:p>
            <a:r>
              <a:rPr lang="tr-TR" altLang="en-US" sz="2400" dirty="0"/>
              <a:t>IFS</a:t>
            </a:r>
          </a:p>
          <a:p>
            <a:endParaRPr lang="tr-TR" alt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xmlns="" id="{3C920E28-5E76-46E7-A694-D2480938D93E}"/>
              </a:ext>
            </a:extLst>
          </p:cNvPr>
          <p:cNvSpPr txBox="1">
            <a:spLocks/>
          </p:cNvSpPr>
          <p:nvPr/>
        </p:nvSpPr>
        <p:spPr>
          <a:xfrm>
            <a:off x="444819" y="6243637"/>
            <a:ext cx="367284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 sz="1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xmlns="" id="{14FAED62-D693-4D29-98DB-713F167C7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20700"/>
            <a:ext cx="7772400" cy="863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rgbClr val="FF0000"/>
                </a:solidFill>
                <a:ea typeface="+mj-ea"/>
              </a:rPr>
              <a:t>Advantages of ERP Systems</a:t>
            </a: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xmlns="" id="{EB4F8E5E-8C58-4A7D-BC17-BECE71ACC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739" y="1704976"/>
            <a:ext cx="8008937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381000" algn="r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381000" algn="r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381000" algn="r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381000" algn="r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381000" algn="r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r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r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r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r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571500" indent="-571500">
              <a:lnSpc>
                <a:spcPct val="90000"/>
              </a:lnSpc>
              <a:spcAft>
                <a:spcPct val="4000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Provides </a:t>
            </a:r>
            <a:r>
              <a:rPr lang="en-US" altLang="en-US" sz="2800" b="1" dirty="0"/>
              <a:t>integration</a:t>
            </a:r>
            <a:r>
              <a:rPr lang="en-US" altLang="en-US" sz="2800" dirty="0"/>
              <a:t> of the supply chain, production, and administration.</a:t>
            </a:r>
          </a:p>
          <a:p>
            <a:pPr marL="571500" indent="-571500">
              <a:lnSpc>
                <a:spcPct val="90000"/>
              </a:lnSpc>
              <a:spcAft>
                <a:spcPct val="40000"/>
              </a:spcAft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571500" indent="-571500">
              <a:lnSpc>
                <a:spcPct val="90000"/>
              </a:lnSpc>
              <a:spcAft>
                <a:spcPct val="4000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Creates </a:t>
            </a:r>
            <a:r>
              <a:rPr lang="en-US" altLang="en-US" sz="2800" b="1" dirty="0"/>
              <a:t>commonality</a:t>
            </a:r>
            <a:r>
              <a:rPr lang="en-US" altLang="en-US" sz="2800" dirty="0"/>
              <a:t> of databases.</a:t>
            </a:r>
          </a:p>
          <a:p>
            <a:pPr marL="571500" indent="-571500">
              <a:lnSpc>
                <a:spcPct val="90000"/>
              </a:lnSpc>
              <a:spcAft>
                <a:spcPct val="40000"/>
              </a:spcAft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571500" indent="-571500">
              <a:lnSpc>
                <a:spcPct val="90000"/>
              </a:lnSpc>
              <a:spcAft>
                <a:spcPct val="40000"/>
              </a:spcAft>
              <a:buFont typeface="Arial" panose="020B0604020202020204" pitchFamily="34" charset="0"/>
              <a:buChar char="•"/>
            </a:pPr>
            <a:r>
              <a:rPr lang="tr-TR" altLang="en-US" sz="2800" dirty="0"/>
              <a:t>Improves </a:t>
            </a:r>
            <a:r>
              <a:rPr lang="tr-TR" altLang="en-US" sz="2800" b="1" dirty="0"/>
              <a:t>information quality</a:t>
            </a:r>
            <a:r>
              <a:rPr lang="en-IE" altLang="en-US" sz="2800" b="1" dirty="0"/>
              <a:t>.</a:t>
            </a:r>
          </a:p>
          <a:p>
            <a:pPr marL="571500" indent="-571500">
              <a:lnSpc>
                <a:spcPct val="90000"/>
              </a:lnSpc>
              <a:spcAft>
                <a:spcPct val="40000"/>
              </a:spcAft>
              <a:buFont typeface="Arial" panose="020B0604020202020204" pitchFamily="34" charset="0"/>
              <a:buChar char="•"/>
            </a:pPr>
            <a:endParaRPr lang="en-US" altLang="en-US" sz="2800" b="1" dirty="0"/>
          </a:p>
          <a:p>
            <a:pPr marL="571500" indent="-571500">
              <a:lnSpc>
                <a:spcPct val="90000"/>
              </a:lnSpc>
              <a:spcAft>
                <a:spcPct val="4000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May provide a </a:t>
            </a:r>
            <a:r>
              <a:rPr lang="en-US" altLang="en-US" sz="2800" b="1" dirty="0"/>
              <a:t>strategic advantage.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xmlns="" id="{92E7DEB1-0761-4A1B-B843-1BEF8A348F84}"/>
              </a:ext>
            </a:extLst>
          </p:cNvPr>
          <p:cNvSpPr txBox="1">
            <a:spLocks/>
          </p:cNvSpPr>
          <p:nvPr/>
        </p:nvSpPr>
        <p:spPr>
          <a:xfrm>
            <a:off x="444819" y="6243637"/>
            <a:ext cx="367284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 sz="1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xmlns="" id="{A266B96A-C74D-4AD8-B530-39749DAC4D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2827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ERP Drawbacks</a:t>
            </a: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xmlns="" id="{6DE5EF96-1FBE-455F-BB3F-CB33FA711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63" y="1674813"/>
            <a:ext cx="805180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381000" algn="r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381000" algn="r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381000" algn="r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381000" algn="r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381000" algn="r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r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r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r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r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tr-TR" altLang="en-US" sz="2800" b="1" dirty="0"/>
              <a:t>V</a:t>
            </a:r>
            <a:r>
              <a:rPr lang="en-US" altLang="en-US" sz="2800" b="1" dirty="0" err="1"/>
              <a:t>ery</a:t>
            </a:r>
            <a:r>
              <a:rPr lang="en-US" altLang="en-US" sz="2800" b="1" dirty="0"/>
              <a:t> expensive to purchase and even more so to customize.</a:t>
            </a:r>
          </a:p>
          <a:p>
            <a:pPr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800" b="1" dirty="0"/>
              <a:t>Implementation may require major changes</a:t>
            </a:r>
            <a:r>
              <a:rPr lang="tr-TR" altLang="en-US" sz="2800" b="1" dirty="0"/>
              <a:t>- Resistance to change</a:t>
            </a:r>
            <a:r>
              <a:rPr lang="en-US" altLang="en-US" sz="2800" b="1" dirty="0"/>
              <a:t> .</a:t>
            </a:r>
            <a:endParaRPr lang="tr-TR" altLang="en-US" sz="2800" b="1" dirty="0"/>
          </a:p>
          <a:p>
            <a:pPr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tr-TR" altLang="en-US" sz="2800" b="1" dirty="0"/>
              <a:t>So </a:t>
            </a:r>
            <a:r>
              <a:rPr lang="en-US" altLang="en-US" sz="2800" b="1" dirty="0"/>
              <a:t>complex that many companies cannot adjust to it.</a:t>
            </a:r>
          </a:p>
          <a:p>
            <a:pPr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800" b="1" dirty="0"/>
              <a:t>Involves an ongoing, possibly never completed, process for implementation.</a:t>
            </a:r>
          </a:p>
          <a:p>
            <a:pPr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tr-TR" altLang="en-US" sz="2800" b="1" dirty="0"/>
              <a:t>Training is an on-going activity</a:t>
            </a:r>
            <a:r>
              <a:rPr lang="en-IE" altLang="en-US" sz="2800" b="1" dirty="0"/>
              <a:t>.</a:t>
            </a:r>
            <a:endParaRPr lang="en-US" altLang="en-US" sz="2800" b="1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xmlns="" id="{24CD69AD-73C5-44A0-8A42-B31E8F134E07}"/>
              </a:ext>
            </a:extLst>
          </p:cNvPr>
          <p:cNvSpPr txBox="1">
            <a:spLocks/>
          </p:cNvSpPr>
          <p:nvPr/>
        </p:nvSpPr>
        <p:spPr>
          <a:xfrm>
            <a:off x="444819" y="6243637"/>
            <a:ext cx="367284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 sz="1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xmlns="" id="{C88104BB-A3EE-4527-9A4F-A1B9AA5B8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0075"/>
            <a:ext cx="77724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rgbClr val="FF0000"/>
                </a:solidFill>
                <a:ea typeface="+mj-ea"/>
              </a:rPr>
              <a:t>ERP in the Service Sector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xmlns="" id="{1CABF5B1-EA4F-4B9E-A112-BE0EA85CF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889" y="1892300"/>
            <a:ext cx="7642225" cy="427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/>
              <a:t>ERP systems have been developed for health care, government, retail stores, hotels, and financial services</a:t>
            </a:r>
          </a:p>
          <a:p>
            <a:pPr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en-US" sz="2800" b="1" dirty="0"/>
          </a:p>
          <a:p>
            <a:pPr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/>
              <a:t>Also called efficient consumer response (ECR) systems</a:t>
            </a:r>
          </a:p>
          <a:p>
            <a:pPr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en-US" sz="2800" b="1" dirty="0"/>
          </a:p>
          <a:p>
            <a:pPr>
              <a:lnSpc>
                <a:spcPct val="90000"/>
              </a:lnSpc>
              <a:spcAft>
                <a:spcPct val="40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/>
              <a:t>Objective is to tie sales to buying, inventory, logistics, and production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xmlns="" id="{28447B87-E19C-44A8-8CB9-607500ED1C38}"/>
              </a:ext>
            </a:extLst>
          </p:cNvPr>
          <p:cNvSpPr txBox="1">
            <a:spLocks/>
          </p:cNvSpPr>
          <p:nvPr/>
        </p:nvSpPr>
        <p:spPr>
          <a:xfrm>
            <a:off x="444819" y="6243637"/>
            <a:ext cx="367284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 sz="10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DE237-03DF-49C1-9070-4331AC73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Balanced Scorecard (BSC)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CEC039-457C-457E-82A8-D23221286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strategic planning and management system used to align business activities to the vision and strategy of the organization by monitoring performance against strategic goals.</a:t>
            </a:r>
          </a:p>
          <a:p>
            <a:endParaRPr lang="en-US" dirty="0"/>
          </a:p>
          <a:p>
            <a:r>
              <a:rPr lang="en-US" dirty="0"/>
              <a:t>Was first published in 1992 by Kaplan and Norton, a book followed in 1996. </a:t>
            </a:r>
          </a:p>
          <a:p>
            <a:endParaRPr lang="en-US" dirty="0"/>
          </a:p>
          <a:p>
            <a:r>
              <a:rPr lang="en-US" dirty="0"/>
              <a:t>Traditional performance measurement that only focus on external accounting data are obsolete.  The approach is to provide 'balance' to the financial perspective.</a:t>
            </a: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BB4BDDF-EF2D-4D37-B6B2-BEDCBC625D56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 sz="10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3937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870960-0CA8-4A51-8512-791BB548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Why BSC?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E87FDE-D5BA-4DAF-B2C7-95354969C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Improve organizational performance by measuring what matters. </a:t>
            </a:r>
          </a:p>
          <a:p>
            <a:endParaRPr lang="en-US" dirty="0"/>
          </a:p>
          <a:p>
            <a:r>
              <a:rPr lang="en-US" dirty="0"/>
              <a:t> Increase focus on strategy and results. </a:t>
            </a:r>
          </a:p>
          <a:p>
            <a:endParaRPr lang="en-US" dirty="0"/>
          </a:p>
          <a:p>
            <a:r>
              <a:rPr lang="en-US" dirty="0"/>
              <a:t>Align organization strategy with workers on a day-to-day basis. </a:t>
            </a:r>
          </a:p>
          <a:p>
            <a:endParaRPr lang="en-US" dirty="0"/>
          </a:p>
          <a:p>
            <a:r>
              <a:rPr lang="en-US" dirty="0"/>
              <a:t>Focus on the drivers key to future performance. </a:t>
            </a:r>
          </a:p>
          <a:p>
            <a:endParaRPr lang="en-US" dirty="0"/>
          </a:p>
          <a:p>
            <a:r>
              <a:rPr lang="en-US" dirty="0"/>
              <a:t>Improve communication of the organization’s Vision and Strategy.</a:t>
            </a:r>
          </a:p>
          <a:p>
            <a:endParaRPr lang="en-US" dirty="0"/>
          </a:p>
          <a:p>
            <a:r>
              <a:rPr lang="en-US" dirty="0"/>
              <a:t> Prioritize Projects / Initiatives. </a:t>
            </a: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DE50E25-13A6-43DD-B3A8-40C7B691814B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 sz="10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5159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D9C0694-1ED8-4226-9AC9-439524D19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844" y="1043644"/>
            <a:ext cx="6785437" cy="5564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8AD5C76-776A-4F2F-B426-B3F4433E3544}"/>
              </a:ext>
            </a:extLst>
          </p:cNvPr>
          <p:cNvSpPr txBox="1"/>
          <p:nvPr/>
        </p:nvSpPr>
        <p:spPr>
          <a:xfrm>
            <a:off x="339048" y="2545835"/>
            <a:ext cx="3791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Balanced Scorecard model suggests that we view the organization from 4 perspectives.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Develop metrics, collect data and analyze it relative to each of these perspectives.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9CBB63D-3F75-4A34-ADAB-FC85221E2025}"/>
              </a:ext>
            </a:extLst>
          </p:cNvPr>
          <p:cNvSpPr/>
          <p:nvPr/>
        </p:nvSpPr>
        <p:spPr>
          <a:xfrm>
            <a:off x="3098448" y="274203"/>
            <a:ext cx="59951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4400" dirty="0">
                <a:solidFill>
                  <a:srgbClr val="FF0000"/>
                </a:solidFill>
              </a:rPr>
              <a:t>Balanced Scorecard (BSC)</a:t>
            </a:r>
            <a:endParaRPr lang="en-IE" sz="4400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xmlns="" id="{2146CC43-38FF-4788-AFBB-705B237F7D48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 sz="10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93099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7889A7-1B23-4B80-98FF-3B22FFDA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Balanced Scorecard (BSC)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B6F461-1390-4C8C-8CF0-C335755D0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Financial</a:t>
            </a:r>
          </a:p>
          <a:p>
            <a:pPr lvl="1"/>
            <a:r>
              <a:rPr lang="en-US" dirty="0"/>
              <a:t>What must we do to create sustainable economic value?</a:t>
            </a:r>
          </a:p>
          <a:p>
            <a:r>
              <a:rPr lang="en-US" dirty="0"/>
              <a:t>Internal Business Process</a:t>
            </a:r>
          </a:p>
          <a:p>
            <a:pPr lvl="1"/>
            <a:r>
              <a:rPr lang="en-US" dirty="0"/>
              <a:t>To satisfy our stakeholders, what must be our levels of productivity, efficiency, and quality?</a:t>
            </a:r>
          </a:p>
          <a:p>
            <a:r>
              <a:rPr lang="en-US" dirty="0"/>
              <a:t>Learning and Growth</a:t>
            </a:r>
          </a:p>
          <a:p>
            <a:pPr lvl="1"/>
            <a:r>
              <a:rPr lang="en-US" dirty="0"/>
              <a:t>How does our employee performance management system, including feedback to employees, support high performance?</a:t>
            </a:r>
          </a:p>
          <a:p>
            <a:r>
              <a:rPr lang="en-US" dirty="0"/>
              <a:t>Customer</a:t>
            </a:r>
          </a:p>
          <a:p>
            <a:pPr lvl="1"/>
            <a:r>
              <a:rPr lang="en-US" dirty="0"/>
              <a:t>What do our customers require from us and how are we doing according to those requirements? </a:t>
            </a: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26245EC-ED00-42EF-86B9-F9C6B210E994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altLang="en-US" sz="10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424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BFB44A-CFCA-46AA-899E-B606E3F0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References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873690-D6D5-4B66-A575-B828768F8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Vivek Kale, Enhancing Enterprise Intelligence: Leveraging ERP, CRM, </a:t>
            </a:r>
            <a:r>
              <a:rPr lang="en-IE" dirty="0" smtClean="0"/>
              <a:t>SCM</a:t>
            </a:r>
            <a:r>
              <a:rPr lang="en-IE" dirty="0"/>
              <a:t>, PLM, BPM, and BI (CRC Press</a:t>
            </a:r>
            <a:r>
              <a:rPr lang="en-IE" dirty="0" smtClean="0"/>
              <a:t>).</a:t>
            </a:r>
          </a:p>
          <a:p>
            <a:r>
              <a:rPr lang="en-IE" dirty="0" smtClean="0"/>
              <a:t>Dr </a:t>
            </a:r>
            <a:r>
              <a:rPr lang="en-US" dirty="0" err="1" smtClean="0"/>
              <a:t>Manaz</a:t>
            </a:r>
            <a:r>
              <a:rPr lang="en-US" dirty="0" smtClean="0"/>
              <a:t> </a:t>
            </a:r>
            <a:r>
              <a:rPr lang="en-US" dirty="0" err="1" smtClean="0"/>
              <a:t>Kaleel</a:t>
            </a:r>
            <a:r>
              <a:rPr lang="en-US" dirty="0" smtClean="0"/>
              <a:t> PHD</a:t>
            </a:r>
          </a:p>
          <a:p>
            <a:r>
              <a:rPr lang="en-US" dirty="0" err="1" smtClean="0"/>
              <a:t>Mr</a:t>
            </a:r>
            <a:r>
              <a:rPr lang="en-US" dirty="0" smtClean="0"/>
              <a:t> Sean </a:t>
            </a:r>
            <a:r>
              <a:rPr lang="en-US" dirty="0" err="1" smtClean="0"/>
              <a:t>Heeney</a:t>
            </a:r>
            <a:endParaRPr lang="en-US" dirty="0" smtClean="0"/>
          </a:p>
          <a:p>
            <a:r>
              <a:rPr lang="en-AU" altLang="en-US" dirty="0" smtClean="0"/>
              <a:t>Pearson Education, Inc. publishing as Prentice Hall</a:t>
            </a:r>
            <a:endParaRPr lang="en-US" altLang="en-US" dirty="0" smtClean="0"/>
          </a:p>
          <a:p>
            <a:pPr>
              <a:buNone/>
            </a:pPr>
            <a:endParaRPr lang="en-IE" dirty="0" smtClean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xmlns="" val="41143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D329D2-087F-4166-BD41-01F67300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Enterprise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1CB3C0-42FF-4D00-BB61-9FAACAAB8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Enterprise System (ES) is an information system that integrates business processes with the aim of creating </a:t>
            </a:r>
            <a:r>
              <a:rPr lang="en-IE" b="1" dirty="0"/>
              <a:t>value</a:t>
            </a:r>
            <a:r>
              <a:rPr lang="en-IE" dirty="0"/>
              <a:t> and </a:t>
            </a:r>
            <a:r>
              <a:rPr lang="en-IE" b="1" dirty="0"/>
              <a:t>reducing costs </a:t>
            </a:r>
            <a:r>
              <a:rPr lang="en-IE" dirty="0"/>
              <a:t>by making the </a:t>
            </a:r>
            <a:r>
              <a:rPr lang="en-IE" dirty="0">
                <a:solidFill>
                  <a:srgbClr val="0070C0"/>
                </a:solidFill>
              </a:rPr>
              <a:t>right information available to the right people at the right</a:t>
            </a:r>
            <a:r>
              <a:rPr lang="en-IE" dirty="0"/>
              <a:t> time to help them </a:t>
            </a:r>
            <a:r>
              <a:rPr lang="en-IE" b="1" dirty="0"/>
              <a:t>make good decisions </a:t>
            </a:r>
            <a:r>
              <a:rPr lang="en-IE" dirty="0"/>
              <a:t>in </a:t>
            </a:r>
            <a:r>
              <a:rPr lang="en-IE" b="1" dirty="0"/>
              <a:t>managing resources proactively and productively</a:t>
            </a:r>
            <a:r>
              <a:rPr lang="en-I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422333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ES-Enterprise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Enterprise Systems are implemented as module applications </a:t>
            </a:r>
          </a:p>
          <a:p>
            <a:r>
              <a:rPr lang="en-US" dirty="0" smtClean="0"/>
              <a:t>The aim is to support specific business process</a:t>
            </a:r>
          </a:p>
          <a:p>
            <a:r>
              <a:rPr lang="en-US" dirty="0" smtClean="0"/>
              <a:t>Initially designed to bring about improved operational efficiency and effectiveness through integrating, streamlining, and improving fundamental back-office business processes.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The typical functions supported by Enterprise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dirty="0" smtClean="0"/>
              <a:t>Accounting </a:t>
            </a:r>
          </a:p>
          <a:p>
            <a:pPr lvl="1"/>
            <a:r>
              <a:rPr lang="en-IE" dirty="0" smtClean="0"/>
              <a:t>Manufacturing</a:t>
            </a:r>
          </a:p>
          <a:p>
            <a:pPr lvl="1"/>
            <a:r>
              <a:rPr lang="en-IE" dirty="0" smtClean="0"/>
              <a:t>Human Resource Management</a:t>
            </a:r>
          </a:p>
          <a:p>
            <a:pPr lvl="1"/>
            <a:r>
              <a:rPr lang="en-IE" dirty="0" smtClean="0"/>
              <a:t>Purchasing </a:t>
            </a:r>
          </a:p>
          <a:p>
            <a:pPr lvl="1"/>
            <a:r>
              <a:rPr lang="en-IE" dirty="0" smtClean="0"/>
              <a:t>Inventory Management</a:t>
            </a:r>
          </a:p>
          <a:p>
            <a:pPr lvl="1"/>
            <a:r>
              <a:rPr lang="en-IE" dirty="0" smtClean="0"/>
              <a:t>Inbound Outbound Logistics</a:t>
            </a:r>
          </a:p>
          <a:p>
            <a:pPr lvl="1"/>
            <a:r>
              <a:rPr lang="en-IE" dirty="0" smtClean="0"/>
              <a:t>Marketing</a:t>
            </a:r>
          </a:p>
          <a:p>
            <a:pPr lvl="1"/>
            <a:r>
              <a:rPr lang="en-IE" dirty="0" smtClean="0"/>
              <a:t>Finance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Initially thought of as Back Office Systems</a:t>
            </a:r>
          </a:p>
          <a:p>
            <a:r>
              <a:rPr lang="en-US" dirty="0" smtClean="0"/>
              <a:t>Justifiably so as they centered around process which didn’t involve the general public or the customer per say.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ES-Enterprise Systems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Newer Enterprise Systems have gone </a:t>
            </a:r>
            <a:r>
              <a:rPr lang="en-US" dirty="0" smtClean="0">
                <a:solidFill>
                  <a:srgbClr val="FF0000"/>
                </a:solidFill>
              </a:rPr>
              <a:t>beyond</a:t>
            </a:r>
            <a:r>
              <a:rPr lang="en-US" dirty="0" smtClean="0"/>
              <a:t> back office to support front office process and activities. 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 CRM </a:t>
            </a:r>
          </a:p>
          <a:p>
            <a:r>
              <a:rPr lang="en-US" b="1" dirty="0" smtClean="0"/>
              <a:t>Customer relationship management</a:t>
            </a:r>
            <a:r>
              <a:rPr lang="en-US" dirty="0" smtClean="0"/>
              <a:t> (</a:t>
            </a:r>
            <a:r>
              <a:rPr lang="en-US" b="1" dirty="0" smtClean="0"/>
              <a:t>CRM</a:t>
            </a:r>
            <a:r>
              <a:rPr lang="en-US" dirty="0" smtClean="0"/>
              <a:t>) is a technology for managing all your company's </a:t>
            </a:r>
            <a:r>
              <a:rPr lang="en-US" dirty="0" smtClean="0">
                <a:solidFill>
                  <a:srgbClr val="FF0000"/>
                </a:solidFill>
              </a:rPr>
              <a:t>relationships and interactions with customers and potential customers</a:t>
            </a:r>
            <a:r>
              <a:rPr lang="en-US" dirty="0" smtClean="0"/>
              <a:t>. The goal is simple: </a:t>
            </a:r>
            <a:r>
              <a:rPr lang="en-US" dirty="0" smtClean="0">
                <a:solidFill>
                  <a:srgbClr val="FF0000"/>
                </a:solidFill>
              </a:rPr>
              <a:t>Improve business relationships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CRM</a:t>
            </a:r>
            <a:r>
              <a:rPr lang="en-US" dirty="0" smtClean="0"/>
              <a:t> system helps companies stay connected to customers, streamline processes, and improve profitability.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ES-Enterprise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Customer Relationship Management is only one example of a typical ES.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CRM Examples include:</a:t>
            </a:r>
          </a:p>
          <a:p>
            <a:r>
              <a:rPr lang="en-US" sz="2000" dirty="0" smtClean="0"/>
              <a:t>Inbound </a:t>
            </a:r>
            <a:r>
              <a:rPr lang="en-US" sz="2000" b="1" dirty="0" smtClean="0"/>
              <a:t>CRM</a:t>
            </a:r>
            <a:r>
              <a:rPr lang="en-US" sz="2000" dirty="0" smtClean="0"/>
              <a:t>: </a:t>
            </a:r>
            <a:r>
              <a:rPr lang="en-US" sz="2000" dirty="0" err="1" smtClean="0"/>
              <a:t>HubSpot</a:t>
            </a:r>
            <a:r>
              <a:rPr lang="en-US" sz="2000" dirty="0" smtClean="0"/>
              <a:t> </a:t>
            </a:r>
            <a:r>
              <a:rPr lang="en-US" sz="2000" b="1" dirty="0" smtClean="0"/>
              <a:t>CRM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General </a:t>
            </a:r>
            <a:r>
              <a:rPr lang="en-US" sz="2000" b="1" dirty="0" smtClean="0"/>
              <a:t>CRM</a:t>
            </a:r>
            <a:r>
              <a:rPr lang="en-US" sz="2000" dirty="0" smtClean="0"/>
              <a:t>: </a:t>
            </a:r>
            <a:r>
              <a:rPr lang="en-US" sz="2000" dirty="0" err="1" smtClean="0"/>
              <a:t>Salesforce</a:t>
            </a:r>
            <a:r>
              <a:rPr lang="en-US" sz="2000" dirty="0" smtClean="0"/>
              <a:t> </a:t>
            </a:r>
            <a:r>
              <a:rPr lang="en-US" sz="2000" b="1" dirty="0" smtClean="0"/>
              <a:t>CRM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Fully Integrated </a:t>
            </a:r>
            <a:r>
              <a:rPr lang="en-US" sz="2000" b="1" dirty="0" smtClean="0"/>
              <a:t>CRM</a:t>
            </a:r>
            <a:r>
              <a:rPr lang="en-US" sz="2000" dirty="0" smtClean="0"/>
              <a:t>: </a:t>
            </a:r>
            <a:r>
              <a:rPr lang="en-US" sz="2000" dirty="0" err="1" smtClean="0"/>
              <a:t>Freshsales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Operational </a:t>
            </a:r>
            <a:r>
              <a:rPr lang="en-US" sz="2000" b="1" dirty="0" smtClean="0"/>
              <a:t>CRM</a:t>
            </a:r>
            <a:r>
              <a:rPr lang="en-US" sz="2000" dirty="0" smtClean="0"/>
              <a:t>: </a:t>
            </a:r>
            <a:r>
              <a:rPr lang="en-US" sz="2000" dirty="0" err="1" smtClean="0"/>
              <a:t>NetSuite</a:t>
            </a:r>
            <a:r>
              <a:rPr lang="en-US" sz="2000" dirty="0" smtClean="0"/>
              <a:t> </a:t>
            </a:r>
            <a:r>
              <a:rPr lang="en-US" sz="2000" b="1" dirty="0" smtClean="0"/>
              <a:t>CRM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Sales </a:t>
            </a:r>
            <a:r>
              <a:rPr lang="en-US" sz="2000" b="1" dirty="0" smtClean="0"/>
              <a:t>CRM</a:t>
            </a:r>
            <a:r>
              <a:rPr lang="en-US" sz="2000" dirty="0" smtClean="0"/>
              <a:t>: </a:t>
            </a:r>
            <a:r>
              <a:rPr lang="en-US" sz="2000" dirty="0" err="1" smtClean="0"/>
              <a:t>Pipedrive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03200" y="5943600"/>
            <a:ext cx="833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https://www.youtube.com/watch?v=dxxsS_dtf8s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5200" y="4419600"/>
            <a:ext cx="21082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F19678-A8BC-491F-B9E0-09D921A7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Evolution of 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8F7706-8B6D-4C31-88C1-B81FAFCE7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ES have evolved from simple Material Requirement Planning (MRP) to ERP, Extended Enterprise Systems (ESS) and beyond.</a:t>
            </a:r>
          </a:p>
          <a:p>
            <a:endParaRPr lang="en-IE" dirty="0"/>
          </a:p>
          <a:p>
            <a:r>
              <a:rPr lang="en-IE" dirty="0"/>
              <a:t>The table of Evolution of </a:t>
            </a:r>
            <a:r>
              <a:rPr lang="en-IE"/>
              <a:t>ES ….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xmlns="" val="403696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114</TotalTime>
  <Words>1590</Words>
  <Application>Microsoft Office PowerPoint</Application>
  <PresentationFormat>Custom</PresentationFormat>
  <Paragraphs>259</Paragraphs>
  <Slides>39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Business Intelligence &amp; Business Analytics BIBA</vt:lpstr>
      <vt:lpstr>Current RoadMap</vt:lpstr>
      <vt:lpstr>Today</vt:lpstr>
      <vt:lpstr>Enterprise Systems</vt:lpstr>
      <vt:lpstr>ES-Enterprise Systems</vt:lpstr>
      <vt:lpstr>The typical functions supported by Enterprise Systems</vt:lpstr>
      <vt:lpstr>ES-Enterprise Systems</vt:lpstr>
      <vt:lpstr>ES-Enterprise Systems</vt:lpstr>
      <vt:lpstr>Evolution of ES</vt:lpstr>
      <vt:lpstr>Slide 10</vt:lpstr>
      <vt:lpstr>Materials Requirement Planning (MRP)</vt:lpstr>
      <vt:lpstr>The pillars of MRP Materials Requirements Planning</vt:lpstr>
      <vt:lpstr>Overview of the MRP System</vt:lpstr>
      <vt:lpstr>Why MRP systems?</vt:lpstr>
      <vt:lpstr>MRP Continue…</vt:lpstr>
      <vt:lpstr>MRP Continue…</vt:lpstr>
      <vt:lpstr>Evolution of MRP</vt:lpstr>
      <vt:lpstr>Closed-Loop Materials Requirement Planning (CL MRP)</vt:lpstr>
      <vt:lpstr>CL MRP continue…</vt:lpstr>
      <vt:lpstr>Manufacturing Resource Planning  (MRP II) not material planning</vt:lpstr>
      <vt:lpstr>MRP II Goals</vt:lpstr>
      <vt:lpstr>MRP Outputs: Primary</vt:lpstr>
      <vt:lpstr>MRP Outputs: Secondary</vt:lpstr>
      <vt:lpstr>MRP II continues …</vt:lpstr>
      <vt:lpstr>Enterprise Resource Planning (ERP)</vt:lpstr>
      <vt:lpstr>Typical ERP System</vt:lpstr>
      <vt:lpstr>Enterprise Resource Planning (ERP)</vt:lpstr>
      <vt:lpstr>Risks Associated with ERP Implementation</vt:lpstr>
      <vt:lpstr>ERP Products</vt:lpstr>
      <vt:lpstr>ERP Products </vt:lpstr>
      <vt:lpstr>Leading ERP Vendors</vt:lpstr>
      <vt:lpstr>Advantages of ERP Systems</vt:lpstr>
      <vt:lpstr>ERP Drawbacks</vt:lpstr>
      <vt:lpstr>ERP in the Service Sector</vt:lpstr>
      <vt:lpstr>Balanced Scorecard (BSC)</vt:lpstr>
      <vt:lpstr>Why BSC?</vt:lpstr>
      <vt:lpstr>Slide 37</vt:lpstr>
      <vt:lpstr>Balanced Scorecard (BSC)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and Business Analytics (H9BIBA)</dc:title>
  <dc:creator>Manaz Kaleel</dc:creator>
  <cp:lastModifiedBy>Rommel</cp:lastModifiedBy>
  <cp:revision>25</cp:revision>
  <dcterms:created xsi:type="dcterms:W3CDTF">2020-01-27T19:28:18Z</dcterms:created>
  <dcterms:modified xsi:type="dcterms:W3CDTF">2020-06-20T07:34:28Z</dcterms:modified>
</cp:coreProperties>
</file>