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93" r:id="rId2"/>
    <p:sldId id="276" r:id="rId3"/>
    <p:sldId id="394" r:id="rId4"/>
    <p:sldId id="395" r:id="rId5"/>
    <p:sldId id="277" r:id="rId6"/>
    <p:sldId id="278" r:id="rId7"/>
    <p:sldId id="379" r:id="rId8"/>
    <p:sldId id="350" r:id="rId9"/>
    <p:sldId id="380" r:id="rId10"/>
    <p:sldId id="381" r:id="rId11"/>
    <p:sldId id="382" r:id="rId12"/>
    <p:sldId id="383" r:id="rId13"/>
    <p:sldId id="373" r:id="rId14"/>
    <p:sldId id="374" r:id="rId15"/>
    <p:sldId id="376" r:id="rId16"/>
    <p:sldId id="377" r:id="rId17"/>
    <p:sldId id="378" r:id="rId18"/>
    <p:sldId id="384" r:id="rId19"/>
    <p:sldId id="385" r:id="rId20"/>
    <p:sldId id="386" r:id="rId21"/>
    <p:sldId id="387" r:id="rId22"/>
    <p:sldId id="388" r:id="rId23"/>
    <p:sldId id="389" r:id="rId24"/>
    <p:sldId id="390" r:id="rId25"/>
    <p:sldId id="391" r:id="rId26"/>
    <p:sldId id="392" r:id="rId27"/>
    <p:sldId id="3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7727" autoAdjust="0"/>
  </p:normalViewPr>
  <p:slideViewPr>
    <p:cSldViewPr snapToGrid="0">
      <p:cViewPr varScale="1">
        <p:scale>
          <a:sx n="128" d="100"/>
          <a:sy n="128" d="100"/>
        </p:scale>
        <p:origin x="-158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A359A-338F-4833-B672-D006D7E5A86D}" type="datetimeFigureOut">
              <a:rPr lang="en-IE" smtClean="0"/>
              <a:pPr/>
              <a:t>19/06/2020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58D45-6886-4DC8-9E92-52ED660630D5}" type="slidenum">
              <a:rPr lang="en-IE" smtClean="0"/>
              <a:pPr/>
              <a:t>‹#›</a:t>
            </a:fld>
            <a:endParaRPr lang="en-IE"/>
          </a:p>
        </p:txBody>
      </p:sp>
    </p:spTree>
    <p:extLst>
      <p:ext uri="{BB962C8B-B14F-4D97-AF65-F5344CB8AC3E}">
        <p14:creationId xmlns="" xmlns:p14="http://schemas.microsoft.com/office/powerpoint/2010/main" val="171978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https://www.klipfolio.com/resources/articles/brief-history-of-business-intelligence</a:t>
            </a:r>
            <a:endParaRPr lang="en-US" dirty="0"/>
          </a:p>
        </p:txBody>
      </p:sp>
      <p:sp>
        <p:nvSpPr>
          <p:cNvPr id="4" name="Slide Number Placeholder 3"/>
          <p:cNvSpPr>
            <a:spLocks noGrp="1"/>
          </p:cNvSpPr>
          <p:nvPr>
            <p:ph type="sldNum" sz="quarter" idx="10"/>
          </p:nvPr>
        </p:nvSpPr>
        <p:spPr/>
        <p:txBody>
          <a:bodyPr/>
          <a:lstStyle/>
          <a:p>
            <a:fld id="{5FE58D45-6886-4DC8-9E92-52ED660630D5}" type="slidenum">
              <a:rPr lang="en-IE" smtClean="0"/>
              <a:pPr/>
              <a:t>3</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https://www.klipfolio.com/resources/articles/brief-history-of-business-intelligence </a:t>
            </a:r>
            <a:endParaRPr lang="en-US" dirty="0"/>
          </a:p>
        </p:txBody>
      </p:sp>
      <p:sp>
        <p:nvSpPr>
          <p:cNvPr id="4" name="Slide Number Placeholder 3"/>
          <p:cNvSpPr>
            <a:spLocks noGrp="1"/>
          </p:cNvSpPr>
          <p:nvPr>
            <p:ph type="sldNum" sz="quarter" idx="10"/>
          </p:nvPr>
        </p:nvSpPr>
        <p:spPr/>
        <p:txBody>
          <a:bodyPr/>
          <a:lstStyle/>
          <a:p>
            <a:fld id="{5FE58D45-6886-4DC8-9E92-52ED660630D5}" type="slidenum">
              <a:rPr lang="en-IE" smtClean="0"/>
              <a:pPr/>
              <a:t>4</a:t>
            </a:fld>
            <a:endParaRPr lang="en-I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An Executive information system (</a:t>
            </a:r>
            <a:r>
              <a:rPr lang="en-US" b="1" dirty="0" smtClean="0"/>
              <a:t>EIS</a:t>
            </a:r>
            <a:r>
              <a:rPr lang="en-US" dirty="0" smtClean="0"/>
              <a:t>), also known as an Executive support system (</a:t>
            </a:r>
            <a:r>
              <a:rPr lang="en-US" b="1" dirty="0" smtClean="0"/>
              <a:t>ESS</a:t>
            </a:r>
            <a:r>
              <a:rPr lang="en-US" dirty="0" smtClean="0"/>
              <a:t>), is a type of management support system that facilitates and supports senior executive information and decision-making needs. It provides easy access to internal and external information relevant to organizational goals.</a:t>
            </a:r>
          </a:p>
          <a:p>
            <a:endParaRPr lang="en-US" dirty="0"/>
          </a:p>
        </p:txBody>
      </p:sp>
      <p:sp>
        <p:nvSpPr>
          <p:cNvPr id="4" name="Slide Number Placeholder 3"/>
          <p:cNvSpPr>
            <a:spLocks noGrp="1"/>
          </p:cNvSpPr>
          <p:nvPr>
            <p:ph type="sldNum" sz="quarter" idx="10"/>
          </p:nvPr>
        </p:nvSpPr>
        <p:spPr/>
        <p:txBody>
          <a:bodyPr/>
          <a:lstStyle/>
          <a:p>
            <a:fld id="{5FE58D45-6886-4DC8-9E92-52ED660630D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Viral Campaigns ? </a:t>
            </a:r>
            <a:endParaRPr lang="en-US" dirty="0"/>
          </a:p>
        </p:txBody>
      </p:sp>
      <p:sp>
        <p:nvSpPr>
          <p:cNvPr id="4" name="Slide Number Placeholder 3"/>
          <p:cNvSpPr>
            <a:spLocks noGrp="1"/>
          </p:cNvSpPr>
          <p:nvPr>
            <p:ph type="sldNum" sz="quarter" idx="10"/>
          </p:nvPr>
        </p:nvSpPr>
        <p:spPr/>
        <p:txBody>
          <a:bodyPr/>
          <a:lstStyle/>
          <a:p>
            <a:fld id="{5FE58D45-6886-4DC8-9E92-52ED660630D5}" type="slidenum">
              <a:rPr lang="en-IE" smtClean="0"/>
              <a:pPr/>
              <a:t>20</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5FE58D45-6886-4DC8-9E92-52ED660630D5}" type="slidenum">
              <a:rPr lang="en-IE" smtClean="0"/>
              <a:pPr/>
              <a:t>27</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3FCDB2-68EE-4FCF-A1DD-E5682DF46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 xmlns:a16="http://schemas.microsoft.com/office/drawing/2014/main" id="{A8AB7E9E-DCF1-4576-BFC1-DA899FDDC7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 xmlns:a16="http://schemas.microsoft.com/office/drawing/2014/main" id="{5FD80432-CC78-4BD9-9D68-10CBA4BE74DB}"/>
              </a:ext>
            </a:extLst>
          </p:cNvPr>
          <p:cNvSpPr>
            <a:spLocks noGrp="1"/>
          </p:cNvSpPr>
          <p:nvPr>
            <p:ph type="dt" sz="half" idx="10"/>
          </p:nvPr>
        </p:nvSpPr>
        <p:spPr/>
        <p:txBody>
          <a:bodyPr/>
          <a:lstStyle/>
          <a:p>
            <a:fld id="{5AFC5FAE-8050-434E-AE9D-35E9ED37E343}" type="datetime1">
              <a:rPr lang="en-IE" smtClean="0"/>
              <a:t>19/06/2020</a:t>
            </a:fld>
            <a:endParaRPr lang="en-IE"/>
          </a:p>
        </p:txBody>
      </p:sp>
      <p:sp>
        <p:nvSpPr>
          <p:cNvPr id="5" name="Footer Placeholder 4">
            <a:extLst>
              <a:ext uri="{FF2B5EF4-FFF2-40B4-BE49-F238E27FC236}">
                <a16:creationId xmlns="" xmlns:a16="http://schemas.microsoft.com/office/drawing/2014/main" id="{FE59FCEA-B39F-426F-9A07-98E600AE14A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9C429435-D506-4EE1-A1AE-8BBD9742DBA6}"/>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133059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B79DA3-BF6F-408A-833E-D3B225F01E0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 xmlns:a16="http://schemas.microsoft.com/office/drawing/2014/main" id="{B6AC6A62-EC91-4B54-B57A-0805BD8365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FCF2B3EE-EFD2-48EA-891F-0CD6B6B9C859}"/>
              </a:ext>
            </a:extLst>
          </p:cNvPr>
          <p:cNvSpPr>
            <a:spLocks noGrp="1"/>
          </p:cNvSpPr>
          <p:nvPr>
            <p:ph type="dt" sz="half" idx="10"/>
          </p:nvPr>
        </p:nvSpPr>
        <p:spPr/>
        <p:txBody>
          <a:bodyPr/>
          <a:lstStyle/>
          <a:p>
            <a:fld id="{B2AE4D58-7950-4A81-B1C8-191C695F37BF}" type="datetime1">
              <a:rPr lang="en-IE" smtClean="0"/>
              <a:t>19/06/2020</a:t>
            </a:fld>
            <a:endParaRPr lang="en-IE"/>
          </a:p>
        </p:txBody>
      </p:sp>
      <p:sp>
        <p:nvSpPr>
          <p:cNvPr id="5" name="Footer Placeholder 4">
            <a:extLst>
              <a:ext uri="{FF2B5EF4-FFF2-40B4-BE49-F238E27FC236}">
                <a16:creationId xmlns="" xmlns:a16="http://schemas.microsoft.com/office/drawing/2014/main" id="{B8C845EC-D383-43CF-B019-BDCDEA37900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22417217-C286-4F23-A5AB-E04B08BFD46B}"/>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210269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9AF5157-F4CA-4AEE-A517-0BE717F35D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 xmlns:a16="http://schemas.microsoft.com/office/drawing/2014/main" id="{A92CA344-B773-4B7F-B92E-CA94D4E6CB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1CBD510A-F04D-4C08-9292-EBCA57D70EE9}"/>
              </a:ext>
            </a:extLst>
          </p:cNvPr>
          <p:cNvSpPr>
            <a:spLocks noGrp="1"/>
          </p:cNvSpPr>
          <p:nvPr>
            <p:ph type="dt" sz="half" idx="10"/>
          </p:nvPr>
        </p:nvSpPr>
        <p:spPr/>
        <p:txBody>
          <a:bodyPr/>
          <a:lstStyle/>
          <a:p>
            <a:fld id="{004A7973-B7AF-4B0A-BEC3-3C384BEBC689}" type="datetime1">
              <a:rPr lang="en-IE" smtClean="0"/>
              <a:t>19/06/2020</a:t>
            </a:fld>
            <a:endParaRPr lang="en-IE"/>
          </a:p>
        </p:txBody>
      </p:sp>
      <p:sp>
        <p:nvSpPr>
          <p:cNvPr id="5" name="Footer Placeholder 4">
            <a:extLst>
              <a:ext uri="{FF2B5EF4-FFF2-40B4-BE49-F238E27FC236}">
                <a16:creationId xmlns="" xmlns:a16="http://schemas.microsoft.com/office/drawing/2014/main" id="{A36AA446-154F-4A16-9EFE-8773D9BAB68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A6912AA9-FFB5-418B-AA88-AFD1AECA160A}"/>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258477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D1F91-593C-4EFE-9309-4DA63DE8253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7DA03FAB-A230-4E9E-8434-C1FC3DA72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43CEF8B5-127F-489D-AA70-D9F00CAA2A4E}"/>
              </a:ext>
            </a:extLst>
          </p:cNvPr>
          <p:cNvSpPr>
            <a:spLocks noGrp="1"/>
          </p:cNvSpPr>
          <p:nvPr>
            <p:ph type="dt" sz="half" idx="10"/>
          </p:nvPr>
        </p:nvSpPr>
        <p:spPr/>
        <p:txBody>
          <a:bodyPr/>
          <a:lstStyle/>
          <a:p>
            <a:fld id="{64A1D395-7620-4A87-95FD-994B8BB317A7}" type="datetime1">
              <a:rPr lang="en-IE" smtClean="0"/>
              <a:t>19/06/2020</a:t>
            </a:fld>
            <a:endParaRPr lang="en-IE"/>
          </a:p>
        </p:txBody>
      </p:sp>
      <p:sp>
        <p:nvSpPr>
          <p:cNvPr id="5" name="Footer Placeholder 4">
            <a:extLst>
              <a:ext uri="{FF2B5EF4-FFF2-40B4-BE49-F238E27FC236}">
                <a16:creationId xmlns="" xmlns:a16="http://schemas.microsoft.com/office/drawing/2014/main" id="{26B6CF97-ABD9-4B26-8DAA-021FCCC14CE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AFF6D05C-45AE-4EE0-A35B-CD589F7E32EA}"/>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16280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BDEFFF-4234-492D-A7D8-C000C326C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 xmlns:a16="http://schemas.microsoft.com/office/drawing/2014/main" id="{D7D9C7F9-0310-4895-85D8-B1FE4A982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75A2C51-8A8D-4092-BAEB-55568E616191}"/>
              </a:ext>
            </a:extLst>
          </p:cNvPr>
          <p:cNvSpPr>
            <a:spLocks noGrp="1"/>
          </p:cNvSpPr>
          <p:nvPr>
            <p:ph type="dt" sz="half" idx="10"/>
          </p:nvPr>
        </p:nvSpPr>
        <p:spPr/>
        <p:txBody>
          <a:bodyPr/>
          <a:lstStyle/>
          <a:p>
            <a:fld id="{F850D75F-DB6F-44CA-AFF1-8AD6BA6A4908}" type="datetime1">
              <a:rPr lang="en-IE" smtClean="0"/>
              <a:t>19/06/2020</a:t>
            </a:fld>
            <a:endParaRPr lang="en-IE"/>
          </a:p>
        </p:txBody>
      </p:sp>
      <p:sp>
        <p:nvSpPr>
          <p:cNvPr id="5" name="Footer Placeholder 4">
            <a:extLst>
              <a:ext uri="{FF2B5EF4-FFF2-40B4-BE49-F238E27FC236}">
                <a16:creationId xmlns="" xmlns:a16="http://schemas.microsoft.com/office/drawing/2014/main" id="{848B2143-34E9-4684-940B-8FA598BDBA6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16B30C5A-46EB-4A82-A797-342F8F095417}"/>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196345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894EE-B869-4F07-BD9B-601BB4DCADD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399F65A7-0FA3-4FEB-AADE-A50AB4642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 xmlns:a16="http://schemas.microsoft.com/office/drawing/2014/main" id="{23624C9B-B445-4EE4-A094-E183525F1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 xmlns:a16="http://schemas.microsoft.com/office/drawing/2014/main" id="{491C623E-C337-4F1C-925F-4DD4A957603A}"/>
              </a:ext>
            </a:extLst>
          </p:cNvPr>
          <p:cNvSpPr>
            <a:spLocks noGrp="1"/>
          </p:cNvSpPr>
          <p:nvPr>
            <p:ph type="dt" sz="half" idx="10"/>
          </p:nvPr>
        </p:nvSpPr>
        <p:spPr/>
        <p:txBody>
          <a:bodyPr/>
          <a:lstStyle/>
          <a:p>
            <a:fld id="{99DBD01D-56A8-40FF-AD03-469E039683D0}" type="datetime1">
              <a:rPr lang="en-IE" smtClean="0"/>
              <a:t>19/06/2020</a:t>
            </a:fld>
            <a:endParaRPr lang="en-IE"/>
          </a:p>
        </p:txBody>
      </p:sp>
      <p:sp>
        <p:nvSpPr>
          <p:cNvPr id="6" name="Footer Placeholder 5">
            <a:extLst>
              <a:ext uri="{FF2B5EF4-FFF2-40B4-BE49-F238E27FC236}">
                <a16:creationId xmlns="" xmlns:a16="http://schemas.microsoft.com/office/drawing/2014/main" id="{8FEF5C20-0B6A-438C-A7E6-C53921D803D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F3E24809-005D-422D-BD14-10D4A40B652F}"/>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370944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2DF833-59C1-4E22-829E-3A6ADB6370AE}"/>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 xmlns:a16="http://schemas.microsoft.com/office/drawing/2014/main" id="{3016887B-4D9C-4050-BA89-F36E3BA91F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0CF435A-EB6E-4ACE-8D4B-91558BB58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 xmlns:a16="http://schemas.microsoft.com/office/drawing/2014/main" id="{EDA2051F-90CE-4507-94A7-34FB591F5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34A2BED-1715-40C1-AB36-21B357DB7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 xmlns:a16="http://schemas.microsoft.com/office/drawing/2014/main" id="{234A7F6A-0586-492E-8D94-92388E8EF219}"/>
              </a:ext>
            </a:extLst>
          </p:cNvPr>
          <p:cNvSpPr>
            <a:spLocks noGrp="1"/>
          </p:cNvSpPr>
          <p:nvPr>
            <p:ph type="dt" sz="half" idx="10"/>
          </p:nvPr>
        </p:nvSpPr>
        <p:spPr/>
        <p:txBody>
          <a:bodyPr/>
          <a:lstStyle/>
          <a:p>
            <a:fld id="{670DA77B-9F2A-42A2-98AD-B29AA08DE3BA}" type="datetime1">
              <a:rPr lang="en-IE" smtClean="0"/>
              <a:t>19/06/2020</a:t>
            </a:fld>
            <a:endParaRPr lang="en-IE"/>
          </a:p>
        </p:txBody>
      </p:sp>
      <p:sp>
        <p:nvSpPr>
          <p:cNvPr id="8" name="Footer Placeholder 7">
            <a:extLst>
              <a:ext uri="{FF2B5EF4-FFF2-40B4-BE49-F238E27FC236}">
                <a16:creationId xmlns="" xmlns:a16="http://schemas.microsoft.com/office/drawing/2014/main" id="{BA53C4B1-7EB3-4E09-8814-08E08FFA7A65}"/>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 xmlns:a16="http://schemas.microsoft.com/office/drawing/2014/main" id="{953BB282-2369-46BA-BE99-B8A5EF9D23EE}"/>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23032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10D88-4C01-4E0C-97AE-BC4378082AA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 xmlns:a16="http://schemas.microsoft.com/office/drawing/2014/main" id="{D9629C15-10EA-4D77-BD1A-04B97DA4889E}"/>
              </a:ext>
            </a:extLst>
          </p:cNvPr>
          <p:cNvSpPr>
            <a:spLocks noGrp="1"/>
          </p:cNvSpPr>
          <p:nvPr>
            <p:ph type="dt" sz="half" idx="10"/>
          </p:nvPr>
        </p:nvSpPr>
        <p:spPr/>
        <p:txBody>
          <a:bodyPr/>
          <a:lstStyle/>
          <a:p>
            <a:fld id="{C40D432A-A776-4230-8421-41936E093C21}" type="datetime1">
              <a:rPr lang="en-IE" smtClean="0"/>
              <a:t>19/06/2020</a:t>
            </a:fld>
            <a:endParaRPr lang="en-IE"/>
          </a:p>
        </p:txBody>
      </p:sp>
      <p:sp>
        <p:nvSpPr>
          <p:cNvPr id="4" name="Footer Placeholder 3">
            <a:extLst>
              <a:ext uri="{FF2B5EF4-FFF2-40B4-BE49-F238E27FC236}">
                <a16:creationId xmlns="" xmlns:a16="http://schemas.microsoft.com/office/drawing/2014/main" id="{394211A2-0298-4FB1-BDBE-5E5E783ED1F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 xmlns:a16="http://schemas.microsoft.com/office/drawing/2014/main" id="{64EF44CD-E876-439C-979B-6AF7ED00DBEE}"/>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234642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7C1743A-B9CD-432E-BC17-E1D7619C568C}"/>
              </a:ext>
            </a:extLst>
          </p:cNvPr>
          <p:cNvSpPr>
            <a:spLocks noGrp="1"/>
          </p:cNvSpPr>
          <p:nvPr>
            <p:ph type="dt" sz="half" idx="10"/>
          </p:nvPr>
        </p:nvSpPr>
        <p:spPr/>
        <p:txBody>
          <a:bodyPr/>
          <a:lstStyle/>
          <a:p>
            <a:fld id="{161C7272-8CF9-4A22-B2DD-DBE58B4FF8BF}" type="datetime1">
              <a:rPr lang="en-IE" smtClean="0"/>
              <a:t>19/06/2020</a:t>
            </a:fld>
            <a:endParaRPr lang="en-IE"/>
          </a:p>
        </p:txBody>
      </p:sp>
      <p:sp>
        <p:nvSpPr>
          <p:cNvPr id="3" name="Footer Placeholder 2">
            <a:extLst>
              <a:ext uri="{FF2B5EF4-FFF2-40B4-BE49-F238E27FC236}">
                <a16:creationId xmlns="" xmlns:a16="http://schemas.microsoft.com/office/drawing/2014/main" id="{6DA1EA06-823F-4EA0-9A79-E33001FC614A}"/>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 xmlns:a16="http://schemas.microsoft.com/office/drawing/2014/main" id="{5F6A4958-F7A4-4F68-B0FB-BB3F9B02501F}"/>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310400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D40AB-A68A-480B-8DAE-563D82C38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F89B203D-826F-4F60-B26D-D83AAD6F9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 xmlns:a16="http://schemas.microsoft.com/office/drawing/2014/main" id="{D9EAD807-6E51-4789-A3DE-7FCC6CEA7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0AB6308-D411-4933-A41E-DDF2F19620DD}"/>
              </a:ext>
            </a:extLst>
          </p:cNvPr>
          <p:cNvSpPr>
            <a:spLocks noGrp="1"/>
          </p:cNvSpPr>
          <p:nvPr>
            <p:ph type="dt" sz="half" idx="10"/>
          </p:nvPr>
        </p:nvSpPr>
        <p:spPr/>
        <p:txBody>
          <a:bodyPr/>
          <a:lstStyle/>
          <a:p>
            <a:fld id="{A34B436A-70D4-4E1A-8A4F-7D83A98FA8FA}" type="datetime1">
              <a:rPr lang="en-IE" smtClean="0"/>
              <a:t>19/06/2020</a:t>
            </a:fld>
            <a:endParaRPr lang="en-IE"/>
          </a:p>
        </p:txBody>
      </p:sp>
      <p:sp>
        <p:nvSpPr>
          <p:cNvPr id="6" name="Footer Placeholder 5">
            <a:extLst>
              <a:ext uri="{FF2B5EF4-FFF2-40B4-BE49-F238E27FC236}">
                <a16:creationId xmlns="" xmlns:a16="http://schemas.microsoft.com/office/drawing/2014/main" id="{35378D6C-6831-4F85-BB42-577D144855F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9439167A-A963-4174-8D02-DD4099F9DC3B}"/>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297678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7A8A38-19E6-45EF-A61D-9BCE484EE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 xmlns:a16="http://schemas.microsoft.com/office/drawing/2014/main" id="{45E16E13-F3BD-4472-BDF4-882A08EBE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 xmlns:a16="http://schemas.microsoft.com/office/drawing/2014/main" id="{F9167A9D-1C49-448D-B49D-B2FE643AC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70EEE5-651C-43A2-BFAC-895B3B29BBBF}"/>
              </a:ext>
            </a:extLst>
          </p:cNvPr>
          <p:cNvSpPr>
            <a:spLocks noGrp="1"/>
          </p:cNvSpPr>
          <p:nvPr>
            <p:ph type="dt" sz="half" idx="10"/>
          </p:nvPr>
        </p:nvSpPr>
        <p:spPr/>
        <p:txBody>
          <a:bodyPr/>
          <a:lstStyle/>
          <a:p>
            <a:fld id="{23477D15-9697-4738-BF0D-F0DCA227DA87}" type="datetime1">
              <a:rPr lang="en-IE" smtClean="0"/>
              <a:t>19/06/2020</a:t>
            </a:fld>
            <a:endParaRPr lang="en-IE"/>
          </a:p>
        </p:txBody>
      </p:sp>
      <p:sp>
        <p:nvSpPr>
          <p:cNvPr id="6" name="Footer Placeholder 5">
            <a:extLst>
              <a:ext uri="{FF2B5EF4-FFF2-40B4-BE49-F238E27FC236}">
                <a16:creationId xmlns="" xmlns:a16="http://schemas.microsoft.com/office/drawing/2014/main" id="{9D1687DB-B03B-4ABC-BAEA-E137867E574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18C7225D-7A42-4C50-AFF8-677579E92F2B}"/>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405504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7000" t="-1000" r="-2000" b="1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41198A-CA03-4DD0-9DDA-3AE8AE808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 xmlns:a16="http://schemas.microsoft.com/office/drawing/2014/main" id="{C8B3CBA9-6B32-4C66-BBF6-2C71D75A1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2B5C941C-AAA1-460D-B7D5-701D9D9CD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34F4C-BB62-490F-968A-0A57FF981C63}" type="datetime1">
              <a:rPr lang="en-IE" smtClean="0"/>
              <a:t>19/06/2020</a:t>
            </a:fld>
            <a:endParaRPr lang="en-IE"/>
          </a:p>
        </p:txBody>
      </p:sp>
      <p:sp>
        <p:nvSpPr>
          <p:cNvPr id="5" name="Footer Placeholder 4">
            <a:extLst>
              <a:ext uri="{FF2B5EF4-FFF2-40B4-BE49-F238E27FC236}">
                <a16:creationId xmlns="" xmlns:a16="http://schemas.microsoft.com/office/drawing/2014/main" id="{380014D2-CEEE-4768-8AC1-3E196D29B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 xmlns:a16="http://schemas.microsoft.com/office/drawing/2014/main" id="{5D77A381-732C-40A8-974B-A605A7776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0817A-F0DF-4F57-988C-093B5C789F7E}" type="slidenum">
              <a:rPr lang="en-IE" smtClean="0"/>
              <a:pPr/>
              <a:t>‹#›</a:t>
            </a:fld>
            <a:endParaRPr lang="en-IE"/>
          </a:p>
        </p:txBody>
      </p:sp>
    </p:spTree>
    <p:extLst>
      <p:ext uri="{BB962C8B-B14F-4D97-AF65-F5344CB8AC3E}">
        <p14:creationId xmlns="" xmlns:p14="http://schemas.microsoft.com/office/powerpoint/2010/main" val="106164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BI &amp; Dashboards</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946021" y="1271009"/>
            <a:ext cx="4419600" cy="4191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63128" y="1924540"/>
            <a:ext cx="5610225" cy="391477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934518" y="1914257"/>
            <a:ext cx="5841587" cy="3879791"/>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5F521-3898-46BE-9B1C-9FDB381D6E2E}"/>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Types of Business Reports</a:t>
            </a:r>
            <a:endParaRPr lang="en-IE" dirty="0"/>
          </a:p>
        </p:txBody>
      </p:sp>
      <p:sp>
        <p:nvSpPr>
          <p:cNvPr id="5" name="Footer Placeholder 3">
            <a:extLst>
              <a:ext uri="{FF2B5EF4-FFF2-40B4-BE49-F238E27FC236}">
                <a16:creationId xmlns="" xmlns:a16="http://schemas.microsoft.com/office/drawing/2014/main" id="{1E0386CF-0669-422A-B69C-7016AE24BBD9}"/>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
        <p:nvSpPr>
          <p:cNvPr id="6" name="Text Placeholder 2">
            <a:extLst>
              <a:ext uri="{FF2B5EF4-FFF2-40B4-BE49-F238E27FC236}">
                <a16:creationId xmlns="" xmlns:a16="http://schemas.microsoft.com/office/drawing/2014/main" id="{E802310A-F014-41BB-9A5C-892B5155A60F}"/>
              </a:ext>
            </a:extLst>
          </p:cNvPr>
          <p:cNvSpPr txBox="1">
            <a:spLocks/>
          </p:cNvSpPr>
          <p:nvPr/>
        </p:nvSpPr>
        <p:spPr>
          <a:xfrm>
            <a:off x="838200" y="1600200"/>
            <a:ext cx="10515600" cy="4611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Metric Management Reports.</a:t>
            </a:r>
          </a:p>
          <a:p>
            <a:pPr lvl="1"/>
            <a:r>
              <a:rPr lang="en-US" dirty="0"/>
              <a:t>Help manage business performance through metrics.</a:t>
            </a:r>
          </a:p>
          <a:p>
            <a:pPr lvl="1"/>
            <a:r>
              <a:rPr lang="en-US" dirty="0"/>
              <a:t>Can be used as part of Six Sigma.</a:t>
            </a:r>
          </a:p>
          <a:p>
            <a:pPr lvl="1"/>
            <a:endParaRPr lang="en-US" dirty="0"/>
          </a:p>
          <a:p>
            <a:r>
              <a:rPr lang="en-US" sz="2400" dirty="0"/>
              <a:t>Dashboard-Type Reports.</a:t>
            </a:r>
          </a:p>
          <a:p>
            <a:pPr lvl="1"/>
            <a:r>
              <a:rPr lang="en-US" dirty="0"/>
              <a:t>Graphical presentation of several performance indicators in a single page.</a:t>
            </a:r>
          </a:p>
          <a:p>
            <a:pPr lvl="1"/>
            <a:endParaRPr lang="en-US" dirty="0"/>
          </a:p>
          <a:p>
            <a:r>
              <a:rPr lang="en-US" sz="2400" dirty="0"/>
              <a:t>Balanced Scorecard–Type Reports.</a:t>
            </a:r>
          </a:p>
          <a:p>
            <a:pPr lvl="1"/>
            <a:r>
              <a:rPr lang="en-US" dirty="0"/>
              <a:t>Include financial, customer, business process, and learning &amp; growth indicators.</a:t>
            </a:r>
          </a:p>
        </p:txBody>
      </p:sp>
    </p:spTree>
    <p:extLst>
      <p:ext uri="{BB962C8B-B14F-4D97-AF65-F5344CB8AC3E}">
        <p14:creationId xmlns="" xmlns:p14="http://schemas.microsoft.com/office/powerpoint/2010/main" val="420728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4D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D1ED965-6E29-44A5-9255-DBCAA76F1D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Dashboards</a:t>
            </a:r>
          </a:p>
        </p:txBody>
      </p:sp>
      <p:pic>
        <p:nvPicPr>
          <p:cNvPr id="5" name="Picture 4" descr="A screenshot of a cell phone&#10;&#10;Description automatically generated">
            <a:extLst>
              <a:ext uri="{FF2B5EF4-FFF2-40B4-BE49-F238E27FC236}">
                <a16:creationId xmlns="" xmlns:a16="http://schemas.microsoft.com/office/drawing/2014/main" id="{EFCCA51B-ABFD-45B7-8C84-20CBD4B8D13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38600" y="1244533"/>
            <a:ext cx="7188199" cy="4365545"/>
          </a:xfrm>
          <a:prstGeom prst="rect">
            <a:avLst/>
          </a:prstGeom>
        </p:spPr>
      </p:pic>
      <p:sp>
        <p:nvSpPr>
          <p:cNvPr id="8" name="Footer Placeholder 3">
            <a:extLst>
              <a:ext uri="{FF2B5EF4-FFF2-40B4-BE49-F238E27FC236}">
                <a16:creationId xmlns="" xmlns:a16="http://schemas.microsoft.com/office/drawing/2014/main" id="{8C6E02AB-0B26-4956-B645-80F7E6E15D44}"/>
              </a:ext>
            </a:extLst>
          </p:cNvPr>
          <p:cNvSpPr txBox="1">
            <a:spLocks/>
          </p:cNvSpPr>
          <p:nvPr/>
        </p:nvSpPr>
        <p:spPr>
          <a:xfrm>
            <a:off x="597219" y="63960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18994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ADF161-BD8D-4797-907A-6111FC50D75C}"/>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Best Practices in Dashboard Design</a:t>
            </a:r>
            <a:endParaRPr lang="en-IE" dirty="0"/>
          </a:p>
        </p:txBody>
      </p:sp>
      <p:sp>
        <p:nvSpPr>
          <p:cNvPr id="3" name="Content Placeholder 2">
            <a:extLst>
              <a:ext uri="{FF2B5EF4-FFF2-40B4-BE49-F238E27FC236}">
                <a16:creationId xmlns="" xmlns:a16="http://schemas.microsoft.com/office/drawing/2014/main" id="{588DB96E-A0F8-46FA-B3EE-6E0BDB193229}"/>
              </a:ext>
            </a:extLst>
          </p:cNvPr>
          <p:cNvSpPr>
            <a:spLocks noGrp="1"/>
          </p:cNvSpPr>
          <p:nvPr>
            <p:ph idx="1"/>
          </p:nvPr>
        </p:nvSpPr>
        <p:spPr/>
        <p:txBody>
          <a:bodyPr>
            <a:normAutofit fontScale="85000" lnSpcReduction="20000"/>
          </a:bodyPr>
          <a:lstStyle/>
          <a:p>
            <a:pPr>
              <a:buClrTx/>
            </a:pPr>
            <a:r>
              <a:rPr lang="en-US" dirty="0"/>
              <a:t>Wrap the Metrics with Contextual Metadata.</a:t>
            </a:r>
          </a:p>
          <a:p>
            <a:pPr>
              <a:buClrTx/>
            </a:pPr>
            <a:endParaRPr lang="en-US" dirty="0"/>
          </a:p>
          <a:p>
            <a:pPr>
              <a:buClrTx/>
            </a:pPr>
            <a:r>
              <a:rPr lang="en-US" dirty="0"/>
              <a:t>Validate the Design by a Usability Specialist.</a:t>
            </a:r>
          </a:p>
          <a:p>
            <a:pPr>
              <a:buClrTx/>
            </a:pPr>
            <a:endParaRPr lang="en-US" dirty="0"/>
          </a:p>
          <a:p>
            <a:pPr>
              <a:buClrTx/>
            </a:pPr>
            <a:r>
              <a:rPr lang="en-US" dirty="0"/>
              <a:t>Prioritize and Rank Alerts and Exceptions.</a:t>
            </a:r>
          </a:p>
          <a:p>
            <a:pPr>
              <a:buClrTx/>
            </a:pPr>
            <a:endParaRPr lang="en-US" dirty="0"/>
          </a:p>
          <a:p>
            <a:pPr>
              <a:buClrTx/>
            </a:pPr>
            <a:r>
              <a:rPr lang="en-US" dirty="0"/>
              <a:t>Enrich Dashboard with Business-User Comments.</a:t>
            </a:r>
          </a:p>
          <a:p>
            <a:pPr>
              <a:buClrTx/>
            </a:pPr>
            <a:endParaRPr lang="en-US" dirty="0"/>
          </a:p>
          <a:p>
            <a:pPr>
              <a:buClrTx/>
            </a:pPr>
            <a:r>
              <a:rPr lang="en-US" dirty="0"/>
              <a:t>Provide for Guided Analytics.</a:t>
            </a:r>
          </a:p>
          <a:p>
            <a:pPr>
              <a:buClrTx/>
            </a:pPr>
            <a:endParaRPr lang="en-US" dirty="0"/>
          </a:p>
          <a:p>
            <a:pPr>
              <a:buClrTx/>
            </a:pPr>
            <a:r>
              <a:rPr lang="en-US" dirty="0"/>
              <a:t>etc.</a:t>
            </a:r>
          </a:p>
          <a:p>
            <a:endParaRPr lang="en-IE" dirty="0"/>
          </a:p>
        </p:txBody>
      </p:sp>
      <p:sp>
        <p:nvSpPr>
          <p:cNvPr id="5" name="Footer Placeholder 3">
            <a:extLst>
              <a:ext uri="{FF2B5EF4-FFF2-40B4-BE49-F238E27FC236}">
                <a16:creationId xmlns="" xmlns:a16="http://schemas.microsoft.com/office/drawing/2014/main" id="{6EFED37E-0F01-4A8D-9591-53ACE8373A3C}"/>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2969338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BFB44A-CFCA-46AA-899E-B606E3F084A5}"/>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Types of Dashboards</a:t>
            </a:r>
            <a:endParaRPr lang="en-IE" dirty="0">
              <a:solidFill>
                <a:srgbClr val="FF0000"/>
              </a:solidFill>
            </a:endParaRPr>
          </a:p>
        </p:txBody>
      </p:sp>
      <p:sp>
        <p:nvSpPr>
          <p:cNvPr id="3" name="Content Placeholder 2">
            <a:extLst>
              <a:ext uri="{FF2B5EF4-FFF2-40B4-BE49-F238E27FC236}">
                <a16:creationId xmlns="" xmlns:a16="http://schemas.microsoft.com/office/drawing/2014/main" id="{69873690-D6D5-4B66-A575-B828768F8ECF}"/>
              </a:ext>
            </a:extLst>
          </p:cNvPr>
          <p:cNvSpPr>
            <a:spLocks noGrp="1"/>
          </p:cNvSpPr>
          <p:nvPr>
            <p:ph idx="1"/>
          </p:nvPr>
        </p:nvSpPr>
        <p:spPr/>
        <p:txBody>
          <a:bodyPr/>
          <a:lstStyle/>
          <a:p>
            <a:pPr marL="0" indent="0">
              <a:buNone/>
            </a:pPr>
            <a:r>
              <a:rPr lang="en-US" dirty="0"/>
              <a:t>Three common types of dashboards - strategic, tactical, and operational.</a:t>
            </a:r>
          </a:p>
          <a:p>
            <a:r>
              <a:rPr lang="en-US" b="1" dirty="0"/>
              <a:t>Strategic dashboards </a:t>
            </a:r>
            <a:r>
              <a:rPr lang="en-US" dirty="0"/>
              <a:t>are being commonly used whilst aligning company's strategic goals.</a:t>
            </a:r>
          </a:p>
          <a:p>
            <a:r>
              <a:rPr lang="en-US" b="1" dirty="0"/>
              <a:t>Tactical dashboards </a:t>
            </a:r>
            <a:r>
              <a:rPr lang="en-US" dirty="0"/>
              <a:t>seem to be the best for measuring a progression of most important projects.</a:t>
            </a:r>
          </a:p>
          <a:p>
            <a:r>
              <a:rPr lang="en-US" b="1" dirty="0"/>
              <a:t>Operational dashboards </a:t>
            </a:r>
            <a:r>
              <a:rPr lang="en-US" dirty="0"/>
              <a:t>provide the most precise abilities, so that they're being commonly used for monitoring and analyzing company's activities in a given business area.</a:t>
            </a:r>
            <a:endParaRPr lang="en-IE" dirty="0"/>
          </a:p>
        </p:txBody>
      </p:sp>
      <p:sp>
        <p:nvSpPr>
          <p:cNvPr id="6" name="Footer Placeholder 3">
            <a:extLst>
              <a:ext uri="{FF2B5EF4-FFF2-40B4-BE49-F238E27FC236}">
                <a16:creationId xmlns="" xmlns:a16="http://schemas.microsoft.com/office/drawing/2014/main" id="{47FE6E3A-A4F4-4854-967B-7C2C42891401}"/>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64510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64957F-C937-4A09-8E7F-524A700DC0D7}"/>
              </a:ext>
            </a:extLst>
          </p:cNvPr>
          <p:cNvSpPr>
            <a:spLocks noGrp="1"/>
          </p:cNvSpPr>
          <p:nvPr>
            <p:ph type="title"/>
          </p:nvPr>
        </p:nvSpPr>
        <p:spPr/>
        <p:txBody>
          <a:bodyPr/>
          <a:lstStyle/>
          <a:p>
            <a:pPr algn="ctr"/>
            <a:r>
              <a:rPr lang="en-IE" dirty="0">
                <a:solidFill>
                  <a:srgbClr val="FF0000"/>
                </a:solidFill>
              </a:rPr>
              <a:t>Strategic dashboards</a:t>
            </a:r>
          </a:p>
        </p:txBody>
      </p:sp>
      <p:sp>
        <p:nvSpPr>
          <p:cNvPr id="3" name="Content Placeholder 2">
            <a:extLst>
              <a:ext uri="{FF2B5EF4-FFF2-40B4-BE49-F238E27FC236}">
                <a16:creationId xmlns="" xmlns:a16="http://schemas.microsoft.com/office/drawing/2014/main" id="{B8CE0140-B786-4A17-B920-3FC2458CC330}"/>
              </a:ext>
            </a:extLst>
          </p:cNvPr>
          <p:cNvSpPr>
            <a:spLocks noGrp="1"/>
          </p:cNvSpPr>
          <p:nvPr>
            <p:ph idx="1"/>
          </p:nvPr>
        </p:nvSpPr>
        <p:spPr/>
        <p:txBody>
          <a:bodyPr/>
          <a:lstStyle/>
          <a:p>
            <a:r>
              <a:rPr lang="en-US" dirty="0"/>
              <a:t>Useful for the highest level of company management, the strategic aspect of a company considers stating, determining and achieving goals within an enterprise.</a:t>
            </a:r>
          </a:p>
          <a:p>
            <a:endParaRPr lang="en-US" dirty="0"/>
          </a:p>
          <a:p>
            <a:r>
              <a:rPr lang="en-US" dirty="0"/>
              <a:t>Enable a dive down to lower levels of company's hierarchy.</a:t>
            </a:r>
          </a:p>
          <a:p>
            <a:endParaRPr lang="en-US" dirty="0"/>
          </a:p>
          <a:p>
            <a:r>
              <a:rPr lang="en-US" dirty="0"/>
              <a:t>Strategic dashboards provide exceptionally-wide functionalities</a:t>
            </a:r>
            <a:endParaRPr lang="en-IE" dirty="0"/>
          </a:p>
        </p:txBody>
      </p:sp>
      <p:sp>
        <p:nvSpPr>
          <p:cNvPr id="5" name="Footer Placeholder 3">
            <a:extLst>
              <a:ext uri="{FF2B5EF4-FFF2-40B4-BE49-F238E27FC236}">
                <a16:creationId xmlns="" xmlns:a16="http://schemas.microsoft.com/office/drawing/2014/main" id="{1B2CAB3A-1FC8-416B-B777-14386C99F7E1}"/>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406567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9345C-DE9C-402A-A37B-06AF1D5FA579}"/>
              </a:ext>
            </a:extLst>
          </p:cNvPr>
          <p:cNvSpPr>
            <a:spLocks noGrp="1"/>
          </p:cNvSpPr>
          <p:nvPr>
            <p:ph type="title"/>
          </p:nvPr>
        </p:nvSpPr>
        <p:spPr/>
        <p:txBody>
          <a:bodyPr/>
          <a:lstStyle/>
          <a:p>
            <a:pPr algn="ctr"/>
            <a:r>
              <a:rPr lang="en-IE" dirty="0">
                <a:solidFill>
                  <a:srgbClr val="FF0000"/>
                </a:solidFill>
              </a:rPr>
              <a:t>Tactical dashboards</a:t>
            </a:r>
          </a:p>
        </p:txBody>
      </p:sp>
      <p:sp>
        <p:nvSpPr>
          <p:cNvPr id="3" name="Content Placeholder 2">
            <a:extLst>
              <a:ext uri="{FF2B5EF4-FFF2-40B4-BE49-F238E27FC236}">
                <a16:creationId xmlns="" xmlns:a16="http://schemas.microsoft.com/office/drawing/2014/main" id="{F5C56E29-FF33-42CC-8155-1107B5D0E074}"/>
              </a:ext>
            </a:extLst>
          </p:cNvPr>
          <p:cNvSpPr>
            <a:spLocks noGrp="1"/>
          </p:cNvSpPr>
          <p:nvPr>
            <p:ph idx="1"/>
          </p:nvPr>
        </p:nvSpPr>
        <p:spPr/>
        <p:txBody>
          <a:bodyPr>
            <a:normAutofit fontScale="77500" lnSpcReduction="20000"/>
          </a:bodyPr>
          <a:lstStyle/>
          <a:p>
            <a:r>
              <a:rPr lang="en-US" dirty="0"/>
              <a:t>Tactical dashboards, unlike strategic, are prepared for more detailed purposes, usually being used for tracing the trends in relation to company's goals and initiatives.</a:t>
            </a:r>
          </a:p>
          <a:p>
            <a:endParaRPr lang="en-US" dirty="0"/>
          </a:p>
          <a:p>
            <a:r>
              <a:rPr lang="en-US" dirty="0"/>
              <a:t>Managers get a possibility to control how market reacts on company's actions.</a:t>
            </a:r>
          </a:p>
          <a:p>
            <a:endParaRPr lang="en-US" dirty="0"/>
          </a:p>
          <a:p>
            <a:r>
              <a:rPr lang="en-US" dirty="0"/>
              <a:t>Managers might investigate how each particular task influences on company as a whole.</a:t>
            </a:r>
          </a:p>
          <a:p>
            <a:endParaRPr lang="en-US" dirty="0"/>
          </a:p>
          <a:p>
            <a:r>
              <a:rPr lang="en-US" dirty="0"/>
              <a:t>In most cases, preset goals are being measured.</a:t>
            </a:r>
          </a:p>
          <a:p>
            <a:endParaRPr lang="en-US" dirty="0"/>
          </a:p>
          <a:p>
            <a:r>
              <a:rPr lang="en-US" dirty="0"/>
              <a:t>Thereupon, it's not so important to measure the goal itself, but to check how different the planned value is from the actual execution.</a:t>
            </a:r>
            <a:endParaRPr lang="en-IE" dirty="0"/>
          </a:p>
        </p:txBody>
      </p:sp>
      <p:sp>
        <p:nvSpPr>
          <p:cNvPr id="5" name="Footer Placeholder 3">
            <a:extLst>
              <a:ext uri="{FF2B5EF4-FFF2-40B4-BE49-F238E27FC236}">
                <a16:creationId xmlns="" xmlns:a16="http://schemas.microsoft.com/office/drawing/2014/main" id="{FB234C49-B7D3-448F-B47A-6F17688A389D}"/>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93439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533508-C6FA-47D5-9FEF-FF1E88664D8C}"/>
              </a:ext>
            </a:extLst>
          </p:cNvPr>
          <p:cNvSpPr>
            <a:spLocks noGrp="1"/>
          </p:cNvSpPr>
          <p:nvPr>
            <p:ph type="title"/>
          </p:nvPr>
        </p:nvSpPr>
        <p:spPr/>
        <p:txBody>
          <a:bodyPr/>
          <a:lstStyle/>
          <a:p>
            <a:pPr algn="ctr"/>
            <a:r>
              <a:rPr lang="en-IE" dirty="0">
                <a:solidFill>
                  <a:srgbClr val="FF0000"/>
                </a:solidFill>
              </a:rPr>
              <a:t>Operational dashboards</a:t>
            </a:r>
          </a:p>
        </p:txBody>
      </p:sp>
      <p:sp>
        <p:nvSpPr>
          <p:cNvPr id="3" name="Content Placeholder 2">
            <a:extLst>
              <a:ext uri="{FF2B5EF4-FFF2-40B4-BE49-F238E27FC236}">
                <a16:creationId xmlns="" xmlns:a16="http://schemas.microsoft.com/office/drawing/2014/main" id="{F6DFB582-35E9-44B3-970C-BCE621639E52}"/>
              </a:ext>
            </a:extLst>
          </p:cNvPr>
          <p:cNvSpPr>
            <a:spLocks noGrp="1"/>
          </p:cNvSpPr>
          <p:nvPr>
            <p:ph idx="1"/>
          </p:nvPr>
        </p:nvSpPr>
        <p:spPr/>
        <p:txBody>
          <a:bodyPr>
            <a:normAutofit lnSpcReduction="10000"/>
          </a:bodyPr>
          <a:lstStyle/>
          <a:p>
            <a:r>
              <a:rPr lang="en-US" dirty="0"/>
              <a:t>While strategic and tactical dashboards are designed for executives, operational dashboards are being used mostly on operational level (in a given department, by its employees).</a:t>
            </a:r>
          </a:p>
          <a:p>
            <a:endParaRPr lang="en-US" dirty="0"/>
          </a:p>
          <a:p>
            <a:r>
              <a:rPr lang="en-US" dirty="0"/>
              <a:t>Operational dashboards provide detailed insights, while general reviews aren't a part of their users' interest.</a:t>
            </a:r>
          </a:p>
          <a:p>
            <a:endParaRPr lang="en-US" dirty="0"/>
          </a:p>
          <a:p>
            <a:r>
              <a:rPr lang="en-US" dirty="0"/>
              <a:t>Operational dashboards are being used on departmental level, they have to be prepared for enabling detailed analysis and particular processes.</a:t>
            </a:r>
            <a:endParaRPr lang="en-IE" dirty="0"/>
          </a:p>
        </p:txBody>
      </p:sp>
      <p:sp>
        <p:nvSpPr>
          <p:cNvPr id="5" name="Footer Placeholder 3">
            <a:extLst>
              <a:ext uri="{FF2B5EF4-FFF2-40B4-BE49-F238E27FC236}">
                <a16:creationId xmlns="" xmlns:a16="http://schemas.microsoft.com/office/drawing/2014/main" id="{8543CB9D-6677-4B68-A083-E7E1D7E3BBED}"/>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49496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3FCB77-A3AB-44AC-BF49-52E3FF7138D6}"/>
              </a:ext>
            </a:extLst>
          </p:cNvPr>
          <p:cNvSpPr>
            <a:spLocks noGrp="1"/>
          </p:cNvSpPr>
          <p:nvPr>
            <p:ph type="title"/>
          </p:nvPr>
        </p:nvSpPr>
        <p:spPr/>
        <p:txBody>
          <a:bodyPr/>
          <a:lstStyle/>
          <a:p>
            <a:pPr algn="ctr"/>
            <a:r>
              <a:rPr lang="en-IE" dirty="0">
                <a:solidFill>
                  <a:srgbClr val="FF0000"/>
                </a:solidFill>
              </a:rPr>
              <a:t>Advantages of dashboards</a:t>
            </a:r>
            <a:endParaRPr lang="en-IE" dirty="0"/>
          </a:p>
        </p:txBody>
      </p:sp>
      <p:sp>
        <p:nvSpPr>
          <p:cNvPr id="3" name="Content Placeholder 2">
            <a:extLst>
              <a:ext uri="{FF2B5EF4-FFF2-40B4-BE49-F238E27FC236}">
                <a16:creationId xmlns="" xmlns:a16="http://schemas.microsoft.com/office/drawing/2014/main" id="{CF069D0F-AD5A-45CE-8E29-11EEA5172031}"/>
              </a:ext>
            </a:extLst>
          </p:cNvPr>
          <p:cNvSpPr>
            <a:spLocks noGrp="1"/>
          </p:cNvSpPr>
          <p:nvPr>
            <p:ph idx="1"/>
          </p:nvPr>
        </p:nvSpPr>
        <p:spPr/>
        <p:txBody>
          <a:bodyPr>
            <a:normAutofit fontScale="85000" lnSpcReduction="20000"/>
          </a:bodyPr>
          <a:lstStyle/>
          <a:p>
            <a:r>
              <a:rPr lang="en-US" dirty="0"/>
              <a:t>Total Visibility into Your Business.</a:t>
            </a:r>
          </a:p>
          <a:p>
            <a:endParaRPr lang="en-US" dirty="0"/>
          </a:p>
          <a:p>
            <a:r>
              <a:rPr lang="en-IE" dirty="0"/>
              <a:t>Big Time Savings.</a:t>
            </a:r>
          </a:p>
          <a:p>
            <a:endParaRPr lang="en-IE" dirty="0"/>
          </a:p>
          <a:p>
            <a:r>
              <a:rPr lang="en-IE" dirty="0"/>
              <a:t>Improved Results.</a:t>
            </a:r>
          </a:p>
          <a:p>
            <a:endParaRPr lang="en-IE" dirty="0"/>
          </a:p>
          <a:p>
            <a:r>
              <a:rPr lang="en-IE" dirty="0"/>
              <a:t>Reduced Stress.</a:t>
            </a:r>
          </a:p>
          <a:p>
            <a:endParaRPr lang="en-IE" dirty="0"/>
          </a:p>
          <a:p>
            <a:r>
              <a:rPr lang="en-IE" dirty="0"/>
              <a:t>Increased Productivity.</a:t>
            </a:r>
          </a:p>
          <a:p>
            <a:endParaRPr lang="en-IE" dirty="0"/>
          </a:p>
          <a:p>
            <a:r>
              <a:rPr lang="en-IE" dirty="0"/>
              <a:t>Increased Profits.</a:t>
            </a:r>
          </a:p>
        </p:txBody>
      </p:sp>
    </p:spTree>
    <p:extLst>
      <p:ext uri="{BB962C8B-B14F-4D97-AF65-F5344CB8AC3E}">
        <p14:creationId xmlns="" xmlns:p14="http://schemas.microsoft.com/office/powerpoint/2010/main" val="365766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E2DC5-1076-4FCC-9BC9-BD1C13EBA9F2}"/>
              </a:ext>
            </a:extLst>
          </p:cNvPr>
          <p:cNvSpPr>
            <a:spLocks noGrp="1"/>
          </p:cNvSpPr>
          <p:nvPr>
            <p:ph type="title"/>
          </p:nvPr>
        </p:nvSpPr>
        <p:spPr/>
        <p:txBody>
          <a:bodyPr/>
          <a:lstStyle/>
          <a:p>
            <a:pPr algn="ctr"/>
            <a:r>
              <a:rPr lang="en-IE" dirty="0">
                <a:solidFill>
                  <a:srgbClr val="FF0000"/>
                </a:solidFill>
              </a:rPr>
              <a:t>The Funnel</a:t>
            </a:r>
          </a:p>
        </p:txBody>
      </p:sp>
      <p:sp>
        <p:nvSpPr>
          <p:cNvPr id="3" name="Content Placeholder 2">
            <a:extLst>
              <a:ext uri="{FF2B5EF4-FFF2-40B4-BE49-F238E27FC236}">
                <a16:creationId xmlns="" xmlns:a16="http://schemas.microsoft.com/office/drawing/2014/main" id="{87B95859-DC31-402A-9219-EBB43113BA53}"/>
              </a:ext>
            </a:extLst>
          </p:cNvPr>
          <p:cNvSpPr>
            <a:spLocks noGrp="1"/>
          </p:cNvSpPr>
          <p:nvPr>
            <p:ph idx="1"/>
          </p:nvPr>
        </p:nvSpPr>
        <p:spPr/>
        <p:txBody>
          <a:bodyPr/>
          <a:lstStyle/>
          <a:p>
            <a:r>
              <a:rPr lang="en-US" dirty="0"/>
              <a:t>Describes your customer’s journey with you.</a:t>
            </a:r>
          </a:p>
          <a:p>
            <a:endParaRPr lang="en-US" dirty="0"/>
          </a:p>
          <a:p>
            <a:r>
              <a:rPr lang="en-US" dirty="0"/>
              <a:t>From the initial stages when someone learns about your business, to the purchasing stage, marketing funnels map routes to conversion and beyond.</a:t>
            </a:r>
          </a:p>
          <a:p>
            <a:endParaRPr lang="en-IE" dirty="0"/>
          </a:p>
          <a:p>
            <a:r>
              <a:rPr lang="en-IE" dirty="0"/>
              <a:t>Lot of debates around the topic “Funnel”.</a:t>
            </a:r>
          </a:p>
          <a:p>
            <a:pPr lvl="1"/>
            <a:r>
              <a:rPr lang="en-IE" dirty="0"/>
              <a:t>Marketing or Sales?</a:t>
            </a:r>
          </a:p>
          <a:p>
            <a:pPr lvl="1"/>
            <a:r>
              <a:rPr lang="en-IE" dirty="0"/>
              <a:t>Is this still relevant to today’s consumer buying process?</a:t>
            </a:r>
          </a:p>
          <a:p>
            <a:pPr lvl="1"/>
            <a:endParaRPr lang="en-IE" dirty="0"/>
          </a:p>
          <a:p>
            <a:endParaRPr lang="en-IE" dirty="0"/>
          </a:p>
          <a:p>
            <a:endParaRPr lang="en-IE" dirty="0"/>
          </a:p>
        </p:txBody>
      </p:sp>
      <p:sp>
        <p:nvSpPr>
          <p:cNvPr id="5" name="Footer Placeholder 3">
            <a:extLst>
              <a:ext uri="{FF2B5EF4-FFF2-40B4-BE49-F238E27FC236}">
                <a16:creationId xmlns="" xmlns:a16="http://schemas.microsoft.com/office/drawing/2014/main" id="{76B7224D-45B4-445D-8201-625E339730FB}"/>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16798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39CF79-4F7E-435D-A571-9A167147F674}"/>
              </a:ext>
            </a:extLst>
          </p:cNvPr>
          <p:cNvSpPr>
            <a:spLocks noGrp="1"/>
          </p:cNvSpPr>
          <p:nvPr>
            <p:ph type="title"/>
          </p:nvPr>
        </p:nvSpPr>
        <p:spPr/>
        <p:txBody>
          <a:bodyPr/>
          <a:lstStyle/>
          <a:p>
            <a:pPr algn="ctr"/>
            <a:r>
              <a:rPr lang="en-IE" dirty="0">
                <a:solidFill>
                  <a:srgbClr val="FF0000"/>
                </a:solidFill>
              </a:rPr>
              <a:t>The Funnel continue …</a:t>
            </a:r>
            <a:endParaRPr lang="en-IE" dirty="0"/>
          </a:p>
        </p:txBody>
      </p:sp>
      <p:sp>
        <p:nvSpPr>
          <p:cNvPr id="3" name="Content Placeholder 2">
            <a:extLst>
              <a:ext uri="{FF2B5EF4-FFF2-40B4-BE49-F238E27FC236}">
                <a16:creationId xmlns="" xmlns:a16="http://schemas.microsoft.com/office/drawing/2014/main" id="{D39A8FD2-201E-4E88-BE67-13131E0C0147}"/>
              </a:ext>
            </a:extLst>
          </p:cNvPr>
          <p:cNvSpPr>
            <a:spLocks noGrp="1"/>
          </p:cNvSpPr>
          <p:nvPr>
            <p:ph idx="1"/>
          </p:nvPr>
        </p:nvSpPr>
        <p:spPr/>
        <p:txBody>
          <a:bodyPr/>
          <a:lstStyle/>
          <a:p>
            <a:r>
              <a:rPr lang="en-US" dirty="0"/>
              <a:t>A marketing funnel lets you know what your company must do to influence consumers at certain stages.</a:t>
            </a:r>
          </a:p>
          <a:p>
            <a:endParaRPr lang="en-US" dirty="0"/>
          </a:p>
          <a:p>
            <a:r>
              <a:rPr lang="en-US" dirty="0"/>
              <a:t>By evaluating your funnels, you can potentially drive greater sales, more loyalty and stronger brand awareness.</a:t>
            </a:r>
          </a:p>
          <a:p>
            <a:endParaRPr lang="en-US" dirty="0"/>
          </a:p>
          <a:p>
            <a:r>
              <a:rPr lang="en-US" dirty="0"/>
              <a:t>There is not a single agreed upon version of the funnel.</a:t>
            </a:r>
          </a:p>
          <a:p>
            <a:endParaRPr lang="en-US" dirty="0"/>
          </a:p>
          <a:p>
            <a:r>
              <a:rPr lang="en-US" dirty="0"/>
              <a:t>Ideally, marketing funnel would actually be a marketing cylinder.</a:t>
            </a:r>
            <a:endParaRPr lang="en-IE" dirty="0"/>
          </a:p>
          <a:p>
            <a:endParaRPr lang="en-US" dirty="0"/>
          </a:p>
        </p:txBody>
      </p:sp>
      <p:sp>
        <p:nvSpPr>
          <p:cNvPr id="5" name="Footer Placeholder 3">
            <a:extLst>
              <a:ext uri="{FF2B5EF4-FFF2-40B4-BE49-F238E27FC236}">
                <a16:creationId xmlns="" xmlns:a16="http://schemas.microsoft.com/office/drawing/2014/main" id="{7C4E9FAD-CBA1-4E7E-963F-4BB9D200FD1C}"/>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00077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FC08A1-F213-4556-9D89-6F08CB2F590D}"/>
              </a:ext>
            </a:extLst>
          </p:cNvPr>
          <p:cNvSpPr>
            <a:spLocks noGrp="1"/>
          </p:cNvSpPr>
          <p:nvPr>
            <p:ph type="title"/>
          </p:nvPr>
        </p:nvSpPr>
        <p:spPr/>
        <p:txBody>
          <a:bodyPr/>
          <a:lstStyle/>
          <a:p>
            <a:pPr algn="ctr"/>
            <a:r>
              <a:rPr lang="en-IE" dirty="0">
                <a:solidFill>
                  <a:srgbClr val="FF0000"/>
                </a:solidFill>
              </a:rPr>
              <a:t>Business Intelligence</a:t>
            </a:r>
          </a:p>
        </p:txBody>
      </p:sp>
      <p:sp>
        <p:nvSpPr>
          <p:cNvPr id="4" name="Text Placeholder 2">
            <a:extLst>
              <a:ext uri="{FF2B5EF4-FFF2-40B4-BE49-F238E27FC236}">
                <a16:creationId xmlns="" xmlns:a16="http://schemas.microsoft.com/office/drawing/2014/main" id="{02168CE2-16ED-4201-B4E9-68FECCF5D17B}"/>
              </a:ext>
            </a:extLst>
          </p:cNvPr>
          <p:cNvSpPr txBox="1">
            <a:spLocks/>
          </p:cNvSpPr>
          <p:nvPr/>
        </p:nvSpPr>
        <p:spPr>
          <a:xfrm>
            <a:off x="444819" y="1673741"/>
            <a:ext cx="11381172" cy="4682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Definition of Business Intelligence</a:t>
            </a:r>
          </a:p>
          <a:p>
            <a:pPr marL="741600" lvl="1" indent="-284400">
              <a:buFont typeface="Arial" panose="020B0604020202020204" pitchFamily="34" charset="0"/>
              <a:buChar char="–"/>
            </a:pPr>
            <a:r>
              <a:rPr lang="en-US" dirty="0"/>
              <a:t>[Broad Definition] An umbrella term that combines architectures, tools, databases, analytical tools, applications, and methodologies.</a:t>
            </a:r>
          </a:p>
          <a:p>
            <a:pPr marL="741600" lvl="1" indent="-284400">
              <a:buFont typeface="Arial" panose="020B0604020202020204" pitchFamily="34" charset="0"/>
              <a:buChar char="–"/>
            </a:pPr>
            <a:r>
              <a:rPr lang="en-US" dirty="0"/>
              <a:t>[Narrow Definition] Descriptive analytics tools and techniques (i.e., reporting tools).</a:t>
            </a:r>
          </a:p>
          <a:p>
            <a:pPr marL="741600" lvl="1" indent="-284400">
              <a:buFont typeface="Arial" panose="020B0604020202020204" pitchFamily="34" charset="0"/>
              <a:buChar char="–"/>
            </a:pPr>
            <a:endParaRPr lang="en-US" dirty="0"/>
          </a:p>
          <a:p>
            <a:r>
              <a:rPr lang="en-US" sz="2400" dirty="0"/>
              <a:t>A Brief History of B</a:t>
            </a:r>
            <a:r>
              <a:rPr lang="en-US" sz="100" dirty="0"/>
              <a:t> </a:t>
            </a:r>
            <a:r>
              <a:rPr lang="en-US" sz="2400" dirty="0"/>
              <a:t>I – 1970s </a:t>
            </a:r>
            <a:r>
              <a:rPr lang="en-US" sz="2400" dirty="0">
                <a:sym typeface="Wingdings" panose="05000000000000000000" pitchFamily="2" charset="2"/>
              </a:rPr>
              <a:t>→ 1980s → 1990s …</a:t>
            </a:r>
          </a:p>
          <a:p>
            <a:endParaRPr lang="en-US" sz="2400" dirty="0">
              <a:sym typeface="Wingdings" panose="05000000000000000000" pitchFamily="2" charset="2"/>
            </a:endParaRPr>
          </a:p>
          <a:p>
            <a:r>
              <a:rPr lang="en-US" sz="2400" dirty="0">
                <a:sym typeface="Wingdings" panose="05000000000000000000" pitchFamily="2" charset="2"/>
              </a:rPr>
              <a:t>The Origins and Drivers of B</a:t>
            </a:r>
            <a:r>
              <a:rPr lang="en-US" sz="100" dirty="0">
                <a:sym typeface="Wingdings" panose="05000000000000000000" pitchFamily="2" charset="2"/>
              </a:rPr>
              <a:t> </a:t>
            </a:r>
            <a:r>
              <a:rPr lang="en-US" sz="2400" dirty="0">
                <a:sym typeface="Wingdings" panose="05000000000000000000" pitchFamily="2" charset="2"/>
              </a:rPr>
              <a:t>I (See Figure 1).</a:t>
            </a:r>
          </a:p>
          <a:p>
            <a:endParaRPr lang="en-US" sz="2400" dirty="0">
              <a:sym typeface="Wingdings" panose="05000000000000000000" pitchFamily="2" charset="2"/>
            </a:endParaRPr>
          </a:p>
          <a:p>
            <a:r>
              <a:rPr lang="en-US" sz="2400" dirty="0">
                <a:sym typeface="Wingdings" panose="05000000000000000000" pitchFamily="2" charset="2"/>
              </a:rPr>
              <a:t>The Architecture of B</a:t>
            </a:r>
            <a:r>
              <a:rPr lang="en-US" sz="100" dirty="0">
                <a:sym typeface="Wingdings" panose="05000000000000000000" pitchFamily="2" charset="2"/>
              </a:rPr>
              <a:t> </a:t>
            </a:r>
            <a:r>
              <a:rPr lang="en-US" sz="2400" dirty="0">
                <a:sym typeface="Wingdings" panose="05000000000000000000" pitchFamily="2" charset="2"/>
              </a:rPr>
              <a:t>I (See Figure 2).</a:t>
            </a:r>
            <a:endParaRPr lang="en-US" sz="2400" dirty="0"/>
          </a:p>
        </p:txBody>
      </p:sp>
      <p:sp>
        <p:nvSpPr>
          <p:cNvPr id="5" name="Footer Placeholder 3">
            <a:extLst>
              <a:ext uri="{FF2B5EF4-FFF2-40B4-BE49-F238E27FC236}">
                <a16:creationId xmlns="" xmlns:a16="http://schemas.microsoft.com/office/drawing/2014/main" id="{8B5F5902-9332-47DD-BA5F-3F6744271CA3}"/>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52574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01E9B7-06B3-4A6B-91A9-1D759F81D132}"/>
              </a:ext>
            </a:extLst>
          </p:cNvPr>
          <p:cNvSpPr>
            <a:spLocks noGrp="1"/>
          </p:cNvSpPr>
          <p:nvPr>
            <p:ph type="title"/>
          </p:nvPr>
        </p:nvSpPr>
        <p:spPr>
          <a:xfrm>
            <a:off x="838200" y="365125"/>
            <a:ext cx="10515600" cy="1325563"/>
          </a:xfrm>
        </p:spPr>
        <p:txBody>
          <a:bodyPr/>
          <a:lstStyle/>
          <a:p>
            <a:pPr algn="ctr"/>
            <a:r>
              <a:rPr lang="en-IE" dirty="0">
                <a:solidFill>
                  <a:srgbClr val="FF0000"/>
                </a:solidFill>
              </a:rPr>
              <a:t>The Funnel continue …</a:t>
            </a:r>
            <a:endParaRPr lang="en-IE" dirty="0"/>
          </a:p>
        </p:txBody>
      </p:sp>
      <p:sp>
        <p:nvSpPr>
          <p:cNvPr id="12" name="Footer Placeholder 3">
            <a:extLst>
              <a:ext uri="{FF2B5EF4-FFF2-40B4-BE49-F238E27FC236}">
                <a16:creationId xmlns="" xmlns:a16="http://schemas.microsoft.com/office/drawing/2014/main" id="{633DE397-9CCB-4610-B72A-58A867F3333A}"/>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pic>
        <p:nvPicPr>
          <p:cNvPr id="5" name="Picture 4" descr="A close up of a map&#10;&#10;Description automatically generated">
            <a:extLst>
              <a:ext uri="{FF2B5EF4-FFF2-40B4-BE49-F238E27FC236}">
                <a16:creationId xmlns="" xmlns:a16="http://schemas.microsoft.com/office/drawing/2014/main" id="{811DD40E-F9E9-4B20-A60F-5E61924F496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397967" y="1213256"/>
            <a:ext cx="8955834" cy="4974024"/>
          </a:xfrm>
          <a:prstGeom prst="rect">
            <a:avLst/>
          </a:prstGeom>
        </p:spPr>
      </p:pic>
    </p:spTree>
    <p:extLst>
      <p:ext uri="{BB962C8B-B14F-4D97-AF65-F5344CB8AC3E}">
        <p14:creationId xmlns="" xmlns:p14="http://schemas.microsoft.com/office/powerpoint/2010/main" val="3853954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76BB75-B6B7-4200-816B-24D688A76BF1}"/>
              </a:ext>
            </a:extLst>
          </p:cNvPr>
          <p:cNvSpPr>
            <a:spLocks noGrp="1"/>
          </p:cNvSpPr>
          <p:nvPr>
            <p:ph type="title"/>
          </p:nvPr>
        </p:nvSpPr>
        <p:spPr/>
        <p:txBody>
          <a:bodyPr/>
          <a:lstStyle/>
          <a:p>
            <a:pPr algn="ctr"/>
            <a:r>
              <a:rPr lang="en-IE" dirty="0">
                <a:solidFill>
                  <a:srgbClr val="FF0000"/>
                </a:solidFill>
              </a:rPr>
              <a:t>The Funnel (Awareness)</a:t>
            </a:r>
            <a:endParaRPr lang="en-IE" dirty="0"/>
          </a:p>
        </p:txBody>
      </p:sp>
      <p:sp>
        <p:nvSpPr>
          <p:cNvPr id="3" name="Content Placeholder 2">
            <a:extLst>
              <a:ext uri="{FF2B5EF4-FFF2-40B4-BE49-F238E27FC236}">
                <a16:creationId xmlns="" xmlns:a16="http://schemas.microsoft.com/office/drawing/2014/main" id="{FFC049E0-1E3E-40B7-BDE2-5B42747C1889}"/>
              </a:ext>
            </a:extLst>
          </p:cNvPr>
          <p:cNvSpPr>
            <a:spLocks noGrp="1"/>
          </p:cNvSpPr>
          <p:nvPr>
            <p:ph idx="1"/>
          </p:nvPr>
        </p:nvSpPr>
        <p:spPr/>
        <p:txBody>
          <a:bodyPr>
            <a:normAutofit fontScale="92500" lnSpcReduction="10000"/>
          </a:bodyPr>
          <a:lstStyle/>
          <a:p>
            <a:r>
              <a:rPr lang="en-US" dirty="0"/>
              <a:t>Awareness is the uppermost stage of the marketing funnel. </a:t>
            </a:r>
          </a:p>
          <a:p>
            <a:endParaRPr lang="en-US" dirty="0"/>
          </a:p>
          <a:p>
            <a:r>
              <a:rPr lang="en-US" dirty="0"/>
              <a:t>Potential customers are drawn into this stage through marketing campaigns and consumer research and discovery.</a:t>
            </a:r>
          </a:p>
          <a:p>
            <a:endParaRPr lang="en-US" dirty="0"/>
          </a:p>
          <a:p>
            <a:r>
              <a:rPr lang="en-US" b="1" dirty="0"/>
              <a:t>Trust</a:t>
            </a:r>
            <a:r>
              <a:rPr lang="en-US" dirty="0"/>
              <a:t> and thought leadership is established with events, advertising, trade shows, social media , and more.</a:t>
            </a:r>
          </a:p>
          <a:p>
            <a:endParaRPr lang="en-US" dirty="0"/>
          </a:p>
          <a:p>
            <a:r>
              <a:rPr lang="en-US" dirty="0"/>
              <a:t>Here, lead generation takes place, as information is collected and leads are pulled into a lead management system for nurturing further down the funnel.</a:t>
            </a:r>
          </a:p>
          <a:p>
            <a:endParaRPr lang="en-IE" dirty="0"/>
          </a:p>
        </p:txBody>
      </p:sp>
      <p:sp>
        <p:nvSpPr>
          <p:cNvPr id="5" name="Footer Placeholder 3">
            <a:extLst>
              <a:ext uri="{FF2B5EF4-FFF2-40B4-BE49-F238E27FC236}">
                <a16:creationId xmlns="" xmlns:a16="http://schemas.microsoft.com/office/drawing/2014/main" id="{EAF817C8-0A09-4013-ACE6-E76E0FA66209}"/>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383999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3CAEF-6DD7-4183-9327-06808BCFB528}"/>
              </a:ext>
            </a:extLst>
          </p:cNvPr>
          <p:cNvSpPr>
            <a:spLocks noGrp="1"/>
          </p:cNvSpPr>
          <p:nvPr>
            <p:ph type="title"/>
          </p:nvPr>
        </p:nvSpPr>
        <p:spPr/>
        <p:txBody>
          <a:bodyPr/>
          <a:lstStyle/>
          <a:p>
            <a:pPr algn="ctr"/>
            <a:r>
              <a:rPr lang="en-IE" dirty="0">
                <a:solidFill>
                  <a:srgbClr val="FF0000"/>
                </a:solidFill>
              </a:rPr>
              <a:t>The Funnel (Interest)</a:t>
            </a:r>
            <a:endParaRPr lang="en-IE" dirty="0"/>
          </a:p>
        </p:txBody>
      </p:sp>
      <p:sp>
        <p:nvSpPr>
          <p:cNvPr id="3" name="Content Placeholder 2">
            <a:extLst>
              <a:ext uri="{FF2B5EF4-FFF2-40B4-BE49-F238E27FC236}">
                <a16:creationId xmlns="" xmlns:a16="http://schemas.microsoft.com/office/drawing/2014/main" id="{C0077036-7DEA-4DB4-AD06-41F6660C3AC8}"/>
              </a:ext>
            </a:extLst>
          </p:cNvPr>
          <p:cNvSpPr>
            <a:spLocks noGrp="1"/>
          </p:cNvSpPr>
          <p:nvPr>
            <p:ph idx="1"/>
          </p:nvPr>
        </p:nvSpPr>
        <p:spPr/>
        <p:txBody>
          <a:bodyPr>
            <a:normAutofit lnSpcReduction="10000"/>
          </a:bodyPr>
          <a:lstStyle/>
          <a:p>
            <a:r>
              <a:rPr lang="en-US" dirty="0"/>
              <a:t>Once leads are generated, they move on to the interest stage, where they learn more about the company, its products, and any helpful information and research it provides. </a:t>
            </a:r>
          </a:p>
          <a:p>
            <a:endParaRPr lang="en-US" dirty="0"/>
          </a:p>
          <a:p>
            <a:r>
              <a:rPr lang="en-US" dirty="0"/>
              <a:t>Here is an opportunity for brands to develop a relationship with the people in its lead database and introduce its positioning.</a:t>
            </a:r>
          </a:p>
          <a:p>
            <a:endParaRPr lang="en-US" dirty="0"/>
          </a:p>
          <a:p>
            <a:r>
              <a:rPr lang="en-US" dirty="0"/>
              <a:t>Marketers can nurture leads through emails, content that is more targeted around industries and brands, classes, newsletters, and more.</a:t>
            </a:r>
          </a:p>
          <a:p>
            <a:endParaRPr lang="en-US" dirty="0"/>
          </a:p>
          <a:p>
            <a:endParaRPr lang="en-IE" dirty="0"/>
          </a:p>
        </p:txBody>
      </p:sp>
      <p:sp>
        <p:nvSpPr>
          <p:cNvPr id="5" name="Footer Placeholder 3">
            <a:extLst>
              <a:ext uri="{FF2B5EF4-FFF2-40B4-BE49-F238E27FC236}">
                <a16:creationId xmlns="" xmlns:a16="http://schemas.microsoft.com/office/drawing/2014/main" id="{F5DA6D42-23B1-4405-9E75-E02EE6A71DFA}"/>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3593586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96ACE3-B41F-4977-B945-13D9E5EF0CE5}"/>
              </a:ext>
            </a:extLst>
          </p:cNvPr>
          <p:cNvSpPr>
            <a:spLocks noGrp="1"/>
          </p:cNvSpPr>
          <p:nvPr>
            <p:ph type="title"/>
          </p:nvPr>
        </p:nvSpPr>
        <p:spPr/>
        <p:txBody>
          <a:bodyPr/>
          <a:lstStyle/>
          <a:p>
            <a:pPr algn="ctr"/>
            <a:r>
              <a:rPr lang="en-IE" dirty="0">
                <a:solidFill>
                  <a:srgbClr val="FF0000"/>
                </a:solidFill>
              </a:rPr>
              <a:t>The Funnel (Consideration)</a:t>
            </a:r>
            <a:endParaRPr lang="en-IE" dirty="0"/>
          </a:p>
        </p:txBody>
      </p:sp>
      <p:sp>
        <p:nvSpPr>
          <p:cNvPr id="3" name="Content Placeholder 2">
            <a:extLst>
              <a:ext uri="{FF2B5EF4-FFF2-40B4-BE49-F238E27FC236}">
                <a16:creationId xmlns="" xmlns:a16="http://schemas.microsoft.com/office/drawing/2014/main" id="{0311668F-3669-44AC-9160-401FF6BD3BE7}"/>
              </a:ext>
            </a:extLst>
          </p:cNvPr>
          <p:cNvSpPr>
            <a:spLocks noGrp="1"/>
          </p:cNvSpPr>
          <p:nvPr>
            <p:ph idx="1"/>
          </p:nvPr>
        </p:nvSpPr>
        <p:spPr/>
        <p:txBody>
          <a:bodyPr/>
          <a:lstStyle/>
          <a:p>
            <a:r>
              <a:rPr lang="en-US" dirty="0"/>
              <a:t>In the consideration stage, leads have been changed into marketing qualified leads and are seen as prospective customers.</a:t>
            </a:r>
          </a:p>
          <a:p>
            <a:pPr marL="0" indent="0">
              <a:buNone/>
            </a:pPr>
            <a:endParaRPr lang="en-US" dirty="0"/>
          </a:p>
          <a:p>
            <a:r>
              <a:rPr lang="en-US" dirty="0"/>
              <a:t>Marketers can send prospects more information about products and offers through automated email campaigns, while continuing to nurture them with targeted content, case studies, free trials, and more.</a:t>
            </a:r>
            <a:endParaRPr lang="en-IE" dirty="0"/>
          </a:p>
        </p:txBody>
      </p:sp>
      <p:sp>
        <p:nvSpPr>
          <p:cNvPr id="5" name="Footer Placeholder 3">
            <a:extLst>
              <a:ext uri="{FF2B5EF4-FFF2-40B4-BE49-F238E27FC236}">
                <a16:creationId xmlns="" xmlns:a16="http://schemas.microsoft.com/office/drawing/2014/main" id="{2ABC0C8C-339F-4E82-B7EC-8C531602461E}"/>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87161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5BBAD9-98D8-4E9A-9CE9-A4F1E1F533EA}"/>
              </a:ext>
            </a:extLst>
          </p:cNvPr>
          <p:cNvSpPr>
            <a:spLocks noGrp="1"/>
          </p:cNvSpPr>
          <p:nvPr>
            <p:ph type="title"/>
          </p:nvPr>
        </p:nvSpPr>
        <p:spPr/>
        <p:txBody>
          <a:bodyPr/>
          <a:lstStyle/>
          <a:p>
            <a:pPr algn="ctr"/>
            <a:r>
              <a:rPr lang="en-IE" dirty="0">
                <a:solidFill>
                  <a:srgbClr val="FF0000"/>
                </a:solidFill>
              </a:rPr>
              <a:t>The Funnel (Intent)</a:t>
            </a:r>
            <a:endParaRPr lang="en-IE" dirty="0"/>
          </a:p>
        </p:txBody>
      </p:sp>
      <p:sp>
        <p:nvSpPr>
          <p:cNvPr id="3" name="Content Placeholder 2">
            <a:extLst>
              <a:ext uri="{FF2B5EF4-FFF2-40B4-BE49-F238E27FC236}">
                <a16:creationId xmlns="" xmlns:a16="http://schemas.microsoft.com/office/drawing/2014/main" id="{59D072D2-DCCF-4610-840F-B0F529726E54}"/>
              </a:ext>
            </a:extLst>
          </p:cNvPr>
          <p:cNvSpPr>
            <a:spLocks noGrp="1"/>
          </p:cNvSpPr>
          <p:nvPr>
            <p:ph idx="1"/>
          </p:nvPr>
        </p:nvSpPr>
        <p:spPr/>
        <p:txBody>
          <a:bodyPr/>
          <a:lstStyle/>
          <a:p>
            <a:r>
              <a:rPr lang="en-US" dirty="0"/>
              <a:t>To get to the intent stage, prospects must demonstrate that they are interested in buying a brand’s product. </a:t>
            </a:r>
          </a:p>
          <a:p>
            <a:endParaRPr lang="en-US" dirty="0"/>
          </a:p>
          <a:p>
            <a:r>
              <a:rPr lang="en-US" dirty="0"/>
              <a:t>This can happen in a survey, after a product demo, or when a product is placed in the shopping cart on an ecommerce website.</a:t>
            </a:r>
          </a:p>
          <a:p>
            <a:endParaRPr lang="en-US" dirty="0"/>
          </a:p>
          <a:p>
            <a:r>
              <a:rPr lang="en-US" dirty="0"/>
              <a:t>This is an opportunity for marketers to make a strong case for why their product is the best choice for a buyer.</a:t>
            </a:r>
          </a:p>
          <a:p>
            <a:pPr marL="0" indent="0">
              <a:buNone/>
            </a:pPr>
            <a:endParaRPr lang="en-IE" dirty="0"/>
          </a:p>
        </p:txBody>
      </p:sp>
      <p:sp>
        <p:nvSpPr>
          <p:cNvPr id="5" name="Footer Placeholder 3">
            <a:extLst>
              <a:ext uri="{FF2B5EF4-FFF2-40B4-BE49-F238E27FC236}">
                <a16:creationId xmlns="" xmlns:a16="http://schemas.microsoft.com/office/drawing/2014/main" id="{2CA3A5EB-EB32-48BC-A491-6FF4695E1BC5}"/>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310129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3FBDB0-C5D6-4530-AF48-494EF81BAC81}"/>
              </a:ext>
            </a:extLst>
          </p:cNvPr>
          <p:cNvSpPr>
            <a:spLocks noGrp="1"/>
          </p:cNvSpPr>
          <p:nvPr>
            <p:ph type="title"/>
          </p:nvPr>
        </p:nvSpPr>
        <p:spPr/>
        <p:txBody>
          <a:bodyPr/>
          <a:lstStyle/>
          <a:p>
            <a:pPr algn="ctr"/>
            <a:r>
              <a:rPr lang="en-IE" dirty="0">
                <a:solidFill>
                  <a:srgbClr val="FF0000"/>
                </a:solidFill>
              </a:rPr>
              <a:t>The Funnel (Evaluation)</a:t>
            </a:r>
            <a:endParaRPr lang="en-IE" dirty="0"/>
          </a:p>
        </p:txBody>
      </p:sp>
      <p:sp>
        <p:nvSpPr>
          <p:cNvPr id="3" name="Content Placeholder 2">
            <a:extLst>
              <a:ext uri="{FF2B5EF4-FFF2-40B4-BE49-F238E27FC236}">
                <a16:creationId xmlns="" xmlns:a16="http://schemas.microsoft.com/office/drawing/2014/main" id="{5F0F187B-D900-4676-9E8D-2F8FB6EEC5A7}"/>
              </a:ext>
            </a:extLst>
          </p:cNvPr>
          <p:cNvSpPr>
            <a:spLocks noGrp="1"/>
          </p:cNvSpPr>
          <p:nvPr>
            <p:ph idx="1"/>
          </p:nvPr>
        </p:nvSpPr>
        <p:spPr/>
        <p:txBody>
          <a:bodyPr/>
          <a:lstStyle/>
          <a:p>
            <a:r>
              <a:rPr lang="en-US" dirty="0"/>
              <a:t>In the evaluation stage, buyers are making a final decision about whether or not to buy a brand’s product or services.</a:t>
            </a:r>
          </a:p>
          <a:p>
            <a:endParaRPr lang="en-US" dirty="0"/>
          </a:p>
          <a:p>
            <a:r>
              <a:rPr lang="en-US" dirty="0"/>
              <a:t>Typically, marketing and sales work together closely to nurture the decision-making process and convince the buyer that their brand’s product is the best choice.</a:t>
            </a:r>
            <a:endParaRPr lang="en-IE" dirty="0"/>
          </a:p>
        </p:txBody>
      </p:sp>
      <p:sp>
        <p:nvSpPr>
          <p:cNvPr id="5" name="Footer Placeholder 3">
            <a:extLst>
              <a:ext uri="{FF2B5EF4-FFF2-40B4-BE49-F238E27FC236}">
                <a16:creationId xmlns="" xmlns:a16="http://schemas.microsoft.com/office/drawing/2014/main" id="{A25DB7B7-63A0-43B3-A316-0906B5032AD0}"/>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2333362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A7F1B0-A6EE-4862-A5B2-7EB5C3122BC0}"/>
              </a:ext>
            </a:extLst>
          </p:cNvPr>
          <p:cNvSpPr>
            <a:spLocks noGrp="1"/>
          </p:cNvSpPr>
          <p:nvPr>
            <p:ph type="title"/>
          </p:nvPr>
        </p:nvSpPr>
        <p:spPr/>
        <p:txBody>
          <a:bodyPr/>
          <a:lstStyle/>
          <a:p>
            <a:pPr algn="ctr"/>
            <a:r>
              <a:rPr lang="en-IE" dirty="0">
                <a:solidFill>
                  <a:srgbClr val="FF0000"/>
                </a:solidFill>
              </a:rPr>
              <a:t>The Funnel (Purchase)</a:t>
            </a:r>
            <a:endParaRPr lang="en-IE" dirty="0"/>
          </a:p>
        </p:txBody>
      </p:sp>
      <p:sp>
        <p:nvSpPr>
          <p:cNvPr id="3" name="Content Placeholder 2">
            <a:extLst>
              <a:ext uri="{FF2B5EF4-FFF2-40B4-BE49-F238E27FC236}">
                <a16:creationId xmlns="" xmlns:a16="http://schemas.microsoft.com/office/drawing/2014/main" id="{4AC6C884-9F2D-4F30-9A0F-0213D2874BF6}"/>
              </a:ext>
            </a:extLst>
          </p:cNvPr>
          <p:cNvSpPr>
            <a:spLocks noGrp="1"/>
          </p:cNvSpPr>
          <p:nvPr>
            <p:ph idx="1"/>
          </p:nvPr>
        </p:nvSpPr>
        <p:spPr/>
        <p:txBody>
          <a:bodyPr/>
          <a:lstStyle/>
          <a:p>
            <a:r>
              <a:rPr lang="en-US" dirty="0"/>
              <a:t>This is the last stage in the marketing funnel, where a prospect has made the decision to buy and turns into a customer.</a:t>
            </a:r>
          </a:p>
          <a:p>
            <a:endParaRPr lang="en-US" dirty="0"/>
          </a:p>
          <a:p>
            <a:r>
              <a:rPr lang="en-US" dirty="0"/>
              <a:t>This is where sales takes care of the purchase transaction.</a:t>
            </a:r>
          </a:p>
          <a:p>
            <a:endParaRPr lang="en-US" dirty="0"/>
          </a:p>
          <a:p>
            <a:r>
              <a:rPr lang="en-US" dirty="0"/>
              <a:t>A positive experience on the part of the buyer can lead to referrals that fuel the top of the marketing funnel, and the process begins again.</a:t>
            </a:r>
            <a:endParaRPr lang="en-IE" dirty="0"/>
          </a:p>
        </p:txBody>
      </p:sp>
    </p:spTree>
    <p:extLst>
      <p:ext uri="{BB962C8B-B14F-4D97-AF65-F5344CB8AC3E}">
        <p14:creationId xmlns="" xmlns:p14="http://schemas.microsoft.com/office/powerpoint/2010/main" val="479923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BFB44A-CFCA-46AA-899E-B606E3F084A5}"/>
              </a:ext>
            </a:extLst>
          </p:cNvPr>
          <p:cNvSpPr>
            <a:spLocks noGrp="1"/>
          </p:cNvSpPr>
          <p:nvPr>
            <p:ph type="title"/>
          </p:nvPr>
        </p:nvSpPr>
        <p:spPr/>
        <p:txBody>
          <a:bodyPr/>
          <a:lstStyle/>
          <a:p>
            <a:r>
              <a:rPr lang="en-IE" dirty="0">
                <a:solidFill>
                  <a:srgbClr val="FF0000"/>
                </a:solidFill>
              </a:rPr>
              <a:t>Credits</a:t>
            </a:r>
          </a:p>
        </p:txBody>
      </p:sp>
      <p:sp>
        <p:nvSpPr>
          <p:cNvPr id="3" name="Content Placeholder 2">
            <a:extLst>
              <a:ext uri="{FF2B5EF4-FFF2-40B4-BE49-F238E27FC236}">
                <a16:creationId xmlns="" xmlns:a16="http://schemas.microsoft.com/office/drawing/2014/main" id="{69873690-D6D5-4B66-A575-B828768F8ECF}"/>
              </a:ext>
            </a:extLst>
          </p:cNvPr>
          <p:cNvSpPr>
            <a:spLocks noGrp="1"/>
          </p:cNvSpPr>
          <p:nvPr>
            <p:ph idx="1"/>
          </p:nvPr>
        </p:nvSpPr>
        <p:spPr/>
        <p:txBody>
          <a:bodyPr/>
          <a:lstStyle/>
          <a:p>
            <a:r>
              <a:rPr lang="en-IE" dirty="0"/>
              <a:t>Vivek Kale, Enhancing Enterprise Intelligence: Leveraging ERP, CRM, SCM, PLM, BPM, and BI (CRC Press</a:t>
            </a:r>
            <a:r>
              <a:rPr lang="en-IE" dirty="0" smtClean="0"/>
              <a:t>).</a:t>
            </a:r>
          </a:p>
          <a:p>
            <a:r>
              <a:rPr lang="en-IE" dirty="0" smtClean="0"/>
              <a:t>Dr </a:t>
            </a:r>
            <a:r>
              <a:rPr lang="en-US" dirty="0" err="1" smtClean="0"/>
              <a:t>Manaz</a:t>
            </a:r>
            <a:r>
              <a:rPr lang="en-US" dirty="0" smtClean="0"/>
              <a:t> </a:t>
            </a:r>
            <a:r>
              <a:rPr lang="en-US" dirty="0" err="1" smtClean="0"/>
              <a:t>Kaleel</a:t>
            </a:r>
            <a:r>
              <a:rPr lang="en-US" dirty="0" smtClean="0"/>
              <a:t> PHD</a:t>
            </a:r>
          </a:p>
          <a:p>
            <a:r>
              <a:rPr lang="en-US" dirty="0" err="1" smtClean="0"/>
              <a:t>Mr</a:t>
            </a:r>
            <a:r>
              <a:rPr lang="en-US" dirty="0" smtClean="0"/>
              <a:t> Sean </a:t>
            </a:r>
            <a:r>
              <a:rPr lang="en-US" dirty="0" err="1" smtClean="0"/>
              <a:t>Heeney</a:t>
            </a:r>
            <a:endParaRPr lang="en-US" dirty="0" smtClean="0"/>
          </a:p>
          <a:p>
            <a:r>
              <a:rPr lang="en-IE" smtClean="0"/>
              <a:t>Pearson </a:t>
            </a:r>
            <a:r>
              <a:rPr lang="en-IE" dirty="0" smtClean="0"/>
              <a:t>Education, Inc. publishing as Prentice Hall</a:t>
            </a:r>
          </a:p>
          <a:p>
            <a:endParaRPr lang="en-IE" dirty="0"/>
          </a:p>
        </p:txBody>
      </p:sp>
    </p:spTree>
    <p:extLst>
      <p:ext uri="{BB962C8B-B14F-4D97-AF65-F5344CB8AC3E}">
        <p14:creationId xmlns="" xmlns:p14="http://schemas.microsoft.com/office/powerpoint/2010/main" val="41143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Brief History of BI </a:t>
            </a:r>
            <a:endParaRPr lang="en-US" dirty="0">
              <a:solidFill>
                <a:srgbClr val="FF0000"/>
              </a:solidFill>
            </a:endParaRPr>
          </a:p>
        </p:txBody>
      </p:sp>
      <p:sp>
        <p:nvSpPr>
          <p:cNvPr id="4" name="Text Placeholder 3"/>
          <p:cNvSpPr>
            <a:spLocks noGrp="1"/>
          </p:cNvSpPr>
          <p:nvPr>
            <p:ph type="body" idx="1"/>
          </p:nvPr>
        </p:nvSpPr>
        <p:spPr/>
        <p:txBody>
          <a:bodyPr/>
          <a:lstStyle/>
          <a:p>
            <a:r>
              <a:rPr lang="en-US" dirty="0" smtClean="0"/>
              <a:t>1960-70s</a:t>
            </a:r>
            <a:endParaRPr lang="en-US" dirty="0"/>
          </a:p>
        </p:txBody>
      </p:sp>
      <p:sp>
        <p:nvSpPr>
          <p:cNvPr id="3" name="Content Placeholder 2"/>
          <p:cNvSpPr>
            <a:spLocks noGrp="1"/>
          </p:cNvSpPr>
          <p:nvPr>
            <p:ph sz="half" idx="2"/>
          </p:nvPr>
        </p:nvSpPr>
        <p:spPr/>
        <p:txBody>
          <a:bodyPr/>
          <a:lstStyle/>
          <a:p>
            <a:r>
              <a:rPr lang="en-US" dirty="0" smtClean="0"/>
              <a:t>In 1958, IBM Researcher Hans Peter </a:t>
            </a:r>
            <a:r>
              <a:rPr lang="en-US" dirty="0" err="1" smtClean="0"/>
              <a:t>Luhn</a:t>
            </a:r>
            <a:r>
              <a:rPr lang="en-US" dirty="0" smtClean="0"/>
              <a:t> publishes "A Business Intelligence System." Hans is later named the Father of Business Intelligence.</a:t>
            </a:r>
          </a:p>
          <a:p>
            <a:r>
              <a:rPr lang="en-US" dirty="0" smtClean="0"/>
              <a:t>Later in 1970’s the first few BI vendors pop up with tools that are meant to help in accessing and organizing data.</a:t>
            </a:r>
          </a:p>
          <a:p>
            <a:endParaRPr lang="en-US" dirty="0"/>
          </a:p>
        </p:txBody>
      </p:sp>
      <p:sp>
        <p:nvSpPr>
          <p:cNvPr id="5" name="Text Placeholder 4"/>
          <p:cNvSpPr>
            <a:spLocks noGrp="1"/>
          </p:cNvSpPr>
          <p:nvPr>
            <p:ph type="body" sz="quarter" idx="3"/>
          </p:nvPr>
        </p:nvSpPr>
        <p:spPr/>
        <p:txBody>
          <a:bodyPr/>
          <a:lstStyle/>
          <a:p>
            <a:r>
              <a:rPr lang="en-US" dirty="0" smtClean="0"/>
              <a:t>1980-90s</a:t>
            </a:r>
            <a:endParaRPr lang="en-US" dirty="0"/>
          </a:p>
        </p:txBody>
      </p:sp>
      <p:sp>
        <p:nvSpPr>
          <p:cNvPr id="6" name="Content Placeholder 5"/>
          <p:cNvSpPr>
            <a:spLocks noGrp="1"/>
          </p:cNvSpPr>
          <p:nvPr>
            <p:ph sz="quarter" idx="4"/>
          </p:nvPr>
        </p:nvSpPr>
        <p:spPr/>
        <p:txBody>
          <a:bodyPr>
            <a:normAutofit fontScale="85000" lnSpcReduction="10000"/>
          </a:bodyPr>
          <a:lstStyle/>
          <a:p>
            <a:r>
              <a:rPr lang="en-US" dirty="0" smtClean="0"/>
              <a:t>During 1988, The </a:t>
            </a:r>
            <a:r>
              <a:rPr lang="en-US" dirty="0" err="1" smtClean="0"/>
              <a:t>Multiway</a:t>
            </a:r>
            <a:r>
              <a:rPr lang="en-US" dirty="0" smtClean="0"/>
              <a:t> Data Analysis consortium, an International conference to streamline data processes, held in Rome.</a:t>
            </a:r>
          </a:p>
          <a:p>
            <a:r>
              <a:rPr lang="en-US" dirty="0" smtClean="0"/>
              <a:t>In 1989, Howard </a:t>
            </a:r>
            <a:r>
              <a:rPr lang="en-US" dirty="0" err="1" smtClean="0"/>
              <a:t>Dresner</a:t>
            </a:r>
            <a:r>
              <a:rPr lang="en-US" dirty="0" smtClean="0"/>
              <a:t> defines business intelligence as we know it today: "Concepts and methods to improve business decision making by using fact-based support systems."</a:t>
            </a:r>
          </a:p>
          <a:p>
            <a:r>
              <a:rPr lang="en-US" dirty="0" smtClean="0"/>
              <a:t>In 1989, the use of the term "business intelligence" becomes widespread.</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382814" y="5762558"/>
            <a:ext cx="1345489" cy="109544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1214538" y="5634811"/>
            <a:ext cx="677425" cy="105650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Brief History of BI </a:t>
            </a:r>
            <a:endParaRPr lang="en-US" dirty="0"/>
          </a:p>
        </p:txBody>
      </p:sp>
      <p:sp>
        <p:nvSpPr>
          <p:cNvPr id="7" name="Content Placeholder 6"/>
          <p:cNvSpPr>
            <a:spLocks noGrp="1"/>
          </p:cNvSpPr>
          <p:nvPr>
            <p:ph idx="1"/>
          </p:nvPr>
        </p:nvSpPr>
        <p:spPr/>
        <p:txBody>
          <a:bodyPr/>
          <a:lstStyle/>
          <a:p>
            <a:endParaRPr lang="en-US" dirty="0" smtClean="0"/>
          </a:p>
          <a:p>
            <a:r>
              <a:rPr lang="en-US" dirty="0" smtClean="0"/>
              <a:t>In 2005, with social media platforms like Facebook and Twitter on the rise, the amount of data created started skyrocketing.</a:t>
            </a:r>
          </a:p>
          <a:p>
            <a:r>
              <a:rPr lang="en-US" dirty="0" smtClean="0"/>
              <a:t>In 2008, business intelligence, analytics and performance management revenue reached $8.8 Billion.</a:t>
            </a:r>
          </a:p>
          <a:p>
            <a:r>
              <a:rPr lang="en-US" dirty="0" smtClean="0"/>
              <a:t>In 2010, 35% of organizations employ pervasive BI. 67% of "best in class" companies have some self-service BI.</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A52CA5-EE92-4749-AB65-073DAE79B496}"/>
              </a:ext>
            </a:extLst>
          </p:cNvPr>
          <p:cNvSpPr>
            <a:spLocks noGrp="1"/>
          </p:cNvSpPr>
          <p:nvPr>
            <p:ph type="title"/>
          </p:nvPr>
        </p:nvSpPr>
        <p:spPr>
          <a:xfrm>
            <a:off x="838200" y="365125"/>
            <a:ext cx="10515600" cy="1325563"/>
          </a:xfrm>
        </p:spPr>
        <p:txBody>
          <a:bodyPr/>
          <a:lstStyle/>
          <a:p>
            <a:pPr algn="ctr"/>
            <a:r>
              <a:rPr lang="en-US" dirty="0">
                <a:solidFill>
                  <a:srgbClr val="FF0000"/>
                </a:solidFill>
              </a:rPr>
              <a:t>Evolution of Business Intelligence (B</a:t>
            </a:r>
            <a:r>
              <a:rPr lang="en-US" sz="600" dirty="0">
                <a:solidFill>
                  <a:srgbClr val="FF0000"/>
                </a:solidFill>
              </a:rPr>
              <a:t> </a:t>
            </a:r>
            <a:r>
              <a:rPr lang="en-US" dirty="0">
                <a:solidFill>
                  <a:srgbClr val="FF0000"/>
                </a:solidFill>
              </a:rPr>
              <a:t>I)</a:t>
            </a:r>
            <a:endParaRPr lang="en-IE" dirty="0">
              <a:solidFill>
                <a:srgbClr val="FF0000"/>
              </a:solidFill>
            </a:endParaRPr>
          </a:p>
        </p:txBody>
      </p:sp>
      <p:sp>
        <p:nvSpPr>
          <p:cNvPr id="5" name="Footer Placeholder 3">
            <a:extLst>
              <a:ext uri="{FF2B5EF4-FFF2-40B4-BE49-F238E27FC236}">
                <a16:creationId xmlns="" xmlns:a16="http://schemas.microsoft.com/office/drawing/2014/main" id="{51906AF1-E7EB-41AD-8B24-B11A52849A2C}"/>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a:solidFill>
                  <a:srgbClr val="7F7F7F"/>
                </a:solidFill>
              </a:rPr>
              <a:t>© 2011 Pearson Education, Inc. publishing as Prentice Hall</a:t>
            </a:r>
            <a:endParaRPr lang="en-US" altLang="en-US" sz="1000" dirty="0">
              <a:solidFill>
                <a:srgbClr val="7F7F7F"/>
              </a:solidFill>
            </a:endParaRPr>
          </a:p>
        </p:txBody>
      </p:sp>
      <p:sp>
        <p:nvSpPr>
          <p:cNvPr id="6" name="Text Placeholder 2">
            <a:extLst>
              <a:ext uri="{FF2B5EF4-FFF2-40B4-BE49-F238E27FC236}">
                <a16:creationId xmlns="" xmlns:a16="http://schemas.microsoft.com/office/drawing/2014/main" id="{9E30EB63-ADC8-40DC-BFF6-259C1A4A3A6E}"/>
              </a:ext>
            </a:extLst>
          </p:cNvPr>
          <p:cNvSpPr txBox="1">
            <a:spLocks/>
          </p:cNvSpPr>
          <p:nvPr/>
        </p:nvSpPr>
        <p:spPr>
          <a:xfrm>
            <a:off x="838200" y="2015765"/>
            <a:ext cx="8229600" cy="494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600" indent="-255600">
              <a:spcBef>
                <a:spcPts val="1500"/>
              </a:spcBef>
            </a:pPr>
            <a:r>
              <a:rPr lang="en-US" sz="2200" b="1" dirty="0"/>
              <a:t>Figure 1 </a:t>
            </a:r>
            <a:endParaRPr lang="en-US" sz="2200" dirty="0"/>
          </a:p>
        </p:txBody>
      </p:sp>
      <p:pic>
        <p:nvPicPr>
          <p:cNvPr id="7" name="Picture 6" descr="An illustration shows the tools and techniques contributing to business intelligence. The list includes the following. Portals. Broadcasting tools. Predictive analytics. Data and text mining. Alerts and notifications. Workflow. Scorecards and dashboards. Digital cockpits and dashboards. O L A P. Financial reporting. E I S and E S S. Querying and reporting converted into metadata and E T L stored into Data warehouse and Data Marts. D S S. Spreadsheets in M S Excel.">
            <a:extLst>
              <a:ext uri="{FF2B5EF4-FFF2-40B4-BE49-F238E27FC236}">
                <a16:creationId xmlns="" xmlns:a16="http://schemas.microsoft.com/office/drawing/2014/main" id="{0B93226E-0D38-4579-B6B9-325606D49854}"/>
              </a:ext>
            </a:extLst>
          </p:cNvPr>
          <p:cNvPicPr>
            <a:picLocks noChangeAspect="1"/>
          </p:cNvPicPr>
          <p:nvPr/>
        </p:nvPicPr>
        <p:blipFill>
          <a:blip r:embed="rId3" cstate="print"/>
          <a:stretch>
            <a:fillRect/>
          </a:stretch>
        </p:blipFill>
        <p:spPr>
          <a:xfrm>
            <a:off x="2987478" y="1336037"/>
            <a:ext cx="6217043" cy="4794887"/>
          </a:xfrm>
          <a:prstGeom prst="rect">
            <a:avLst/>
          </a:prstGeom>
        </p:spPr>
      </p:pic>
    </p:spTree>
    <p:extLst>
      <p:ext uri="{BB962C8B-B14F-4D97-AF65-F5344CB8AC3E}">
        <p14:creationId xmlns="" xmlns:p14="http://schemas.microsoft.com/office/powerpoint/2010/main" val="126215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12BD7A-80E3-418B-84F1-A921F476C18B}"/>
              </a:ext>
            </a:extLst>
          </p:cNvPr>
          <p:cNvSpPr>
            <a:spLocks noGrp="1"/>
          </p:cNvSpPr>
          <p:nvPr>
            <p:ph type="title"/>
          </p:nvPr>
        </p:nvSpPr>
        <p:spPr>
          <a:xfrm>
            <a:off x="838200" y="365125"/>
            <a:ext cx="10515600" cy="1325563"/>
          </a:xfrm>
        </p:spPr>
        <p:txBody>
          <a:bodyPr/>
          <a:lstStyle/>
          <a:p>
            <a:pPr algn="ctr"/>
            <a:r>
              <a:rPr lang="en-US" dirty="0">
                <a:solidFill>
                  <a:srgbClr val="FF0000"/>
                </a:solidFill>
              </a:rPr>
              <a:t>A High-Level Architecture of B</a:t>
            </a:r>
            <a:r>
              <a:rPr lang="en-US" sz="600" dirty="0">
                <a:solidFill>
                  <a:srgbClr val="FF0000"/>
                </a:solidFill>
              </a:rPr>
              <a:t> </a:t>
            </a:r>
            <a:r>
              <a:rPr lang="en-US" dirty="0">
                <a:solidFill>
                  <a:srgbClr val="FF0000"/>
                </a:solidFill>
              </a:rPr>
              <a:t>I</a:t>
            </a:r>
            <a:endParaRPr lang="en-IE" dirty="0">
              <a:solidFill>
                <a:srgbClr val="FF0000"/>
              </a:solidFill>
            </a:endParaRPr>
          </a:p>
        </p:txBody>
      </p:sp>
      <p:sp>
        <p:nvSpPr>
          <p:cNvPr id="5" name="Text Placeholder 2">
            <a:extLst>
              <a:ext uri="{FF2B5EF4-FFF2-40B4-BE49-F238E27FC236}">
                <a16:creationId xmlns="" xmlns:a16="http://schemas.microsoft.com/office/drawing/2014/main" id="{672D8F39-3F2C-4AFB-BAB1-97B13B8505E7}"/>
              </a:ext>
            </a:extLst>
          </p:cNvPr>
          <p:cNvSpPr txBox="1">
            <a:spLocks/>
          </p:cNvSpPr>
          <p:nvPr/>
        </p:nvSpPr>
        <p:spPr>
          <a:xfrm>
            <a:off x="457200" y="1600201"/>
            <a:ext cx="8229600" cy="3651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Figure 2</a:t>
            </a:r>
            <a:endParaRPr lang="en-US" sz="2400" dirty="0"/>
          </a:p>
        </p:txBody>
      </p:sp>
      <p:pic>
        <p:nvPicPr>
          <p:cNvPr id="6" name="Picture 5" descr="A diagram explains the relationship among the components of business intelligence. The three main components of business intelligence are as follows. Data Warehouse Environment. Business Analytics Environment. Performance and Strategy. Data sources transfer data to the data warehouse environment consisting of technical staff. They build the data warehouse by organizing, summarizing, and standardizing the data. The data warehouse is also accessed by business users who belong to the business analytic environment. After manipulation and results, these data are used by the managers and executives in performance and strategy. A two-way arrow connects the business analytics environment and performance and strategy to User interface which consists of the browser, portal, and dashboard. Dotted lines connect the future component, intelligent systems, to the business analytics environment and user interface.">
            <a:extLst>
              <a:ext uri="{FF2B5EF4-FFF2-40B4-BE49-F238E27FC236}">
                <a16:creationId xmlns="" xmlns:a16="http://schemas.microsoft.com/office/drawing/2014/main" id="{EE1B1650-40F0-46E3-A0DF-AA61FB941EDE}"/>
              </a:ext>
            </a:extLst>
          </p:cNvPr>
          <p:cNvPicPr>
            <a:picLocks noChangeAspect="1"/>
          </p:cNvPicPr>
          <p:nvPr/>
        </p:nvPicPr>
        <p:blipFill>
          <a:blip r:embed="rId2" cstate="print"/>
          <a:stretch>
            <a:fillRect/>
          </a:stretch>
        </p:blipFill>
        <p:spPr>
          <a:xfrm>
            <a:off x="1822311" y="1600202"/>
            <a:ext cx="9910339" cy="4530722"/>
          </a:xfrm>
          <a:prstGeom prst="rect">
            <a:avLst/>
          </a:prstGeom>
        </p:spPr>
      </p:pic>
      <p:sp>
        <p:nvSpPr>
          <p:cNvPr id="45" name="Footer Placeholder 3">
            <a:extLst>
              <a:ext uri="{FF2B5EF4-FFF2-40B4-BE49-F238E27FC236}">
                <a16:creationId xmlns="" xmlns:a16="http://schemas.microsoft.com/office/drawing/2014/main" id="{6B7089EA-02A9-4285-8E7A-53536EF71DC0}"/>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50146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D5982C-282A-49A8-B653-620BFA859E00}"/>
              </a:ext>
            </a:extLst>
          </p:cNvPr>
          <p:cNvSpPr>
            <a:spLocks noGrp="1"/>
          </p:cNvSpPr>
          <p:nvPr>
            <p:ph type="title"/>
          </p:nvPr>
        </p:nvSpPr>
        <p:spPr/>
        <p:txBody>
          <a:bodyPr/>
          <a:lstStyle/>
          <a:p>
            <a:r>
              <a:rPr lang="en-US" dirty="0">
                <a:solidFill>
                  <a:srgbClr val="FF0000"/>
                </a:solidFill>
                <a:latin typeface="Corbel Light" panose="020B0303020204020204" pitchFamily="34" charset="0"/>
                <a:cs typeface="Calibri Light" panose="020F0302020204030204" pitchFamily="34" charset="0"/>
              </a:rPr>
              <a:t>Business</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Reporting</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Definitions</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and</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Concepts</a:t>
            </a:r>
            <a:endParaRPr lang="en-IE" dirty="0"/>
          </a:p>
        </p:txBody>
      </p:sp>
      <p:sp>
        <p:nvSpPr>
          <p:cNvPr id="3" name="Content Placeholder 2">
            <a:extLst>
              <a:ext uri="{FF2B5EF4-FFF2-40B4-BE49-F238E27FC236}">
                <a16:creationId xmlns="" xmlns:a16="http://schemas.microsoft.com/office/drawing/2014/main" id="{0A9CA298-51B1-4FFD-BD2A-4EF2B61473CC}"/>
              </a:ext>
            </a:extLst>
          </p:cNvPr>
          <p:cNvSpPr>
            <a:spLocks noGrp="1"/>
          </p:cNvSpPr>
          <p:nvPr>
            <p:ph idx="1"/>
          </p:nvPr>
        </p:nvSpPr>
        <p:spPr/>
        <p:txBody>
          <a:bodyPr/>
          <a:lstStyle/>
          <a:p>
            <a:r>
              <a:rPr lang="en-US" sz="2400" dirty="0"/>
              <a:t>Report = Information </a:t>
            </a:r>
            <a:r>
              <a:rPr lang="en-US" sz="2400" dirty="0">
                <a:sym typeface="Wingdings" panose="05000000000000000000" pitchFamily="2" charset="2"/>
              </a:rPr>
              <a:t>→ Decision.</a:t>
            </a:r>
            <a:endParaRPr lang="en-US" sz="2400" dirty="0"/>
          </a:p>
          <a:p>
            <a:r>
              <a:rPr lang="en-US" sz="2400" dirty="0"/>
              <a:t>Report?</a:t>
            </a:r>
          </a:p>
          <a:p>
            <a:pPr lvl="1"/>
            <a:r>
              <a:rPr lang="en-US" dirty="0"/>
              <a:t>Any communication artifact prepared to convey specific information.</a:t>
            </a:r>
          </a:p>
          <a:p>
            <a:r>
              <a:rPr lang="en-US" sz="2400" dirty="0"/>
              <a:t>A report can fulfill many functions.</a:t>
            </a:r>
          </a:p>
          <a:p>
            <a:pPr lvl="1"/>
            <a:r>
              <a:rPr lang="en-US" dirty="0"/>
              <a:t>To ensure proper departmental functioning.</a:t>
            </a:r>
          </a:p>
          <a:p>
            <a:pPr lvl="1"/>
            <a:r>
              <a:rPr lang="en-US" dirty="0"/>
              <a:t>To provide information.</a:t>
            </a:r>
          </a:p>
          <a:p>
            <a:pPr lvl="1"/>
            <a:r>
              <a:rPr lang="en-US" dirty="0"/>
              <a:t>To provide the results of an analysis.</a:t>
            </a:r>
          </a:p>
          <a:p>
            <a:pPr lvl="1"/>
            <a:r>
              <a:rPr lang="en-US" dirty="0"/>
              <a:t>To persuade others to act.</a:t>
            </a:r>
          </a:p>
          <a:p>
            <a:pPr lvl="1"/>
            <a:r>
              <a:rPr lang="en-US" dirty="0"/>
              <a:t>To create an organizational memory…</a:t>
            </a:r>
          </a:p>
          <a:p>
            <a:endParaRPr lang="en-IE" dirty="0"/>
          </a:p>
        </p:txBody>
      </p:sp>
      <p:sp>
        <p:nvSpPr>
          <p:cNvPr id="5" name="Footer Placeholder 3">
            <a:extLst>
              <a:ext uri="{FF2B5EF4-FFF2-40B4-BE49-F238E27FC236}">
                <a16:creationId xmlns="" xmlns:a16="http://schemas.microsoft.com/office/drawing/2014/main" id="{0664D064-6839-495E-9C52-CE5F2CF86792}"/>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377258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What is a Business Report?</a:t>
            </a:r>
          </a:p>
        </p:txBody>
      </p:sp>
      <p:sp>
        <p:nvSpPr>
          <p:cNvPr id="3" name="Text Placeholder 2"/>
          <p:cNvSpPr>
            <a:spLocks noGrp="1"/>
          </p:cNvSpPr>
          <p:nvPr>
            <p:ph type="body" idx="1"/>
          </p:nvPr>
        </p:nvSpPr>
        <p:spPr>
          <a:xfrm>
            <a:off x="838199" y="1600201"/>
            <a:ext cx="10515599" cy="4525963"/>
          </a:xfrm>
        </p:spPr>
        <p:txBody>
          <a:bodyPr>
            <a:normAutofit fontScale="92500" lnSpcReduction="20000"/>
          </a:bodyPr>
          <a:lstStyle/>
          <a:p>
            <a:pPr marL="0" indent="0">
              <a:buNone/>
            </a:pPr>
            <a:r>
              <a:rPr lang="en-US" sz="2400" dirty="0"/>
              <a:t>A written document that contains information regarding business matters.</a:t>
            </a:r>
          </a:p>
          <a:p>
            <a:endParaRPr lang="en-US" sz="2400" dirty="0"/>
          </a:p>
          <a:p>
            <a:r>
              <a:rPr lang="en-US" sz="2400" b="1" dirty="0"/>
              <a:t>Purpose:</a:t>
            </a:r>
            <a:r>
              <a:rPr lang="en-US" sz="2400" dirty="0"/>
              <a:t> to improve managerial decisions.</a:t>
            </a:r>
          </a:p>
          <a:p>
            <a:endParaRPr lang="en-US" sz="2400" dirty="0"/>
          </a:p>
          <a:p>
            <a:r>
              <a:rPr lang="en-US" sz="2400" b="1" dirty="0"/>
              <a:t>Source: </a:t>
            </a:r>
            <a:r>
              <a:rPr lang="en-US" sz="2400" dirty="0"/>
              <a:t>data from inside and outside the organization (via the use of E</a:t>
            </a:r>
            <a:r>
              <a:rPr lang="en-US" sz="100" dirty="0"/>
              <a:t> </a:t>
            </a:r>
            <a:r>
              <a:rPr lang="en-US" sz="2400" dirty="0"/>
              <a:t>T</a:t>
            </a:r>
            <a:r>
              <a:rPr lang="en-US" sz="100" dirty="0"/>
              <a:t> </a:t>
            </a:r>
            <a:r>
              <a:rPr lang="en-US" sz="2400" dirty="0"/>
              <a:t>L (extract, transform, load)).</a:t>
            </a:r>
          </a:p>
          <a:p>
            <a:endParaRPr lang="en-US" sz="2400" dirty="0"/>
          </a:p>
          <a:p>
            <a:r>
              <a:rPr lang="en-US" sz="2400" b="1" dirty="0"/>
              <a:t>Format:</a:t>
            </a:r>
            <a:r>
              <a:rPr lang="en-US" sz="2400" dirty="0"/>
              <a:t> text + tables + graphs/charts.</a:t>
            </a:r>
          </a:p>
          <a:p>
            <a:endParaRPr lang="en-US" sz="2400" dirty="0"/>
          </a:p>
          <a:p>
            <a:r>
              <a:rPr lang="en-US" sz="2400" b="1" dirty="0"/>
              <a:t>Distribution:</a:t>
            </a:r>
            <a:r>
              <a:rPr lang="en-US" sz="2400" dirty="0"/>
              <a:t> in-print, email, intranet.</a:t>
            </a:r>
          </a:p>
          <a:p>
            <a:endParaRPr lang="en-US" sz="2400" dirty="0"/>
          </a:p>
          <a:p>
            <a:pPr marL="0" indent="0" algn="ctr">
              <a:buNone/>
            </a:pPr>
            <a:r>
              <a:rPr lang="en-US" sz="2400" b="1" dirty="0"/>
              <a:t>Data acquisition </a:t>
            </a:r>
            <a:r>
              <a:rPr lang="en-US" sz="2400" b="1" dirty="0">
                <a:cs typeface="Arial" panose="020B0604020202020204" pitchFamily="34" charset="0"/>
                <a:sym typeface="Wingdings" panose="05000000000000000000" pitchFamily="2" charset="2"/>
              </a:rPr>
              <a:t>→</a:t>
            </a:r>
            <a:r>
              <a:rPr lang="en-US" sz="2400" b="1" dirty="0"/>
              <a:t> Information generation </a:t>
            </a:r>
            <a:r>
              <a:rPr lang="en-US" sz="2400" b="1" dirty="0">
                <a:cs typeface="Arial" panose="020B0604020202020204" pitchFamily="34" charset="0"/>
                <a:sym typeface="Wingdings" panose="05000000000000000000" pitchFamily="2" charset="2"/>
              </a:rPr>
              <a:t>→</a:t>
            </a:r>
            <a:r>
              <a:rPr lang="en-US" sz="2400" b="1" dirty="0"/>
              <a:t> Decision making </a:t>
            </a:r>
            <a:r>
              <a:rPr lang="en-US" sz="2400" b="1" dirty="0">
                <a:cs typeface="Arial" panose="020B0604020202020204" pitchFamily="34" charset="0"/>
                <a:sym typeface="Wingdings" panose="05000000000000000000" pitchFamily="2" charset="2"/>
              </a:rPr>
              <a:t>→</a:t>
            </a:r>
            <a:r>
              <a:rPr lang="en-US" sz="2400" b="1" dirty="0"/>
              <a:t> Process management</a:t>
            </a:r>
          </a:p>
        </p:txBody>
      </p:sp>
      <p:sp>
        <p:nvSpPr>
          <p:cNvPr id="4" name="Footer Placeholder 3">
            <a:extLst>
              <a:ext uri="{FF2B5EF4-FFF2-40B4-BE49-F238E27FC236}">
                <a16:creationId xmlns="" xmlns:a16="http://schemas.microsoft.com/office/drawing/2014/main" id="{52BFA486-2788-424A-AD78-CE4589D7DF26}"/>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318489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F93EA-9087-4C24-BE3E-9072FFB0930A}"/>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Business Reporting</a:t>
            </a:r>
            <a:endParaRPr lang="en-IE" dirty="0"/>
          </a:p>
        </p:txBody>
      </p:sp>
      <p:sp>
        <p:nvSpPr>
          <p:cNvPr id="5" name="Footer Placeholder 3">
            <a:extLst>
              <a:ext uri="{FF2B5EF4-FFF2-40B4-BE49-F238E27FC236}">
                <a16:creationId xmlns="" xmlns:a16="http://schemas.microsoft.com/office/drawing/2014/main" id="{D89A059C-DC15-471A-A8B1-E4BBFEEB35BF}"/>
              </a:ext>
            </a:extLst>
          </p:cNvPr>
          <p:cNvSpPr txBox="1">
            <a:spLocks/>
          </p:cNvSpPr>
          <p:nvPr/>
        </p:nvSpPr>
        <p:spPr>
          <a:xfrm>
            <a:off x="444819" y="6243637"/>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pic>
        <p:nvPicPr>
          <p:cNvPr id="6" name="Picture 5" descr="A circular flow illustration explains the role of information reporting in managerial decision making. Data containing transactional records of exception event, made of symbol, count, and description, are stored in data repositories. From here, these are used for information reporting that helps decision makers come up with actions or decisions to perform business functions.">
            <a:extLst>
              <a:ext uri="{FF2B5EF4-FFF2-40B4-BE49-F238E27FC236}">
                <a16:creationId xmlns="" xmlns:a16="http://schemas.microsoft.com/office/drawing/2014/main" id="{03335ADF-7C88-4229-B233-076E95F67D2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85180" y="1552514"/>
            <a:ext cx="7130203" cy="4454012"/>
          </a:xfrm>
          <a:prstGeom prst="rect">
            <a:avLst/>
          </a:prstGeom>
        </p:spPr>
      </p:pic>
    </p:spTree>
    <p:extLst>
      <p:ext uri="{BB962C8B-B14F-4D97-AF65-F5344CB8AC3E}">
        <p14:creationId xmlns="" xmlns:p14="http://schemas.microsoft.com/office/powerpoint/2010/main" val="103115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1480</Words>
  <Application>Microsoft Office PowerPoint</Application>
  <PresentationFormat>Custom</PresentationFormat>
  <Paragraphs>181</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BI &amp; Dashboards</vt:lpstr>
      <vt:lpstr>Business Intelligence</vt:lpstr>
      <vt:lpstr>Brief History of BI </vt:lpstr>
      <vt:lpstr>Brief History of BI </vt:lpstr>
      <vt:lpstr>Evolution of Business Intelligence (B I)</vt:lpstr>
      <vt:lpstr>A High-Level Architecture of B I</vt:lpstr>
      <vt:lpstr>Business Reporting Definitions and Concepts</vt:lpstr>
      <vt:lpstr>What is a Business Report?</vt:lpstr>
      <vt:lpstr>Business Reporting</vt:lpstr>
      <vt:lpstr>Types of Business Reports</vt:lpstr>
      <vt:lpstr>Dashboards</vt:lpstr>
      <vt:lpstr>Best Practices in Dashboard Design</vt:lpstr>
      <vt:lpstr>Types of Dashboards</vt:lpstr>
      <vt:lpstr>Strategic dashboards</vt:lpstr>
      <vt:lpstr>Tactical dashboards</vt:lpstr>
      <vt:lpstr>Operational dashboards</vt:lpstr>
      <vt:lpstr>Advantages of dashboards</vt:lpstr>
      <vt:lpstr>The Funnel</vt:lpstr>
      <vt:lpstr>The Funnel continue …</vt:lpstr>
      <vt:lpstr>The Funnel continue …</vt:lpstr>
      <vt:lpstr>The Funnel (Awareness)</vt:lpstr>
      <vt:lpstr>The Funnel (Interest)</vt:lpstr>
      <vt:lpstr>The Funnel (Consideration)</vt:lpstr>
      <vt:lpstr>The Funnel (Intent)</vt:lpstr>
      <vt:lpstr>The Funnel (Evaluation)</vt:lpstr>
      <vt:lpstr>The Funnel (Purchase)</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77</cp:revision>
  <dcterms:created xsi:type="dcterms:W3CDTF">2020-02-04T23:53:58Z</dcterms:created>
  <dcterms:modified xsi:type="dcterms:W3CDTF">2020-06-19T23:02:06Z</dcterms:modified>
</cp:coreProperties>
</file>