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9"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41" autoAdjust="0"/>
  </p:normalViewPr>
  <p:slideViewPr>
    <p:cSldViewPr>
      <p:cViewPr varScale="1">
        <p:scale>
          <a:sx n="41" d="100"/>
          <a:sy n="41" d="100"/>
        </p:scale>
        <p:origin x="82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200" b="1" i="0">
                <a:solidFill>
                  <a:schemeClr val="bg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200" b="1" i="0">
                <a:solidFill>
                  <a:schemeClr val="bg1"/>
                </a:solidFill>
                <a:latin typeface="Arial Black"/>
                <a:cs typeface="Arial Black"/>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689169" y="2949345"/>
            <a:ext cx="7762240" cy="6615430"/>
          </a:xfrm>
          <a:prstGeom prst="rect">
            <a:avLst/>
          </a:prstGeom>
        </p:spPr>
        <p:txBody>
          <a:bodyPr wrap="square" lIns="0" tIns="0" rIns="0" bIns="0">
            <a:spAutoFit/>
          </a:bodyPr>
          <a:lstStyle>
            <a:lvl1pPr>
              <a:defRPr sz="3400" b="1" i="0">
                <a:solidFill>
                  <a:srgbClr val="0F0F0F"/>
                </a:solidFill>
                <a:latin typeface="Gill Sans MT"/>
                <a:cs typeface="Gill Sans MT"/>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F0F0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0200" b="1" i="0">
                <a:solidFill>
                  <a:schemeClr val="bg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1"/>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F4F5FB"/>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192712" y="4239126"/>
            <a:ext cx="7902575" cy="1579879"/>
          </a:xfrm>
          <a:prstGeom prst="rect">
            <a:avLst/>
          </a:prstGeom>
        </p:spPr>
        <p:txBody>
          <a:bodyPr wrap="square" lIns="0" tIns="0" rIns="0" bIns="0">
            <a:spAutoFit/>
          </a:bodyPr>
          <a:lstStyle>
            <a:lvl1pPr>
              <a:defRPr sz="10200" b="1" i="0">
                <a:solidFill>
                  <a:schemeClr val="bg1"/>
                </a:solidFill>
                <a:latin typeface="Arial Black"/>
                <a:cs typeface="Arial Black"/>
              </a:defRPr>
            </a:lvl1pPr>
          </a:lstStyle>
          <a:p>
            <a:endParaRPr/>
          </a:p>
        </p:txBody>
      </p:sp>
      <p:sp>
        <p:nvSpPr>
          <p:cNvPr id="3" name="Holder 3"/>
          <p:cNvSpPr>
            <a:spLocks noGrp="1"/>
          </p:cNvSpPr>
          <p:nvPr>
            <p:ph type="body" idx="1"/>
          </p:nvPr>
        </p:nvSpPr>
        <p:spPr>
          <a:xfrm>
            <a:off x="439647" y="3241415"/>
            <a:ext cx="17408704" cy="51689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12/21/2021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www.basketball-reference.com/"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www.kaggle.com/" TargetMode="External"/><Relationship Id="rId5" Type="http://schemas.openxmlformats.org/officeDocument/2006/relationships/hyperlink" Target="http://www.nba.com/" TargetMode="External"/><Relationship Id="rId4" Type="http://schemas.openxmlformats.org/officeDocument/2006/relationships/hyperlink" Target="http://www.synergysportstech.com/Synergy"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8100"/>
            <a:ext cx="18287999" cy="1028699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971273" y="3789076"/>
            <a:ext cx="8886190" cy="4856480"/>
          </a:xfrm>
          <a:prstGeom prst="rect">
            <a:avLst/>
          </a:prstGeom>
        </p:spPr>
        <p:txBody>
          <a:bodyPr vert="horz" wrap="square" lIns="0" tIns="185420" rIns="0" bIns="0" rtlCol="0">
            <a:spAutoFit/>
          </a:bodyPr>
          <a:lstStyle/>
          <a:p>
            <a:pPr marL="12700" marR="5080" indent="1905635" algn="r">
              <a:lnSpc>
                <a:spcPts val="12300"/>
              </a:lnSpc>
              <a:spcBef>
                <a:spcPts val="1460"/>
              </a:spcBef>
            </a:pPr>
            <a:r>
              <a:rPr sz="11200" b="1" spc="-1150" dirty="0">
                <a:solidFill>
                  <a:srgbClr val="FFFFFF"/>
                </a:solidFill>
                <a:latin typeface="Gill Sans MT"/>
                <a:cs typeface="Gill Sans MT"/>
              </a:rPr>
              <a:t>NBA</a:t>
            </a:r>
            <a:r>
              <a:rPr sz="11200" b="1" spc="-405" dirty="0">
                <a:solidFill>
                  <a:srgbClr val="FFFFFF"/>
                </a:solidFill>
                <a:latin typeface="Gill Sans MT"/>
                <a:cs typeface="Gill Sans MT"/>
              </a:rPr>
              <a:t> </a:t>
            </a:r>
            <a:r>
              <a:rPr sz="11200" b="1" spc="-650" dirty="0">
                <a:solidFill>
                  <a:srgbClr val="FFFFFF"/>
                </a:solidFill>
                <a:latin typeface="Gill Sans MT"/>
                <a:cs typeface="Gill Sans MT"/>
              </a:rPr>
              <a:t>Game </a:t>
            </a:r>
            <a:r>
              <a:rPr sz="11200" b="1" spc="-65" dirty="0">
                <a:solidFill>
                  <a:srgbClr val="FFFFFF"/>
                </a:solidFill>
                <a:latin typeface="Gill Sans MT"/>
                <a:cs typeface="Gill Sans MT"/>
              </a:rPr>
              <a:t> </a:t>
            </a:r>
            <a:r>
              <a:rPr sz="11200" b="1" spc="-145" dirty="0">
                <a:solidFill>
                  <a:srgbClr val="FFFFFF"/>
                </a:solidFill>
                <a:latin typeface="Gill Sans MT"/>
                <a:cs typeface="Gill Sans MT"/>
              </a:rPr>
              <a:t>Forecasting</a:t>
            </a:r>
            <a:r>
              <a:rPr sz="11200" b="1" spc="-375" dirty="0">
                <a:solidFill>
                  <a:srgbClr val="FFFFFF"/>
                </a:solidFill>
                <a:latin typeface="Gill Sans MT"/>
                <a:cs typeface="Gill Sans MT"/>
              </a:rPr>
              <a:t> </a:t>
            </a:r>
            <a:r>
              <a:rPr sz="11200" b="1" spc="-1050" dirty="0">
                <a:solidFill>
                  <a:srgbClr val="FFFFFF"/>
                </a:solidFill>
                <a:latin typeface="Gill Sans MT"/>
                <a:cs typeface="Gill Sans MT"/>
              </a:rPr>
              <a:t>&amp; </a:t>
            </a:r>
            <a:r>
              <a:rPr sz="11200" b="1" spc="-390" dirty="0">
                <a:solidFill>
                  <a:srgbClr val="FFFFFF"/>
                </a:solidFill>
                <a:latin typeface="Gill Sans MT"/>
                <a:cs typeface="Gill Sans MT"/>
              </a:rPr>
              <a:t> </a:t>
            </a:r>
            <a:r>
              <a:rPr sz="11200" b="1" spc="-740" dirty="0">
                <a:solidFill>
                  <a:srgbClr val="FFFFFF"/>
                </a:solidFill>
                <a:latin typeface="Gill Sans MT"/>
                <a:cs typeface="Gill Sans MT"/>
              </a:rPr>
              <a:t>V</a:t>
            </a:r>
            <a:r>
              <a:rPr sz="11200" b="1" spc="-75" dirty="0">
                <a:solidFill>
                  <a:srgbClr val="FFFFFF"/>
                </a:solidFill>
                <a:latin typeface="Gill Sans MT"/>
                <a:cs typeface="Gill Sans MT"/>
              </a:rPr>
              <a:t>i</a:t>
            </a:r>
            <a:r>
              <a:rPr sz="11200" b="1" spc="969" dirty="0">
                <a:solidFill>
                  <a:srgbClr val="FFFFFF"/>
                </a:solidFill>
                <a:latin typeface="Gill Sans MT"/>
                <a:cs typeface="Gill Sans MT"/>
              </a:rPr>
              <a:t>s</a:t>
            </a:r>
            <a:r>
              <a:rPr sz="11200" b="1" spc="-270" dirty="0">
                <a:solidFill>
                  <a:srgbClr val="FFFFFF"/>
                </a:solidFill>
                <a:latin typeface="Gill Sans MT"/>
                <a:cs typeface="Gill Sans MT"/>
              </a:rPr>
              <a:t>u</a:t>
            </a:r>
            <a:r>
              <a:rPr sz="11200" b="1" spc="50" dirty="0">
                <a:solidFill>
                  <a:srgbClr val="FFFFFF"/>
                </a:solidFill>
                <a:latin typeface="Gill Sans MT"/>
                <a:cs typeface="Gill Sans MT"/>
              </a:rPr>
              <a:t>a</a:t>
            </a:r>
            <a:r>
              <a:rPr sz="11200" b="1" spc="-75" dirty="0">
                <a:solidFill>
                  <a:srgbClr val="FFFFFF"/>
                </a:solidFill>
                <a:latin typeface="Gill Sans MT"/>
                <a:cs typeface="Gill Sans MT"/>
              </a:rPr>
              <a:t>li</a:t>
            </a:r>
            <a:r>
              <a:rPr sz="11200" b="1" spc="-145" dirty="0">
                <a:solidFill>
                  <a:srgbClr val="FFFFFF"/>
                </a:solidFill>
                <a:latin typeface="Gill Sans MT"/>
                <a:cs typeface="Gill Sans MT"/>
              </a:rPr>
              <a:t>z</a:t>
            </a:r>
            <a:r>
              <a:rPr sz="11200" b="1" spc="50" dirty="0">
                <a:solidFill>
                  <a:srgbClr val="FFFFFF"/>
                </a:solidFill>
                <a:latin typeface="Gill Sans MT"/>
                <a:cs typeface="Gill Sans MT"/>
              </a:rPr>
              <a:t>a</a:t>
            </a:r>
            <a:r>
              <a:rPr sz="11200" b="1" spc="-770" dirty="0">
                <a:solidFill>
                  <a:srgbClr val="FFFFFF"/>
                </a:solidFill>
                <a:latin typeface="Gill Sans MT"/>
                <a:cs typeface="Gill Sans MT"/>
              </a:rPr>
              <a:t>t</a:t>
            </a:r>
            <a:r>
              <a:rPr sz="11200" b="1" spc="-75" dirty="0">
                <a:solidFill>
                  <a:srgbClr val="FFFFFF"/>
                </a:solidFill>
                <a:latin typeface="Gill Sans MT"/>
                <a:cs typeface="Gill Sans MT"/>
              </a:rPr>
              <a:t>i</a:t>
            </a:r>
            <a:r>
              <a:rPr sz="11200" b="1" spc="-330" dirty="0">
                <a:solidFill>
                  <a:srgbClr val="FFFFFF"/>
                </a:solidFill>
                <a:latin typeface="Gill Sans MT"/>
                <a:cs typeface="Gill Sans MT"/>
              </a:rPr>
              <a:t>o</a:t>
            </a:r>
            <a:r>
              <a:rPr sz="11200" b="1" spc="-260" dirty="0">
                <a:solidFill>
                  <a:srgbClr val="FFFFFF"/>
                </a:solidFill>
                <a:latin typeface="Gill Sans MT"/>
                <a:cs typeface="Gill Sans MT"/>
              </a:rPr>
              <a:t>n</a:t>
            </a:r>
            <a:endParaRPr sz="11200" dirty="0">
              <a:latin typeface="Gill Sans MT"/>
              <a:cs typeface="Gill Sans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1A1A1A"/>
          </a:solidFill>
        </p:spPr>
        <p:txBody>
          <a:bodyPr wrap="square" lIns="0" tIns="0" rIns="0" bIns="0" rtlCol="0"/>
          <a:lstStyle/>
          <a:p>
            <a:endParaRPr/>
          </a:p>
        </p:txBody>
      </p:sp>
      <p:sp>
        <p:nvSpPr>
          <p:cNvPr id="3" name="object 3"/>
          <p:cNvSpPr/>
          <p:nvPr/>
        </p:nvSpPr>
        <p:spPr>
          <a:xfrm>
            <a:off x="3763015" y="7532542"/>
            <a:ext cx="10763249" cy="14477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06668" y="5013828"/>
            <a:ext cx="7761476" cy="21335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988890" y="5346870"/>
            <a:ext cx="8953499" cy="146684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3467670" y="653587"/>
            <a:ext cx="3493552" cy="3387469"/>
          </a:xfrm>
          <a:prstGeom prst="rect">
            <a:avLst/>
          </a:prstGeom>
          <a:blipFill>
            <a:blip r:embed="rId5"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016000" y="968381"/>
            <a:ext cx="3884929" cy="939800"/>
          </a:xfrm>
          <a:prstGeom prst="rect">
            <a:avLst/>
          </a:prstGeom>
        </p:spPr>
        <p:txBody>
          <a:bodyPr vert="horz" wrap="square" lIns="0" tIns="12700" rIns="0" bIns="0" rtlCol="0">
            <a:spAutoFit/>
          </a:bodyPr>
          <a:lstStyle/>
          <a:p>
            <a:pPr marL="12700">
              <a:lnSpc>
                <a:spcPct val="100000"/>
              </a:lnSpc>
              <a:spcBef>
                <a:spcPts val="100"/>
              </a:spcBef>
            </a:pPr>
            <a:r>
              <a:rPr sz="6000" b="1" spc="-215" dirty="0">
                <a:latin typeface="Gill Sans MT"/>
                <a:cs typeface="Gill Sans MT"/>
              </a:rPr>
              <a:t>Elo</a:t>
            </a:r>
            <a:r>
              <a:rPr sz="6000" b="1" spc="-245" dirty="0">
                <a:latin typeface="Gill Sans MT"/>
                <a:cs typeface="Gill Sans MT"/>
              </a:rPr>
              <a:t> </a:t>
            </a:r>
            <a:r>
              <a:rPr sz="6000" b="1" spc="-15" dirty="0">
                <a:latin typeface="Gill Sans MT"/>
                <a:cs typeface="Gill Sans MT"/>
              </a:rPr>
              <a:t>Ratings</a:t>
            </a:r>
            <a:endParaRPr sz="6000">
              <a:latin typeface="Gill Sans MT"/>
              <a:cs typeface="Gill Sans MT"/>
            </a:endParaRPr>
          </a:p>
        </p:txBody>
      </p:sp>
      <p:sp>
        <p:nvSpPr>
          <p:cNvPr id="8" name="object 8"/>
          <p:cNvSpPr txBox="1"/>
          <p:nvPr/>
        </p:nvSpPr>
        <p:spPr>
          <a:xfrm>
            <a:off x="1016000" y="2310316"/>
            <a:ext cx="8884920" cy="1701800"/>
          </a:xfrm>
          <a:prstGeom prst="rect">
            <a:avLst/>
          </a:prstGeom>
        </p:spPr>
        <p:txBody>
          <a:bodyPr vert="horz" wrap="square" lIns="0" tIns="12700" rIns="0" bIns="0" rtlCol="0">
            <a:spAutoFit/>
          </a:bodyPr>
          <a:lstStyle/>
          <a:p>
            <a:pPr marL="12700" marR="5080">
              <a:lnSpc>
                <a:spcPct val="114599"/>
              </a:lnSpc>
              <a:spcBef>
                <a:spcPts val="100"/>
              </a:spcBef>
            </a:pPr>
            <a:r>
              <a:rPr sz="2400" spc="75" dirty="0">
                <a:solidFill>
                  <a:srgbClr val="FFFFFF"/>
                </a:solidFill>
                <a:latin typeface="Gill Sans MT"/>
                <a:cs typeface="Gill Sans MT"/>
              </a:rPr>
              <a:t>The</a:t>
            </a:r>
            <a:r>
              <a:rPr sz="2400" spc="-80" dirty="0">
                <a:solidFill>
                  <a:srgbClr val="FFFFFF"/>
                </a:solidFill>
                <a:latin typeface="Gill Sans MT"/>
                <a:cs typeface="Gill Sans MT"/>
              </a:rPr>
              <a:t> </a:t>
            </a:r>
            <a:r>
              <a:rPr sz="2400" spc="85" dirty="0">
                <a:solidFill>
                  <a:srgbClr val="FFFFFF"/>
                </a:solidFill>
                <a:latin typeface="Gill Sans MT"/>
                <a:cs typeface="Gill Sans MT"/>
              </a:rPr>
              <a:t>first</a:t>
            </a:r>
            <a:r>
              <a:rPr sz="2400" spc="-80" dirty="0">
                <a:solidFill>
                  <a:srgbClr val="FFFFFF"/>
                </a:solidFill>
                <a:latin typeface="Gill Sans MT"/>
                <a:cs typeface="Gill Sans MT"/>
              </a:rPr>
              <a:t> </a:t>
            </a:r>
            <a:r>
              <a:rPr sz="2400" spc="100" dirty="0">
                <a:solidFill>
                  <a:srgbClr val="FFFFFF"/>
                </a:solidFill>
                <a:latin typeface="Gill Sans MT"/>
                <a:cs typeface="Gill Sans MT"/>
              </a:rPr>
              <a:t>feature</a:t>
            </a:r>
            <a:r>
              <a:rPr sz="2400" spc="-80" dirty="0">
                <a:solidFill>
                  <a:srgbClr val="FFFFFF"/>
                </a:solidFill>
                <a:latin typeface="Gill Sans MT"/>
                <a:cs typeface="Gill Sans MT"/>
              </a:rPr>
              <a:t> </a:t>
            </a:r>
            <a:r>
              <a:rPr sz="2400" spc="90" dirty="0">
                <a:solidFill>
                  <a:srgbClr val="FFFFFF"/>
                </a:solidFill>
                <a:latin typeface="Gill Sans MT"/>
                <a:cs typeface="Gill Sans MT"/>
              </a:rPr>
              <a:t>we</a:t>
            </a:r>
            <a:r>
              <a:rPr sz="2400" spc="-80" dirty="0">
                <a:solidFill>
                  <a:srgbClr val="FFFFFF"/>
                </a:solidFill>
                <a:latin typeface="Gill Sans MT"/>
                <a:cs typeface="Gill Sans MT"/>
              </a:rPr>
              <a:t> </a:t>
            </a:r>
            <a:r>
              <a:rPr sz="2400" spc="55" dirty="0">
                <a:solidFill>
                  <a:srgbClr val="FFFFFF"/>
                </a:solidFill>
                <a:latin typeface="Gill Sans MT"/>
                <a:cs typeface="Gill Sans MT"/>
              </a:rPr>
              <a:t>will</a:t>
            </a:r>
            <a:r>
              <a:rPr sz="2400" spc="-80" dirty="0">
                <a:solidFill>
                  <a:srgbClr val="FFFFFF"/>
                </a:solidFill>
                <a:latin typeface="Gill Sans MT"/>
                <a:cs typeface="Gill Sans MT"/>
              </a:rPr>
              <a:t> </a:t>
            </a:r>
            <a:r>
              <a:rPr sz="2400" spc="175" dirty="0">
                <a:solidFill>
                  <a:srgbClr val="FFFFFF"/>
                </a:solidFill>
                <a:latin typeface="Gill Sans MT"/>
                <a:cs typeface="Gill Sans MT"/>
              </a:rPr>
              <a:t>add</a:t>
            </a:r>
            <a:r>
              <a:rPr sz="2400" spc="-80" dirty="0">
                <a:solidFill>
                  <a:srgbClr val="FFFFFF"/>
                </a:solidFill>
                <a:latin typeface="Gill Sans MT"/>
                <a:cs typeface="Gill Sans MT"/>
              </a:rPr>
              <a:t> </a:t>
            </a:r>
            <a:r>
              <a:rPr sz="2400" spc="180" dirty="0">
                <a:solidFill>
                  <a:srgbClr val="FFFFFF"/>
                </a:solidFill>
                <a:latin typeface="Gill Sans MT"/>
                <a:cs typeface="Gill Sans MT"/>
              </a:rPr>
              <a:t>is</a:t>
            </a:r>
            <a:r>
              <a:rPr sz="2400" spc="-80" dirty="0">
                <a:solidFill>
                  <a:srgbClr val="FFFFFF"/>
                </a:solidFill>
                <a:latin typeface="Gill Sans MT"/>
                <a:cs typeface="Gill Sans MT"/>
              </a:rPr>
              <a:t> </a:t>
            </a:r>
            <a:r>
              <a:rPr sz="2400" spc="80" dirty="0">
                <a:solidFill>
                  <a:srgbClr val="FFFFFF"/>
                </a:solidFill>
                <a:latin typeface="Gill Sans MT"/>
                <a:cs typeface="Gill Sans MT"/>
              </a:rPr>
              <a:t>Elo</a:t>
            </a:r>
            <a:r>
              <a:rPr sz="2400" spc="-80" dirty="0">
                <a:solidFill>
                  <a:srgbClr val="FFFFFF"/>
                </a:solidFill>
                <a:latin typeface="Gill Sans MT"/>
                <a:cs typeface="Gill Sans MT"/>
              </a:rPr>
              <a:t> </a:t>
            </a:r>
            <a:r>
              <a:rPr sz="2400" spc="125" dirty="0">
                <a:solidFill>
                  <a:srgbClr val="FFFFFF"/>
                </a:solidFill>
                <a:latin typeface="Gill Sans MT"/>
                <a:cs typeface="Gill Sans MT"/>
              </a:rPr>
              <a:t>ratings.</a:t>
            </a:r>
            <a:r>
              <a:rPr sz="2400" spc="-80" dirty="0">
                <a:solidFill>
                  <a:srgbClr val="FFFFFF"/>
                </a:solidFill>
                <a:latin typeface="Gill Sans MT"/>
                <a:cs typeface="Gill Sans MT"/>
              </a:rPr>
              <a:t> </a:t>
            </a:r>
            <a:r>
              <a:rPr sz="2400" spc="75" dirty="0">
                <a:solidFill>
                  <a:srgbClr val="FFFFFF"/>
                </a:solidFill>
                <a:latin typeface="Gill Sans MT"/>
                <a:cs typeface="Gill Sans MT"/>
              </a:rPr>
              <a:t>The</a:t>
            </a:r>
            <a:r>
              <a:rPr sz="2400" spc="-80" dirty="0">
                <a:solidFill>
                  <a:srgbClr val="FFFFFF"/>
                </a:solidFill>
                <a:latin typeface="Gill Sans MT"/>
                <a:cs typeface="Gill Sans MT"/>
              </a:rPr>
              <a:t> </a:t>
            </a:r>
            <a:r>
              <a:rPr sz="2400" spc="80" dirty="0">
                <a:solidFill>
                  <a:srgbClr val="FFFFFF"/>
                </a:solidFill>
                <a:latin typeface="Gill Sans MT"/>
                <a:cs typeface="Gill Sans MT"/>
              </a:rPr>
              <a:t>Elo</a:t>
            </a:r>
            <a:r>
              <a:rPr sz="2400" spc="-80" dirty="0">
                <a:solidFill>
                  <a:srgbClr val="FFFFFF"/>
                </a:solidFill>
                <a:latin typeface="Gill Sans MT"/>
                <a:cs typeface="Gill Sans MT"/>
              </a:rPr>
              <a:t> </a:t>
            </a:r>
            <a:r>
              <a:rPr sz="2400" spc="100" dirty="0">
                <a:solidFill>
                  <a:srgbClr val="FFFFFF"/>
                </a:solidFill>
                <a:latin typeface="Gill Sans MT"/>
                <a:cs typeface="Gill Sans MT"/>
              </a:rPr>
              <a:t>rating</a:t>
            </a:r>
            <a:r>
              <a:rPr sz="2400" spc="-80" dirty="0">
                <a:solidFill>
                  <a:srgbClr val="FFFFFF"/>
                </a:solidFill>
                <a:latin typeface="Gill Sans MT"/>
                <a:cs typeface="Gill Sans MT"/>
              </a:rPr>
              <a:t> </a:t>
            </a:r>
            <a:r>
              <a:rPr sz="2400" spc="175" dirty="0">
                <a:solidFill>
                  <a:srgbClr val="FFFFFF"/>
                </a:solidFill>
                <a:latin typeface="Gill Sans MT"/>
                <a:cs typeface="Gill Sans MT"/>
              </a:rPr>
              <a:t>system  </a:t>
            </a:r>
            <a:r>
              <a:rPr sz="2400" spc="200" dirty="0">
                <a:solidFill>
                  <a:srgbClr val="FFFFFF"/>
                </a:solidFill>
                <a:latin typeface="Gill Sans MT"/>
                <a:cs typeface="Gill Sans MT"/>
              </a:rPr>
              <a:t>can</a:t>
            </a:r>
            <a:r>
              <a:rPr sz="2400" spc="-75" dirty="0">
                <a:solidFill>
                  <a:srgbClr val="FFFFFF"/>
                </a:solidFill>
                <a:latin typeface="Gill Sans MT"/>
                <a:cs typeface="Gill Sans MT"/>
              </a:rPr>
              <a:t> </a:t>
            </a:r>
            <a:r>
              <a:rPr sz="2400" spc="125" dirty="0">
                <a:solidFill>
                  <a:srgbClr val="FFFFFF"/>
                </a:solidFill>
                <a:latin typeface="Gill Sans MT"/>
                <a:cs typeface="Gill Sans MT"/>
              </a:rPr>
              <a:t>be</a:t>
            </a:r>
            <a:r>
              <a:rPr sz="2400" spc="-75" dirty="0">
                <a:solidFill>
                  <a:srgbClr val="FFFFFF"/>
                </a:solidFill>
                <a:latin typeface="Gill Sans MT"/>
                <a:cs typeface="Gill Sans MT"/>
              </a:rPr>
              <a:t> </a:t>
            </a:r>
            <a:r>
              <a:rPr sz="2400" spc="165" dirty="0">
                <a:solidFill>
                  <a:srgbClr val="FFFFFF"/>
                </a:solidFill>
                <a:latin typeface="Gill Sans MT"/>
                <a:cs typeface="Gill Sans MT"/>
              </a:rPr>
              <a:t>used</a:t>
            </a:r>
            <a:r>
              <a:rPr sz="2400" spc="-75" dirty="0">
                <a:solidFill>
                  <a:srgbClr val="FFFFFF"/>
                </a:solidFill>
                <a:latin typeface="Gill Sans MT"/>
                <a:cs typeface="Gill Sans MT"/>
              </a:rPr>
              <a:t> </a:t>
            </a:r>
            <a:r>
              <a:rPr sz="2400" spc="5" dirty="0">
                <a:solidFill>
                  <a:srgbClr val="FFFFFF"/>
                </a:solidFill>
                <a:latin typeface="Gill Sans MT"/>
                <a:cs typeface="Gill Sans MT"/>
              </a:rPr>
              <a:t>to</a:t>
            </a:r>
            <a:r>
              <a:rPr sz="2400" spc="-75" dirty="0">
                <a:solidFill>
                  <a:srgbClr val="FFFFFF"/>
                </a:solidFill>
                <a:latin typeface="Gill Sans MT"/>
                <a:cs typeface="Gill Sans MT"/>
              </a:rPr>
              <a:t> </a:t>
            </a:r>
            <a:r>
              <a:rPr sz="2400" spc="140" dirty="0">
                <a:solidFill>
                  <a:srgbClr val="FFFFFF"/>
                </a:solidFill>
                <a:latin typeface="Gill Sans MT"/>
                <a:cs typeface="Gill Sans MT"/>
              </a:rPr>
              <a:t>calculate</a:t>
            </a:r>
            <a:r>
              <a:rPr sz="2400" spc="-75" dirty="0">
                <a:solidFill>
                  <a:srgbClr val="FFFFFF"/>
                </a:solidFill>
                <a:latin typeface="Gill Sans MT"/>
                <a:cs typeface="Gill Sans MT"/>
              </a:rPr>
              <a:t> </a:t>
            </a:r>
            <a:r>
              <a:rPr sz="2400" spc="75" dirty="0">
                <a:solidFill>
                  <a:srgbClr val="FFFFFF"/>
                </a:solidFill>
                <a:latin typeface="Gill Sans MT"/>
                <a:cs typeface="Gill Sans MT"/>
              </a:rPr>
              <a:t>the</a:t>
            </a:r>
            <a:r>
              <a:rPr sz="2400" spc="-75" dirty="0">
                <a:solidFill>
                  <a:srgbClr val="FFFFFF"/>
                </a:solidFill>
                <a:latin typeface="Gill Sans MT"/>
                <a:cs typeface="Gill Sans MT"/>
              </a:rPr>
              <a:t> </a:t>
            </a:r>
            <a:r>
              <a:rPr sz="2400" spc="65" dirty="0">
                <a:solidFill>
                  <a:srgbClr val="FFFFFF"/>
                </a:solidFill>
                <a:latin typeface="Gill Sans MT"/>
                <a:cs typeface="Gill Sans MT"/>
              </a:rPr>
              <a:t>relative</a:t>
            </a:r>
            <a:r>
              <a:rPr sz="2400" spc="-75" dirty="0">
                <a:solidFill>
                  <a:srgbClr val="FFFFFF"/>
                </a:solidFill>
                <a:latin typeface="Gill Sans MT"/>
                <a:cs typeface="Gill Sans MT"/>
              </a:rPr>
              <a:t> </a:t>
            </a:r>
            <a:r>
              <a:rPr sz="2400" spc="100" dirty="0">
                <a:solidFill>
                  <a:srgbClr val="FFFFFF"/>
                </a:solidFill>
                <a:latin typeface="Gill Sans MT"/>
                <a:cs typeface="Gill Sans MT"/>
              </a:rPr>
              <a:t>skill</a:t>
            </a:r>
            <a:r>
              <a:rPr sz="2400" spc="-75" dirty="0">
                <a:solidFill>
                  <a:srgbClr val="FFFFFF"/>
                </a:solidFill>
                <a:latin typeface="Gill Sans MT"/>
                <a:cs typeface="Gill Sans MT"/>
              </a:rPr>
              <a:t> </a:t>
            </a:r>
            <a:r>
              <a:rPr sz="2400" spc="175" dirty="0">
                <a:solidFill>
                  <a:srgbClr val="FFFFFF"/>
                </a:solidFill>
                <a:latin typeface="Gill Sans MT"/>
                <a:cs typeface="Gill Sans MT"/>
              </a:rPr>
              <a:t>and</a:t>
            </a:r>
            <a:r>
              <a:rPr sz="2400" spc="-75" dirty="0">
                <a:solidFill>
                  <a:srgbClr val="FFFFFF"/>
                </a:solidFill>
                <a:latin typeface="Gill Sans MT"/>
                <a:cs typeface="Gill Sans MT"/>
              </a:rPr>
              <a:t> </a:t>
            </a:r>
            <a:r>
              <a:rPr sz="2400" spc="100" dirty="0">
                <a:solidFill>
                  <a:srgbClr val="FFFFFF"/>
                </a:solidFill>
                <a:latin typeface="Gill Sans MT"/>
                <a:cs typeface="Gill Sans MT"/>
              </a:rPr>
              <a:t>quality</a:t>
            </a:r>
            <a:r>
              <a:rPr sz="2400" spc="-75" dirty="0">
                <a:solidFill>
                  <a:srgbClr val="FFFFFF"/>
                </a:solidFill>
                <a:latin typeface="Gill Sans MT"/>
                <a:cs typeface="Gill Sans MT"/>
              </a:rPr>
              <a:t> </a:t>
            </a:r>
            <a:r>
              <a:rPr sz="2400" spc="130" dirty="0">
                <a:solidFill>
                  <a:srgbClr val="FFFFFF"/>
                </a:solidFill>
                <a:latin typeface="Gill Sans MT"/>
                <a:cs typeface="Gill Sans MT"/>
              </a:rPr>
              <a:t>of</a:t>
            </a:r>
            <a:r>
              <a:rPr sz="2400" spc="-75" dirty="0">
                <a:solidFill>
                  <a:srgbClr val="FFFFFF"/>
                </a:solidFill>
                <a:latin typeface="Gill Sans MT"/>
                <a:cs typeface="Gill Sans MT"/>
              </a:rPr>
              <a:t> </a:t>
            </a:r>
            <a:r>
              <a:rPr sz="2400" spc="185" dirty="0">
                <a:solidFill>
                  <a:srgbClr val="FFFFFF"/>
                </a:solidFill>
                <a:latin typeface="Gill Sans MT"/>
                <a:cs typeface="Gill Sans MT"/>
              </a:rPr>
              <a:t>teams</a:t>
            </a:r>
            <a:r>
              <a:rPr sz="2400" spc="-75" dirty="0">
                <a:solidFill>
                  <a:srgbClr val="FFFFFF"/>
                </a:solidFill>
                <a:latin typeface="Gill Sans MT"/>
                <a:cs typeface="Gill Sans MT"/>
              </a:rPr>
              <a:t> </a:t>
            </a:r>
            <a:r>
              <a:rPr sz="2400" spc="85" dirty="0">
                <a:solidFill>
                  <a:srgbClr val="FFFFFF"/>
                </a:solidFill>
                <a:latin typeface="Gill Sans MT"/>
                <a:cs typeface="Gill Sans MT"/>
              </a:rPr>
              <a:t>in</a:t>
            </a:r>
            <a:r>
              <a:rPr sz="2400" spc="-75" dirty="0">
                <a:solidFill>
                  <a:srgbClr val="FFFFFF"/>
                </a:solidFill>
                <a:latin typeface="Gill Sans MT"/>
                <a:cs typeface="Gill Sans MT"/>
              </a:rPr>
              <a:t> </a:t>
            </a:r>
            <a:r>
              <a:rPr sz="2400" spc="275" dirty="0">
                <a:solidFill>
                  <a:srgbClr val="FFFFFF"/>
                </a:solidFill>
                <a:latin typeface="Gill Sans MT"/>
                <a:cs typeface="Gill Sans MT"/>
              </a:rPr>
              <a:t>a  </a:t>
            </a:r>
            <a:r>
              <a:rPr sz="2400" spc="155" dirty="0">
                <a:solidFill>
                  <a:srgbClr val="FFFFFF"/>
                </a:solidFill>
                <a:latin typeface="Gill Sans MT"/>
                <a:cs typeface="Gill Sans MT"/>
              </a:rPr>
              <a:t>league.</a:t>
            </a:r>
            <a:r>
              <a:rPr sz="2400" spc="-80" dirty="0">
                <a:solidFill>
                  <a:srgbClr val="FFFFFF"/>
                </a:solidFill>
                <a:latin typeface="Gill Sans MT"/>
                <a:cs typeface="Gill Sans MT"/>
              </a:rPr>
              <a:t> </a:t>
            </a:r>
            <a:r>
              <a:rPr sz="2400" spc="185" dirty="0">
                <a:solidFill>
                  <a:srgbClr val="FFFFFF"/>
                </a:solidFill>
                <a:latin typeface="Gill Sans MT"/>
                <a:cs typeface="Gill Sans MT"/>
              </a:rPr>
              <a:t>Each</a:t>
            </a:r>
            <a:r>
              <a:rPr sz="2400" spc="-80" dirty="0">
                <a:solidFill>
                  <a:srgbClr val="FFFFFF"/>
                </a:solidFill>
                <a:latin typeface="Gill Sans MT"/>
                <a:cs typeface="Gill Sans MT"/>
              </a:rPr>
              <a:t> </a:t>
            </a:r>
            <a:r>
              <a:rPr sz="2400" spc="155" dirty="0">
                <a:solidFill>
                  <a:srgbClr val="FFFFFF"/>
                </a:solidFill>
                <a:latin typeface="Gill Sans MT"/>
                <a:cs typeface="Gill Sans MT"/>
              </a:rPr>
              <a:t>team</a:t>
            </a:r>
            <a:r>
              <a:rPr sz="2400" spc="-80" dirty="0">
                <a:solidFill>
                  <a:srgbClr val="FFFFFF"/>
                </a:solidFill>
                <a:latin typeface="Gill Sans MT"/>
                <a:cs typeface="Gill Sans MT"/>
              </a:rPr>
              <a:t> </a:t>
            </a:r>
            <a:r>
              <a:rPr sz="2400" spc="55" dirty="0">
                <a:solidFill>
                  <a:srgbClr val="FFFFFF"/>
                </a:solidFill>
                <a:latin typeface="Gill Sans MT"/>
                <a:cs typeface="Gill Sans MT"/>
              </a:rPr>
              <a:t>will</a:t>
            </a:r>
            <a:r>
              <a:rPr sz="2400" spc="-80" dirty="0">
                <a:solidFill>
                  <a:srgbClr val="FFFFFF"/>
                </a:solidFill>
                <a:latin typeface="Gill Sans MT"/>
                <a:cs typeface="Gill Sans MT"/>
              </a:rPr>
              <a:t> </a:t>
            </a:r>
            <a:r>
              <a:rPr sz="2400" spc="80" dirty="0">
                <a:solidFill>
                  <a:srgbClr val="FFFFFF"/>
                </a:solidFill>
                <a:latin typeface="Gill Sans MT"/>
                <a:cs typeface="Gill Sans MT"/>
              </a:rPr>
              <a:t>start</a:t>
            </a:r>
            <a:r>
              <a:rPr sz="2400" spc="-80" dirty="0">
                <a:solidFill>
                  <a:srgbClr val="FFFFFF"/>
                </a:solidFill>
                <a:latin typeface="Gill Sans MT"/>
                <a:cs typeface="Gill Sans MT"/>
              </a:rPr>
              <a:t> </a:t>
            </a:r>
            <a:r>
              <a:rPr sz="2400" spc="55" dirty="0">
                <a:solidFill>
                  <a:srgbClr val="FFFFFF"/>
                </a:solidFill>
                <a:latin typeface="Gill Sans MT"/>
                <a:cs typeface="Gill Sans MT"/>
              </a:rPr>
              <a:t>with</a:t>
            </a:r>
            <a:r>
              <a:rPr sz="2400" spc="-80" dirty="0">
                <a:solidFill>
                  <a:srgbClr val="FFFFFF"/>
                </a:solidFill>
                <a:latin typeface="Gill Sans MT"/>
                <a:cs typeface="Gill Sans MT"/>
              </a:rPr>
              <a:t> </a:t>
            </a:r>
            <a:r>
              <a:rPr sz="2400" spc="75" dirty="0">
                <a:solidFill>
                  <a:srgbClr val="FFFFFF"/>
                </a:solidFill>
                <a:latin typeface="Gill Sans MT"/>
                <a:cs typeface="Gill Sans MT"/>
              </a:rPr>
              <a:t>the</a:t>
            </a:r>
            <a:r>
              <a:rPr sz="2400" spc="-80" dirty="0">
                <a:solidFill>
                  <a:srgbClr val="FFFFFF"/>
                </a:solidFill>
                <a:latin typeface="Gill Sans MT"/>
                <a:cs typeface="Gill Sans MT"/>
              </a:rPr>
              <a:t> </a:t>
            </a:r>
            <a:r>
              <a:rPr sz="2400" spc="235" dirty="0">
                <a:solidFill>
                  <a:srgbClr val="FFFFFF"/>
                </a:solidFill>
                <a:latin typeface="Gill Sans MT"/>
                <a:cs typeface="Gill Sans MT"/>
              </a:rPr>
              <a:t>same</a:t>
            </a:r>
            <a:r>
              <a:rPr sz="2400" spc="-80" dirty="0">
                <a:solidFill>
                  <a:srgbClr val="FFFFFF"/>
                </a:solidFill>
                <a:latin typeface="Gill Sans MT"/>
                <a:cs typeface="Gill Sans MT"/>
              </a:rPr>
              <a:t> </a:t>
            </a:r>
            <a:r>
              <a:rPr sz="2400" spc="80" dirty="0">
                <a:solidFill>
                  <a:srgbClr val="FFFFFF"/>
                </a:solidFill>
                <a:latin typeface="Gill Sans MT"/>
                <a:cs typeface="Gill Sans MT"/>
              </a:rPr>
              <a:t>Elo</a:t>
            </a:r>
            <a:r>
              <a:rPr sz="2400" spc="-80" dirty="0">
                <a:solidFill>
                  <a:srgbClr val="FFFFFF"/>
                </a:solidFill>
                <a:latin typeface="Gill Sans MT"/>
                <a:cs typeface="Gill Sans MT"/>
              </a:rPr>
              <a:t> </a:t>
            </a:r>
            <a:r>
              <a:rPr sz="2400" spc="100" dirty="0">
                <a:solidFill>
                  <a:srgbClr val="FFFFFF"/>
                </a:solidFill>
                <a:latin typeface="Gill Sans MT"/>
                <a:cs typeface="Gill Sans MT"/>
              </a:rPr>
              <a:t>rating</a:t>
            </a:r>
            <a:r>
              <a:rPr sz="2400" spc="-80" dirty="0">
                <a:solidFill>
                  <a:srgbClr val="FFFFFF"/>
                </a:solidFill>
                <a:latin typeface="Gill Sans MT"/>
                <a:cs typeface="Gill Sans MT"/>
              </a:rPr>
              <a:t> </a:t>
            </a:r>
            <a:r>
              <a:rPr sz="2400" spc="175" dirty="0">
                <a:solidFill>
                  <a:srgbClr val="FFFFFF"/>
                </a:solidFill>
                <a:latin typeface="Gill Sans MT"/>
                <a:cs typeface="Gill Sans MT"/>
              </a:rPr>
              <a:t>and</a:t>
            </a:r>
            <a:r>
              <a:rPr sz="2400" spc="-80" dirty="0">
                <a:solidFill>
                  <a:srgbClr val="FFFFFF"/>
                </a:solidFill>
                <a:latin typeface="Gill Sans MT"/>
                <a:cs typeface="Gill Sans MT"/>
              </a:rPr>
              <a:t> </a:t>
            </a:r>
            <a:r>
              <a:rPr sz="2400" spc="15" dirty="0">
                <a:solidFill>
                  <a:srgbClr val="FFFFFF"/>
                </a:solidFill>
                <a:latin typeface="Gill Sans MT"/>
                <a:cs typeface="Gill Sans MT"/>
              </a:rPr>
              <a:t>it</a:t>
            </a:r>
            <a:r>
              <a:rPr sz="2400" spc="-80" dirty="0">
                <a:solidFill>
                  <a:srgbClr val="FFFFFF"/>
                </a:solidFill>
                <a:latin typeface="Gill Sans MT"/>
                <a:cs typeface="Gill Sans MT"/>
              </a:rPr>
              <a:t> </a:t>
            </a:r>
            <a:r>
              <a:rPr sz="2400" spc="55" dirty="0">
                <a:solidFill>
                  <a:srgbClr val="FFFFFF"/>
                </a:solidFill>
                <a:latin typeface="Gill Sans MT"/>
                <a:cs typeface="Gill Sans MT"/>
              </a:rPr>
              <a:t>will</a:t>
            </a:r>
            <a:r>
              <a:rPr sz="2400" spc="-80" dirty="0">
                <a:solidFill>
                  <a:srgbClr val="FFFFFF"/>
                </a:solidFill>
                <a:latin typeface="Gill Sans MT"/>
                <a:cs typeface="Gill Sans MT"/>
              </a:rPr>
              <a:t> </a:t>
            </a:r>
            <a:r>
              <a:rPr sz="2400" spc="125" dirty="0">
                <a:solidFill>
                  <a:srgbClr val="FFFFFF"/>
                </a:solidFill>
                <a:latin typeface="Gill Sans MT"/>
                <a:cs typeface="Gill Sans MT"/>
              </a:rPr>
              <a:t>be  updated</a:t>
            </a:r>
            <a:r>
              <a:rPr sz="2400" spc="-80" dirty="0">
                <a:solidFill>
                  <a:srgbClr val="FFFFFF"/>
                </a:solidFill>
                <a:latin typeface="Gill Sans MT"/>
                <a:cs typeface="Gill Sans MT"/>
              </a:rPr>
              <a:t> </a:t>
            </a:r>
            <a:r>
              <a:rPr sz="2400" spc="55" dirty="0">
                <a:solidFill>
                  <a:srgbClr val="FFFFFF"/>
                </a:solidFill>
                <a:latin typeface="Gill Sans MT"/>
                <a:cs typeface="Gill Sans MT"/>
              </a:rPr>
              <a:t>with</a:t>
            </a:r>
            <a:r>
              <a:rPr sz="2400" spc="-80" dirty="0">
                <a:solidFill>
                  <a:srgbClr val="FFFFFF"/>
                </a:solidFill>
                <a:latin typeface="Gill Sans MT"/>
                <a:cs typeface="Gill Sans MT"/>
              </a:rPr>
              <a:t> </a:t>
            </a:r>
            <a:r>
              <a:rPr sz="2400" spc="175" dirty="0">
                <a:solidFill>
                  <a:srgbClr val="FFFFFF"/>
                </a:solidFill>
                <a:latin typeface="Gill Sans MT"/>
                <a:cs typeface="Gill Sans MT"/>
              </a:rPr>
              <a:t>each</a:t>
            </a:r>
            <a:r>
              <a:rPr sz="2400" spc="-80" dirty="0">
                <a:solidFill>
                  <a:srgbClr val="FFFFFF"/>
                </a:solidFill>
                <a:latin typeface="Gill Sans MT"/>
                <a:cs typeface="Gill Sans MT"/>
              </a:rPr>
              <a:t> </a:t>
            </a:r>
            <a:r>
              <a:rPr sz="2400" spc="235" dirty="0">
                <a:solidFill>
                  <a:srgbClr val="FFFFFF"/>
                </a:solidFill>
                <a:latin typeface="Gill Sans MT"/>
                <a:cs typeface="Gill Sans MT"/>
              </a:rPr>
              <a:t>game</a:t>
            </a:r>
            <a:r>
              <a:rPr sz="2400" spc="-80" dirty="0">
                <a:solidFill>
                  <a:srgbClr val="FFFFFF"/>
                </a:solidFill>
                <a:latin typeface="Gill Sans MT"/>
                <a:cs typeface="Gill Sans MT"/>
              </a:rPr>
              <a:t> </a:t>
            </a:r>
            <a:r>
              <a:rPr sz="2400" spc="275" dirty="0">
                <a:solidFill>
                  <a:srgbClr val="FFFFFF"/>
                </a:solidFill>
                <a:latin typeface="Gill Sans MT"/>
                <a:cs typeface="Gill Sans MT"/>
              </a:rPr>
              <a:t>a</a:t>
            </a:r>
            <a:r>
              <a:rPr sz="2400" spc="-80" dirty="0">
                <a:solidFill>
                  <a:srgbClr val="FFFFFF"/>
                </a:solidFill>
                <a:latin typeface="Gill Sans MT"/>
                <a:cs typeface="Gill Sans MT"/>
              </a:rPr>
              <a:t> </a:t>
            </a:r>
            <a:r>
              <a:rPr sz="2400" spc="155" dirty="0">
                <a:solidFill>
                  <a:srgbClr val="FFFFFF"/>
                </a:solidFill>
                <a:latin typeface="Gill Sans MT"/>
                <a:cs typeface="Gill Sans MT"/>
              </a:rPr>
              <a:t>team</a:t>
            </a:r>
            <a:r>
              <a:rPr sz="2400" spc="-80" dirty="0">
                <a:solidFill>
                  <a:srgbClr val="FFFFFF"/>
                </a:solidFill>
                <a:latin typeface="Gill Sans MT"/>
                <a:cs typeface="Gill Sans MT"/>
              </a:rPr>
              <a:t> </a:t>
            </a:r>
            <a:r>
              <a:rPr sz="2400" spc="155" dirty="0">
                <a:solidFill>
                  <a:srgbClr val="FFFFFF"/>
                </a:solidFill>
                <a:latin typeface="Gill Sans MT"/>
                <a:cs typeface="Gill Sans MT"/>
              </a:rPr>
              <a:t>plays.</a:t>
            </a:r>
            <a:endParaRPr sz="2400">
              <a:latin typeface="Gill Sans MT"/>
              <a:cs typeface="Gill Sans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377D43-B563-423E-A5E8-B27A62536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58" y="419100"/>
            <a:ext cx="18286778" cy="9524999"/>
          </a:xfrm>
          <a:prstGeom prst="rect">
            <a:avLst/>
          </a:prstGeom>
        </p:spPr>
      </p:pic>
    </p:spTree>
    <p:extLst>
      <p:ext uri="{BB962C8B-B14F-4D97-AF65-F5344CB8AC3E}">
        <p14:creationId xmlns:p14="http://schemas.microsoft.com/office/powerpoint/2010/main" val="19208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F0F0F"/>
          </a:solidFill>
        </p:spPr>
        <p:txBody>
          <a:bodyPr wrap="square" lIns="0" tIns="0" rIns="0" bIns="0" rtlCol="0"/>
          <a:lstStyle/>
          <a:p>
            <a:endParaRPr/>
          </a:p>
        </p:txBody>
      </p:sp>
      <p:sp>
        <p:nvSpPr>
          <p:cNvPr id="3" name="object 3"/>
          <p:cNvSpPr/>
          <p:nvPr/>
        </p:nvSpPr>
        <p:spPr>
          <a:xfrm>
            <a:off x="12421127" y="851487"/>
            <a:ext cx="5164833" cy="7465421"/>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016000" y="968375"/>
            <a:ext cx="9607550" cy="939800"/>
          </a:xfrm>
          <a:prstGeom prst="rect">
            <a:avLst/>
          </a:prstGeom>
        </p:spPr>
        <p:txBody>
          <a:bodyPr vert="horz" wrap="square" lIns="0" tIns="12700" rIns="0" bIns="0" rtlCol="0">
            <a:spAutoFit/>
          </a:bodyPr>
          <a:lstStyle/>
          <a:p>
            <a:pPr marL="12700">
              <a:lnSpc>
                <a:spcPct val="100000"/>
              </a:lnSpc>
              <a:spcBef>
                <a:spcPts val="100"/>
              </a:spcBef>
            </a:pPr>
            <a:r>
              <a:rPr sz="6000" b="1" spc="-135" dirty="0">
                <a:latin typeface="Gill Sans MT"/>
                <a:cs typeface="Gill Sans MT"/>
              </a:rPr>
              <a:t>Recent </a:t>
            </a:r>
            <a:r>
              <a:rPr sz="6000" b="1" spc="-300" dirty="0">
                <a:latin typeface="Gill Sans MT"/>
                <a:cs typeface="Gill Sans MT"/>
              </a:rPr>
              <a:t>Team</a:t>
            </a:r>
            <a:r>
              <a:rPr sz="6000" b="1" spc="-240" dirty="0">
                <a:latin typeface="Gill Sans MT"/>
                <a:cs typeface="Gill Sans MT"/>
              </a:rPr>
              <a:t> </a:t>
            </a:r>
            <a:r>
              <a:rPr sz="6000" b="1" spc="-90" dirty="0">
                <a:latin typeface="Gill Sans MT"/>
                <a:cs typeface="Gill Sans MT"/>
              </a:rPr>
              <a:t>Performances</a:t>
            </a:r>
            <a:endParaRPr sz="6000">
              <a:latin typeface="Gill Sans MT"/>
              <a:cs typeface="Gill Sans MT"/>
            </a:endParaRPr>
          </a:p>
        </p:txBody>
      </p:sp>
      <p:sp>
        <p:nvSpPr>
          <p:cNvPr id="5" name="object 5"/>
          <p:cNvSpPr txBox="1"/>
          <p:nvPr/>
        </p:nvSpPr>
        <p:spPr>
          <a:xfrm>
            <a:off x="1016000" y="2670551"/>
            <a:ext cx="8897620" cy="6311900"/>
          </a:xfrm>
          <a:prstGeom prst="rect">
            <a:avLst/>
          </a:prstGeom>
        </p:spPr>
        <p:txBody>
          <a:bodyPr vert="horz" wrap="square" lIns="0" tIns="12700" rIns="0" bIns="0" rtlCol="0">
            <a:spAutoFit/>
          </a:bodyPr>
          <a:lstStyle/>
          <a:p>
            <a:pPr marL="12700" marR="5080">
              <a:lnSpc>
                <a:spcPct val="114599"/>
              </a:lnSpc>
              <a:spcBef>
                <a:spcPts val="100"/>
              </a:spcBef>
            </a:pPr>
            <a:r>
              <a:rPr sz="2400" spc="25" dirty="0">
                <a:solidFill>
                  <a:srgbClr val="FFFFFF"/>
                </a:solidFill>
                <a:latin typeface="Gill Sans MT"/>
                <a:cs typeface="Gill Sans MT"/>
              </a:rPr>
              <a:t>How </a:t>
            </a:r>
            <a:r>
              <a:rPr sz="2400" spc="275" dirty="0">
                <a:solidFill>
                  <a:srgbClr val="FFFFFF"/>
                </a:solidFill>
                <a:latin typeface="Gill Sans MT"/>
                <a:cs typeface="Gill Sans MT"/>
              </a:rPr>
              <a:t>a </a:t>
            </a:r>
            <a:r>
              <a:rPr sz="2400" spc="155" dirty="0">
                <a:solidFill>
                  <a:srgbClr val="FFFFFF"/>
                </a:solidFill>
                <a:latin typeface="Gill Sans MT"/>
                <a:cs typeface="Gill Sans MT"/>
              </a:rPr>
              <a:t>team </a:t>
            </a:r>
            <a:r>
              <a:rPr sz="2400" spc="229" dirty="0">
                <a:solidFill>
                  <a:srgbClr val="FFFFFF"/>
                </a:solidFill>
                <a:latin typeface="Gill Sans MT"/>
                <a:cs typeface="Gill Sans MT"/>
              </a:rPr>
              <a:t>has </a:t>
            </a:r>
            <a:r>
              <a:rPr sz="2400" spc="125" dirty="0">
                <a:solidFill>
                  <a:srgbClr val="FFFFFF"/>
                </a:solidFill>
                <a:latin typeface="Gill Sans MT"/>
                <a:cs typeface="Gill Sans MT"/>
              </a:rPr>
              <a:t>been </a:t>
            </a:r>
            <a:r>
              <a:rPr sz="2400" spc="100" dirty="0">
                <a:solidFill>
                  <a:srgbClr val="FFFFFF"/>
                </a:solidFill>
                <a:latin typeface="Gill Sans MT"/>
                <a:cs typeface="Gill Sans MT"/>
              </a:rPr>
              <a:t>performing </a:t>
            </a:r>
            <a:r>
              <a:rPr sz="2400" spc="65" dirty="0">
                <a:solidFill>
                  <a:srgbClr val="FFFFFF"/>
                </a:solidFill>
                <a:latin typeface="Gill Sans MT"/>
                <a:cs typeface="Gill Sans MT"/>
              </a:rPr>
              <a:t>recently </a:t>
            </a:r>
            <a:r>
              <a:rPr sz="2400" spc="180" dirty="0">
                <a:solidFill>
                  <a:srgbClr val="FFFFFF"/>
                </a:solidFill>
                <a:latin typeface="Gill Sans MT"/>
                <a:cs typeface="Gill Sans MT"/>
              </a:rPr>
              <a:t>is </a:t>
            </a:r>
            <a:r>
              <a:rPr sz="2400" spc="65" dirty="0">
                <a:solidFill>
                  <a:srgbClr val="FFFFFF"/>
                </a:solidFill>
                <a:latin typeface="Gill Sans MT"/>
                <a:cs typeface="Gill Sans MT"/>
              </a:rPr>
              <a:t>likely </a:t>
            </a:r>
            <a:r>
              <a:rPr sz="2400" spc="275" dirty="0">
                <a:solidFill>
                  <a:srgbClr val="FFFFFF"/>
                </a:solidFill>
                <a:latin typeface="Gill Sans MT"/>
                <a:cs typeface="Gill Sans MT"/>
              </a:rPr>
              <a:t>a </a:t>
            </a:r>
            <a:r>
              <a:rPr sz="2400" spc="130" dirty="0">
                <a:solidFill>
                  <a:srgbClr val="FFFFFF"/>
                </a:solidFill>
                <a:latin typeface="Gill Sans MT"/>
                <a:cs typeface="Gill Sans MT"/>
              </a:rPr>
              <a:t>good  </a:t>
            </a:r>
            <a:r>
              <a:rPr sz="2400" spc="75" dirty="0">
                <a:solidFill>
                  <a:srgbClr val="FFFFFF"/>
                </a:solidFill>
                <a:latin typeface="Gill Sans MT"/>
                <a:cs typeface="Gill Sans MT"/>
              </a:rPr>
              <a:t>indicator</a:t>
            </a:r>
            <a:r>
              <a:rPr sz="2400" spc="-75" dirty="0">
                <a:solidFill>
                  <a:srgbClr val="FFFFFF"/>
                </a:solidFill>
                <a:latin typeface="Gill Sans MT"/>
                <a:cs typeface="Gill Sans MT"/>
              </a:rPr>
              <a:t> </a:t>
            </a:r>
            <a:r>
              <a:rPr sz="2400" spc="130" dirty="0">
                <a:solidFill>
                  <a:srgbClr val="FFFFFF"/>
                </a:solidFill>
                <a:latin typeface="Gill Sans MT"/>
                <a:cs typeface="Gill Sans MT"/>
              </a:rPr>
              <a:t>of</a:t>
            </a:r>
            <a:r>
              <a:rPr sz="2400" spc="-75" dirty="0">
                <a:solidFill>
                  <a:srgbClr val="FFFFFF"/>
                </a:solidFill>
                <a:latin typeface="Gill Sans MT"/>
                <a:cs typeface="Gill Sans MT"/>
              </a:rPr>
              <a:t> </a:t>
            </a:r>
            <a:r>
              <a:rPr sz="2400" spc="75" dirty="0">
                <a:solidFill>
                  <a:srgbClr val="FFFFFF"/>
                </a:solidFill>
                <a:latin typeface="Gill Sans MT"/>
                <a:cs typeface="Gill Sans MT"/>
              </a:rPr>
              <a:t>how</a:t>
            </a:r>
            <a:r>
              <a:rPr sz="2400" spc="-75" dirty="0">
                <a:solidFill>
                  <a:srgbClr val="FFFFFF"/>
                </a:solidFill>
                <a:latin typeface="Gill Sans MT"/>
                <a:cs typeface="Gill Sans MT"/>
              </a:rPr>
              <a:t> </a:t>
            </a:r>
            <a:r>
              <a:rPr sz="2400" spc="75" dirty="0">
                <a:solidFill>
                  <a:srgbClr val="FFFFFF"/>
                </a:solidFill>
                <a:latin typeface="Gill Sans MT"/>
                <a:cs typeface="Gill Sans MT"/>
              </a:rPr>
              <a:t>they</a:t>
            </a:r>
            <a:r>
              <a:rPr sz="2400" spc="-75" dirty="0">
                <a:solidFill>
                  <a:srgbClr val="FFFFFF"/>
                </a:solidFill>
                <a:latin typeface="Gill Sans MT"/>
                <a:cs typeface="Gill Sans MT"/>
              </a:rPr>
              <a:t> </a:t>
            </a:r>
            <a:r>
              <a:rPr sz="2400" spc="55" dirty="0">
                <a:solidFill>
                  <a:srgbClr val="FFFFFF"/>
                </a:solidFill>
                <a:latin typeface="Gill Sans MT"/>
                <a:cs typeface="Gill Sans MT"/>
              </a:rPr>
              <a:t>will</a:t>
            </a:r>
            <a:r>
              <a:rPr sz="2400" spc="-75" dirty="0">
                <a:solidFill>
                  <a:srgbClr val="FFFFFF"/>
                </a:solidFill>
                <a:latin typeface="Gill Sans MT"/>
                <a:cs typeface="Gill Sans MT"/>
              </a:rPr>
              <a:t> </a:t>
            </a:r>
            <a:r>
              <a:rPr sz="2400" spc="65" dirty="0">
                <a:solidFill>
                  <a:srgbClr val="FFFFFF"/>
                </a:solidFill>
                <a:latin typeface="Gill Sans MT"/>
                <a:cs typeface="Gill Sans MT"/>
              </a:rPr>
              <a:t>perform</a:t>
            </a:r>
            <a:r>
              <a:rPr sz="2400" spc="-75" dirty="0">
                <a:solidFill>
                  <a:srgbClr val="FFFFFF"/>
                </a:solidFill>
                <a:latin typeface="Gill Sans MT"/>
                <a:cs typeface="Gill Sans MT"/>
              </a:rPr>
              <a:t> </a:t>
            </a:r>
            <a:r>
              <a:rPr sz="2400" spc="85" dirty="0">
                <a:solidFill>
                  <a:srgbClr val="FFFFFF"/>
                </a:solidFill>
                <a:latin typeface="Gill Sans MT"/>
                <a:cs typeface="Gill Sans MT"/>
              </a:rPr>
              <a:t>in</a:t>
            </a:r>
            <a:r>
              <a:rPr sz="2400" spc="-75" dirty="0">
                <a:solidFill>
                  <a:srgbClr val="FFFFFF"/>
                </a:solidFill>
                <a:latin typeface="Gill Sans MT"/>
                <a:cs typeface="Gill Sans MT"/>
              </a:rPr>
              <a:t> </a:t>
            </a:r>
            <a:r>
              <a:rPr sz="2400" spc="200" dirty="0">
                <a:solidFill>
                  <a:srgbClr val="FFFFFF"/>
                </a:solidFill>
                <a:latin typeface="Gill Sans MT"/>
                <a:cs typeface="Gill Sans MT"/>
              </a:rPr>
              <a:t>an</a:t>
            </a:r>
            <a:r>
              <a:rPr sz="2400" spc="-75" dirty="0">
                <a:solidFill>
                  <a:srgbClr val="FFFFFF"/>
                </a:solidFill>
                <a:latin typeface="Gill Sans MT"/>
                <a:cs typeface="Gill Sans MT"/>
              </a:rPr>
              <a:t> </a:t>
            </a:r>
            <a:r>
              <a:rPr sz="2400" spc="150" dirty="0">
                <a:solidFill>
                  <a:srgbClr val="FFFFFF"/>
                </a:solidFill>
                <a:latin typeface="Gill Sans MT"/>
                <a:cs typeface="Gill Sans MT"/>
              </a:rPr>
              <a:t>upcoming</a:t>
            </a:r>
            <a:r>
              <a:rPr sz="2400" spc="-75" dirty="0">
                <a:solidFill>
                  <a:srgbClr val="FFFFFF"/>
                </a:solidFill>
                <a:latin typeface="Gill Sans MT"/>
                <a:cs typeface="Gill Sans MT"/>
              </a:rPr>
              <a:t> </a:t>
            </a:r>
            <a:r>
              <a:rPr sz="2400" spc="210" dirty="0">
                <a:solidFill>
                  <a:srgbClr val="FFFFFF"/>
                </a:solidFill>
                <a:latin typeface="Gill Sans MT"/>
                <a:cs typeface="Gill Sans MT"/>
              </a:rPr>
              <a:t>game.</a:t>
            </a:r>
            <a:r>
              <a:rPr sz="2400" spc="-75" dirty="0">
                <a:solidFill>
                  <a:srgbClr val="FFFFFF"/>
                </a:solidFill>
                <a:latin typeface="Gill Sans MT"/>
                <a:cs typeface="Gill Sans MT"/>
              </a:rPr>
              <a:t> </a:t>
            </a:r>
            <a:r>
              <a:rPr sz="2400" spc="90" dirty="0">
                <a:solidFill>
                  <a:srgbClr val="FFFFFF"/>
                </a:solidFill>
                <a:latin typeface="Gill Sans MT"/>
                <a:cs typeface="Gill Sans MT"/>
              </a:rPr>
              <a:t>Thus,</a:t>
            </a:r>
            <a:r>
              <a:rPr sz="2400" spc="-75" dirty="0">
                <a:solidFill>
                  <a:srgbClr val="FFFFFF"/>
                </a:solidFill>
                <a:latin typeface="Gill Sans MT"/>
                <a:cs typeface="Gill Sans MT"/>
              </a:rPr>
              <a:t> </a:t>
            </a:r>
            <a:r>
              <a:rPr sz="2400" spc="40" dirty="0">
                <a:solidFill>
                  <a:srgbClr val="FFFFFF"/>
                </a:solidFill>
                <a:latin typeface="Gill Sans MT"/>
                <a:cs typeface="Gill Sans MT"/>
              </a:rPr>
              <a:t>for  </a:t>
            </a:r>
            <a:r>
              <a:rPr sz="2400" spc="55" dirty="0">
                <a:solidFill>
                  <a:srgbClr val="FFFFFF"/>
                </a:solidFill>
                <a:latin typeface="Gill Sans MT"/>
                <a:cs typeface="Gill Sans MT"/>
              </a:rPr>
              <a:t>every </a:t>
            </a:r>
            <a:r>
              <a:rPr sz="2400" spc="235" dirty="0">
                <a:solidFill>
                  <a:srgbClr val="FFFFFF"/>
                </a:solidFill>
                <a:latin typeface="Gill Sans MT"/>
                <a:cs typeface="Gill Sans MT"/>
              </a:rPr>
              <a:t>game </a:t>
            </a:r>
            <a:r>
              <a:rPr sz="2400" spc="90" dirty="0">
                <a:solidFill>
                  <a:srgbClr val="FFFFFF"/>
                </a:solidFill>
                <a:latin typeface="Gill Sans MT"/>
                <a:cs typeface="Gill Sans MT"/>
              </a:rPr>
              <a:t>we </a:t>
            </a:r>
            <a:r>
              <a:rPr sz="2400" spc="150" dirty="0">
                <a:solidFill>
                  <a:srgbClr val="FFFFFF"/>
                </a:solidFill>
                <a:latin typeface="Gill Sans MT"/>
                <a:cs typeface="Gill Sans MT"/>
              </a:rPr>
              <a:t>have </a:t>
            </a:r>
            <a:r>
              <a:rPr sz="2400" spc="85" dirty="0">
                <a:solidFill>
                  <a:srgbClr val="FFFFFF"/>
                </a:solidFill>
                <a:latin typeface="Gill Sans MT"/>
                <a:cs typeface="Gill Sans MT"/>
              </a:rPr>
              <a:t>in </a:t>
            </a:r>
            <a:r>
              <a:rPr sz="2400" spc="75" dirty="0">
                <a:solidFill>
                  <a:srgbClr val="FFFFFF"/>
                </a:solidFill>
                <a:latin typeface="Gill Sans MT"/>
                <a:cs typeface="Gill Sans MT"/>
              </a:rPr>
              <a:t>the </a:t>
            </a:r>
            <a:r>
              <a:rPr sz="2400" spc="155" dirty="0">
                <a:solidFill>
                  <a:srgbClr val="FFFFFF"/>
                </a:solidFill>
                <a:latin typeface="Gill Sans MT"/>
                <a:cs typeface="Gill Sans MT"/>
              </a:rPr>
              <a:t>team </a:t>
            </a:r>
            <a:r>
              <a:rPr sz="2400" spc="175" dirty="0">
                <a:solidFill>
                  <a:srgbClr val="FFFFFF"/>
                </a:solidFill>
                <a:latin typeface="Gill Sans MT"/>
                <a:cs typeface="Gill Sans MT"/>
              </a:rPr>
              <a:t>stats </a:t>
            </a:r>
            <a:r>
              <a:rPr sz="2400" spc="160" dirty="0">
                <a:solidFill>
                  <a:srgbClr val="FFFFFF"/>
                </a:solidFill>
                <a:latin typeface="Gill Sans MT"/>
                <a:cs typeface="Gill Sans MT"/>
              </a:rPr>
              <a:t>data </a:t>
            </a:r>
            <a:r>
              <a:rPr sz="2400" spc="85" dirty="0">
                <a:solidFill>
                  <a:srgbClr val="FFFFFF"/>
                </a:solidFill>
                <a:latin typeface="Gill Sans MT"/>
                <a:cs typeface="Gill Sans MT"/>
              </a:rPr>
              <a:t>that </a:t>
            </a:r>
            <a:r>
              <a:rPr sz="2400" spc="90" dirty="0">
                <a:solidFill>
                  <a:srgbClr val="FFFFFF"/>
                </a:solidFill>
                <a:latin typeface="Gill Sans MT"/>
                <a:cs typeface="Gill Sans MT"/>
              </a:rPr>
              <a:t>we </a:t>
            </a:r>
            <a:r>
              <a:rPr sz="2400" spc="125" dirty="0">
                <a:solidFill>
                  <a:srgbClr val="FFFFFF"/>
                </a:solidFill>
                <a:latin typeface="Gill Sans MT"/>
                <a:cs typeface="Gill Sans MT"/>
              </a:rPr>
              <a:t>scraped, </a:t>
            </a:r>
            <a:r>
              <a:rPr sz="2400" spc="90" dirty="0">
                <a:solidFill>
                  <a:srgbClr val="FFFFFF"/>
                </a:solidFill>
                <a:latin typeface="Gill Sans MT"/>
                <a:cs typeface="Gill Sans MT"/>
              </a:rPr>
              <a:t>we  </a:t>
            </a:r>
            <a:r>
              <a:rPr sz="2400" spc="55" dirty="0">
                <a:solidFill>
                  <a:srgbClr val="FFFFFF"/>
                </a:solidFill>
                <a:latin typeface="Gill Sans MT"/>
                <a:cs typeface="Gill Sans MT"/>
              </a:rPr>
              <a:t>will </a:t>
            </a:r>
            <a:r>
              <a:rPr sz="2400" spc="105" dirty="0">
                <a:solidFill>
                  <a:srgbClr val="FFFFFF"/>
                </a:solidFill>
                <a:latin typeface="Gill Sans MT"/>
                <a:cs typeface="Gill Sans MT"/>
              </a:rPr>
              <a:t>keep </a:t>
            </a:r>
            <a:r>
              <a:rPr sz="2400" spc="75" dirty="0">
                <a:solidFill>
                  <a:srgbClr val="FFFFFF"/>
                </a:solidFill>
                <a:latin typeface="Gill Sans MT"/>
                <a:cs typeface="Gill Sans MT"/>
              </a:rPr>
              <a:t>track </a:t>
            </a:r>
            <a:r>
              <a:rPr sz="2400" spc="130" dirty="0">
                <a:solidFill>
                  <a:srgbClr val="FFFFFF"/>
                </a:solidFill>
                <a:latin typeface="Gill Sans MT"/>
                <a:cs typeface="Gill Sans MT"/>
              </a:rPr>
              <a:t>of </a:t>
            </a:r>
            <a:r>
              <a:rPr sz="2400" spc="75" dirty="0">
                <a:solidFill>
                  <a:srgbClr val="FFFFFF"/>
                </a:solidFill>
                <a:latin typeface="Gill Sans MT"/>
                <a:cs typeface="Gill Sans MT"/>
              </a:rPr>
              <a:t>the </a:t>
            </a:r>
            <a:r>
              <a:rPr sz="2400" spc="150" dirty="0">
                <a:solidFill>
                  <a:srgbClr val="FFFFFF"/>
                </a:solidFill>
                <a:latin typeface="Gill Sans MT"/>
                <a:cs typeface="Gill Sans MT"/>
              </a:rPr>
              <a:t>sliding </a:t>
            </a:r>
            <a:r>
              <a:rPr sz="2400" spc="175" dirty="0">
                <a:solidFill>
                  <a:srgbClr val="FFFFFF"/>
                </a:solidFill>
                <a:latin typeface="Gill Sans MT"/>
                <a:cs typeface="Gill Sans MT"/>
              </a:rPr>
              <a:t>averages </a:t>
            </a:r>
            <a:r>
              <a:rPr sz="2400" spc="130" dirty="0">
                <a:solidFill>
                  <a:srgbClr val="FFFFFF"/>
                </a:solidFill>
                <a:latin typeface="Gill Sans MT"/>
                <a:cs typeface="Gill Sans MT"/>
              </a:rPr>
              <a:t>of </a:t>
            </a:r>
            <a:r>
              <a:rPr sz="2400" spc="175" dirty="0">
                <a:solidFill>
                  <a:srgbClr val="FFFFFF"/>
                </a:solidFill>
                <a:latin typeface="Gill Sans MT"/>
                <a:cs typeface="Gill Sans MT"/>
              </a:rPr>
              <a:t>each </a:t>
            </a:r>
            <a:r>
              <a:rPr sz="2400" spc="150" dirty="0">
                <a:solidFill>
                  <a:srgbClr val="FFFFFF"/>
                </a:solidFill>
                <a:latin typeface="Gill Sans MT"/>
                <a:cs typeface="Gill Sans MT"/>
              </a:rPr>
              <a:t>team's </a:t>
            </a:r>
            <a:r>
              <a:rPr sz="2400" spc="175" dirty="0">
                <a:solidFill>
                  <a:srgbClr val="FFFFFF"/>
                </a:solidFill>
                <a:latin typeface="Gill Sans MT"/>
                <a:cs typeface="Gill Sans MT"/>
              </a:rPr>
              <a:t>stats </a:t>
            </a:r>
            <a:r>
              <a:rPr sz="2400" spc="25" dirty="0">
                <a:solidFill>
                  <a:srgbClr val="FFFFFF"/>
                </a:solidFill>
                <a:latin typeface="Gill Sans MT"/>
                <a:cs typeface="Gill Sans MT"/>
              </a:rPr>
              <a:t>over  their </a:t>
            </a:r>
            <a:r>
              <a:rPr sz="2400" spc="90" dirty="0">
                <a:solidFill>
                  <a:srgbClr val="FFFFFF"/>
                </a:solidFill>
                <a:latin typeface="Gill Sans MT"/>
                <a:cs typeface="Gill Sans MT"/>
              </a:rPr>
              <a:t>previous </a:t>
            </a:r>
            <a:r>
              <a:rPr sz="2400" spc="140" dirty="0">
                <a:solidFill>
                  <a:srgbClr val="FFFFFF"/>
                </a:solidFill>
                <a:latin typeface="Gill Sans MT"/>
                <a:cs typeface="Gill Sans MT"/>
              </a:rPr>
              <a:t>10</a:t>
            </a:r>
            <a:r>
              <a:rPr sz="2400" spc="-350" dirty="0">
                <a:solidFill>
                  <a:srgbClr val="FFFFFF"/>
                </a:solidFill>
                <a:latin typeface="Gill Sans MT"/>
                <a:cs typeface="Gill Sans MT"/>
              </a:rPr>
              <a:t> </a:t>
            </a:r>
            <a:r>
              <a:rPr sz="2400" spc="225" dirty="0">
                <a:solidFill>
                  <a:srgbClr val="FFFFFF"/>
                </a:solidFill>
                <a:latin typeface="Gill Sans MT"/>
                <a:cs typeface="Gill Sans MT"/>
              </a:rPr>
              <a:t>games.</a:t>
            </a:r>
            <a:endParaRPr sz="2400">
              <a:latin typeface="Gill Sans MT"/>
              <a:cs typeface="Gill Sans MT"/>
            </a:endParaRPr>
          </a:p>
          <a:p>
            <a:pPr>
              <a:lnSpc>
                <a:spcPct val="100000"/>
              </a:lnSpc>
              <a:spcBef>
                <a:spcPts val="20"/>
              </a:spcBef>
            </a:pPr>
            <a:endParaRPr sz="2850">
              <a:latin typeface="Times New Roman"/>
              <a:cs typeface="Times New Roman"/>
            </a:endParaRPr>
          </a:p>
          <a:p>
            <a:pPr marL="12700" marR="1016000">
              <a:lnSpc>
                <a:spcPct val="114599"/>
              </a:lnSpc>
            </a:pPr>
            <a:r>
              <a:rPr sz="2400" spc="75" dirty="0">
                <a:solidFill>
                  <a:srgbClr val="FFFFFF"/>
                </a:solidFill>
                <a:latin typeface="Gill Sans MT"/>
                <a:cs typeface="Gill Sans MT"/>
              </a:rPr>
              <a:t>The </a:t>
            </a:r>
            <a:r>
              <a:rPr sz="2400" spc="105" dirty="0">
                <a:solidFill>
                  <a:srgbClr val="FFFFFF"/>
                </a:solidFill>
                <a:latin typeface="Gill Sans MT"/>
                <a:cs typeface="Gill Sans MT"/>
              </a:rPr>
              <a:t>following </a:t>
            </a:r>
            <a:r>
              <a:rPr sz="2400" spc="80" dirty="0">
                <a:solidFill>
                  <a:srgbClr val="FFFFFF"/>
                </a:solidFill>
                <a:latin typeface="Gill Sans MT"/>
                <a:cs typeface="Gill Sans MT"/>
              </a:rPr>
              <a:t>are </a:t>
            </a:r>
            <a:r>
              <a:rPr sz="2400" spc="75" dirty="0">
                <a:solidFill>
                  <a:srgbClr val="FFFFFF"/>
                </a:solidFill>
                <a:latin typeface="Gill Sans MT"/>
                <a:cs typeface="Gill Sans MT"/>
              </a:rPr>
              <a:t>the </a:t>
            </a:r>
            <a:r>
              <a:rPr sz="2400" spc="135" dirty="0">
                <a:solidFill>
                  <a:srgbClr val="FFFFFF"/>
                </a:solidFill>
                <a:latin typeface="Gill Sans MT"/>
                <a:cs typeface="Gill Sans MT"/>
              </a:rPr>
              <a:t>calculated </a:t>
            </a:r>
            <a:r>
              <a:rPr sz="2400" spc="140" dirty="0">
                <a:solidFill>
                  <a:srgbClr val="FFFFFF"/>
                </a:solidFill>
                <a:latin typeface="Gill Sans MT"/>
                <a:cs typeface="Gill Sans MT"/>
              </a:rPr>
              <a:t>columns:  </a:t>
            </a:r>
            <a:r>
              <a:rPr sz="2400" spc="35" dirty="0">
                <a:solidFill>
                  <a:srgbClr val="FFFFFF"/>
                </a:solidFill>
                <a:latin typeface="Gill Sans MT"/>
                <a:cs typeface="Gill Sans MT"/>
              </a:rPr>
              <a:t>'H_Last_10_Avg_PTS', </a:t>
            </a:r>
            <a:r>
              <a:rPr sz="2400" spc="0" dirty="0">
                <a:solidFill>
                  <a:srgbClr val="FFFFFF"/>
                </a:solidFill>
                <a:latin typeface="Gill Sans MT"/>
                <a:cs typeface="Gill Sans MT"/>
              </a:rPr>
              <a:t>'H_Last_10_Avg_FG_PCT',  </a:t>
            </a:r>
            <a:r>
              <a:rPr sz="2400" spc="5" dirty="0">
                <a:solidFill>
                  <a:srgbClr val="FFFFFF"/>
                </a:solidFill>
                <a:latin typeface="Gill Sans MT"/>
                <a:cs typeface="Gill Sans MT"/>
              </a:rPr>
              <a:t>'H_Last_10_Avg_FT_PCT', </a:t>
            </a:r>
            <a:r>
              <a:rPr sz="2400" spc="10" dirty="0">
                <a:solidFill>
                  <a:srgbClr val="FFFFFF"/>
                </a:solidFill>
                <a:latin typeface="Gill Sans MT"/>
                <a:cs typeface="Gill Sans MT"/>
              </a:rPr>
              <a:t>'H_Last_10_Avg_FG3_PCT',  </a:t>
            </a:r>
            <a:r>
              <a:rPr sz="2400" spc="25" dirty="0">
                <a:solidFill>
                  <a:srgbClr val="FFFFFF"/>
                </a:solidFill>
                <a:latin typeface="Gill Sans MT"/>
                <a:cs typeface="Gill Sans MT"/>
              </a:rPr>
              <a:t>'H_Last_10_Avg_AST', 'H_Last_10_Avg_REB',  </a:t>
            </a:r>
            <a:r>
              <a:rPr sz="2400" spc="15" dirty="0">
                <a:solidFill>
                  <a:srgbClr val="FFFFFF"/>
                </a:solidFill>
                <a:latin typeface="Gill Sans MT"/>
                <a:cs typeface="Gill Sans MT"/>
              </a:rPr>
              <a:t>'H_Last_10_Avg_PREV_ELO',</a:t>
            </a:r>
            <a:r>
              <a:rPr sz="2400" spc="-85" dirty="0">
                <a:solidFill>
                  <a:srgbClr val="FFFFFF"/>
                </a:solidFill>
                <a:latin typeface="Gill Sans MT"/>
                <a:cs typeface="Gill Sans MT"/>
              </a:rPr>
              <a:t> </a:t>
            </a:r>
            <a:r>
              <a:rPr sz="2400" spc="5" dirty="0">
                <a:solidFill>
                  <a:srgbClr val="FFFFFF"/>
                </a:solidFill>
                <a:latin typeface="Gill Sans MT"/>
                <a:cs typeface="Gill Sans MT"/>
              </a:rPr>
              <a:t>'H_Last_10_Avg_AFTER_ELO',  </a:t>
            </a:r>
            <a:r>
              <a:rPr sz="2400" spc="35" dirty="0">
                <a:solidFill>
                  <a:srgbClr val="FFFFFF"/>
                </a:solidFill>
                <a:latin typeface="Gill Sans MT"/>
                <a:cs typeface="Gill Sans MT"/>
              </a:rPr>
              <a:t>'A_Last_10_Avg_PTS', </a:t>
            </a:r>
            <a:r>
              <a:rPr sz="2400" spc="0" dirty="0">
                <a:solidFill>
                  <a:srgbClr val="FFFFFF"/>
                </a:solidFill>
                <a:latin typeface="Gill Sans MT"/>
                <a:cs typeface="Gill Sans MT"/>
              </a:rPr>
              <a:t>'A_Last_10_Avg_FG_PCT',  </a:t>
            </a:r>
            <a:r>
              <a:rPr sz="2400" spc="5" dirty="0">
                <a:solidFill>
                  <a:srgbClr val="FFFFFF"/>
                </a:solidFill>
                <a:latin typeface="Gill Sans MT"/>
                <a:cs typeface="Gill Sans MT"/>
              </a:rPr>
              <a:t>'A_Last_10_Avg_FT_PCT', </a:t>
            </a:r>
            <a:r>
              <a:rPr sz="2400" spc="10" dirty="0">
                <a:solidFill>
                  <a:srgbClr val="FFFFFF"/>
                </a:solidFill>
                <a:latin typeface="Gill Sans MT"/>
                <a:cs typeface="Gill Sans MT"/>
              </a:rPr>
              <a:t>'A_Last_10_Avg_FG3_PCT',  </a:t>
            </a:r>
            <a:r>
              <a:rPr sz="2400" spc="25" dirty="0">
                <a:solidFill>
                  <a:srgbClr val="FFFFFF"/>
                </a:solidFill>
                <a:latin typeface="Gill Sans MT"/>
                <a:cs typeface="Gill Sans MT"/>
              </a:rPr>
              <a:t>'A_Last_10_Avg_AST', 'A_Last_10_Avg_REB',  </a:t>
            </a:r>
            <a:r>
              <a:rPr sz="2400" spc="15" dirty="0">
                <a:solidFill>
                  <a:srgbClr val="FFFFFF"/>
                </a:solidFill>
                <a:latin typeface="Gill Sans MT"/>
                <a:cs typeface="Gill Sans MT"/>
              </a:rPr>
              <a:t>'A_Last_10_Avg_PREV_ELO',</a:t>
            </a:r>
            <a:r>
              <a:rPr sz="2400" spc="-50" dirty="0">
                <a:solidFill>
                  <a:srgbClr val="FFFFFF"/>
                </a:solidFill>
                <a:latin typeface="Gill Sans MT"/>
                <a:cs typeface="Gill Sans MT"/>
              </a:rPr>
              <a:t> </a:t>
            </a:r>
            <a:r>
              <a:rPr sz="2400" spc="5" dirty="0">
                <a:solidFill>
                  <a:srgbClr val="FFFFFF"/>
                </a:solidFill>
                <a:latin typeface="Gill Sans MT"/>
                <a:cs typeface="Gill Sans MT"/>
              </a:rPr>
              <a:t>'A_Last_10_Avg_AFTER_ELO'</a:t>
            </a:r>
            <a:endParaRPr sz="2400">
              <a:latin typeface="Gill Sans MT"/>
              <a:cs typeface="Gill Sans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10286999"/>
                </a:moveTo>
                <a:lnTo>
                  <a:pt x="18288000" y="10286999"/>
                </a:lnTo>
                <a:lnTo>
                  <a:pt x="18288000" y="0"/>
                </a:lnTo>
                <a:lnTo>
                  <a:pt x="0" y="0"/>
                </a:lnTo>
                <a:lnTo>
                  <a:pt x="0" y="10286999"/>
                </a:lnTo>
                <a:close/>
              </a:path>
            </a:pathLst>
          </a:custGeom>
          <a:solidFill>
            <a:srgbClr val="1A1A1A"/>
          </a:solidFill>
        </p:spPr>
        <p:txBody>
          <a:bodyPr wrap="square" lIns="0" tIns="0" rIns="0" bIns="0" rtlCol="0"/>
          <a:lstStyle/>
          <a:p>
            <a:endParaRPr/>
          </a:p>
        </p:txBody>
      </p:sp>
      <p:sp>
        <p:nvSpPr>
          <p:cNvPr id="3" name="object 3"/>
          <p:cNvSpPr txBox="1">
            <a:spLocks noGrp="1"/>
          </p:cNvSpPr>
          <p:nvPr>
            <p:ph type="title"/>
          </p:nvPr>
        </p:nvSpPr>
        <p:spPr>
          <a:xfrm>
            <a:off x="5589240" y="4035829"/>
            <a:ext cx="7644130" cy="1854200"/>
          </a:xfrm>
          <a:prstGeom prst="rect">
            <a:avLst/>
          </a:prstGeom>
        </p:spPr>
        <p:txBody>
          <a:bodyPr vert="horz" wrap="square" lIns="0" tIns="12700" rIns="0" bIns="0" rtlCol="0">
            <a:spAutoFit/>
          </a:bodyPr>
          <a:lstStyle/>
          <a:p>
            <a:pPr marL="12700">
              <a:lnSpc>
                <a:spcPct val="100000"/>
              </a:lnSpc>
              <a:spcBef>
                <a:spcPts val="100"/>
              </a:spcBef>
            </a:pPr>
            <a:r>
              <a:rPr sz="12000" b="1" spc="-1205" dirty="0">
                <a:latin typeface="Gill Sans MT"/>
                <a:cs typeface="Gill Sans MT"/>
              </a:rPr>
              <a:t>MODELING</a:t>
            </a:r>
            <a:endParaRPr sz="12000">
              <a:latin typeface="Gill Sans MT"/>
              <a:cs typeface="Gill Sans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063740"/>
            <a:ext cx="11153774" cy="816247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1238449" y="2226388"/>
            <a:ext cx="6174740" cy="6711950"/>
          </a:xfrm>
          <a:prstGeom prst="rect">
            <a:avLst/>
          </a:prstGeom>
        </p:spPr>
        <p:txBody>
          <a:bodyPr vert="horz" wrap="square" lIns="0" tIns="12065" rIns="0" bIns="0" rtlCol="0">
            <a:spAutoFit/>
          </a:bodyPr>
          <a:lstStyle/>
          <a:p>
            <a:pPr marL="12065" marR="5080" algn="ctr">
              <a:lnSpc>
                <a:spcPct val="116100"/>
              </a:lnSpc>
              <a:spcBef>
                <a:spcPts val="95"/>
              </a:spcBef>
            </a:pPr>
            <a:r>
              <a:rPr sz="4200" b="1" spc="-135" dirty="0">
                <a:latin typeface="Gill Sans MT"/>
                <a:cs typeface="Gill Sans MT"/>
              </a:rPr>
              <a:t>Random </a:t>
            </a:r>
            <a:r>
              <a:rPr sz="4200" b="1" spc="25" dirty="0">
                <a:latin typeface="Gill Sans MT"/>
                <a:cs typeface="Gill Sans MT"/>
              </a:rPr>
              <a:t>forests </a:t>
            </a:r>
            <a:r>
              <a:rPr sz="4200" b="1" spc="-235" dirty="0">
                <a:latin typeface="Gill Sans MT"/>
                <a:cs typeface="Gill Sans MT"/>
              </a:rPr>
              <a:t>or</a:t>
            </a:r>
            <a:r>
              <a:rPr lang="en-IN" sz="4200" b="1" spc="-235" dirty="0">
                <a:latin typeface="Gill Sans MT"/>
                <a:cs typeface="Gill Sans MT"/>
              </a:rPr>
              <a:t> </a:t>
            </a:r>
            <a:r>
              <a:rPr sz="4200" b="1" spc="-165" dirty="0">
                <a:latin typeface="Gill Sans MT"/>
                <a:cs typeface="Gill Sans MT"/>
              </a:rPr>
              <a:t>random </a:t>
            </a:r>
            <a:r>
              <a:rPr sz="4200" b="1" spc="5" dirty="0">
                <a:latin typeface="Gill Sans MT"/>
                <a:cs typeface="Gill Sans MT"/>
              </a:rPr>
              <a:t>decision </a:t>
            </a:r>
            <a:r>
              <a:rPr sz="4200" b="1" spc="25" dirty="0">
                <a:latin typeface="Gill Sans MT"/>
                <a:cs typeface="Gill Sans MT"/>
              </a:rPr>
              <a:t>forests</a:t>
            </a:r>
            <a:r>
              <a:rPr lang="en-IN" sz="4200" b="1" spc="25" dirty="0">
                <a:latin typeface="Gill Sans MT"/>
                <a:cs typeface="Gill Sans MT"/>
              </a:rPr>
              <a:t> </a:t>
            </a:r>
            <a:r>
              <a:rPr sz="4200" b="1" spc="-125" dirty="0">
                <a:latin typeface="Gill Sans MT"/>
                <a:cs typeface="Gill Sans MT"/>
              </a:rPr>
              <a:t>are </a:t>
            </a:r>
            <a:r>
              <a:rPr sz="4200" b="1" spc="-35" dirty="0">
                <a:latin typeface="Gill Sans MT"/>
                <a:cs typeface="Gill Sans MT"/>
              </a:rPr>
              <a:t>an </a:t>
            </a:r>
            <a:r>
              <a:rPr sz="4200" b="1" spc="-45" dirty="0">
                <a:latin typeface="Gill Sans MT"/>
                <a:cs typeface="Gill Sans MT"/>
              </a:rPr>
              <a:t>ensemble </a:t>
            </a:r>
            <a:r>
              <a:rPr sz="4200" b="1" spc="-60" dirty="0">
                <a:latin typeface="Gill Sans MT"/>
                <a:cs typeface="Gill Sans MT"/>
              </a:rPr>
              <a:t>learning</a:t>
            </a:r>
            <a:r>
              <a:rPr lang="en-IN" sz="4200" b="1" spc="-60" dirty="0">
                <a:latin typeface="Gill Sans MT"/>
                <a:cs typeface="Gill Sans MT"/>
              </a:rPr>
              <a:t> </a:t>
            </a:r>
            <a:r>
              <a:rPr sz="4200" b="1" spc="-170" dirty="0">
                <a:latin typeface="Gill Sans MT"/>
                <a:cs typeface="Gill Sans MT"/>
              </a:rPr>
              <a:t>method </a:t>
            </a:r>
            <a:r>
              <a:rPr sz="4200" b="1" spc="-75" dirty="0">
                <a:latin typeface="Gill Sans MT"/>
                <a:cs typeface="Gill Sans MT"/>
              </a:rPr>
              <a:t>for </a:t>
            </a:r>
            <a:r>
              <a:rPr sz="4200" b="1" spc="25" dirty="0">
                <a:latin typeface="Gill Sans MT"/>
                <a:cs typeface="Gill Sans MT"/>
              </a:rPr>
              <a:t>classification,  </a:t>
            </a:r>
            <a:r>
              <a:rPr sz="4200" b="1" spc="-20" dirty="0">
                <a:latin typeface="Gill Sans MT"/>
                <a:cs typeface="Gill Sans MT"/>
              </a:rPr>
              <a:t>regression</a:t>
            </a:r>
            <a:r>
              <a:rPr lang="en-IN" sz="4200" b="1" spc="-20" dirty="0">
                <a:latin typeface="Gill Sans MT"/>
                <a:cs typeface="Gill Sans MT"/>
              </a:rPr>
              <a:t>,</a:t>
            </a:r>
            <a:r>
              <a:rPr sz="4200" b="1" spc="-20" dirty="0">
                <a:latin typeface="Gill Sans MT"/>
                <a:cs typeface="Gill Sans MT"/>
              </a:rPr>
              <a:t> </a:t>
            </a:r>
            <a:r>
              <a:rPr sz="4200" b="1" spc="-50" dirty="0">
                <a:latin typeface="Gill Sans MT"/>
                <a:cs typeface="Gill Sans MT"/>
              </a:rPr>
              <a:t>and </a:t>
            </a:r>
            <a:r>
              <a:rPr sz="4200" b="1" spc="-180" dirty="0">
                <a:latin typeface="Gill Sans MT"/>
                <a:cs typeface="Gill Sans MT"/>
              </a:rPr>
              <a:t>other</a:t>
            </a:r>
            <a:r>
              <a:rPr lang="en-IN" sz="4200" b="1" spc="-180" dirty="0">
                <a:latin typeface="Gill Sans MT"/>
                <a:cs typeface="Gill Sans MT"/>
              </a:rPr>
              <a:t> </a:t>
            </a:r>
            <a:r>
              <a:rPr sz="4200" b="1" spc="75" dirty="0">
                <a:latin typeface="Gill Sans MT"/>
                <a:cs typeface="Gill Sans MT"/>
              </a:rPr>
              <a:t>tasks </a:t>
            </a:r>
            <a:r>
              <a:rPr sz="4200" b="1" spc="-160" dirty="0">
                <a:latin typeface="Gill Sans MT"/>
                <a:cs typeface="Gill Sans MT"/>
              </a:rPr>
              <a:t>that </a:t>
            </a:r>
            <a:r>
              <a:rPr sz="4200" b="1" spc="-70" dirty="0">
                <a:latin typeface="Gill Sans MT"/>
                <a:cs typeface="Gill Sans MT"/>
              </a:rPr>
              <a:t>operates </a:t>
            </a:r>
            <a:r>
              <a:rPr sz="4200" b="1" spc="-55" dirty="0">
                <a:latin typeface="Gill Sans MT"/>
                <a:cs typeface="Gill Sans MT"/>
              </a:rPr>
              <a:t>by</a:t>
            </a:r>
            <a:r>
              <a:rPr lang="en-IN" sz="4200" b="1" spc="-55" dirty="0">
                <a:latin typeface="Gill Sans MT"/>
                <a:cs typeface="Gill Sans MT"/>
              </a:rPr>
              <a:t> </a:t>
            </a:r>
            <a:r>
              <a:rPr sz="4200" b="1" spc="-55" dirty="0">
                <a:latin typeface="Gill Sans MT"/>
                <a:cs typeface="Gill Sans MT"/>
              </a:rPr>
              <a:t>constructing </a:t>
            </a:r>
            <a:r>
              <a:rPr sz="4200" b="1" spc="25" dirty="0">
                <a:latin typeface="Gill Sans MT"/>
                <a:cs typeface="Gill Sans MT"/>
              </a:rPr>
              <a:t>a </a:t>
            </a:r>
            <a:r>
              <a:rPr sz="4200" b="1" spc="-150" dirty="0">
                <a:latin typeface="Gill Sans MT"/>
                <a:cs typeface="Gill Sans MT"/>
              </a:rPr>
              <a:t>multitude</a:t>
            </a:r>
            <a:r>
              <a:rPr lang="en-IN" sz="4200" b="1" spc="-150" dirty="0">
                <a:latin typeface="Gill Sans MT"/>
                <a:cs typeface="Gill Sans MT"/>
              </a:rPr>
              <a:t> </a:t>
            </a:r>
            <a:r>
              <a:rPr sz="4200" b="1" spc="55" dirty="0">
                <a:latin typeface="Gill Sans MT"/>
                <a:cs typeface="Gill Sans MT"/>
              </a:rPr>
              <a:t>of </a:t>
            </a:r>
            <a:r>
              <a:rPr sz="4200" b="1" spc="5" dirty="0">
                <a:latin typeface="Gill Sans MT"/>
                <a:cs typeface="Gill Sans MT"/>
              </a:rPr>
              <a:t>decision </a:t>
            </a:r>
            <a:r>
              <a:rPr sz="4200" b="1" spc="-70" dirty="0">
                <a:latin typeface="Gill Sans MT"/>
                <a:cs typeface="Gill Sans MT"/>
              </a:rPr>
              <a:t>trees </a:t>
            </a:r>
            <a:r>
              <a:rPr sz="4200" b="1" spc="-130" dirty="0">
                <a:latin typeface="Gill Sans MT"/>
                <a:cs typeface="Gill Sans MT"/>
              </a:rPr>
              <a:t>at</a:t>
            </a:r>
            <a:r>
              <a:rPr lang="en-IN" sz="4200" b="1" spc="-130" dirty="0">
                <a:latin typeface="Gill Sans MT"/>
                <a:cs typeface="Gill Sans MT"/>
              </a:rPr>
              <a:t> </a:t>
            </a:r>
            <a:r>
              <a:rPr sz="4200" b="1" spc="-90" dirty="0">
                <a:latin typeface="Gill Sans MT"/>
                <a:cs typeface="Gill Sans MT"/>
              </a:rPr>
              <a:t>training</a:t>
            </a:r>
            <a:r>
              <a:rPr sz="4200" b="1" spc="-130" dirty="0">
                <a:latin typeface="Gill Sans MT"/>
                <a:cs typeface="Gill Sans MT"/>
              </a:rPr>
              <a:t> time.</a:t>
            </a:r>
            <a:endParaRPr sz="4200" dirty="0">
              <a:latin typeface="Gill Sans MT"/>
              <a:cs typeface="Gill Sans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1207" y="883800"/>
            <a:ext cx="10347778" cy="827573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1505252" y="1813799"/>
            <a:ext cx="5678805" cy="6426200"/>
          </a:xfrm>
          <a:prstGeom prst="rect">
            <a:avLst/>
          </a:prstGeom>
        </p:spPr>
        <p:txBody>
          <a:bodyPr vert="horz" wrap="square" lIns="0" tIns="12065" rIns="0" bIns="0" rtlCol="0">
            <a:spAutoFit/>
          </a:bodyPr>
          <a:lstStyle/>
          <a:p>
            <a:pPr marL="12065" marR="5080" algn="ctr">
              <a:lnSpc>
                <a:spcPct val="116500"/>
              </a:lnSpc>
              <a:spcBef>
                <a:spcPts val="95"/>
              </a:spcBef>
            </a:pPr>
            <a:r>
              <a:rPr sz="5150" b="1" spc="-30" dirty="0">
                <a:latin typeface="Gill Sans MT"/>
                <a:cs typeface="Gill Sans MT"/>
              </a:rPr>
              <a:t>Logistic</a:t>
            </a:r>
            <a:r>
              <a:rPr sz="5150" b="1" spc="-220" dirty="0">
                <a:latin typeface="Gill Sans MT"/>
                <a:cs typeface="Gill Sans MT"/>
              </a:rPr>
              <a:t> </a:t>
            </a:r>
            <a:r>
              <a:rPr sz="5150" b="1" spc="-25" dirty="0">
                <a:latin typeface="Gill Sans MT"/>
                <a:cs typeface="Gill Sans MT"/>
              </a:rPr>
              <a:t>regression  </a:t>
            </a:r>
            <a:r>
              <a:rPr sz="5150" b="1" spc="204" dirty="0">
                <a:latin typeface="Gill Sans MT"/>
                <a:cs typeface="Gill Sans MT"/>
              </a:rPr>
              <a:t>is </a:t>
            </a:r>
            <a:r>
              <a:rPr sz="5150" b="1" spc="25" dirty="0">
                <a:latin typeface="Gill Sans MT"/>
                <a:cs typeface="Gill Sans MT"/>
              </a:rPr>
              <a:t>a </a:t>
            </a:r>
            <a:r>
              <a:rPr sz="5150" b="1" spc="-10" dirty="0">
                <a:latin typeface="Gill Sans MT"/>
                <a:cs typeface="Gill Sans MT"/>
              </a:rPr>
              <a:t>statistical  </a:t>
            </a:r>
            <a:r>
              <a:rPr sz="5150" b="1" spc="-165" dirty="0">
                <a:latin typeface="Gill Sans MT"/>
                <a:cs typeface="Gill Sans MT"/>
              </a:rPr>
              <a:t>model </a:t>
            </a:r>
            <a:r>
              <a:rPr sz="5150" b="1" spc="-200" dirty="0">
                <a:latin typeface="Gill Sans MT"/>
                <a:cs typeface="Gill Sans MT"/>
              </a:rPr>
              <a:t>that </a:t>
            </a:r>
            <a:r>
              <a:rPr sz="5150" b="1" spc="-75" dirty="0">
                <a:latin typeface="Gill Sans MT"/>
                <a:cs typeface="Gill Sans MT"/>
              </a:rPr>
              <a:t>in </a:t>
            </a:r>
            <a:r>
              <a:rPr sz="5150" b="1" spc="15" dirty="0">
                <a:latin typeface="Gill Sans MT"/>
                <a:cs typeface="Gill Sans MT"/>
              </a:rPr>
              <a:t>its  </a:t>
            </a:r>
            <a:r>
              <a:rPr sz="5150" b="1" spc="85" dirty="0">
                <a:latin typeface="Gill Sans MT"/>
                <a:cs typeface="Gill Sans MT"/>
              </a:rPr>
              <a:t>basic </a:t>
            </a:r>
            <a:r>
              <a:rPr sz="5150" b="1" spc="-190" dirty="0">
                <a:latin typeface="Gill Sans MT"/>
                <a:cs typeface="Gill Sans MT"/>
              </a:rPr>
              <a:t>form </a:t>
            </a:r>
            <a:r>
              <a:rPr sz="5150" b="1" spc="175" dirty="0">
                <a:latin typeface="Gill Sans MT"/>
                <a:cs typeface="Gill Sans MT"/>
              </a:rPr>
              <a:t>uses </a:t>
            </a:r>
            <a:r>
              <a:rPr sz="5150" b="1" spc="25" dirty="0">
                <a:latin typeface="Gill Sans MT"/>
                <a:cs typeface="Gill Sans MT"/>
              </a:rPr>
              <a:t>a  </a:t>
            </a:r>
            <a:r>
              <a:rPr sz="5150" b="1" spc="5" dirty="0">
                <a:latin typeface="Gill Sans MT"/>
                <a:cs typeface="Gill Sans MT"/>
              </a:rPr>
              <a:t>logistic </a:t>
            </a:r>
            <a:r>
              <a:rPr sz="5150" b="1" spc="-65" dirty="0">
                <a:latin typeface="Gill Sans MT"/>
                <a:cs typeface="Gill Sans MT"/>
              </a:rPr>
              <a:t>function </a:t>
            </a:r>
            <a:r>
              <a:rPr sz="5150" b="1" spc="-250" dirty="0">
                <a:latin typeface="Gill Sans MT"/>
                <a:cs typeface="Gill Sans MT"/>
              </a:rPr>
              <a:t>to  </a:t>
            </a:r>
            <a:r>
              <a:rPr sz="5150" b="1" spc="-165" dirty="0">
                <a:latin typeface="Gill Sans MT"/>
                <a:cs typeface="Gill Sans MT"/>
              </a:rPr>
              <a:t>model </a:t>
            </a:r>
            <a:r>
              <a:rPr sz="5150" b="1" spc="25" dirty="0">
                <a:latin typeface="Gill Sans MT"/>
                <a:cs typeface="Gill Sans MT"/>
              </a:rPr>
              <a:t>a </a:t>
            </a:r>
            <a:r>
              <a:rPr sz="5150" b="1" spc="-120" dirty="0">
                <a:latin typeface="Gill Sans MT"/>
                <a:cs typeface="Gill Sans MT"/>
              </a:rPr>
              <a:t>binary  dependent</a:t>
            </a:r>
            <a:r>
              <a:rPr sz="5150" b="1" spc="-210" dirty="0">
                <a:latin typeface="Gill Sans MT"/>
                <a:cs typeface="Gill Sans MT"/>
              </a:rPr>
              <a:t> </a:t>
            </a:r>
            <a:r>
              <a:rPr sz="5150" b="1" spc="-80" dirty="0">
                <a:latin typeface="Gill Sans MT"/>
                <a:cs typeface="Gill Sans MT"/>
              </a:rPr>
              <a:t>variable</a:t>
            </a:r>
            <a:endParaRPr sz="5150">
              <a:latin typeface="Gill Sans MT"/>
              <a:cs typeface="Gill Sans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 y="0"/>
            <a:ext cx="18116550" cy="2724150"/>
          </a:xfrm>
          <a:custGeom>
            <a:avLst/>
            <a:gdLst/>
            <a:ahLst/>
            <a:cxnLst/>
            <a:rect l="l" t="t" r="r" b="b"/>
            <a:pathLst>
              <a:path w="18116550" h="2724150">
                <a:moveTo>
                  <a:pt x="0" y="0"/>
                </a:moveTo>
                <a:lnTo>
                  <a:pt x="18116359" y="0"/>
                </a:lnTo>
                <a:lnTo>
                  <a:pt x="18116359" y="2724149"/>
                </a:lnTo>
                <a:lnTo>
                  <a:pt x="0" y="2724149"/>
                </a:lnTo>
                <a:lnTo>
                  <a:pt x="0" y="0"/>
                </a:lnTo>
                <a:close/>
              </a:path>
            </a:pathLst>
          </a:custGeom>
          <a:solidFill>
            <a:srgbClr val="1A1A1A"/>
          </a:solidFill>
        </p:spPr>
        <p:txBody>
          <a:bodyPr wrap="square" lIns="0" tIns="0" rIns="0" bIns="0" rtlCol="0"/>
          <a:lstStyle/>
          <a:p>
            <a:endParaRPr/>
          </a:p>
        </p:txBody>
      </p:sp>
      <p:sp>
        <p:nvSpPr>
          <p:cNvPr id="3" name="object 3"/>
          <p:cNvSpPr/>
          <p:nvPr/>
        </p:nvSpPr>
        <p:spPr>
          <a:xfrm>
            <a:off x="810952" y="2974205"/>
            <a:ext cx="6793886" cy="731279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699165" y="2974205"/>
            <a:ext cx="6821424" cy="731279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815674" y="2726531"/>
            <a:ext cx="600075" cy="7562850"/>
          </a:xfrm>
          <a:custGeom>
            <a:avLst/>
            <a:gdLst/>
            <a:ahLst/>
            <a:cxnLst/>
            <a:rect l="l" t="t" r="r" b="b"/>
            <a:pathLst>
              <a:path w="600075" h="7562850">
                <a:moveTo>
                  <a:pt x="0" y="0"/>
                </a:moveTo>
                <a:lnTo>
                  <a:pt x="600074" y="0"/>
                </a:lnTo>
                <a:lnTo>
                  <a:pt x="600074" y="7562619"/>
                </a:lnTo>
                <a:lnTo>
                  <a:pt x="0" y="7562619"/>
                </a:lnTo>
                <a:lnTo>
                  <a:pt x="0" y="0"/>
                </a:lnTo>
                <a:close/>
              </a:path>
            </a:pathLst>
          </a:custGeom>
          <a:solidFill>
            <a:srgbClr val="1A1A1A"/>
          </a:solidFill>
        </p:spPr>
        <p:txBody>
          <a:bodyPr wrap="square" lIns="0" tIns="0" rIns="0" bIns="0" rtlCol="0"/>
          <a:lstStyle/>
          <a:p>
            <a:endParaRPr/>
          </a:p>
        </p:txBody>
      </p:sp>
      <p:sp>
        <p:nvSpPr>
          <p:cNvPr id="6" name="object 6"/>
          <p:cNvSpPr txBox="1">
            <a:spLocks noGrp="1"/>
          </p:cNvSpPr>
          <p:nvPr>
            <p:ph type="title"/>
          </p:nvPr>
        </p:nvSpPr>
        <p:spPr>
          <a:xfrm>
            <a:off x="3845485" y="643143"/>
            <a:ext cx="10361930" cy="1183640"/>
          </a:xfrm>
          <a:prstGeom prst="rect">
            <a:avLst/>
          </a:prstGeom>
        </p:spPr>
        <p:txBody>
          <a:bodyPr vert="horz" wrap="square" lIns="0" tIns="12700" rIns="0" bIns="0" rtlCol="0">
            <a:spAutoFit/>
          </a:bodyPr>
          <a:lstStyle/>
          <a:p>
            <a:pPr marL="12700">
              <a:lnSpc>
                <a:spcPct val="100000"/>
              </a:lnSpc>
              <a:spcBef>
                <a:spcPts val="100"/>
              </a:spcBef>
            </a:pPr>
            <a:r>
              <a:rPr sz="7600" b="1" spc="-335" dirty="0">
                <a:solidFill>
                  <a:srgbClr val="F4F5FB"/>
                </a:solidFill>
                <a:latin typeface="Gill Sans MT"/>
                <a:cs typeface="Gill Sans MT"/>
              </a:rPr>
              <a:t>Hyperparameter</a:t>
            </a:r>
            <a:r>
              <a:rPr sz="7600" b="1" spc="-285" dirty="0">
                <a:solidFill>
                  <a:srgbClr val="F4F5FB"/>
                </a:solidFill>
                <a:latin typeface="Gill Sans MT"/>
                <a:cs typeface="Gill Sans MT"/>
              </a:rPr>
              <a:t> </a:t>
            </a:r>
            <a:r>
              <a:rPr sz="7600" b="1" spc="-195" dirty="0">
                <a:solidFill>
                  <a:srgbClr val="F4F5FB"/>
                </a:solidFill>
                <a:latin typeface="Gill Sans MT"/>
                <a:cs typeface="Gill Sans MT"/>
              </a:rPr>
              <a:t>Tuning</a:t>
            </a:r>
            <a:endParaRPr sz="7600">
              <a:latin typeface="Gill Sans MT"/>
              <a:cs typeface="Gill Sans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7999" cy="102869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134376" y="4054475"/>
            <a:ext cx="6019165" cy="2006600"/>
          </a:xfrm>
          <a:prstGeom prst="rect">
            <a:avLst/>
          </a:prstGeom>
        </p:spPr>
        <p:txBody>
          <a:bodyPr vert="horz" wrap="square" lIns="0" tIns="12700" rIns="0" bIns="0" rtlCol="0">
            <a:spAutoFit/>
          </a:bodyPr>
          <a:lstStyle/>
          <a:p>
            <a:pPr marL="1543685" marR="5080" indent="-1531620">
              <a:lnSpc>
                <a:spcPct val="108300"/>
              </a:lnSpc>
              <a:spcBef>
                <a:spcPts val="100"/>
              </a:spcBef>
            </a:pPr>
            <a:r>
              <a:rPr sz="6000" b="1" spc="-125" dirty="0">
                <a:latin typeface="Gill Sans MT"/>
                <a:cs typeface="Gill Sans MT"/>
              </a:rPr>
              <a:t>Observations</a:t>
            </a:r>
            <a:r>
              <a:rPr sz="6000" b="1" spc="-270" dirty="0">
                <a:latin typeface="Gill Sans MT"/>
                <a:cs typeface="Gill Sans MT"/>
              </a:rPr>
              <a:t> </a:t>
            </a:r>
            <a:r>
              <a:rPr sz="6000" b="1" spc="-75" dirty="0">
                <a:latin typeface="Gill Sans MT"/>
                <a:cs typeface="Gill Sans MT"/>
              </a:rPr>
              <a:t>and  </a:t>
            </a:r>
            <a:r>
              <a:rPr sz="6000" b="1" spc="-15" dirty="0">
                <a:latin typeface="Gill Sans MT"/>
                <a:cs typeface="Gill Sans MT"/>
              </a:rPr>
              <a:t>Findings</a:t>
            </a:r>
            <a:endParaRPr sz="6000">
              <a:latin typeface="Gill Sans MT"/>
              <a:cs typeface="Gill Sans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324901" y="11"/>
            <a:ext cx="6962775" cy="10287000"/>
          </a:xfrm>
          <a:custGeom>
            <a:avLst/>
            <a:gdLst/>
            <a:ahLst/>
            <a:cxnLst/>
            <a:rect l="l" t="t" r="r" b="b"/>
            <a:pathLst>
              <a:path w="6962775" h="10287000">
                <a:moveTo>
                  <a:pt x="0" y="0"/>
                </a:moveTo>
                <a:lnTo>
                  <a:pt x="6962774" y="0"/>
                </a:lnTo>
                <a:lnTo>
                  <a:pt x="6962774" y="10286999"/>
                </a:lnTo>
                <a:lnTo>
                  <a:pt x="0" y="10286999"/>
                </a:lnTo>
                <a:lnTo>
                  <a:pt x="0" y="0"/>
                </a:lnTo>
                <a:close/>
              </a:path>
            </a:pathLst>
          </a:custGeom>
          <a:solidFill>
            <a:srgbClr val="0F0F0F"/>
          </a:solidFill>
        </p:spPr>
        <p:txBody>
          <a:bodyPr wrap="square" lIns="0" tIns="0" rIns="0" bIns="0" rtlCol="0"/>
          <a:lstStyle/>
          <a:p>
            <a:endParaRPr/>
          </a:p>
        </p:txBody>
      </p:sp>
      <p:sp>
        <p:nvSpPr>
          <p:cNvPr id="3" name="object 3"/>
          <p:cNvSpPr txBox="1"/>
          <p:nvPr/>
        </p:nvSpPr>
        <p:spPr>
          <a:xfrm>
            <a:off x="11788817" y="3431067"/>
            <a:ext cx="5895975" cy="2936240"/>
          </a:xfrm>
          <a:prstGeom prst="rect">
            <a:avLst/>
          </a:prstGeom>
        </p:spPr>
        <p:txBody>
          <a:bodyPr vert="horz" wrap="square" lIns="0" tIns="12700" rIns="0" bIns="0" rtlCol="0">
            <a:spAutoFit/>
          </a:bodyPr>
          <a:lstStyle/>
          <a:p>
            <a:pPr marL="12700" marR="5080" indent="1068705">
              <a:lnSpc>
                <a:spcPct val="107900"/>
              </a:lnSpc>
              <a:spcBef>
                <a:spcPts val="100"/>
              </a:spcBef>
            </a:pPr>
            <a:r>
              <a:rPr sz="8850" b="1" spc="-875" dirty="0">
                <a:solidFill>
                  <a:srgbClr val="FFFFFF"/>
                </a:solidFill>
                <a:latin typeface="Gill Sans MT"/>
                <a:cs typeface="Gill Sans MT"/>
              </a:rPr>
              <a:t>MODEL  </a:t>
            </a:r>
            <a:r>
              <a:rPr sz="8850" b="1" spc="-965" dirty="0">
                <a:solidFill>
                  <a:srgbClr val="FFFFFF"/>
                </a:solidFill>
                <a:latin typeface="Gill Sans MT"/>
                <a:cs typeface="Gill Sans MT"/>
              </a:rPr>
              <a:t>A</a:t>
            </a:r>
            <a:r>
              <a:rPr sz="8850" b="1" spc="-1040" dirty="0">
                <a:solidFill>
                  <a:srgbClr val="FFFFFF"/>
                </a:solidFill>
                <a:latin typeface="Gill Sans MT"/>
                <a:cs typeface="Gill Sans MT"/>
              </a:rPr>
              <a:t>CC</a:t>
            </a:r>
            <a:r>
              <a:rPr sz="8850" b="1" spc="-1470" dirty="0">
                <a:solidFill>
                  <a:srgbClr val="FFFFFF"/>
                </a:solidFill>
                <a:latin typeface="Gill Sans MT"/>
                <a:cs typeface="Gill Sans MT"/>
              </a:rPr>
              <a:t>U</a:t>
            </a:r>
            <a:r>
              <a:rPr sz="8850" b="1" spc="-350" dirty="0">
                <a:solidFill>
                  <a:srgbClr val="FFFFFF"/>
                </a:solidFill>
                <a:latin typeface="Gill Sans MT"/>
                <a:cs typeface="Gill Sans MT"/>
              </a:rPr>
              <a:t>R</a:t>
            </a:r>
            <a:r>
              <a:rPr sz="8850" b="1" spc="-965" dirty="0">
                <a:solidFill>
                  <a:srgbClr val="FFFFFF"/>
                </a:solidFill>
                <a:latin typeface="Gill Sans MT"/>
                <a:cs typeface="Gill Sans MT"/>
              </a:rPr>
              <a:t>A</a:t>
            </a:r>
            <a:r>
              <a:rPr sz="8850" b="1" spc="-1040" dirty="0">
                <a:solidFill>
                  <a:srgbClr val="FFFFFF"/>
                </a:solidFill>
                <a:latin typeface="Gill Sans MT"/>
                <a:cs typeface="Gill Sans MT"/>
              </a:rPr>
              <a:t>C</a:t>
            </a:r>
            <a:r>
              <a:rPr sz="8850" b="1" spc="-800" dirty="0">
                <a:solidFill>
                  <a:srgbClr val="FFFFFF"/>
                </a:solidFill>
                <a:latin typeface="Gill Sans MT"/>
                <a:cs typeface="Gill Sans MT"/>
              </a:rPr>
              <a:t>Y</a:t>
            </a:r>
            <a:endParaRPr sz="8850">
              <a:latin typeface="Gill Sans MT"/>
              <a:cs typeface="Gill Sans MT"/>
            </a:endParaRPr>
          </a:p>
        </p:txBody>
      </p:sp>
      <p:sp>
        <p:nvSpPr>
          <p:cNvPr id="4" name="object 4"/>
          <p:cNvSpPr txBox="1"/>
          <p:nvPr/>
        </p:nvSpPr>
        <p:spPr>
          <a:xfrm>
            <a:off x="439647" y="3241415"/>
            <a:ext cx="10121265" cy="5168900"/>
          </a:xfrm>
          <a:prstGeom prst="rect">
            <a:avLst/>
          </a:prstGeom>
        </p:spPr>
        <p:txBody>
          <a:bodyPr vert="horz" wrap="square" lIns="0" tIns="84455" rIns="0" bIns="0" rtlCol="0">
            <a:spAutoFit/>
          </a:bodyPr>
          <a:lstStyle/>
          <a:p>
            <a:pPr marL="12700">
              <a:lnSpc>
                <a:spcPct val="100000"/>
              </a:lnSpc>
              <a:spcBef>
                <a:spcPts val="665"/>
              </a:spcBef>
              <a:buFont typeface="Cambria"/>
              <a:buChar char="●"/>
              <a:tabLst>
                <a:tab pos="233679" algn="l"/>
              </a:tabLst>
            </a:pPr>
            <a:r>
              <a:rPr lang="en-IN" sz="2900" spc="150" dirty="0">
                <a:solidFill>
                  <a:srgbClr val="0F0F0F"/>
                </a:solidFill>
                <a:latin typeface="Gill Sans MT"/>
                <a:cs typeface="Gill Sans MT"/>
              </a:rPr>
              <a:t>Logistic</a:t>
            </a:r>
            <a:r>
              <a:rPr lang="en-IN" sz="2900" spc="-95" dirty="0">
                <a:solidFill>
                  <a:srgbClr val="0F0F0F"/>
                </a:solidFill>
                <a:latin typeface="Gill Sans MT"/>
                <a:cs typeface="Gill Sans MT"/>
              </a:rPr>
              <a:t> </a:t>
            </a:r>
            <a:r>
              <a:rPr lang="en-IN" sz="2900" spc="130" dirty="0">
                <a:solidFill>
                  <a:srgbClr val="0F0F0F"/>
                </a:solidFill>
                <a:latin typeface="Gill Sans MT"/>
                <a:cs typeface="Gill Sans MT"/>
              </a:rPr>
              <a:t>Regression</a:t>
            </a:r>
            <a:r>
              <a:rPr lang="en-IN" sz="2900" spc="-95" dirty="0">
                <a:solidFill>
                  <a:srgbClr val="0F0F0F"/>
                </a:solidFill>
                <a:latin typeface="Gill Sans MT"/>
                <a:cs typeface="Gill Sans MT"/>
              </a:rPr>
              <a:t> </a:t>
            </a:r>
            <a:r>
              <a:rPr lang="en-IN" sz="2900" spc="175" dirty="0">
                <a:solidFill>
                  <a:srgbClr val="0F0F0F"/>
                </a:solidFill>
                <a:latin typeface="Gill Sans MT"/>
                <a:cs typeface="Gill Sans MT"/>
              </a:rPr>
              <a:t>Classifier</a:t>
            </a:r>
            <a:r>
              <a:rPr lang="en-IN" sz="2900" spc="-95" dirty="0">
                <a:solidFill>
                  <a:srgbClr val="0F0F0F"/>
                </a:solidFill>
                <a:latin typeface="Gill Sans MT"/>
                <a:cs typeface="Gill Sans MT"/>
              </a:rPr>
              <a:t> </a:t>
            </a:r>
            <a:r>
              <a:rPr lang="en-IN" sz="2900" spc="450" dirty="0">
                <a:solidFill>
                  <a:srgbClr val="0F0F0F"/>
                </a:solidFill>
                <a:latin typeface="Gill Sans MT"/>
                <a:cs typeface="Gill Sans MT"/>
              </a:rPr>
              <a:t>–</a:t>
            </a:r>
            <a:r>
              <a:rPr lang="en-IN" sz="2900" spc="-95" dirty="0">
                <a:solidFill>
                  <a:srgbClr val="0F0F0F"/>
                </a:solidFill>
                <a:latin typeface="Gill Sans MT"/>
                <a:cs typeface="Gill Sans MT"/>
              </a:rPr>
              <a:t> </a:t>
            </a:r>
            <a:r>
              <a:rPr lang="en-IN" sz="2900" b="1" spc="55" dirty="0">
                <a:solidFill>
                  <a:srgbClr val="0F0F0F"/>
                </a:solidFill>
                <a:latin typeface="Gill Sans MT"/>
                <a:cs typeface="Gill Sans MT"/>
              </a:rPr>
              <a:t>65.8</a:t>
            </a:r>
            <a:endParaRPr lang="en-IN" sz="2900" dirty="0">
              <a:latin typeface="Gill Sans MT"/>
              <a:cs typeface="Gill Sans MT"/>
            </a:endParaRPr>
          </a:p>
          <a:p>
            <a:pPr marL="12700" marR="487045">
              <a:lnSpc>
                <a:spcPct val="116399"/>
              </a:lnSpc>
              <a:buFont typeface="Cambria"/>
              <a:buChar char="●"/>
              <a:tabLst>
                <a:tab pos="233679" algn="l"/>
              </a:tabLst>
            </a:pPr>
            <a:r>
              <a:rPr lang="en-IN" sz="2900" spc="150" dirty="0">
                <a:solidFill>
                  <a:srgbClr val="0F0F0F"/>
                </a:solidFill>
                <a:latin typeface="Gill Sans MT"/>
                <a:cs typeface="Gill Sans MT"/>
              </a:rPr>
              <a:t>Logistic</a:t>
            </a:r>
            <a:r>
              <a:rPr lang="en-IN" sz="2900" spc="-90" dirty="0">
                <a:solidFill>
                  <a:srgbClr val="0F0F0F"/>
                </a:solidFill>
                <a:latin typeface="Gill Sans MT"/>
                <a:cs typeface="Gill Sans MT"/>
              </a:rPr>
              <a:t> </a:t>
            </a:r>
            <a:r>
              <a:rPr lang="en-IN" sz="2900" spc="130" dirty="0">
                <a:solidFill>
                  <a:srgbClr val="0F0F0F"/>
                </a:solidFill>
                <a:latin typeface="Gill Sans MT"/>
                <a:cs typeface="Gill Sans MT"/>
              </a:rPr>
              <a:t>Regression</a:t>
            </a:r>
            <a:r>
              <a:rPr lang="en-IN" sz="2900" spc="-90" dirty="0">
                <a:solidFill>
                  <a:srgbClr val="0F0F0F"/>
                </a:solidFill>
                <a:latin typeface="Gill Sans MT"/>
                <a:cs typeface="Gill Sans MT"/>
              </a:rPr>
              <a:t> </a:t>
            </a:r>
            <a:r>
              <a:rPr lang="en-IN" sz="2900" spc="175" dirty="0">
                <a:solidFill>
                  <a:srgbClr val="0F0F0F"/>
                </a:solidFill>
                <a:latin typeface="Gill Sans MT"/>
                <a:cs typeface="Gill Sans MT"/>
              </a:rPr>
              <a:t>Classifier</a:t>
            </a:r>
            <a:r>
              <a:rPr lang="en-IN" sz="2900" spc="-90" dirty="0">
                <a:solidFill>
                  <a:srgbClr val="0F0F0F"/>
                </a:solidFill>
                <a:latin typeface="Gill Sans MT"/>
                <a:cs typeface="Gill Sans MT"/>
              </a:rPr>
              <a:t> </a:t>
            </a:r>
            <a:r>
              <a:rPr lang="en-IN" sz="2900" spc="65" dirty="0">
                <a:solidFill>
                  <a:srgbClr val="0F0F0F"/>
                </a:solidFill>
                <a:latin typeface="Gill Sans MT"/>
                <a:cs typeface="Gill Sans MT"/>
              </a:rPr>
              <a:t>With</a:t>
            </a:r>
            <a:r>
              <a:rPr lang="en-IN" sz="2900" spc="-90" dirty="0">
                <a:solidFill>
                  <a:srgbClr val="0F0F0F"/>
                </a:solidFill>
                <a:latin typeface="Gill Sans MT"/>
                <a:cs typeface="Gill Sans MT"/>
              </a:rPr>
              <a:t> </a:t>
            </a:r>
            <a:r>
              <a:rPr lang="en-IN" sz="2900" spc="100" dirty="0">
                <a:solidFill>
                  <a:srgbClr val="0F0F0F"/>
                </a:solidFill>
                <a:latin typeface="Gill Sans MT"/>
                <a:cs typeface="Gill Sans MT"/>
              </a:rPr>
              <a:t>Hyperparameter</a:t>
            </a:r>
            <a:r>
              <a:rPr lang="en-IN" sz="2900" spc="-90" dirty="0">
                <a:solidFill>
                  <a:srgbClr val="0F0F0F"/>
                </a:solidFill>
                <a:latin typeface="Gill Sans MT"/>
                <a:cs typeface="Gill Sans MT"/>
              </a:rPr>
              <a:t> </a:t>
            </a:r>
            <a:r>
              <a:rPr lang="en-IN" sz="2900" spc="140" dirty="0">
                <a:solidFill>
                  <a:srgbClr val="0F0F0F"/>
                </a:solidFill>
                <a:latin typeface="Gill Sans MT"/>
                <a:cs typeface="Gill Sans MT"/>
              </a:rPr>
              <a:t>Tunning  </a:t>
            </a:r>
            <a:r>
              <a:rPr lang="en-IN" sz="2900" spc="225" dirty="0">
                <a:solidFill>
                  <a:srgbClr val="0F0F0F"/>
                </a:solidFill>
                <a:latin typeface="Gill Sans MT"/>
                <a:cs typeface="Gill Sans MT"/>
              </a:rPr>
              <a:t>Using</a:t>
            </a:r>
            <a:r>
              <a:rPr lang="en-IN" sz="2900" spc="-95" dirty="0">
                <a:solidFill>
                  <a:srgbClr val="0F0F0F"/>
                </a:solidFill>
                <a:latin typeface="Gill Sans MT"/>
                <a:cs typeface="Gill Sans MT"/>
              </a:rPr>
              <a:t> </a:t>
            </a:r>
            <a:r>
              <a:rPr lang="en-IN" sz="2900" spc="165" dirty="0">
                <a:solidFill>
                  <a:srgbClr val="0F0F0F"/>
                </a:solidFill>
                <a:latin typeface="Gill Sans MT"/>
                <a:cs typeface="Gill Sans MT"/>
              </a:rPr>
              <a:t>Random</a:t>
            </a:r>
            <a:r>
              <a:rPr lang="en-IN" sz="2900" spc="-95" dirty="0">
                <a:solidFill>
                  <a:srgbClr val="0F0F0F"/>
                </a:solidFill>
                <a:latin typeface="Gill Sans MT"/>
                <a:cs typeface="Gill Sans MT"/>
              </a:rPr>
              <a:t> </a:t>
            </a:r>
            <a:r>
              <a:rPr lang="en-IN" sz="2900" spc="175" dirty="0">
                <a:solidFill>
                  <a:srgbClr val="0F0F0F"/>
                </a:solidFill>
                <a:latin typeface="Gill Sans MT"/>
                <a:cs typeface="Gill Sans MT"/>
              </a:rPr>
              <a:t>Search</a:t>
            </a:r>
            <a:r>
              <a:rPr lang="en-IN" sz="2900" spc="-95" dirty="0">
                <a:solidFill>
                  <a:srgbClr val="0F0F0F"/>
                </a:solidFill>
                <a:latin typeface="Gill Sans MT"/>
                <a:cs typeface="Gill Sans MT"/>
              </a:rPr>
              <a:t> </a:t>
            </a:r>
            <a:r>
              <a:rPr lang="en-IN" sz="2900" spc="-70" dirty="0">
                <a:solidFill>
                  <a:srgbClr val="0F0F0F"/>
                </a:solidFill>
                <a:latin typeface="Gill Sans MT"/>
                <a:cs typeface="Gill Sans MT"/>
              </a:rPr>
              <a:t>CV-</a:t>
            </a:r>
            <a:r>
              <a:rPr lang="en-IN" sz="2900" spc="-95" dirty="0">
                <a:solidFill>
                  <a:srgbClr val="0F0F0F"/>
                </a:solidFill>
                <a:latin typeface="Gill Sans MT"/>
                <a:cs typeface="Gill Sans MT"/>
              </a:rPr>
              <a:t> </a:t>
            </a:r>
            <a:r>
              <a:rPr lang="en-IN" sz="2900" b="1" spc="55" dirty="0">
                <a:solidFill>
                  <a:srgbClr val="0F0F0F"/>
                </a:solidFill>
                <a:latin typeface="Gill Sans MT"/>
                <a:cs typeface="Gill Sans MT"/>
              </a:rPr>
              <a:t>66.8</a:t>
            </a:r>
            <a:endParaRPr lang="en-IN" sz="2900" dirty="0">
              <a:latin typeface="Gill Sans MT"/>
              <a:cs typeface="Gill Sans MT"/>
            </a:endParaRPr>
          </a:p>
          <a:p>
            <a:pPr marL="12700" marR="487045">
              <a:lnSpc>
                <a:spcPct val="116399"/>
              </a:lnSpc>
              <a:buFont typeface="Cambria"/>
              <a:buChar char="●"/>
              <a:tabLst>
                <a:tab pos="233679" algn="l"/>
              </a:tabLst>
            </a:pPr>
            <a:r>
              <a:rPr lang="en-IN" sz="2900" spc="150" dirty="0">
                <a:solidFill>
                  <a:srgbClr val="0F0F0F"/>
                </a:solidFill>
                <a:latin typeface="Gill Sans MT"/>
                <a:cs typeface="Gill Sans MT"/>
              </a:rPr>
              <a:t>Logistic</a:t>
            </a:r>
            <a:r>
              <a:rPr lang="en-IN" sz="2900" spc="-90" dirty="0">
                <a:solidFill>
                  <a:srgbClr val="0F0F0F"/>
                </a:solidFill>
                <a:latin typeface="Gill Sans MT"/>
                <a:cs typeface="Gill Sans MT"/>
              </a:rPr>
              <a:t> </a:t>
            </a:r>
            <a:r>
              <a:rPr lang="en-IN" sz="2900" spc="130" dirty="0">
                <a:solidFill>
                  <a:srgbClr val="0F0F0F"/>
                </a:solidFill>
                <a:latin typeface="Gill Sans MT"/>
                <a:cs typeface="Gill Sans MT"/>
              </a:rPr>
              <a:t>Regression</a:t>
            </a:r>
            <a:r>
              <a:rPr lang="en-IN" sz="2900" spc="-90" dirty="0">
                <a:solidFill>
                  <a:srgbClr val="0F0F0F"/>
                </a:solidFill>
                <a:latin typeface="Gill Sans MT"/>
                <a:cs typeface="Gill Sans MT"/>
              </a:rPr>
              <a:t> </a:t>
            </a:r>
            <a:r>
              <a:rPr lang="en-IN" sz="2900" spc="175" dirty="0">
                <a:solidFill>
                  <a:srgbClr val="0F0F0F"/>
                </a:solidFill>
                <a:latin typeface="Gill Sans MT"/>
                <a:cs typeface="Gill Sans MT"/>
              </a:rPr>
              <a:t>Classifier</a:t>
            </a:r>
            <a:r>
              <a:rPr lang="en-IN" sz="2900" spc="-90" dirty="0">
                <a:solidFill>
                  <a:srgbClr val="0F0F0F"/>
                </a:solidFill>
                <a:latin typeface="Gill Sans MT"/>
                <a:cs typeface="Gill Sans MT"/>
              </a:rPr>
              <a:t> </a:t>
            </a:r>
            <a:r>
              <a:rPr lang="en-IN" sz="2900" spc="65" dirty="0">
                <a:solidFill>
                  <a:srgbClr val="0F0F0F"/>
                </a:solidFill>
                <a:latin typeface="Gill Sans MT"/>
                <a:cs typeface="Gill Sans MT"/>
              </a:rPr>
              <a:t>With</a:t>
            </a:r>
            <a:r>
              <a:rPr lang="en-IN" sz="2900" spc="-90" dirty="0">
                <a:solidFill>
                  <a:srgbClr val="0F0F0F"/>
                </a:solidFill>
                <a:latin typeface="Gill Sans MT"/>
                <a:cs typeface="Gill Sans MT"/>
              </a:rPr>
              <a:t> </a:t>
            </a:r>
            <a:r>
              <a:rPr lang="en-IN" sz="2900" spc="100" dirty="0">
                <a:solidFill>
                  <a:srgbClr val="0F0F0F"/>
                </a:solidFill>
                <a:latin typeface="Gill Sans MT"/>
                <a:cs typeface="Gill Sans MT"/>
              </a:rPr>
              <a:t>Hyperparameter</a:t>
            </a:r>
            <a:r>
              <a:rPr lang="en-IN" sz="2900" spc="-90" dirty="0">
                <a:solidFill>
                  <a:srgbClr val="0F0F0F"/>
                </a:solidFill>
                <a:latin typeface="Gill Sans MT"/>
                <a:cs typeface="Gill Sans MT"/>
              </a:rPr>
              <a:t> </a:t>
            </a:r>
            <a:r>
              <a:rPr lang="en-IN" sz="2900" spc="140" dirty="0">
                <a:solidFill>
                  <a:srgbClr val="0F0F0F"/>
                </a:solidFill>
                <a:latin typeface="Gill Sans MT"/>
                <a:cs typeface="Gill Sans MT"/>
              </a:rPr>
              <a:t>Tunning  </a:t>
            </a:r>
            <a:r>
              <a:rPr lang="en-IN" sz="2900" spc="225" dirty="0">
                <a:solidFill>
                  <a:srgbClr val="0F0F0F"/>
                </a:solidFill>
                <a:latin typeface="Gill Sans MT"/>
                <a:cs typeface="Gill Sans MT"/>
              </a:rPr>
              <a:t>Using </a:t>
            </a:r>
            <a:r>
              <a:rPr lang="en-IN" sz="2900" spc="-30" dirty="0">
                <a:solidFill>
                  <a:srgbClr val="0F0F0F"/>
                </a:solidFill>
                <a:latin typeface="Gill Sans MT"/>
                <a:cs typeface="Gill Sans MT"/>
              </a:rPr>
              <a:t>Grid </a:t>
            </a:r>
            <a:r>
              <a:rPr lang="en-IN" sz="2900" spc="175" dirty="0">
                <a:solidFill>
                  <a:srgbClr val="0F0F0F"/>
                </a:solidFill>
                <a:latin typeface="Gill Sans MT"/>
                <a:cs typeface="Gill Sans MT"/>
              </a:rPr>
              <a:t>Search</a:t>
            </a:r>
            <a:r>
              <a:rPr lang="en-IN" sz="2900" spc="-490" dirty="0">
                <a:solidFill>
                  <a:srgbClr val="0F0F0F"/>
                </a:solidFill>
                <a:latin typeface="Gill Sans MT"/>
                <a:cs typeface="Gill Sans MT"/>
              </a:rPr>
              <a:t> </a:t>
            </a:r>
            <a:r>
              <a:rPr lang="en-IN" sz="2900" spc="-70" dirty="0">
                <a:solidFill>
                  <a:srgbClr val="0F0F0F"/>
                </a:solidFill>
                <a:latin typeface="Gill Sans MT"/>
                <a:cs typeface="Gill Sans MT"/>
              </a:rPr>
              <a:t>CV- </a:t>
            </a:r>
            <a:r>
              <a:rPr lang="en-IN" sz="2900" b="1" spc="55" dirty="0">
                <a:solidFill>
                  <a:srgbClr val="0F0F0F"/>
                </a:solidFill>
                <a:latin typeface="Gill Sans MT"/>
                <a:cs typeface="Gill Sans MT"/>
              </a:rPr>
              <a:t>66.8</a:t>
            </a:r>
            <a:endParaRPr lang="en-IN" sz="2900" dirty="0">
              <a:latin typeface="Gill Sans MT"/>
              <a:cs typeface="Gill Sans MT"/>
            </a:endParaRPr>
          </a:p>
          <a:p>
            <a:pPr marL="12700">
              <a:lnSpc>
                <a:spcPct val="100000"/>
              </a:lnSpc>
              <a:spcBef>
                <a:spcPts val="570"/>
              </a:spcBef>
              <a:buFont typeface="Cambria"/>
              <a:buChar char="●"/>
              <a:tabLst>
                <a:tab pos="233679" algn="l"/>
              </a:tabLst>
            </a:pPr>
            <a:r>
              <a:rPr lang="en-IN" sz="2900" spc="165" dirty="0">
                <a:solidFill>
                  <a:srgbClr val="0F0F0F"/>
                </a:solidFill>
                <a:latin typeface="Gill Sans MT"/>
                <a:cs typeface="Gill Sans MT"/>
              </a:rPr>
              <a:t>Random</a:t>
            </a:r>
            <a:r>
              <a:rPr lang="en-IN" sz="2900" spc="-95" dirty="0">
                <a:solidFill>
                  <a:srgbClr val="0F0F0F"/>
                </a:solidFill>
                <a:latin typeface="Gill Sans MT"/>
                <a:cs typeface="Gill Sans MT"/>
              </a:rPr>
              <a:t> </a:t>
            </a:r>
            <a:r>
              <a:rPr lang="en-IN" sz="2900" spc="100" dirty="0">
                <a:solidFill>
                  <a:srgbClr val="0F0F0F"/>
                </a:solidFill>
                <a:latin typeface="Gill Sans MT"/>
                <a:cs typeface="Gill Sans MT"/>
              </a:rPr>
              <a:t>Forest</a:t>
            </a:r>
            <a:r>
              <a:rPr lang="en-IN" sz="2900" spc="-95" dirty="0">
                <a:solidFill>
                  <a:srgbClr val="0F0F0F"/>
                </a:solidFill>
                <a:latin typeface="Gill Sans MT"/>
                <a:cs typeface="Gill Sans MT"/>
              </a:rPr>
              <a:t> </a:t>
            </a:r>
            <a:r>
              <a:rPr lang="en-IN" sz="2900" spc="175" dirty="0">
                <a:solidFill>
                  <a:srgbClr val="0F0F0F"/>
                </a:solidFill>
                <a:latin typeface="Gill Sans MT"/>
                <a:cs typeface="Gill Sans MT"/>
              </a:rPr>
              <a:t>Classifier</a:t>
            </a:r>
            <a:r>
              <a:rPr lang="en-IN" sz="2900" spc="-95" dirty="0">
                <a:solidFill>
                  <a:srgbClr val="0F0F0F"/>
                </a:solidFill>
                <a:latin typeface="Gill Sans MT"/>
                <a:cs typeface="Gill Sans MT"/>
              </a:rPr>
              <a:t> </a:t>
            </a:r>
            <a:r>
              <a:rPr lang="en-IN" sz="2900" spc="450" dirty="0">
                <a:solidFill>
                  <a:srgbClr val="0F0F0F"/>
                </a:solidFill>
                <a:latin typeface="Gill Sans MT"/>
                <a:cs typeface="Gill Sans MT"/>
              </a:rPr>
              <a:t>–</a:t>
            </a:r>
            <a:r>
              <a:rPr lang="en-IN" sz="2900" spc="-95" dirty="0">
                <a:solidFill>
                  <a:srgbClr val="0F0F0F"/>
                </a:solidFill>
                <a:latin typeface="Gill Sans MT"/>
                <a:cs typeface="Gill Sans MT"/>
              </a:rPr>
              <a:t> </a:t>
            </a:r>
            <a:r>
              <a:rPr lang="en-IN" sz="2900" b="1" spc="55" dirty="0">
                <a:solidFill>
                  <a:srgbClr val="0F0F0F"/>
                </a:solidFill>
                <a:latin typeface="Gill Sans MT"/>
                <a:cs typeface="Gill Sans MT"/>
              </a:rPr>
              <a:t>64.8</a:t>
            </a:r>
            <a:endParaRPr lang="en-IN" sz="2900" dirty="0">
              <a:latin typeface="Gill Sans MT"/>
              <a:cs typeface="Gill Sans MT"/>
            </a:endParaRPr>
          </a:p>
          <a:p>
            <a:pPr marL="12700" marR="5080">
              <a:lnSpc>
                <a:spcPct val="116399"/>
              </a:lnSpc>
              <a:buFont typeface="Cambria"/>
              <a:buChar char="●"/>
              <a:tabLst>
                <a:tab pos="233679" algn="l"/>
              </a:tabLst>
            </a:pPr>
            <a:r>
              <a:rPr lang="en-IN" sz="2900" spc="165" dirty="0">
                <a:solidFill>
                  <a:srgbClr val="0F0F0F"/>
                </a:solidFill>
                <a:latin typeface="Gill Sans MT"/>
                <a:cs typeface="Gill Sans MT"/>
              </a:rPr>
              <a:t>Random</a:t>
            </a:r>
            <a:r>
              <a:rPr lang="en-IN" sz="2900" spc="-90" dirty="0">
                <a:solidFill>
                  <a:srgbClr val="0F0F0F"/>
                </a:solidFill>
                <a:latin typeface="Gill Sans MT"/>
                <a:cs typeface="Gill Sans MT"/>
              </a:rPr>
              <a:t> </a:t>
            </a:r>
            <a:r>
              <a:rPr lang="en-IN" sz="2900" spc="100" dirty="0">
                <a:solidFill>
                  <a:srgbClr val="0F0F0F"/>
                </a:solidFill>
                <a:latin typeface="Gill Sans MT"/>
                <a:cs typeface="Gill Sans MT"/>
              </a:rPr>
              <a:t>Forest</a:t>
            </a:r>
            <a:r>
              <a:rPr lang="en-IN" sz="2900" spc="-90" dirty="0">
                <a:solidFill>
                  <a:srgbClr val="0F0F0F"/>
                </a:solidFill>
                <a:latin typeface="Gill Sans MT"/>
                <a:cs typeface="Gill Sans MT"/>
              </a:rPr>
              <a:t> </a:t>
            </a:r>
            <a:r>
              <a:rPr lang="en-IN" sz="2900" spc="175" dirty="0">
                <a:solidFill>
                  <a:srgbClr val="0F0F0F"/>
                </a:solidFill>
                <a:latin typeface="Gill Sans MT"/>
                <a:cs typeface="Gill Sans MT"/>
              </a:rPr>
              <a:t>Classifier</a:t>
            </a:r>
            <a:r>
              <a:rPr lang="en-IN" sz="2900" spc="-90" dirty="0">
                <a:solidFill>
                  <a:srgbClr val="0F0F0F"/>
                </a:solidFill>
                <a:latin typeface="Gill Sans MT"/>
                <a:cs typeface="Gill Sans MT"/>
              </a:rPr>
              <a:t> </a:t>
            </a:r>
            <a:r>
              <a:rPr lang="en-IN" sz="2900" spc="65" dirty="0">
                <a:solidFill>
                  <a:srgbClr val="0F0F0F"/>
                </a:solidFill>
                <a:latin typeface="Gill Sans MT"/>
                <a:cs typeface="Gill Sans MT"/>
              </a:rPr>
              <a:t>With</a:t>
            </a:r>
            <a:r>
              <a:rPr lang="en-IN" sz="2900" spc="-90" dirty="0">
                <a:solidFill>
                  <a:srgbClr val="0F0F0F"/>
                </a:solidFill>
                <a:latin typeface="Gill Sans MT"/>
                <a:cs typeface="Gill Sans MT"/>
              </a:rPr>
              <a:t> </a:t>
            </a:r>
            <a:r>
              <a:rPr lang="en-IN" sz="2900" spc="100" dirty="0">
                <a:solidFill>
                  <a:srgbClr val="0F0F0F"/>
                </a:solidFill>
                <a:latin typeface="Gill Sans MT"/>
                <a:cs typeface="Gill Sans MT"/>
              </a:rPr>
              <a:t>Hyperparameter</a:t>
            </a:r>
            <a:r>
              <a:rPr lang="en-IN" sz="2900" spc="-90" dirty="0">
                <a:solidFill>
                  <a:srgbClr val="0F0F0F"/>
                </a:solidFill>
                <a:latin typeface="Gill Sans MT"/>
                <a:cs typeface="Gill Sans MT"/>
              </a:rPr>
              <a:t> </a:t>
            </a:r>
            <a:r>
              <a:rPr lang="en-IN" sz="2900" spc="140" dirty="0">
                <a:solidFill>
                  <a:srgbClr val="0F0F0F"/>
                </a:solidFill>
                <a:latin typeface="Gill Sans MT"/>
                <a:cs typeface="Gill Sans MT"/>
              </a:rPr>
              <a:t>Tunning</a:t>
            </a:r>
            <a:r>
              <a:rPr lang="en-IN" sz="2900" spc="-90" dirty="0">
                <a:solidFill>
                  <a:srgbClr val="0F0F0F"/>
                </a:solidFill>
                <a:latin typeface="Gill Sans MT"/>
                <a:cs typeface="Gill Sans MT"/>
              </a:rPr>
              <a:t> </a:t>
            </a:r>
            <a:r>
              <a:rPr lang="en-IN" sz="2900" spc="225" dirty="0">
                <a:solidFill>
                  <a:srgbClr val="0F0F0F"/>
                </a:solidFill>
                <a:latin typeface="Gill Sans MT"/>
                <a:cs typeface="Gill Sans MT"/>
              </a:rPr>
              <a:t>Using  </a:t>
            </a:r>
            <a:r>
              <a:rPr lang="en-IN" sz="2900" spc="165" dirty="0">
                <a:solidFill>
                  <a:srgbClr val="0F0F0F"/>
                </a:solidFill>
                <a:latin typeface="Gill Sans MT"/>
                <a:cs typeface="Gill Sans MT"/>
              </a:rPr>
              <a:t>Random </a:t>
            </a:r>
            <a:r>
              <a:rPr lang="en-IN" sz="2900" spc="175" dirty="0">
                <a:solidFill>
                  <a:srgbClr val="0F0F0F"/>
                </a:solidFill>
                <a:latin typeface="Gill Sans MT"/>
                <a:cs typeface="Gill Sans MT"/>
              </a:rPr>
              <a:t>Search</a:t>
            </a:r>
            <a:r>
              <a:rPr lang="en-IN" sz="2900" spc="-375" dirty="0">
                <a:solidFill>
                  <a:srgbClr val="0F0F0F"/>
                </a:solidFill>
                <a:latin typeface="Gill Sans MT"/>
                <a:cs typeface="Gill Sans MT"/>
              </a:rPr>
              <a:t> </a:t>
            </a:r>
            <a:r>
              <a:rPr lang="en-IN" sz="2900" spc="-70" dirty="0">
                <a:solidFill>
                  <a:srgbClr val="0F0F0F"/>
                </a:solidFill>
                <a:latin typeface="Gill Sans MT"/>
                <a:cs typeface="Gill Sans MT"/>
              </a:rPr>
              <a:t>CV- </a:t>
            </a:r>
            <a:r>
              <a:rPr lang="en-IN" sz="2900" b="1" spc="55" dirty="0">
                <a:solidFill>
                  <a:srgbClr val="0F0F0F"/>
                </a:solidFill>
                <a:latin typeface="Gill Sans MT"/>
                <a:cs typeface="Gill Sans MT"/>
              </a:rPr>
              <a:t>65.7</a:t>
            </a:r>
            <a:endParaRPr lang="en-IN" sz="2900" dirty="0">
              <a:latin typeface="Gill Sans MT"/>
              <a:cs typeface="Gill Sans MT"/>
            </a:endParaRPr>
          </a:p>
          <a:p>
            <a:pPr marL="12700" marR="5080">
              <a:lnSpc>
                <a:spcPct val="116399"/>
              </a:lnSpc>
              <a:buFont typeface="Cambria"/>
              <a:buChar char="●"/>
              <a:tabLst>
                <a:tab pos="233679" algn="l"/>
              </a:tabLst>
            </a:pPr>
            <a:r>
              <a:rPr lang="en-IN" sz="2900" spc="165" dirty="0">
                <a:solidFill>
                  <a:srgbClr val="0F0F0F"/>
                </a:solidFill>
                <a:latin typeface="Gill Sans MT"/>
                <a:cs typeface="Gill Sans MT"/>
              </a:rPr>
              <a:t>Random</a:t>
            </a:r>
            <a:r>
              <a:rPr lang="en-IN" sz="2900" spc="-90" dirty="0">
                <a:solidFill>
                  <a:srgbClr val="0F0F0F"/>
                </a:solidFill>
                <a:latin typeface="Gill Sans MT"/>
                <a:cs typeface="Gill Sans MT"/>
              </a:rPr>
              <a:t> </a:t>
            </a:r>
            <a:r>
              <a:rPr lang="en-IN" sz="2900" spc="100" dirty="0">
                <a:solidFill>
                  <a:srgbClr val="0F0F0F"/>
                </a:solidFill>
                <a:latin typeface="Gill Sans MT"/>
                <a:cs typeface="Gill Sans MT"/>
              </a:rPr>
              <a:t>Forest</a:t>
            </a:r>
            <a:r>
              <a:rPr lang="en-IN" sz="2900" spc="-90" dirty="0">
                <a:solidFill>
                  <a:srgbClr val="0F0F0F"/>
                </a:solidFill>
                <a:latin typeface="Gill Sans MT"/>
                <a:cs typeface="Gill Sans MT"/>
              </a:rPr>
              <a:t> </a:t>
            </a:r>
            <a:r>
              <a:rPr lang="en-IN" sz="2900" spc="175" dirty="0">
                <a:solidFill>
                  <a:srgbClr val="0F0F0F"/>
                </a:solidFill>
                <a:latin typeface="Gill Sans MT"/>
                <a:cs typeface="Gill Sans MT"/>
              </a:rPr>
              <a:t>Classifier</a:t>
            </a:r>
            <a:r>
              <a:rPr lang="en-IN" sz="2900" spc="-90" dirty="0">
                <a:solidFill>
                  <a:srgbClr val="0F0F0F"/>
                </a:solidFill>
                <a:latin typeface="Gill Sans MT"/>
                <a:cs typeface="Gill Sans MT"/>
              </a:rPr>
              <a:t> </a:t>
            </a:r>
            <a:r>
              <a:rPr lang="en-IN" sz="2900" spc="65" dirty="0">
                <a:solidFill>
                  <a:srgbClr val="0F0F0F"/>
                </a:solidFill>
                <a:latin typeface="Gill Sans MT"/>
                <a:cs typeface="Gill Sans MT"/>
              </a:rPr>
              <a:t>With</a:t>
            </a:r>
            <a:r>
              <a:rPr lang="en-IN" sz="2900" spc="-90" dirty="0">
                <a:solidFill>
                  <a:srgbClr val="0F0F0F"/>
                </a:solidFill>
                <a:latin typeface="Gill Sans MT"/>
                <a:cs typeface="Gill Sans MT"/>
              </a:rPr>
              <a:t> </a:t>
            </a:r>
            <a:r>
              <a:rPr lang="en-IN" sz="2900" spc="100" dirty="0">
                <a:solidFill>
                  <a:srgbClr val="0F0F0F"/>
                </a:solidFill>
                <a:latin typeface="Gill Sans MT"/>
                <a:cs typeface="Gill Sans MT"/>
              </a:rPr>
              <a:t>Hyperparameter</a:t>
            </a:r>
            <a:r>
              <a:rPr lang="en-IN" sz="2900" spc="-90" dirty="0">
                <a:solidFill>
                  <a:srgbClr val="0F0F0F"/>
                </a:solidFill>
                <a:latin typeface="Gill Sans MT"/>
                <a:cs typeface="Gill Sans MT"/>
              </a:rPr>
              <a:t> </a:t>
            </a:r>
            <a:r>
              <a:rPr lang="en-IN" sz="2900" spc="140" dirty="0">
                <a:solidFill>
                  <a:srgbClr val="0F0F0F"/>
                </a:solidFill>
                <a:latin typeface="Gill Sans MT"/>
                <a:cs typeface="Gill Sans MT"/>
              </a:rPr>
              <a:t>Tunning</a:t>
            </a:r>
            <a:r>
              <a:rPr lang="en-IN" sz="2900" spc="-90" dirty="0">
                <a:solidFill>
                  <a:srgbClr val="0F0F0F"/>
                </a:solidFill>
                <a:latin typeface="Gill Sans MT"/>
                <a:cs typeface="Gill Sans MT"/>
              </a:rPr>
              <a:t> </a:t>
            </a:r>
            <a:r>
              <a:rPr lang="en-IN" sz="2900" spc="225" dirty="0">
                <a:solidFill>
                  <a:srgbClr val="0F0F0F"/>
                </a:solidFill>
                <a:latin typeface="Gill Sans MT"/>
                <a:cs typeface="Gill Sans MT"/>
              </a:rPr>
              <a:t>Using  </a:t>
            </a:r>
            <a:r>
              <a:rPr lang="en-IN" sz="2900" spc="-30" dirty="0">
                <a:solidFill>
                  <a:srgbClr val="0F0F0F"/>
                </a:solidFill>
                <a:latin typeface="Gill Sans MT"/>
                <a:cs typeface="Gill Sans MT"/>
              </a:rPr>
              <a:t>Grid </a:t>
            </a:r>
            <a:r>
              <a:rPr lang="en-IN" sz="2900" spc="175" dirty="0">
                <a:solidFill>
                  <a:srgbClr val="0F0F0F"/>
                </a:solidFill>
                <a:latin typeface="Gill Sans MT"/>
                <a:cs typeface="Gill Sans MT"/>
              </a:rPr>
              <a:t>Search </a:t>
            </a:r>
            <a:r>
              <a:rPr lang="en-IN" sz="2900" spc="-70" dirty="0">
                <a:solidFill>
                  <a:srgbClr val="0F0F0F"/>
                </a:solidFill>
                <a:latin typeface="Gill Sans MT"/>
                <a:cs typeface="Gill Sans MT"/>
              </a:rPr>
              <a:t>CV-</a:t>
            </a:r>
            <a:r>
              <a:rPr lang="en-IN" sz="2900" spc="-425" dirty="0">
                <a:solidFill>
                  <a:srgbClr val="0F0F0F"/>
                </a:solidFill>
                <a:latin typeface="Gill Sans MT"/>
                <a:cs typeface="Gill Sans MT"/>
              </a:rPr>
              <a:t> </a:t>
            </a:r>
            <a:r>
              <a:rPr lang="en-IN" sz="2900" b="1" spc="55" dirty="0">
                <a:solidFill>
                  <a:srgbClr val="0F0F0F"/>
                </a:solidFill>
                <a:latin typeface="Gill Sans MT"/>
                <a:cs typeface="Gill Sans MT"/>
              </a:rPr>
              <a:t>66.6</a:t>
            </a:r>
            <a:endParaRPr lang="en-IN" sz="2900" dirty="0">
              <a:latin typeface="Gill Sans MT"/>
              <a:cs typeface="Gill Sans MT"/>
            </a:endParaRPr>
          </a:p>
        </p:txBody>
      </p:sp>
      <p:sp>
        <p:nvSpPr>
          <p:cNvPr id="5" name="object 5"/>
          <p:cNvSpPr txBox="1">
            <a:spLocks noGrp="1"/>
          </p:cNvSpPr>
          <p:nvPr>
            <p:ph type="title"/>
          </p:nvPr>
        </p:nvSpPr>
        <p:spPr>
          <a:xfrm>
            <a:off x="415478" y="936002"/>
            <a:ext cx="10173970" cy="1454150"/>
          </a:xfrm>
          <a:prstGeom prst="rect">
            <a:avLst/>
          </a:prstGeom>
        </p:spPr>
        <p:txBody>
          <a:bodyPr vert="horz" wrap="square" lIns="0" tIns="12700" rIns="0" bIns="0" rtlCol="0">
            <a:spAutoFit/>
          </a:bodyPr>
          <a:lstStyle/>
          <a:p>
            <a:pPr marL="12065" marR="5080" algn="ctr">
              <a:lnSpc>
                <a:spcPct val="115700"/>
              </a:lnSpc>
              <a:spcBef>
                <a:spcPts val="100"/>
              </a:spcBef>
            </a:pPr>
            <a:r>
              <a:rPr sz="2700" b="0" spc="75" dirty="0">
                <a:solidFill>
                  <a:srgbClr val="000000"/>
                </a:solidFill>
                <a:latin typeface="Tahoma"/>
                <a:cs typeface="Tahoma"/>
              </a:rPr>
              <a:t>We</a:t>
            </a:r>
            <a:r>
              <a:rPr sz="2700" b="0" spc="-140" dirty="0">
                <a:solidFill>
                  <a:srgbClr val="000000"/>
                </a:solidFill>
                <a:latin typeface="Tahoma"/>
                <a:cs typeface="Tahoma"/>
              </a:rPr>
              <a:t> </a:t>
            </a:r>
            <a:r>
              <a:rPr sz="2700" b="0" spc="100" dirty="0">
                <a:solidFill>
                  <a:srgbClr val="000000"/>
                </a:solidFill>
                <a:latin typeface="Tahoma"/>
                <a:cs typeface="Tahoma"/>
              </a:rPr>
              <a:t>trained</a:t>
            </a:r>
            <a:r>
              <a:rPr sz="2700" b="0" spc="-140" dirty="0">
                <a:solidFill>
                  <a:srgbClr val="000000"/>
                </a:solidFill>
                <a:latin typeface="Tahoma"/>
                <a:cs typeface="Tahoma"/>
              </a:rPr>
              <a:t> </a:t>
            </a:r>
            <a:r>
              <a:rPr sz="2700" b="0" spc="140" dirty="0">
                <a:solidFill>
                  <a:srgbClr val="000000"/>
                </a:solidFill>
                <a:latin typeface="Tahoma"/>
                <a:cs typeface="Tahoma"/>
              </a:rPr>
              <a:t>our</a:t>
            </a:r>
            <a:r>
              <a:rPr sz="2700" b="0" spc="-140" dirty="0">
                <a:solidFill>
                  <a:srgbClr val="000000"/>
                </a:solidFill>
                <a:latin typeface="Tahoma"/>
                <a:cs typeface="Tahoma"/>
              </a:rPr>
              <a:t> </a:t>
            </a:r>
            <a:r>
              <a:rPr sz="2700" b="0" spc="85" dirty="0">
                <a:solidFill>
                  <a:srgbClr val="000000"/>
                </a:solidFill>
                <a:latin typeface="Tahoma"/>
                <a:cs typeface="Tahoma"/>
              </a:rPr>
              <a:t>features</a:t>
            </a:r>
            <a:r>
              <a:rPr sz="2700" b="0" spc="-140" dirty="0">
                <a:solidFill>
                  <a:srgbClr val="000000"/>
                </a:solidFill>
                <a:latin typeface="Tahoma"/>
                <a:cs typeface="Tahoma"/>
              </a:rPr>
              <a:t> </a:t>
            </a:r>
            <a:r>
              <a:rPr sz="2700" b="0" spc="80" dirty="0">
                <a:solidFill>
                  <a:srgbClr val="000000"/>
                </a:solidFill>
                <a:latin typeface="Tahoma"/>
                <a:cs typeface="Tahoma"/>
              </a:rPr>
              <a:t>using</a:t>
            </a:r>
            <a:r>
              <a:rPr sz="2700" b="0" spc="-140" dirty="0">
                <a:solidFill>
                  <a:srgbClr val="000000"/>
                </a:solidFill>
                <a:latin typeface="Tahoma"/>
                <a:cs typeface="Tahoma"/>
              </a:rPr>
              <a:t> </a:t>
            </a:r>
            <a:r>
              <a:rPr sz="2700" b="0" spc="55" dirty="0">
                <a:solidFill>
                  <a:srgbClr val="000000"/>
                </a:solidFill>
                <a:latin typeface="Tahoma"/>
                <a:cs typeface="Tahoma"/>
              </a:rPr>
              <a:t>Logistic</a:t>
            </a:r>
            <a:r>
              <a:rPr sz="2700" b="0" spc="-140" dirty="0">
                <a:solidFill>
                  <a:srgbClr val="000000"/>
                </a:solidFill>
                <a:latin typeface="Tahoma"/>
                <a:cs typeface="Tahoma"/>
              </a:rPr>
              <a:t> </a:t>
            </a:r>
            <a:r>
              <a:rPr sz="2700" b="0" spc="75" dirty="0">
                <a:solidFill>
                  <a:srgbClr val="000000"/>
                </a:solidFill>
                <a:latin typeface="Tahoma"/>
                <a:cs typeface="Tahoma"/>
              </a:rPr>
              <a:t>Regression</a:t>
            </a:r>
            <a:r>
              <a:rPr sz="2700" b="0" spc="-140" dirty="0">
                <a:solidFill>
                  <a:srgbClr val="000000"/>
                </a:solidFill>
                <a:latin typeface="Tahoma"/>
                <a:cs typeface="Tahoma"/>
              </a:rPr>
              <a:t> </a:t>
            </a:r>
            <a:r>
              <a:rPr sz="2700" b="0" spc="75" dirty="0">
                <a:solidFill>
                  <a:srgbClr val="000000"/>
                </a:solidFill>
                <a:latin typeface="Tahoma"/>
                <a:cs typeface="Tahoma"/>
              </a:rPr>
              <a:t>Classifier</a:t>
            </a:r>
            <a:r>
              <a:rPr sz="2700" b="0" spc="-140" dirty="0">
                <a:solidFill>
                  <a:srgbClr val="000000"/>
                </a:solidFill>
                <a:latin typeface="Tahoma"/>
                <a:cs typeface="Tahoma"/>
              </a:rPr>
              <a:t> </a:t>
            </a:r>
            <a:r>
              <a:rPr sz="2700" b="0" spc="125" dirty="0">
                <a:solidFill>
                  <a:srgbClr val="000000"/>
                </a:solidFill>
                <a:latin typeface="Tahoma"/>
                <a:cs typeface="Tahoma"/>
              </a:rPr>
              <a:t>And  Random</a:t>
            </a:r>
            <a:r>
              <a:rPr sz="2700" b="0" spc="-145" dirty="0">
                <a:solidFill>
                  <a:srgbClr val="000000"/>
                </a:solidFill>
                <a:latin typeface="Tahoma"/>
                <a:cs typeface="Tahoma"/>
              </a:rPr>
              <a:t> </a:t>
            </a:r>
            <a:r>
              <a:rPr sz="2700" b="0" spc="75" dirty="0">
                <a:solidFill>
                  <a:srgbClr val="000000"/>
                </a:solidFill>
                <a:latin typeface="Tahoma"/>
                <a:cs typeface="Tahoma"/>
              </a:rPr>
              <a:t>Forest</a:t>
            </a:r>
            <a:r>
              <a:rPr sz="2700" b="0" spc="-145" dirty="0">
                <a:solidFill>
                  <a:srgbClr val="000000"/>
                </a:solidFill>
                <a:latin typeface="Tahoma"/>
                <a:cs typeface="Tahoma"/>
              </a:rPr>
              <a:t> </a:t>
            </a:r>
            <a:r>
              <a:rPr sz="2700" b="0" spc="75" dirty="0">
                <a:solidFill>
                  <a:srgbClr val="000000"/>
                </a:solidFill>
                <a:latin typeface="Tahoma"/>
                <a:cs typeface="Tahoma"/>
              </a:rPr>
              <a:t>Classifier</a:t>
            </a:r>
            <a:r>
              <a:rPr sz="2700" b="0" spc="-145" dirty="0">
                <a:solidFill>
                  <a:srgbClr val="000000"/>
                </a:solidFill>
                <a:latin typeface="Tahoma"/>
                <a:cs typeface="Tahoma"/>
              </a:rPr>
              <a:t> </a:t>
            </a:r>
            <a:r>
              <a:rPr sz="2700" b="0" spc="85" dirty="0">
                <a:solidFill>
                  <a:srgbClr val="000000"/>
                </a:solidFill>
                <a:latin typeface="Tahoma"/>
                <a:cs typeface="Tahoma"/>
              </a:rPr>
              <a:t>with</a:t>
            </a:r>
            <a:r>
              <a:rPr sz="2700" b="0" spc="-145" dirty="0">
                <a:solidFill>
                  <a:srgbClr val="000000"/>
                </a:solidFill>
                <a:latin typeface="Tahoma"/>
                <a:cs typeface="Tahoma"/>
              </a:rPr>
              <a:t> </a:t>
            </a:r>
            <a:r>
              <a:rPr sz="2700" b="0" spc="110" dirty="0">
                <a:solidFill>
                  <a:srgbClr val="000000"/>
                </a:solidFill>
                <a:latin typeface="Tahoma"/>
                <a:cs typeface="Tahoma"/>
              </a:rPr>
              <a:t>Randomized</a:t>
            </a:r>
            <a:r>
              <a:rPr sz="2700" b="0" spc="-145" dirty="0">
                <a:solidFill>
                  <a:srgbClr val="000000"/>
                </a:solidFill>
                <a:latin typeface="Tahoma"/>
                <a:cs typeface="Tahoma"/>
              </a:rPr>
              <a:t> </a:t>
            </a:r>
            <a:r>
              <a:rPr sz="2700" b="0" spc="90" dirty="0">
                <a:solidFill>
                  <a:srgbClr val="000000"/>
                </a:solidFill>
                <a:latin typeface="Tahoma"/>
                <a:cs typeface="Tahoma"/>
              </a:rPr>
              <a:t>search</a:t>
            </a:r>
            <a:r>
              <a:rPr sz="2700" b="0" spc="-145" dirty="0">
                <a:solidFill>
                  <a:srgbClr val="000000"/>
                </a:solidFill>
                <a:latin typeface="Tahoma"/>
                <a:cs typeface="Tahoma"/>
              </a:rPr>
              <a:t> </a:t>
            </a:r>
            <a:r>
              <a:rPr sz="2700" b="0" spc="30" dirty="0">
                <a:solidFill>
                  <a:srgbClr val="000000"/>
                </a:solidFill>
                <a:latin typeface="Tahoma"/>
                <a:cs typeface="Tahoma"/>
              </a:rPr>
              <a:t>CV</a:t>
            </a:r>
            <a:r>
              <a:rPr sz="2700" b="0" spc="-145" dirty="0">
                <a:solidFill>
                  <a:srgbClr val="000000"/>
                </a:solidFill>
                <a:latin typeface="Tahoma"/>
                <a:cs typeface="Tahoma"/>
              </a:rPr>
              <a:t> </a:t>
            </a:r>
            <a:r>
              <a:rPr sz="2700" b="0" spc="125" dirty="0">
                <a:solidFill>
                  <a:srgbClr val="000000"/>
                </a:solidFill>
                <a:latin typeface="Tahoma"/>
                <a:cs typeface="Tahoma"/>
              </a:rPr>
              <a:t>and</a:t>
            </a:r>
            <a:r>
              <a:rPr sz="2700" b="0" spc="-145" dirty="0">
                <a:solidFill>
                  <a:srgbClr val="000000"/>
                </a:solidFill>
                <a:latin typeface="Tahoma"/>
                <a:cs typeface="Tahoma"/>
              </a:rPr>
              <a:t> </a:t>
            </a:r>
            <a:r>
              <a:rPr sz="2700" b="0" spc="125" dirty="0">
                <a:solidFill>
                  <a:srgbClr val="000000"/>
                </a:solidFill>
                <a:latin typeface="Tahoma"/>
                <a:cs typeface="Tahoma"/>
              </a:rPr>
              <a:t>Grid  </a:t>
            </a:r>
            <a:r>
              <a:rPr sz="2700" b="0" spc="75" dirty="0">
                <a:solidFill>
                  <a:srgbClr val="000000"/>
                </a:solidFill>
                <a:latin typeface="Tahoma"/>
                <a:cs typeface="Tahoma"/>
              </a:rPr>
              <a:t>Search</a:t>
            </a:r>
            <a:r>
              <a:rPr sz="2700" b="0" spc="-145" dirty="0">
                <a:solidFill>
                  <a:srgbClr val="000000"/>
                </a:solidFill>
                <a:latin typeface="Tahoma"/>
                <a:cs typeface="Tahoma"/>
              </a:rPr>
              <a:t> </a:t>
            </a:r>
            <a:r>
              <a:rPr sz="2700" b="0" spc="30" dirty="0">
                <a:solidFill>
                  <a:srgbClr val="000000"/>
                </a:solidFill>
                <a:latin typeface="Tahoma"/>
                <a:cs typeface="Tahoma"/>
              </a:rPr>
              <a:t>CV</a:t>
            </a:r>
            <a:r>
              <a:rPr sz="2700" b="0" spc="-145" dirty="0">
                <a:solidFill>
                  <a:srgbClr val="000000"/>
                </a:solidFill>
                <a:latin typeface="Tahoma"/>
                <a:cs typeface="Tahoma"/>
              </a:rPr>
              <a:t> </a:t>
            </a:r>
            <a:r>
              <a:rPr sz="2700" b="0" spc="125" dirty="0">
                <a:solidFill>
                  <a:srgbClr val="000000"/>
                </a:solidFill>
                <a:latin typeface="Tahoma"/>
                <a:cs typeface="Tahoma"/>
              </a:rPr>
              <a:t>and</a:t>
            </a:r>
            <a:r>
              <a:rPr sz="2700" b="0" spc="-145" dirty="0">
                <a:solidFill>
                  <a:srgbClr val="000000"/>
                </a:solidFill>
                <a:latin typeface="Tahoma"/>
                <a:cs typeface="Tahoma"/>
              </a:rPr>
              <a:t> </a:t>
            </a:r>
            <a:r>
              <a:rPr sz="2700" b="0" spc="90" dirty="0">
                <a:solidFill>
                  <a:srgbClr val="000000"/>
                </a:solidFill>
                <a:latin typeface="Tahoma"/>
                <a:cs typeface="Tahoma"/>
              </a:rPr>
              <a:t>the</a:t>
            </a:r>
            <a:r>
              <a:rPr sz="2700" b="0" spc="-145" dirty="0">
                <a:solidFill>
                  <a:srgbClr val="000000"/>
                </a:solidFill>
                <a:latin typeface="Tahoma"/>
                <a:cs typeface="Tahoma"/>
              </a:rPr>
              <a:t> </a:t>
            </a:r>
            <a:r>
              <a:rPr sz="2700" b="0" spc="85" dirty="0">
                <a:solidFill>
                  <a:srgbClr val="000000"/>
                </a:solidFill>
                <a:latin typeface="Tahoma"/>
                <a:cs typeface="Tahoma"/>
              </a:rPr>
              <a:t>following</a:t>
            </a:r>
            <a:r>
              <a:rPr sz="2700" b="0" spc="-145" dirty="0">
                <a:solidFill>
                  <a:srgbClr val="000000"/>
                </a:solidFill>
                <a:latin typeface="Tahoma"/>
                <a:cs typeface="Tahoma"/>
              </a:rPr>
              <a:t> </a:t>
            </a:r>
            <a:r>
              <a:rPr sz="2700" b="0" spc="100" dirty="0">
                <a:solidFill>
                  <a:srgbClr val="000000"/>
                </a:solidFill>
                <a:latin typeface="Tahoma"/>
                <a:cs typeface="Tahoma"/>
              </a:rPr>
              <a:t>were</a:t>
            </a:r>
            <a:r>
              <a:rPr sz="2700" b="0" spc="-145" dirty="0">
                <a:solidFill>
                  <a:srgbClr val="000000"/>
                </a:solidFill>
                <a:latin typeface="Tahoma"/>
                <a:cs typeface="Tahoma"/>
              </a:rPr>
              <a:t> </a:t>
            </a:r>
            <a:r>
              <a:rPr sz="2700" b="0" spc="90" dirty="0">
                <a:solidFill>
                  <a:srgbClr val="000000"/>
                </a:solidFill>
                <a:latin typeface="Tahoma"/>
                <a:cs typeface="Tahoma"/>
              </a:rPr>
              <a:t>the</a:t>
            </a:r>
            <a:r>
              <a:rPr sz="2700" b="0" spc="-145" dirty="0">
                <a:solidFill>
                  <a:srgbClr val="000000"/>
                </a:solidFill>
                <a:latin typeface="Tahoma"/>
                <a:cs typeface="Tahoma"/>
              </a:rPr>
              <a:t> </a:t>
            </a:r>
            <a:r>
              <a:rPr sz="2700" b="0" spc="75" dirty="0">
                <a:solidFill>
                  <a:srgbClr val="000000"/>
                </a:solidFill>
                <a:latin typeface="Tahoma"/>
                <a:cs typeface="Tahoma"/>
              </a:rPr>
              <a:t>accuracies</a:t>
            </a:r>
            <a:r>
              <a:rPr sz="2700" b="0" spc="-145" dirty="0">
                <a:solidFill>
                  <a:srgbClr val="000000"/>
                </a:solidFill>
                <a:latin typeface="Tahoma"/>
                <a:cs typeface="Tahoma"/>
              </a:rPr>
              <a:t> </a:t>
            </a:r>
            <a:r>
              <a:rPr sz="2700" b="0" spc="110" dirty="0">
                <a:solidFill>
                  <a:srgbClr val="000000"/>
                </a:solidFill>
                <a:latin typeface="Tahoma"/>
                <a:cs typeface="Tahoma"/>
              </a:rPr>
              <a:t>obtained</a:t>
            </a:r>
            <a:endParaRPr sz="2700">
              <a:latin typeface="Tahoma"/>
              <a:cs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73276" y="4231782"/>
            <a:ext cx="10141585" cy="1762760"/>
          </a:xfrm>
          <a:prstGeom prst="rect">
            <a:avLst/>
          </a:prstGeom>
        </p:spPr>
        <p:txBody>
          <a:bodyPr vert="horz" wrap="square" lIns="0" tIns="12700" rIns="0" bIns="0" rtlCol="0">
            <a:spAutoFit/>
          </a:bodyPr>
          <a:lstStyle/>
          <a:p>
            <a:pPr marL="12700">
              <a:lnSpc>
                <a:spcPct val="100000"/>
              </a:lnSpc>
              <a:spcBef>
                <a:spcPts val="100"/>
              </a:spcBef>
            </a:pPr>
            <a:r>
              <a:rPr sz="11400" b="1" spc="925" dirty="0">
                <a:latin typeface="Trebuchet MS"/>
                <a:cs typeface="Trebuchet MS"/>
              </a:rPr>
              <a:t>DASHBOARDS</a:t>
            </a:r>
            <a:endParaRPr sz="114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F0F0F"/>
          </a:solidFill>
        </p:spPr>
        <p:txBody>
          <a:bodyPr wrap="square" lIns="0" tIns="0" rIns="0" bIns="0" rtlCol="0"/>
          <a:lstStyle/>
          <a:p>
            <a:endParaRPr/>
          </a:p>
        </p:txBody>
      </p:sp>
      <p:sp>
        <p:nvSpPr>
          <p:cNvPr id="3" name="object 3"/>
          <p:cNvSpPr txBox="1"/>
          <p:nvPr/>
        </p:nvSpPr>
        <p:spPr>
          <a:xfrm>
            <a:off x="2047999" y="5709920"/>
            <a:ext cx="2192655" cy="391160"/>
          </a:xfrm>
          <a:prstGeom prst="rect">
            <a:avLst/>
          </a:prstGeom>
        </p:spPr>
        <p:txBody>
          <a:bodyPr vert="horz" wrap="square" lIns="0" tIns="12700" rIns="0" bIns="0" rtlCol="0">
            <a:spAutoFit/>
          </a:bodyPr>
          <a:lstStyle/>
          <a:p>
            <a:pPr marL="12700">
              <a:lnSpc>
                <a:spcPct val="100000"/>
              </a:lnSpc>
              <a:spcBef>
                <a:spcPts val="100"/>
              </a:spcBef>
            </a:pPr>
            <a:r>
              <a:rPr sz="2400" spc="-120" dirty="0">
                <a:solidFill>
                  <a:srgbClr val="FFFFFF"/>
                </a:solidFill>
                <a:latin typeface="Gill Sans MT"/>
                <a:cs typeface="Gill Sans MT"/>
              </a:rPr>
              <a:t>INTRODUCTION</a:t>
            </a:r>
            <a:endParaRPr sz="2400">
              <a:latin typeface="Gill Sans MT"/>
              <a:cs typeface="Gill Sans MT"/>
            </a:endParaRPr>
          </a:p>
        </p:txBody>
      </p:sp>
      <p:sp>
        <p:nvSpPr>
          <p:cNvPr id="4" name="object 4"/>
          <p:cNvSpPr txBox="1"/>
          <p:nvPr/>
        </p:nvSpPr>
        <p:spPr>
          <a:xfrm>
            <a:off x="2047999" y="6660325"/>
            <a:ext cx="2023745" cy="391160"/>
          </a:xfrm>
          <a:prstGeom prst="rect">
            <a:avLst/>
          </a:prstGeom>
        </p:spPr>
        <p:txBody>
          <a:bodyPr vert="horz" wrap="square" lIns="0" tIns="12700" rIns="0" bIns="0" rtlCol="0">
            <a:spAutoFit/>
          </a:bodyPr>
          <a:lstStyle/>
          <a:p>
            <a:pPr marL="12700">
              <a:lnSpc>
                <a:spcPct val="100000"/>
              </a:lnSpc>
              <a:spcBef>
                <a:spcPts val="100"/>
              </a:spcBef>
            </a:pPr>
            <a:r>
              <a:rPr sz="2400" spc="-110" dirty="0">
                <a:solidFill>
                  <a:srgbClr val="FFFFFF"/>
                </a:solidFill>
                <a:latin typeface="Gill Sans MT"/>
                <a:cs typeface="Gill Sans MT"/>
              </a:rPr>
              <a:t>BACKGROUND</a:t>
            </a:r>
            <a:endParaRPr sz="2400">
              <a:latin typeface="Gill Sans MT"/>
              <a:cs typeface="Gill Sans MT"/>
            </a:endParaRPr>
          </a:p>
        </p:txBody>
      </p:sp>
      <p:sp>
        <p:nvSpPr>
          <p:cNvPr id="5" name="object 5"/>
          <p:cNvSpPr txBox="1"/>
          <p:nvPr/>
        </p:nvSpPr>
        <p:spPr>
          <a:xfrm>
            <a:off x="2047999" y="7610730"/>
            <a:ext cx="1777364" cy="391160"/>
          </a:xfrm>
          <a:prstGeom prst="rect">
            <a:avLst/>
          </a:prstGeom>
        </p:spPr>
        <p:txBody>
          <a:bodyPr vert="horz" wrap="square" lIns="0" tIns="12700" rIns="0" bIns="0" rtlCol="0">
            <a:spAutoFit/>
          </a:bodyPr>
          <a:lstStyle/>
          <a:p>
            <a:pPr marL="12700">
              <a:lnSpc>
                <a:spcPct val="100000"/>
              </a:lnSpc>
              <a:spcBef>
                <a:spcPts val="100"/>
              </a:spcBef>
            </a:pPr>
            <a:r>
              <a:rPr sz="2400" spc="110" dirty="0">
                <a:solidFill>
                  <a:srgbClr val="FFFFFF"/>
                </a:solidFill>
                <a:latin typeface="Gill Sans MT"/>
                <a:cs typeface="Gill Sans MT"/>
              </a:rPr>
              <a:t>OBJECTIVES</a:t>
            </a:r>
            <a:endParaRPr sz="2400">
              <a:latin typeface="Gill Sans MT"/>
              <a:cs typeface="Gill Sans MT"/>
            </a:endParaRPr>
          </a:p>
        </p:txBody>
      </p:sp>
      <p:sp>
        <p:nvSpPr>
          <p:cNvPr id="6" name="object 6"/>
          <p:cNvSpPr txBox="1"/>
          <p:nvPr/>
        </p:nvSpPr>
        <p:spPr>
          <a:xfrm>
            <a:off x="2047999" y="8527536"/>
            <a:ext cx="2247265" cy="391160"/>
          </a:xfrm>
          <a:prstGeom prst="rect">
            <a:avLst/>
          </a:prstGeom>
        </p:spPr>
        <p:txBody>
          <a:bodyPr vert="horz" wrap="square" lIns="0" tIns="12700" rIns="0" bIns="0" rtlCol="0">
            <a:spAutoFit/>
          </a:bodyPr>
          <a:lstStyle/>
          <a:p>
            <a:pPr marL="12700">
              <a:lnSpc>
                <a:spcPct val="100000"/>
              </a:lnSpc>
              <a:spcBef>
                <a:spcPts val="100"/>
              </a:spcBef>
            </a:pPr>
            <a:r>
              <a:rPr sz="2400" spc="-85" dirty="0">
                <a:solidFill>
                  <a:srgbClr val="FFFFFF"/>
                </a:solidFill>
                <a:latin typeface="Gill Sans MT"/>
                <a:cs typeface="Gill Sans MT"/>
              </a:rPr>
              <a:t>METHODOLOGY</a:t>
            </a:r>
            <a:endParaRPr sz="2400">
              <a:latin typeface="Gill Sans MT"/>
              <a:cs typeface="Gill Sans MT"/>
            </a:endParaRPr>
          </a:p>
        </p:txBody>
      </p:sp>
      <p:sp>
        <p:nvSpPr>
          <p:cNvPr id="7" name="object 7"/>
          <p:cNvSpPr txBox="1"/>
          <p:nvPr/>
        </p:nvSpPr>
        <p:spPr>
          <a:xfrm>
            <a:off x="9474774" y="5709920"/>
            <a:ext cx="4356100"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FFFFFF"/>
                </a:solidFill>
                <a:latin typeface="Gill Sans MT"/>
                <a:cs typeface="Gill Sans MT"/>
              </a:rPr>
              <a:t>OBSERVATIONS </a:t>
            </a:r>
            <a:r>
              <a:rPr sz="2400" spc="-145" dirty="0">
                <a:solidFill>
                  <a:srgbClr val="FFFFFF"/>
                </a:solidFill>
                <a:latin typeface="Gill Sans MT"/>
                <a:cs typeface="Gill Sans MT"/>
              </a:rPr>
              <a:t>AND</a:t>
            </a:r>
            <a:r>
              <a:rPr sz="2400" spc="-229" dirty="0">
                <a:solidFill>
                  <a:srgbClr val="FFFFFF"/>
                </a:solidFill>
                <a:latin typeface="Gill Sans MT"/>
                <a:cs typeface="Gill Sans MT"/>
              </a:rPr>
              <a:t> </a:t>
            </a:r>
            <a:r>
              <a:rPr sz="2400" spc="-10" dirty="0">
                <a:solidFill>
                  <a:srgbClr val="FFFFFF"/>
                </a:solidFill>
                <a:latin typeface="Gill Sans MT"/>
                <a:cs typeface="Gill Sans MT"/>
              </a:rPr>
              <a:t>FINDINGS</a:t>
            </a:r>
            <a:endParaRPr sz="2400">
              <a:latin typeface="Gill Sans MT"/>
              <a:cs typeface="Gill Sans MT"/>
            </a:endParaRPr>
          </a:p>
        </p:txBody>
      </p:sp>
      <p:sp>
        <p:nvSpPr>
          <p:cNvPr id="8" name="object 8"/>
          <p:cNvSpPr txBox="1"/>
          <p:nvPr/>
        </p:nvSpPr>
        <p:spPr>
          <a:xfrm>
            <a:off x="9474774" y="7610730"/>
            <a:ext cx="1874520"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FFFFFF"/>
                </a:solidFill>
                <a:latin typeface="Gill Sans MT"/>
                <a:cs typeface="Gill Sans MT"/>
              </a:rPr>
              <a:t>LIMITATIONS</a:t>
            </a:r>
            <a:endParaRPr sz="2400">
              <a:latin typeface="Gill Sans MT"/>
              <a:cs typeface="Gill Sans MT"/>
            </a:endParaRPr>
          </a:p>
        </p:txBody>
      </p:sp>
      <p:sp>
        <p:nvSpPr>
          <p:cNvPr id="9" name="object 9"/>
          <p:cNvSpPr txBox="1"/>
          <p:nvPr/>
        </p:nvSpPr>
        <p:spPr>
          <a:xfrm>
            <a:off x="9474774" y="6714300"/>
            <a:ext cx="198882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FFFF"/>
                </a:solidFill>
                <a:latin typeface="Gill Sans MT"/>
                <a:cs typeface="Gill Sans MT"/>
              </a:rPr>
              <a:t>DASHBOARDS</a:t>
            </a:r>
            <a:endParaRPr sz="2400">
              <a:latin typeface="Gill Sans MT"/>
              <a:cs typeface="Gill Sans MT"/>
            </a:endParaRPr>
          </a:p>
        </p:txBody>
      </p:sp>
      <p:sp>
        <p:nvSpPr>
          <p:cNvPr id="10" name="object 10"/>
          <p:cNvSpPr txBox="1">
            <a:spLocks noGrp="1"/>
          </p:cNvSpPr>
          <p:nvPr>
            <p:ph type="title"/>
          </p:nvPr>
        </p:nvSpPr>
        <p:spPr>
          <a:xfrm>
            <a:off x="6077208" y="1898345"/>
            <a:ext cx="6133465" cy="939800"/>
          </a:xfrm>
          <a:prstGeom prst="rect">
            <a:avLst/>
          </a:prstGeom>
        </p:spPr>
        <p:txBody>
          <a:bodyPr vert="horz" wrap="square" lIns="0" tIns="12700" rIns="0" bIns="0" rtlCol="0">
            <a:spAutoFit/>
          </a:bodyPr>
          <a:lstStyle/>
          <a:p>
            <a:pPr marL="12700">
              <a:lnSpc>
                <a:spcPct val="100000"/>
              </a:lnSpc>
              <a:spcBef>
                <a:spcPts val="100"/>
              </a:spcBef>
            </a:pPr>
            <a:r>
              <a:rPr sz="6000" b="1" spc="-160" dirty="0">
                <a:latin typeface="Gill Sans MT"/>
                <a:cs typeface="Gill Sans MT"/>
              </a:rPr>
              <a:t>Table </a:t>
            </a:r>
            <a:r>
              <a:rPr sz="6000" b="1" spc="75" dirty="0">
                <a:latin typeface="Gill Sans MT"/>
                <a:cs typeface="Gill Sans MT"/>
              </a:rPr>
              <a:t>of</a:t>
            </a:r>
            <a:r>
              <a:rPr sz="6000" b="1" spc="-265" dirty="0">
                <a:latin typeface="Gill Sans MT"/>
                <a:cs typeface="Gill Sans MT"/>
              </a:rPr>
              <a:t> </a:t>
            </a:r>
            <a:r>
              <a:rPr sz="6000" b="1" spc="-190" dirty="0">
                <a:latin typeface="Gill Sans MT"/>
                <a:cs typeface="Gill Sans MT"/>
              </a:rPr>
              <a:t>Contents</a:t>
            </a:r>
            <a:endParaRPr sz="6000">
              <a:latin typeface="Gill Sans MT"/>
              <a:cs typeface="Gill Sans MT"/>
            </a:endParaRPr>
          </a:p>
        </p:txBody>
      </p:sp>
      <p:sp>
        <p:nvSpPr>
          <p:cNvPr id="11" name="object 11"/>
          <p:cNvSpPr txBox="1"/>
          <p:nvPr/>
        </p:nvSpPr>
        <p:spPr>
          <a:xfrm>
            <a:off x="7726757" y="3332589"/>
            <a:ext cx="2834640" cy="452120"/>
          </a:xfrm>
          <a:prstGeom prst="rect">
            <a:avLst/>
          </a:prstGeom>
        </p:spPr>
        <p:txBody>
          <a:bodyPr vert="horz" wrap="square" lIns="0" tIns="12700" rIns="0" bIns="0" rtlCol="0">
            <a:spAutoFit/>
          </a:bodyPr>
          <a:lstStyle/>
          <a:p>
            <a:pPr marL="12700">
              <a:lnSpc>
                <a:spcPct val="100000"/>
              </a:lnSpc>
              <a:spcBef>
                <a:spcPts val="100"/>
              </a:spcBef>
            </a:pPr>
            <a:r>
              <a:rPr sz="2800" spc="150" dirty="0">
                <a:solidFill>
                  <a:srgbClr val="FFFFFF"/>
                </a:solidFill>
                <a:latin typeface="Gill Sans MT"/>
                <a:cs typeface="Gill Sans MT"/>
              </a:rPr>
              <a:t>Points </a:t>
            </a:r>
            <a:r>
              <a:rPr sz="2800" spc="5" dirty="0">
                <a:solidFill>
                  <a:srgbClr val="FFFFFF"/>
                </a:solidFill>
                <a:latin typeface="Gill Sans MT"/>
                <a:cs typeface="Gill Sans MT"/>
              </a:rPr>
              <a:t>to</a:t>
            </a:r>
            <a:r>
              <a:rPr sz="2800" spc="-375" dirty="0">
                <a:solidFill>
                  <a:srgbClr val="FFFFFF"/>
                </a:solidFill>
                <a:latin typeface="Gill Sans MT"/>
                <a:cs typeface="Gill Sans MT"/>
              </a:rPr>
              <a:t> </a:t>
            </a:r>
            <a:r>
              <a:rPr sz="2800" spc="210" dirty="0">
                <a:solidFill>
                  <a:srgbClr val="FFFFFF"/>
                </a:solidFill>
                <a:latin typeface="Gill Sans MT"/>
                <a:cs typeface="Gill Sans MT"/>
              </a:rPr>
              <a:t>discuss:</a:t>
            </a:r>
            <a:endParaRPr sz="2800">
              <a:latin typeface="Gill Sans MT"/>
              <a:cs typeface="Gill Sans MT"/>
            </a:endParaRPr>
          </a:p>
        </p:txBody>
      </p:sp>
      <p:sp>
        <p:nvSpPr>
          <p:cNvPr id="12" name="object 12"/>
          <p:cNvSpPr txBox="1"/>
          <p:nvPr/>
        </p:nvSpPr>
        <p:spPr>
          <a:xfrm>
            <a:off x="8081596" y="5831236"/>
            <a:ext cx="254000" cy="269240"/>
          </a:xfrm>
          <a:prstGeom prst="rect">
            <a:avLst/>
          </a:prstGeom>
        </p:spPr>
        <p:txBody>
          <a:bodyPr vert="horz" wrap="square" lIns="0" tIns="12700" rIns="0" bIns="0" rtlCol="0">
            <a:spAutoFit/>
          </a:bodyPr>
          <a:lstStyle/>
          <a:p>
            <a:pPr marL="12700">
              <a:lnSpc>
                <a:spcPct val="100000"/>
              </a:lnSpc>
              <a:spcBef>
                <a:spcPts val="100"/>
              </a:spcBef>
            </a:pPr>
            <a:r>
              <a:rPr sz="1600" spc="85" dirty="0">
                <a:solidFill>
                  <a:srgbClr val="FFFFFF"/>
                </a:solidFill>
                <a:latin typeface="Gill Sans MT"/>
                <a:cs typeface="Gill Sans MT"/>
              </a:rPr>
              <a:t>0</a:t>
            </a:r>
            <a:r>
              <a:rPr sz="1600" spc="90" dirty="0">
                <a:solidFill>
                  <a:srgbClr val="FFFFFF"/>
                </a:solidFill>
                <a:latin typeface="Gill Sans MT"/>
                <a:cs typeface="Gill Sans MT"/>
              </a:rPr>
              <a:t>1</a:t>
            </a:r>
            <a:endParaRPr sz="1600">
              <a:latin typeface="Gill Sans MT"/>
              <a:cs typeface="Gill Sans MT"/>
            </a:endParaRPr>
          </a:p>
        </p:txBody>
      </p:sp>
      <p:sp>
        <p:nvSpPr>
          <p:cNvPr id="13" name="object 13"/>
          <p:cNvSpPr txBox="1"/>
          <p:nvPr/>
        </p:nvSpPr>
        <p:spPr>
          <a:xfrm>
            <a:off x="8081596" y="6781641"/>
            <a:ext cx="254000" cy="269240"/>
          </a:xfrm>
          <a:prstGeom prst="rect">
            <a:avLst/>
          </a:prstGeom>
        </p:spPr>
        <p:txBody>
          <a:bodyPr vert="horz" wrap="square" lIns="0" tIns="12700" rIns="0" bIns="0" rtlCol="0">
            <a:spAutoFit/>
          </a:bodyPr>
          <a:lstStyle/>
          <a:p>
            <a:pPr marL="12700">
              <a:lnSpc>
                <a:spcPct val="100000"/>
              </a:lnSpc>
              <a:spcBef>
                <a:spcPts val="100"/>
              </a:spcBef>
            </a:pPr>
            <a:r>
              <a:rPr sz="1600" spc="85" dirty="0">
                <a:solidFill>
                  <a:srgbClr val="FFFFFF"/>
                </a:solidFill>
                <a:latin typeface="Gill Sans MT"/>
                <a:cs typeface="Gill Sans MT"/>
              </a:rPr>
              <a:t>0</a:t>
            </a:r>
            <a:r>
              <a:rPr sz="1600" spc="90" dirty="0">
                <a:solidFill>
                  <a:srgbClr val="FFFFFF"/>
                </a:solidFill>
                <a:latin typeface="Gill Sans MT"/>
                <a:cs typeface="Gill Sans MT"/>
              </a:rPr>
              <a:t>2</a:t>
            </a:r>
            <a:endParaRPr sz="1600">
              <a:latin typeface="Gill Sans MT"/>
              <a:cs typeface="Gill Sans MT"/>
            </a:endParaRPr>
          </a:p>
        </p:txBody>
      </p:sp>
      <p:sp>
        <p:nvSpPr>
          <p:cNvPr id="14" name="object 14"/>
          <p:cNvSpPr txBox="1"/>
          <p:nvPr/>
        </p:nvSpPr>
        <p:spPr>
          <a:xfrm>
            <a:off x="8081596" y="7732045"/>
            <a:ext cx="254000" cy="269240"/>
          </a:xfrm>
          <a:prstGeom prst="rect">
            <a:avLst/>
          </a:prstGeom>
        </p:spPr>
        <p:txBody>
          <a:bodyPr vert="horz" wrap="square" lIns="0" tIns="12700" rIns="0" bIns="0" rtlCol="0">
            <a:spAutoFit/>
          </a:bodyPr>
          <a:lstStyle/>
          <a:p>
            <a:pPr marL="12700">
              <a:lnSpc>
                <a:spcPct val="100000"/>
              </a:lnSpc>
              <a:spcBef>
                <a:spcPts val="100"/>
              </a:spcBef>
            </a:pPr>
            <a:r>
              <a:rPr sz="1600" spc="85" dirty="0">
                <a:solidFill>
                  <a:srgbClr val="FFFFFF"/>
                </a:solidFill>
                <a:latin typeface="Gill Sans MT"/>
                <a:cs typeface="Gill Sans MT"/>
              </a:rPr>
              <a:t>0</a:t>
            </a:r>
            <a:r>
              <a:rPr sz="1600" spc="90" dirty="0">
                <a:solidFill>
                  <a:srgbClr val="FFFFFF"/>
                </a:solidFill>
                <a:latin typeface="Gill Sans MT"/>
                <a:cs typeface="Gill Sans MT"/>
              </a:rPr>
              <a:t>3</a:t>
            </a:r>
            <a:endParaRPr sz="1600">
              <a:latin typeface="Gill Sans MT"/>
              <a:cs typeface="Gill Sans MT"/>
            </a:endParaRPr>
          </a:p>
        </p:txBody>
      </p:sp>
      <p:sp>
        <p:nvSpPr>
          <p:cNvPr id="15" name="object 15"/>
          <p:cNvSpPr txBox="1"/>
          <p:nvPr/>
        </p:nvSpPr>
        <p:spPr>
          <a:xfrm>
            <a:off x="8081596" y="8655215"/>
            <a:ext cx="254000" cy="269240"/>
          </a:xfrm>
          <a:prstGeom prst="rect">
            <a:avLst/>
          </a:prstGeom>
        </p:spPr>
        <p:txBody>
          <a:bodyPr vert="horz" wrap="square" lIns="0" tIns="12700" rIns="0" bIns="0" rtlCol="0">
            <a:spAutoFit/>
          </a:bodyPr>
          <a:lstStyle/>
          <a:p>
            <a:pPr marL="12700">
              <a:lnSpc>
                <a:spcPct val="100000"/>
              </a:lnSpc>
              <a:spcBef>
                <a:spcPts val="100"/>
              </a:spcBef>
            </a:pPr>
            <a:r>
              <a:rPr sz="1600" spc="85" dirty="0">
                <a:solidFill>
                  <a:srgbClr val="FFFFFF"/>
                </a:solidFill>
                <a:latin typeface="Gill Sans MT"/>
                <a:cs typeface="Gill Sans MT"/>
              </a:rPr>
              <a:t>0</a:t>
            </a:r>
            <a:r>
              <a:rPr sz="1600" spc="90" dirty="0">
                <a:solidFill>
                  <a:srgbClr val="FFFFFF"/>
                </a:solidFill>
                <a:latin typeface="Gill Sans MT"/>
                <a:cs typeface="Gill Sans MT"/>
              </a:rPr>
              <a:t>4</a:t>
            </a:r>
            <a:endParaRPr sz="1600">
              <a:latin typeface="Gill Sans MT"/>
              <a:cs typeface="Gill Sans MT"/>
            </a:endParaRPr>
          </a:p>
        </p:txBody>
      </p:sp>
      <p:sp>
        <p:nvSpPr>
          <p:cNvPr id="16" name="object 16"/>
          <p:cNvSpPr txBox="1"/>
          <p:nvPr/>
        </p:nvSpPr>
        <p:spPr>
          <a:xfrm>
            <a:off x="15986495" y="5776632"/>
            <a:ext cx="254000" cy="269240"/>
          </a:xfrm>
          <a:prstGeom prst="rect">
            <a:avLst/>
          </a:prstGeom>
        </p:spPr>
        <p:txBody>
          <a:bodyPr vert="horz" wrap="square" lIns="0" tIns="12700" rIns="0" bIns="0" rtlCol="0">
            <a:spAutoFit/>
          </a:bodyPr>
          <a:lstStyle/>
          <a:p>
            <a:pPr marL="12700">
              <a:lnSpc>
                <a:spcPct val="100000"/>
              </a:lnSpc>
              <a:spcBef>
                <a:spcPts val="100"/>
              </a:spcBef>
            </a:pPr>
            <a:r>
              <a:rPr sz="1600" spc="85" dirty="0">
                <a:solidFill>
                  <a:srgbClr val="FFFFFF"/>
                </a:solidFill>
                <a:latin typeface="Gill Sans MT"/>
                <a:cs typeface="Gill Sans MT"/>
              </a:rPr>
              <a:t>0</a:t>
            </a:r>
            <a:r>
              <a:rPr sz="1600" spc="90" dirty="0">
                <a:solidFill>
                  <a:srgbClr val="FFFFFF"/>
                </a:solidFill>
                <a:latin typeface="Gill Sans MT"/>
                <a:cs typeface="Gill Sans MT"/>
              </a:rPr>
              <a:t>5</a:t>
            </a:r>
            <a:endParaRPr sz="1600">
              <a:latin typeface="Gill Sans MT"/>
              <a:cs typeface="Gill Sans MT"/>
            </a:endParaRPr>
          </a:p>
        </p:txBody>
      </p:sp>
      <p:sp>
        <p:nvSpPr>
          <p:cNvPr id="17" name="object 17"/>
          <p:cNvSpPr txBox="1"/>
          <p:nvPr/>
        </p:nvSpPr>
        <p:spPr>
          <a:xfrm>
            <a:off x="15986495" y="6727036"/>
            <a:ext cx="254000" cy="269240"/>
          </a:xfrm>
          <a:prstGeom prst="rect">
            <a:avLst/>
          </a:prstGeom>
        </p:spPr>
        <p:txBody>
          <a:bodyPr vert="horz" wrap="square" lIns="0" tIns="12700" rIns="0" bIns="0" rtlCol="0">
            <a:spAutoFit/>
          </a:bodyPr>
          <a:lstStyle/>
          <a:p>
            <a:pPr marL="12700">
              <a:lnSpc>
                <a:spcPct val="100000"/>
              </a:lnSpc>
              <a:spcBef>
                <a:spcPts val="100"/>
              </a:spcBef>
            </a:pPr>
            <a:r>
              <a:rPr sz="1600" spc="85" dirty="0">
                <a:solidFill>
                  <a:srgbClr val="FFFFFF"/>
                </a:solidFill>
                <a:latin typeface="Gill Sans MT"/>
                <a:cs typeface="Gill Sans MT"/>
              </a:rPr>
              <a:t>0</a:t>
            </a:r>
            <a:r>
              <a:rPr sz="1600" spc="90" dirty="0">
                <a:solidFill>
                  <a:srgbClr val="FFFFFF"/>
                </a:solidFill>
                <a:latin typeface="Gill Sans MT"/>
                <a:cs typeface="Gill Sans MT"/>
              </a:rPr>
              <a:t>6</a:t>
            </a:r>
            <a:endParaRPr sz="1600">
              <a:latin typeface="Gill Sans MT"/>
              <a:cs typeface="Gill Sans MT"/>
            </a:endParaRPr>
          </a:p>
        </p:txBody>
      </p:sp>
      <p:sp>
        <p:nvSpPr>
          <p:cNvPr id="18" name="object 18"/>
          <p:cNvSpPr txBox="1"/>
          <p:nvPr/>
        </p:nvSpPr>
        <p:spPr>
          <a:xfrm>
            <a:off x="15986495" y="7732045"/>
            <a:ext cx="254000" cy="269240"/>
          </a:xfrm>
          <a:prstGeom prst="rect">
            <a:avLst/>
          </a:prstGeom>
        </p:spPr>
        <p:txBody>
          <a:bodyPr vert="horz" wrap="square" lIns="0" tIns="12700" rIns="0" bIns="0" rtlCol="0">
            <a:spAutoFit/>
          </a:bodyPr>
          <a:lstStyle/>
          <a:p>
            <a:pPr marL="12700">
              <a:lnSpc>
                <a:spcPct val="100000"/>
              </a:lnSpc>
              <a:spcBef>
                <a:spcPts val="100"/>
              </a:spcBef>
            </a:pPr>
            <a:r>
              <a:rPr sz="1600" spc="85" dirty="0">
                <a:solidFill>
                  <a:srgbClr val="FFFFFF"/>
                </a:solidFill>
                <a:latin typeface="Gill Sans MT"/>
                <a:cs typeface="Gill Sans MT"/>
              </a:rPr>
              <a:t>0</a:t>
            </a:r>
            <a:r>
              <a:rPr sz="1600" spc="90" dirty="0">
                <a:solidFill>
                  <a:srgbClr val="FFFFFF"/>
                </a:solidFill>
                <a:latin typeface="Gill Sans MT"/>
                <a:cs typeface="Gill Sans MT"/>
              </a:rPr>
              <a:t>7</a:t>
            </a:r>
            <a:endParaRPr sz="1600">
              <a:latin typeface="Gill Sans MT"/>
              <a:cs typeface="Gill Sans MT"/>
            </a:endParaRPr>
          </a:p>
        </p:txBody>
      </p:sp>
      <p:sp>
        <p:nvSpPr>
          <p:cNvPr id="19" name="object 19"/>
          <p:cNvSpPr txBox="1"/>
          <p:nvPr/>
        </p:nvSpPr>
        <p:spPr>
          <a:xfrm>
            <a:off x="15986495" y="8594209"/>
            <a:ext cx="254000" cy="269240"/>
          </a:xfrm>
          <a:prstGeom prst="rect">
            <a:avLst/>
          </a:prstGeom>
        </p:spPr>
        <p:txBody>
          <a:bodyPr vert="horz" wrap="square" lIns="0" tIns="12700" rIns="0" bIns="0" rtlCol="0">
            <a:spAutoFit/>
          </a:bodyPr>
          <a:lstStyle/>
          <a:p>
            <a:pPr marL="12700">
              <a:lnSpc>
                <a:spcPct val="100000"/>
              </a:lnSpc>
              <a:spcBef>
                <a:spcPts val="100"/>
              </a:spcBef>
            </a:pPr>
            <a:r>
              <a:rPr sz="1600" spc="85" dirty="0">
                <a:solidFill>
                  <a:srgbClr val="FFFFFF"/>
                </a:solidFill>
                <a:latin typeface="Gill Sans MT"/>
                <a:cs typeface="Gill Sans MT"/>
              </a:rPr>
              <a:t>0</a:t>
            </a:r>
            <a:r>
              <a:rPr sz="1600" spc="90" dirty="0">
                <a:solidFill>
                  <a:srgbClr val="FFFFFF"/>
                </a:solidFill>
                <a:latin typeface="Gill Sans MT"/>
                <a:cs typeface="Gill Sans MT"/>
              </a:rPr>
              <a:t>8</a:t>
            </a:r>
            <a:endParaRPr sz="1600">
              <a:latin typeface="Gill Sans MT"/>
              <a:cs typeface="Gill Sans MT"/>
            </a:endParaRPr>
          </a:p>
        </p:txBody>
      </p:sp>
      <p:sp>
        <p:nvSpPr>
          <p:cNvPr id="20" name="object 20"/>
          <p:cNvSpPr txBox="1"/>
          <p:nvPr/>
        </p:nvSpPr>
        <p:spPr>
          <a:xfrm>
            <a:off x="9474774" y="8527536"/>
            <a:ext cx="5071110" cy="391160"/>
          </a:xfrm>
          <a:prstGeom prst="rect">
            <a:avLst/>
          </a:prstGeom>
        </p:spPr>
        <p:txBody>
          <a:bodyPr vert="horz" wrap="square" lIns="0" tIns="12700" rIns="0" bIns="0" rtlCol="0">
            <a:spAutoFit/>
          </a:bodyPr>
          <a:lstStyle/>
          <a:p>
            <a:pPr marL="12700">
              <a:lnSpc>
                <a:spcPct val="100000"/>
              </a:lnSpc>
              <a:spcBef>
                <a:spcPts val="100"/>
              </a:spcBef>
            </a:pPr>
            <a:r>
              <a:rPr sz="2400" spc="-55" dirty="0">
                <a:solidFill>
                  <a:srgbClr val="FFFFFF"/>
                </a:solidFill>
                <a:latin typeface="Gill Sans MT"/>
                <a:cs typeface="Gill Sans MT"/>
              </a:rPr>
              <a:t>CONCLUSIONS </a:t>
            </a:r>
            <a:r>
              <a:rPr sz="2400" spc="-145" dirty="0">
                <a:solidFill>
                  <a:srgbClr val="FFFFFF"/>
                </a:solidFill>
                <a:latin typeface="Gill Sans MT"/>
                <a:cs typeface="Gill Sans MT"/>
              </a:rPr>
              <a:t>AND </a:t>
            </a:r>
            <a:r>
              <a:rPr sz="2400" spc="5" dirty="0">
                <a:solidFill>
                  <a:srgbClr val="FFFFFF"/>
                </a:solidFill>
                <a:latin typeface="Gill Sans MT"/>
                <a:cs typeface="Gill Sans MT"/>
              </a:rPr>
              <a:t>FUTURE</a:t>
            </a:r>
            <a:r>
              <a:rPr sz="2400" spc="-50" dirty="0">
                <a:solidFill>
                  <a:srgbClr val="FFFFFF"/>
                </a:solidFill>
                <a:latin typeface="Gill Sans MT"/>
                <a:cs typeface="Gill Sans MT"/>
              </a:rPr>
              <a:t> </a:t>
            </a:r>
            <a:r>
              <a:rPr sz="2400" spc="-85" dirty="0">
                <a:solidFill>
                  <a:srgbClr val="FFFFFF"/>
                </a:solidFill>
                <a:latin typeface="Gill Sans MT"/>
                <a:cs typeface="Gill Sans MT"/>
              </a:rPr>
              <a:t>WORKS</a:t>
            </a:r>
            <a:endParaRPr sz="2400">
              <a:latin typeface="Gill Sans MT"/>
              <a:cs typeface="Gill Sans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34188" y="11"/>
            <a:ext cx="13820774" cy="1028698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73445" y="11"/>
            <a:ext cx="17545049" cy="1028698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639050" cy="10287000"/>
          </a:xfrm>
          <a:custGeom>
            <a:avLst/>
            <a:gdLst/>
            <a:ahLst/>
            <a:cxnLst/>
            <a:rect l="l" t="t" r="r" b="b"/>
            <a:pathLst>
              <a:path w="7639050" h="10287000">
                <a:moveTo>
                  <a:pt x="0" y="0"/>
                </a:moveTo>
                <a:lnTo>
                  <a:pt x="7639049" y="0"/>
                </a:lnTo>
                <a:lnTo>
                  <a:pt x="7639049" y="10286999"/>
                </a:lnTo>
                <a:lnTo>
                  <a:pt x="0" y="10286999"/>
                </a:lnTo>
                <a:lnTo>
                  <a:pt x="0" y="0"/>
                </a:lnTo>
                <a:close/>
              </a:path>
            </a:pathLst>
          </a:custGeom>
          <a:solidFill>
            <a:srgbClr val="0F0F0F"/>
          </a:solidFill>
        </p:spPr>
        <p:txBody>
          <a:bodyPr wrap="square" lIns="0" tIns="0" rIns="0" bIns="0" rtlCol="0"/>
          <a:lstStyle/>
          <a:p>
            <a:endParaRPr/>
          </a:p>
        </p:txBody>
      </p:sp>
      <p:sp>
        <p:nvSpPr>
          <p:cNvPr id="3" name="object 3"/>
          <p:cNvSpPr txBox="1"/>
          <p:nvPr/>
        </p:nvSpPr>
        <p:spPr>
          <a:xfrm>
            <a:off x="2296963" y="4665019"/>
            <a:ext cx="3185795" cy="787400"/>
          </a:xfrm>
          <a:prstGeom prst="rect">
            <a:avLst/>
          </a:prstGeom>
        </p:spPr>
        <p:txBody>
          <a:bodyPr vert="horz" wrap="square" lIns="0" tIns="12700" rIns="0" bIns="0" rtlCol="0">
            <a:spAutoFit/>
          </a:bodyPr>
          <a:lstStyle/>
          <a:p>
            <a:pPr marL="12700">
              <a:lnSpc>
                <a:spcPct val="100000"/>
              </a:lnSpc>
              <a:spcBef>
                <a:spcPts val="100"/>
              </a:spcBef>
            </a:pPr>
            <a:r>
              <a:rPr sz="5000" spc="229" dirty="0">
                <a:solidFill>
                  <a:srgbClr val="FFFFFF"/>
                </a:solidFill>
                <a:latin typeface="Gill Sans MT"/>
                <a:cs typeface="Gill Sans MT"/>
              </a:rPr>
              <a:t>Limitations</a:t>
            </a:r>
            <a:endParaRPr sz="5000">
              <a:latin typeface="Gill Sans MT"/>
              <a:cs typeface="Gill Sans MT"/>
            </a:endParaRPr>
          </a:p>
        </p:txBody>
      </p:sp>
      <p:sp>
        <p:nvSpPr>
          <p:cNvPr id="4" name="object 4"/>
          <p:cNvSpPr/>
          <p:nvPr/>
        </p:nvSpPr>
        <p:spPr>
          <a:xfrm>
            <a:off x="9371321" y="872964"/>
            <a:ext cx="134119" cy="13411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9689169" y="553076"/>
            <a:ext cx="7761605" cy="2421890"/>
          </a:xfrm>
          <a:prstGeom prst="rect">
            <a:avLst/>
          </a:prstGeom>
        </p:spPr>
        <p:txBody>
          <a:bodyPr vert="horz" wrap="square" lIns="0" tIns="12700" rIns="0" bIns="0" rtlCol="0">
            <a:spAutoFit/>
          </a:bodyPr>
          <a:lstStyle/>
          <a:p>
            <a:pPr marL="12700" marR="5080" algn="just">
              <a:lnSpc>
                <a:spcPct val="115599"/>
              </a:lnSpc>
              <a:spcBef>
                <a:spcPts val="100"/>
              </a:spcBef>
            </a:pPr>
            <a:r>
              <a:rPr sz="3400" b="1" spc="-525" dirty="0">
                <a:solidFill>
                  <a:srgbClr val="0F0F0F"/>
                </a:solidFill>
                <a:latin typeface="Gill Sans MT"/>
                <a:cs typeface="Gill Sans MT"/>
              </a:rPr>
              <a:t>We </a:t>
            </a:r>
            <a:r>
              <a:rPr sz="3400" b="1" spc="-60" dirty="0">
                <a:solidFill>
                  <a:srgbClr val="0F0F0F"/>
                </a:solidFill>
                <a:latin typeface="Gill Sans MT"/>
                <a:cs typeface="Gill Sans MT"/>
              </a:rPr>
              <a:t>developed </a:t>
            </a:r>
            <a:r>
              <a:rPr sz="3400" b="1" spc="-125" dirty="0">
                <a:solidFill>
                  <a:srgbClr val="0F0F0F"/>
                </a:solidFill>
                <a:latin typeface="Gill Sans MT"/>
                <a:cs typeface="Gill Sans MT"/>
              </a:rPr>
              <a:t>the </a:t>
            </a:r>
            <a:r>
              <a:rPr sz="3400" b="1" spc="-50" dirty="0">
                <a:solidFill>
                  <a:srgbClr val="0F0F0F"/>
                </a:solidFill>
                <a:latin typeface="Gill Sans MT"/>
                <a:cs typeface="Gill Sans MT"/>
              </a:rPr>
              <a:t>models </a:t>
            </a:r>
            <a:r>
              <a:rPr sz="3400" b="1" spc="-170" dirty="0">
                <a:solidFill>
                  <a:srgbClr val="0F0F0F"/>
                </a:solidFill>
                <a:latin typeface="Gill Sans MT"/>
                <a:cs typeface="Gill Sans MT"/>
              </a:rPr>
              <a:t>to </a:t>
            </a:r>
            <a:r>
              <a:rPr sz="3400" b="1" spc="-100" dirty="0">
                <a:solidFill>
                  <a:srgbClr val="0F0F0F"/>
                </a:solidFill>
                <a:latin typeface="Gill Sans MT"/>
                <a:cs typeface="Gill Sans MT"/>
              </a:rPr>
              <a:t>predict </a:t>
            </a:r>
            <a:r>
              <a:rPr sz="3400" b="1" spc="-125" dirty="0">
                <a:solidFill>
                  <a:srgbClr val="0F0F0F"/>
                </a:solidFill>
                <a:latin typeface="Gill Sans MT"/>
                <a:cs typeface="Gill Sans MT"/>
              </a:rPr>
              <a:t>the  </a:t>
            </a:r>
            <a:r>
              <a:rPr sz="3400" b="1" dirty="0">
                <a:solidFill>
                  <a:srgbClr val="0F0F0F"/>
                </a:solidFill>
                <a:latin typeface="Gill Sans MT"/>
                <a:cs typeface="Gill Sans MT"/>
              </a:rPr>
              <a:t>wins </a:t>
            </a:r>
            <a:r>
              <a:rPr sz="3400" b="1" spc="-50" dirty="0">
                <a:solidFill>
                  <a:srgbClr val="0F0F0F"/>
                </a:solidFill>
                <a:latin typeface="Gill Sans MT"/>
                <a:cs typeface="Gill Sans MT"/>
              </a:rPr>
              <a:t>and </a:t>
            </a:r>
            <a:r>
              <a:rPr sz="3400" b="1" spc="110" dirty="0">
                <a:solidFill>
                  <a:srgbClr val="0F0F0F"/>
                </a:solidFill>
                <a:latin typeface="Gill Sans MT"/>
                <a:cs typeface="Gill Sans MT"/>
              </a:rPr>
              <a:t>losses </a:t>
            </a:r>
            <a:r>
              <a:rPr sz="3400" b="1" spc="-95" dirty="0">
                <a:solidFill>
                  <a:srgbClr val="0F0F0F"/>
                </a:solidFill>
                <a:latin typeface="Gill Sans MT"/>
                <a:cs typeface="Gill Sans MT"/>
              </a:rPr>
              <a:t>on </a:t>
            </a:r>
            <a:r>
              <a:rPr sz="3400" b="1" spc="90" dirty="0">
                <a:solidFill>
                  <a:srgbClr val="0F0F0F"/>
                </a:solidFill>
                <a:latin typeface="Gill Sans MT"/>
                <a:cs typeface="Gill Sans MT"/>
              </a:rPr>
              <a:t>basis </a:t>
            </a:r>
            <a:r>
              <a:rPr sz="3400" b="1" spc="35" dirty="0">
                <a:solidFill>
                  <a:srgbClr val="0F0F0F"/>
                </a:solidFill>
                <a:latin typeface="Gill Sans MT"/>
                <a:cs typeface="Gill Sans MT"/>
              </a:rPr>
              <a:t>of </a:t>
            </a:r>
            <a:r>
              <a:rPr sz="3400" b="1" spc="-125" dirty="0">
                <a:solidFill>
                  <a:srgbClr val="0F0F0F"/>
                </a:solidFill>
                <a:latin typeface="Gill Sans MT"/>
                <a:cs typeface="Gill Sans MT"/>
              </a:rPr>
              <a:t>the </a:t>
            </a:r>
            <a:r>
              <a:rPr sz="3400" b="1" spc="-150" dirty="0">
                <a:solidFill>
                  <a:srgbClr val="0F0F0F"/>
                </a:solidFill>
                <a:latin typeface="Gill Sans MT"/>
                <a:cs typeface="Gill Sans MT"/>
              </a:rPr>
              <a:t>team  </a:t>
            </a:r>
            <a:r>
              <a:rPr sz="3400" b="1" spc="15" dirty="0">
                <a:solidFill>
                  <a:srgbClr val="0F0F0F"/>
                </a:solidFill>
                <a:latin typeface="Gill Sans MT"/>
                <a:cs typeface="Gill Sans MT"/>
              </a:rPr>
              <a:t>stats </a:t>
            </a:r>
            <a:r>
              <a:rPr sz="3400" b="1" spc="-55" dirty="0">
                <a:solidFill>
                  <a:srgbClr val="0F0F0F"/>
                </a:solidFill>
                <a:latin typeface="Gill Sans MT"/>
                <a:cs typeface="Gill Sans MT"/>
              </a:rPr>
              <a:t>ignoring </a:t>
            </a:r>
            <a:r>
              <a:rPr sz="3400" b="1" spc="-125" dirty="0">
                <a:solidFill>
                  <a:srgbClr val="0F0F0F"/>
                </a:solidFill>
                <a:latin typeface="Gill Sans MT"/>
                <a:cs typeface="Gill Sans MT"/>
              </a:rPr>
              <a:t>the </a:t>
            </a:r>
            <a:r>
              <a:rPr sz="3400" b="1" spc="-45" dirty="0">
                <a:solidFill>
                  <a:srgbClr val="0F0F0F"/>
                </a:solidFill>
                <a:latin typeface="Gill Sans MT"/>
                <a:cs typeface="Gill Sans MT"/>
              </a:rPr>
              <a:t>individual </a:t>
            </a:r>
            <a:r>
              <a:rPr sz="3400" b="1" spc="-80" dirty="0">
                <a:solidFill>
                  <a:srgbClr val="0F0F0F"/>
                </a:solidFill>
                <a:latin typeface="Gill Sans MT"/>
                <a:cs typeface="Gill Sans MT"/>
              </a:rPr>
              <a:t>player  performance.</a:t>
            </a:r>
            <a:endParaRPr sz="3400">
              <a:latin typeface="Gill Sans MT"/>
              <a:cs typeface="Gill Sans MT"/>
            </a:endParaRPr>
          </a:p>
        </p:txBody>
      </p:sp>
      <p:sp>
        <p:nvSpPr>
          <p:cNvPr id="6" name="object 6"/>
          <p:cNvSpPr/>
          <p:nvPr/>
        </p:nvSpPr>
        <p:spPr>
          <a:xfrm>
            <a:off x="9371321" y="3269232"/>
            <a:ext cx="134119" cy="13411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371321" y="5066433"/>
            <a:ext cx="134119" cy="134119"/>
          </a:xfrm>
          <a:prstGeom prst="rect">
            <a:avLst/>
          </a:prstGeom>
          <a:blipFill>
            <a:blip r:embed="rId4" cstate="print"/>
            <a:stretch>
              <a:fillRect/>
            </a:stretch>
          </a:blipFill>
        </p:spPr>
        <p:txBody>
          <a:bodyPr wrap="square" lIns="0" tIns="0" rIns="0" bIns="0" rtlCol="0"/>
          <a:lstStyle/>
          <a:p>
            <a:endParaRPr/>
          </a:p>
        </p:txBody>
      </p:sp>
      <p:sp>
        <p:nvSpPr>
          <p:cNvPr id="8" name="object 8"/>
          <p:cNvSpPr txBox="1">
            <a:spLocks noGrp="1"/>
          </p:cNvSpPr>
          <p:nvPr>
            <p:ph sz="half" idx="3"/>
          </p:nvPr>
        </p:nvSpPr>
        <p:spPr>
          <a:prstGeom prst="rect">
            <a:avLst/>
          </a:prstGeom>
        </p:spPr>
        <p:txBody>
          <a:bodyPr vert="horz" wrap="square" lIns="0" tIns="12700" rIns="0" bIns="0" rtlCol="0">
            <a:spAutoFit/>
          </a:bodyPr>
          <a:lstStyle/>
          <a:p>
            <a:pPr marL="12700" marR="10795" algn="just">
              <a:lnSpc>
                <a:spcPct val="115599"/>
              </a:lnSpc>
              <a:spcBef>
                <a:spcPts val="100"/>
              </a:spcBef>
            </a:pPr>
            <a:r>
              <a:rPr spc="-340" dirty="0"/>
              <a:t>Our </a:t>
            </a:r>
            <a:r>
              <a:rPr spc="-114" dirty="0"/>
              <a:t>model </a:t>
            </a:r>
            <a:r>
              <a:rPr spc="125" dirty="0"/>
              <a:t>is </a:t>
            </a:r>
            <a:r>
              <a:rPr spc="5" dirty="0"/>
              <a:t>biased </a:t>
            </a:r>
            <a:r>
              <a:rPr spc="-85" dirty="0"/>
              <a:t>towards </a:t>
            </a:r>
            <a:r>
              <a:rPr spc="-50" dirty="0"/>
              <a:t>some  </a:t>
            </a:r>
            <a:r>
              <a:rPr spc="-15" dirty="0"/>
              <a:t>factors </a:t>
            </a:r>
            <a:r>
              <a:rPr spc="-45" dirty="0"/>
              <a:t>like </a:t>
            </a:r>
            <a:r>
              <a:rPr spc="-80" dirty="0"/>
              <a:t>player </a:t>
            </a:r>
            <a:r>
              <a:rPr spc="-50" dirty="0"/>
              <a:t>injuries,  unavailability, </a:t>
            </a:r>
            <a:r>
              <a:rPr spc="-130" dirty="0"/>
              <a:t>newer </a:t>
            </a:r>
            <a:r>
              <a:rPr spc="-30" dirty="0"/>
              <a:t>drafts, </a:t>
            </a:r>
            <a:r>
              <a:rPr spc="-50" dirty="0"/>
              <a:t>and</a:t>
            </a:r>
            <a:r>
              <a:rPr spc="-220" dirty="0"/>
              <a:t> </a:t>
            </a:r>
            <a:r>
              <a:rPr spc="-90" dirty="0"/>
              <a:t>roster.</a:t>
            </a:r>
          </a:p>
          <a:p>
            <a:pPr marL="12700" marR="5080" algn="just">
              <a:lnSpc>
                <a:spcPct val="115599"/>
              </a:lnSpc>
            </a:pPr>
            <a:r>
              <a:rPr spc="-525" dirty="0"/>
              <a:t>We </a:t>
            </a:r>
            <a:r>
              <a:rPr spc="-110" dirty="0"/>
              <a:t>are </a:t>
            </a:r>
            <a:r>
              <a:rPr spc="35" dirty="0"/>
              <a:t>also </a:t>
            </a:r>
            <a:r>
              <a:rPr spc="15" dirty="0"/>
              <a:t>assuming </a:t>
            </a:r>
            <a:r>
              <a:rPr spc="-140" dirty="0"/>
              <a:t>that </a:t>
            </a:r>
            <a:r>
              <a:rPr spc="-125" dirty="0"/>
              <a:t>the </a:t>
            </a:r>
            <a:r>
              <a:rPr spc="-385" dirty="0"/>
              <a:t>ELO  </a:t>
            </a:r>
            <a:r>
              <a:rPr spc="-40" dirty="0"/>
              <a:t>ratings </a:t>
            </a:r>
            <a:r>
              <a:rPr spc="35" dirty="0"/>
              <a:t>of </a:t>
            </a:r>
            <a:r>
              <a:rPr spc="-125" dirty="0"/>
              <a:t>the </a:t>
            </a:r>
            <a:r>
              <a:rPr spc="-25" dirty="0"/>
              <a:t>players </a:t>
            </a:r>
            <a:r>
              <a:rPr spc="-60" dirty="0"/>
              <a:t>will </a:t>
            </a:r>
            <a:r>
              <a:rPr spc="-50" dirty="0"/>
              <a:t>gradually  </a:t>
            </a:r>
            <a:r>
              <a:rPr spc="-20" dirty="0"/>
              <a:t>increase </a:t>
            </a:r>
            <a:r>
              <a:rPr spc="-200" dirty="0"/>
              <a:t>or </a:t>
            </a:r>
            <a:r>
              <a:rPr spc="-10" dirty="0"/>
              <a:t>decrease. </a:t>
            </a:r>
            <a:r>
              <a:rPr spc="-290" dirty="0"/>
              <a:t>No </a:t>
            </a:r>
            <a:r>
              <a:rPr spc="-15" dirty="0"/>
              <a:t>sudden  </a:t>
            </a:r>
            <a:r>
              <a:rPr spc="25" dirty="0"/>
              <a:t>changes </a:t>
            </a:r>
            <a:r>
              <a:rPr spc="-60" dirty="0"/>
              <a:t>will </a:t>
            </a:r>
            <a:r>
              <a:rPr spc="-70" dirty="0"/>
              <a:t>occur </a:t>
            </a:r>
            <a:r>
              <a:rPr spc="-120" dirty="0"/>
              <a:t>over </a:t>
            </a:r>
            <a:r>
              <a:rPr spc="-150" dirty="0"/>
              <a:t>time, </a:t>
            </a:r>
            <a:r>
              <a:rPr spc="-50" dirty="0"/>
              <a:t>whereas  </a:t>
            </a:r>
            <a:r>
              <a:rPr spc="-55" dirty="0"/>
              <a:t>in </a:t>
            </a:r>
            <a:r>
              <a:rPr spc="-125" dirty="0"/>
              <a:t>the </a:t>
            </a:r>
            <a:r>
              <a:rPr spc="-90" dirty="0"/>
              <a:t>real </a:t>
            </a:r>
            <a:r>
              <a:rPr spc="-135" dirty="0"/>
              <a:t>world </a:t>
            </a:r>
            <a:r>
              <a:rPr spc="-35" dirty="0"/>
              <a:t>scenario, </a:t>
            </a:r>
            <a:r>
              <a:rPr spc="-145" dirty="0"/>
              <a:t>there </a:t>
            </a:r>
            <a:r>
              <a:rPr spc="-110" dirty="0"/>
              <a:t>are  </a:t>
            </a:r>
            <a:r>
              <a:rPr spc="25" dirty="0"/>
              <a:t>chances </a:t>
            </a:r>
            <a:r>
              <a:rPr spc="35" dirty="0"/>
              <a:t>of </a:t>
            </a:r>
            <a:r>
              <a:rPr spc="10" dirty="0"/>
              <a:t>a </a:t>
            </a:r>
            <a:r>
              <a:rPr spc="-15" dirty="0"/>
              <a:t>sudden </a:t>
            </a:r>
            <a:r>
              <a:rPr spc="-10" dirty="0"/>
              <a:t>change </a:t>
            </a:r>
            <a:r>
              <a:rPr spc="-55" dirty="0"/>
              <a:t>in </a:t>
            </a:r>
            <a:r>
              <a:rPr spc="-125" dirty="0"/>
              <a:t>the </a:t>
            </a:r>
            <a:r>
              <a:rPr spc="-385" dirty="0"/>
              <a:t>ELO  </a:t>
            </a:r>
            <a:r>
              <a:rPr spc="-70" dirty="0"/>
              <a:t>due </a:t>
            </a:r>
            <a:r>
              <a:rPr spc="-170" dirty="0"/>
              <a:t>to </a:t>
            </a:r>
            <a:r>
              <a:rPr spc="-80" dirty="0"/>
              <a:t>player </a:t>
            </a:r>
            <a:r>
              <a:rPr spc="-65" dirty="0"/>
              <a:t>transfer, </a:t>
            </a:r>
            <a:r>
              <a:rPr spc="-160" dirty="0"/>
              <a:t>retirement, </a:t>
            </a:r>
            <a:r>
              <a:rPr spc="10" dirty="0"/>
              <a:t>age  </a:t>
            </a:r>
            <a:r>
              <a:rPr spc="-70" dirty="0"/>
              <a:t>factor,</a:t>
            </a:r>
            <a:r>
              <a:rPr spc="-105" dirty="0"/>
              <a:t> </a:t>
            </a:r>
            <a:r>
              <a:rPr spc="-40" dirty="0"/>
              <a:t>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F0F0F"/>
          </a:solidFill>
        </p:spPr>
        <p:txBody>
          <a:bodyPr wrap="square" lIns="0" tIns="0" rIns="0" bIns="0" rtlCol="0"/>
          <a:lstStyle/>
          <a:p>
            <a:endParaRPr/>
          </a:p>
        </p:txBody>
      </p:sp>
      <p:sp>
        <p:nvSpPr>
          <p:cNvPr id="3" name="object 3"/>
          <p:cNvSpPr txBox="1">
            <a:spLocks noGrp="1"/>
          </p:cNvSpPr>
          <p:nvPr>
            <p:ph type="title"/>
          </p:nvPr>
        </p:nvSpPr>
        <p:spPr>
          <a:xfrm>
            <a:off x="9890256" y="1815367"/>
            <a:ext cx="7040880" cy="1778000"/>
          </a:xfrm>
          <a:prstGeom prst="rect">
            <a:avLst/>
          </a:prstGeom>
        </p:spPr>
        <p:txBody>
          <a:bodyPr vert="horz" wrap="square" lIns="0" tIns="12700" rIns="0" bIns="0" rtlCol="0">
            <a:spAutoFit/>
          </a:bodyPr>
          <a:lstStyle/>
          <a:p>
            <a:pPr marL="12700" marR="5080">
              <a:lnSpc>
                <a:spcPct val="130700"/>
              </a:lnSpc>
              <a:spcBef>
                <a:spcPts val="100"/>
              </a:spcBef>
            </a:pPr>
            <a:r>
              <a:rPr sz="2200" b="0" spc="60" dirty="0">
                <a:latin typeface="Gill Sans MT"/>
                <a:cs typeface="Gill Sans MT"/>
              </a:rPr>
              <a:t>The </a:t>
            </a:r>
            <a:r>
              <a:rPr sz="2200" b="0" spc="150" dirty="0">
                <a:latin typeface="Gill Sans MT"/>
                <a:cs typeface="Gill Sans MT"/>
              </a:rPr>
              <a:t>goal </a:t>
            </a:r>
            <a:r>
              <a:rPr sz="2200" b="0" spc="200" dirty="0">
                <a:latin typeface="Gill Sans MT"/>
                <a:cs typeface="Gill Sans MT"/>
              </a:rPr>
              <a:t>was </a:t>
            </a:r>
            <a:r>
              <a:rPr sz="2200" b="0" spc="5" dirty="0">
                <a:latin typeface="Gill Sans MT"/>
                <a:cs typeface="Gill Sans MT"/>
              </a:rPr>
              <a:t>to </a:t>
            </a:r>
            <a:r>
              <a:rPr sz="2200" b="0" spc="160" dirty="0">
                <a:latin typeface="Gill Sans MT"/>
                <a:cs typeface="Gill Sans MT"/>
              </a:rPr>
              <a:t>see </a:t>
            </a:r>
            <a:r>
              <a:rPr sz="2200" b="0" spc="125" dirty="0">
                <a:latin typeface="Gill Sans MT"/>
                <a:cs typeface="Gill Sans MT"/>
              </a:rPr>
              <a:t>if </a:t>
            </a:r>
            <a:r>
              <a:rPr sz="2200" b="0" spc="10" dirty="0">
                <a:latin typeface="Gill Sans MT"/>
                <a:cs typeface="Gill Sans MT"/>
              </a:rPr>
              <a:t>it </a:t>
            </a:r>
            <a:r>
              <a:rPr sz="2200" b="0" spc="200" dirty="0">
                <a:latin typeface="Gill Sans MT"/>
                <a:cs typeface="Gill Sans MT"/>
              </a:rPr>
              <a:t>was </a:t>
            </a:r>
            <a:r>
              <a:rPr sz="2200" b="0" spc="125" dirty="0">
                <a:latin typeface="Gill Sans MT"/>
                <a:cs typeface="Gill Sans MT"/>
              </a:rPr>
              <a:t>possible </a:t>
            </a:r>
            <a:r>
              <a:rPr sz="2200" b="0" spc="5" dirty="0">
                <a:latin typeface="Gill Sans MT"/>
                <a:cs typeface="Gill Sans MT"/>
              </a:rPr>
              <a:t>to </a:t>
            </a:r>
            <a:r>
              <a:rPr sz="2200" b="0" spc="55" dirty="0">
                <a:latin typeface="Gill Sans MT"/>
                <a:cs typeface="Gill Sans MT"/>
              </a:rPr>
              <a:t>predict </a:t>
            </a:r>
            <a:r>
              <a:rPr sz="2200" b="0" spc="215" dirty="0">
                <a:latin typeface="Gill Sans MT"/>
                <a:cs typeface="Gill Sans MT"/>
              </a:rPr>
              <a:t>game  </a:t>
            </a:r>
            <a:r>
              <a:rPr sz="2200" b="0" spc="60" dirty="0">
                <a:latin typeface="Gill Sans MT"/>
                <a:cs typeface="Gill Sans MT"/>
              </a:rPr>
              <a:t>result </a:t>
            </a:r>
            <a:r>
              <a:rPr sz="2200" b="0" spc="175" dirty="0">
                <a:latin typeface="Gill Sans MT"/>
                <a:cs typeface="Gill Sans MT"/>
              </a:rPr>
              <a:t>based </a:t>
            </a:r>
            <a:r>
              <a:rPr sz="2200" b="0" spc="65" dirty="0">
                <a:latin typeface="Gill Sans MT"/>
                <a:cs typeface="Gill Sans MT"/>
              </a:rPr>
              <a:t>on </a:t>
            </a:r>
            <a:r>
              <a:rPr sz="2200" b="0" spc="100" dirty="0">
                <a:latin typeface="Gill Sans MT"/>
                <a:cs typeface="Gill Sans MT"/>
              </a:rPr>
              <a:t>just </a:t>
            </a:r>
            <a:r>
              <a:rPr sz="2200" b="0" spc="75" dirty="0">
                <a:latin typeface="Gill Sans MT"/>
                <a:cs typeface="Gill Sans MT"/>
              </a:rPr>
              <a:t>previous </a:t>
            </a:r>
            <a:r>
              <a:rPr sz="2200" b="0" spc="215" dirty="0">
                <a:latin typeface="Gill Sans MT"/>
                <a:cs typeface="Gill Sans MT"/>
              </a:rPr>
              <a:t>game </a:t>
            </a:r>
            <a:r>
              <a:rPr sz="2200" b="0" spc="60" dirty="0">
                <a:latin typeface="Gill Sans MT"/>
                <a:cs typeface="Gill Sans MT"/>
              </a:rPr>
              <a:t>result. </a:t>
            </a:r>
            <a:r>
              <a:rPr sz="2200" b="0" spc="55" dirty="0">
                <a:latin typeface="Gill Sans MT"/>
                <a:cs typeface="Gill Sans MT"/>
              </a:rPr>
              <a:t>Both </a:t>
            </a:r>
            <a:r>
              <a:rPr sz="2200" b="0" spc="130" dirty="0">
                <a:latin typeface="Gill Sans MT"/>
                <a:cs typeface="Gill Sans MT"/>
              </a:rPr>
              <a:t>models  </a:t>
            </a:r>
            <a:r>
              <a:rPr sz="2200" b="0" spc="80" dirty="0">
                <a:latin typeface="Gill Sans MT"/>
                <a:cs typeface="Gill Sans MT"/>
              </a:rPr>
              <a:t>predicting</a:t>
            </a:r>
            <a:r>
              <a:rPr sz="2200" b="0" spc="-75" dirty="0">
                <a:latin typeface="Gill Sans MT"/>
                <a:cs typeface="Gill Sans MT"/>
              </a:rPr>
              <a:t> </a:t>
            </a:r>
            <a:r>
              <a:rPr sz="2200" b="0" spc="60" dirty="0">
                <a:latin typeface="Gill Sans MT"/>
                <a:cs typeface="Gill Sans MT"/>
              </a:rPr>
              <a:t>the</a:t>
            </a:r>
            <a:r>
              <a:rPr sz="2200" b="0" spc="-75" dirty="0">
                <a:latin typeface="Gill Sans MT"/>
                <a:cs typeface="Gill Sans MT"/>
              </a:rPr>
              <a:t> </a:t>
            </a:r>
            <a:r>
              <a:rPr sz="2200" b="0" spc="60" dirty="0">
                <a:latin typeface="Gill Sans MT"/>
                <a:cs typeface="Gill Sans MT"/>
              </a:rPr>
              <a:t>result</a:t>
            </a:r>
            <a:r>
              <a:rPr sz="2200" b="0" spc="-75" dirty="0">
                <a:latin typeface="Gill Sans MT"/>
                <a:cs typeface="Gill Sans MT"/>
              </a:rPr>
              <a:t> </a:t>
            </a:r>
            <a:r>
              <a:rPr sz="2200" b="0" spc="125" dirty="0">
                <a:latin typeface="Gill Sans MT"/>
                <a:cs typeface="Gill Sans MT"/>
              </a:rPr>
              <a:t>achieved</a:t>
            </a:r>
            <a:r>
              <a:rPr sz="2200" b="0" spc="-75" dirty="0">
                <a:latin typeface="Gill Sans MT"/>
                <a:cs typeface="Gill Sans MT"/>
              </a:rPr>
              <a:t> </a:t>
            </a:r>
            <a:r>
              <a:rPr sz="2200" b="0" spc="114" dirty="0">
                <a:latin typeface="Gill Sans MT"/>
                <a:cs typeface="Gill Sans MT"/>
              </a:rPr>
              <a:t>good</a:t>
            </a:r>
            <a:r>
              <a:rPr sz="2200" b="0" spc="-75" dirty="0">
                <a:latin typeface="Gill Sans MT"/>
                <a:cs typeface="Gill Sans MT"/>
              </a:rPr>
              <a:t> </a:t>
            </a:r>
            <a:r>
              <a:rPr sz="2200" b="0" spc="90" dirty="0">
                <a:latin typeface="Gill Sans MT"/>
                <a:cs typeface="Gill Sans MT"/>
              </a:rPr>
              <a:t>results</a:t>
            </a:r>
            <a:r>
              <a:rPr sz="2200" b="0" spc="-75" dirty="0">
                <a:latin typeface="Gill Sans MT"/>
                <a:cs typeface="Gill Sans MT"/>
              </a:rPr>
              <a:t> </a:t>
            </a:r>
            <a:r>
              <a:rPr sz="2200" b="0" spc="125" dirty="0">
                <a:latin typeface="Gill Sans MT"/>
                <a:cs typeface="Gill Sans MT"/>
              </a:rPr>
              <a:t>given</a:t>
            </a:r>
            <a:r>
              <a:rPr sz="2200" b="0" spc="-75" dirty="0">
                <a:latin typeface="Gill Sans MT"/>
                <a:cs typeface="Gill Sans MT"/>
              </a:rPr>
              <a:t> </a:t>
            </a:r>
            <a:r>
              <a:rPr sz="2200" b="0" spc="75" dirty="0">
                <a:latin typeface="Gill Sans MT"/>
                <a:cs typeface="Gill Sans MT"/>
              </a:rPr>
              <a:t>that</a:t>
            </a:r>
            <a:r>
              <a:rPr sz="2200" b="0" spc="-75" dirty="0">
                <a:latin typeface="Gill Sans MT"/>
                <a:cs typeface="Gill Sans MT"/>
              </a:rPr>
              <a:t> </a:t>
            </a:r>
            <a:r>
              <a:rPr sz="2200" b="0" spc="60" dirty="0">
                <a:latin typeface="Gill Sans MT"/>
                <a:cs typeface="Gill Sans MT"/>
              </a:rPr>
              <a:t>the  </a:t>
            </a:r>
            <a:r>
              <a:rPr sz="2200" b="0" spc="135" dirty="0">
                <a:latin typeface="Gill Sans MT"/>
                <a:cs typeface="Gill Sans MT"/>
              </a:rPr>
              <a:t>team</a:t>
            </a:r>
            <a:r>
              <a:rPr sz="2200" b="0" spc="-75" dirty="0">
                <a:latin typeface="Gill Sans MT"/>
                <a:cs typeface="Gill Sans MT"/>
              </a:rPr>
              <a:t> </a:t>
            </a:r>
            <a:r>
              <a:rPr sz="2200" b="0" spc="125" dirty="0">
                <a:latin typeface="Gill Sans MT"/>
                <a:cs typeface="Gill Sans MT"/>
              </a:rPr>
              <a:t>scores</a:t>
            </a:r>
            <a:r>
              <a:rPr sz="2200" b="0" spc="-75" dirty="0">
                <a:latin typeface="Gill Sans MT"/>
                <a:cs typeface="Gill Sans MT"/>
              </a:rPr>
              <a:t> </a:t>
            </a:r>
            <a:r>
              <a:rPr sz="2200" b="0" spc="65" dirty="0">
                <a:latin typeface="Gill Sans MT"/>
                <a:cs typeface="Gill Sans MT"/>
              </a:rPr>
              <a:t>vary</a:t>
            </a:r>
            <a:r>
              <a:rPr sz="2200" b="0" spc="-75" dirty="0">
                <a:latin typeface="Gill Sans MT"/>
                <a:cs typeface="Gill Sans MT"/>
              </a:rPr>
              <a:t> </a:t>
            </a:r>
            <a:r>
              <a:rPr sz="2200" b="0" spc="110" dirty="0">
                <a:latin typeface="Gill Sans MT"/>
                <a:cs typeface="Gill Sans MT"/>
              </a:rPr>
              <a:t>at</a:t>
            </a:r>
            <a:r>
              <a:rPr sz="2200" b="0" spc="-75" dirty="0">
                <a:latin typeface="Gill Sans MT"/>
                <a:cs typeface="Gill Sans MT"/>
              </a:rPr>
              <a:t> </a:t>
            </a:r>
            <a:r>
              <a:rPr sz="2200" b="0" spc="75" dirty="0">
                <a:latin typeface="Gill Sans MT"/>
                <a:cs typeface="Gill Sans MT"/>
              </a:rPr>
              <a:t>around</a:t>
            </a:r>
            <a:r>
              <a:rPr sz="2200" b="0" spc="-75" dirty="0">
                <a:latin typeface="Gill Sans MT"/>
                <a:cs typeface="Gill Sans MT"/>
              </a:rPr>
              <a:t> </a:t>
            </a:r>
            <a:r>
              <a:rPr sz="2200" b="0" spc="90" dirty="0">
                <a:latin typeface="Gill Sans MT"/>
                <a:cs typeface="Gill Sans MT"/>
              </a:rPr>
              <a:t>.</a:t>
            </a:r>
            <a:endParaRPr sz="2200">
              <a:latin typeface="Gill Sans MT"/>
              <a:cs typeface="Gill Sans MT"/>
            </a:endParaRPr>
          </a:p>
        </p:txBody>
      </p:sp>
      <p:sp>
        <p:nvSpPr>
          <p:cNvPr id="4" name="object 4"/>
          <p:cNvSpPr txBox="1"/>
          <p:nvPr/>
        </p:nvSpPr>
        <p:spPr>
          <a:xfrm>
            <a:off x="9890256" y="4222419"/>
            <a:ext cx="7025640" cy="2216150"/>
          </a:xfrm>
          <a:prstGeom prst="rect">
            <a:avLst/>
          </a:prstGeom>
        </p:spPr>
        <p:txBody>
          <a:bodyPr vert="horz" wrap="square" lIns="0" tIns="12700" rIns="0" bIns="0" rtlCol="0">
            <a:spAutoFit/>
          </a:bodyPr>
          <a:lstStyle/>
          <a:p>
            <a:pPr marL="12700" marR="5080">
              <a:lnSpc>
                <a:spcPct val="130700"/>
              </a:lnSpc>
              <a:spcBef>
                <a:spcPts val="100"/>
              </a:spcBef>
            </a:pPr>
            <a:r>
              <a:rPr sz="2200" spc="60" dirty="0">
                <a:solidFill>
                  <a:srgbClr val="FFFFFF"/>
                </a:solidFill>
                <a:latin typeface="Gill Sans MT"/>
                <a:cs typeface="Gill Sans MT"/>
              </a:rPr>
              <a:t>The </a:t>
            </a:r>
            <a:r>
              <a:rPr sz="2200" spc="90" dirty="0">
                <a:solidFill>
                  <a:srgbClr val="FFFFFF"/>
                </a:solidFill>
                <a:latin typeface="Gill Sans MT"/>
                <a:cs typeface="Gill Sans MT"/>
              </a:rPr>
              <a:t>results </a:t>
            </a:r>
            <a:r>
              <a:rPr sz="2200" spc="30" dirty="0">
                <a:solidFill>
                  <a:srgbClr val="FFFFFF"/>
                </a:solidFill>
                <a:latin typeface="Gill Sans MT"/>
                <a:cs typeface="Gill Sans MT"/>
              </a:rPr>
              <a:t>were </a:t>
            </a:r>
            <a:r>
              <a:rPr sz="2200" spc="140" dirty="0">
                <a:solidFill>
                  <a:srgbClr val="FFFFFF"/>
                </a:solidFill>
                <a:latin typeface="Gill Sans MT"/>
                <a:cs typeface="Gill Sans MT"/>
              </a:rPr>
              <a:t>affected </a:t>
            </a:r>
            <a:r>
              <a:rPr sz="2200" spc="100" dirty="0">
                <a:solidFill>
                  <a:srgbClr val="FFFFFF"/>
                </a:solidFill>
                <a:latin typeface="Gill Sans MT"/>
                <a:cs typeface="Gill Sans MT"/>
              </a:rPr>
              <a:t>by </a:t>
            </a:r>
            <a:r>
              <a:rPr sz="2200" spc="90" dirty="0">
                <a:solidFill>
                  <a:srgbClr val="FFFFFF"/>
                </a:solidFill>
                <a:latin typeface="Gill Sans MT"/>
                <a:cs typeface="Gill Sans MT"/>
              </a:rPr>
              <a:t>various </a:t>
            </a:r>
            <a:r>
              <a:rPr sz="2200" spc="105" dirty="0">
                <a:solidFill>
                  <a:srgbClr val="FFFFFF"/>
                </a:solidFill>
                <a:latin typeface="Gill Sans MT"/>
                <a:cs typeface="Gill Sans MT"/>
              </a:rPr>
              <a:t>factors. </a:t>
            </a:r>
            <a:r>
              <a:rPr sz="2200" spc="135" dirty="0">
                <a:solidFill>
                  <a:srgbClr val="FFFFFF"/>
                </a:solidFill>
                <a:latin typeface="Gill Sans MT"/>
                <a:cs typeface="Gill Sans MT"/>
              </a:rPr>
              <a:t>Team  </a:t>
            </a:r>
            <a:r>
              <a:rPr sz="2200" spc="114" dirty="0">
                <a:solidFill>
                  <a:srgbClr val="FFFFFF"/>
                </a:solidFill>
                <a:latin typeface="Gill Sans MT"/>
                <a:cs typeface="Gill Sans MT"/>
              </a:rPr>
              <a:t>rosters/coaches</a:t>
            </a:r>
            <a:r>
              <a:rPr sz="2200" spc="-65" dirty="0">
                <a:solidFill>
                  <a:srgbClr val="FFFFFF"/>
                </a:solidFill>
                <a:latin typeface="Gill Sans MT"/>
                <a:cs typeface="Gill Sans MT"/>
              </a:rPr>
              <a:t> </a:t>
            </a:r>
            <a:r>
              <a:rPr sz="2200" spc="175" dirty="0">
                <a:solidFill>
                  <a:srgbClr val="FFFFFF"/>
                </a:solidFill>
                <a:latin typeface="Gill Sans MT"/>
                <a:cs typeface="Gill Sans MT"/>
              </a:rPr>
              <a:t>change</a:t>
            </a:r>
            <a:r>
              <a:rPr sz="2200" spc="-65" dirty="0">
                <a:solidFill>
                  <a:srgbClr val="FFFFFF"/>
                </a:solidFill>
                <a:latin typeface="Gill Sans MT"/>
                <a:cs typeface="Gill Sans MT"/>
              </a:rPr>
              <a:t> </a:t>
            </a:r>
            <a:r>
              <a:rPr sz="2200" spc="80" dirty="0">
                <a:solidFill>
                  <a:srgbClr val="FFFFFF"/>
                </a:solidFill>
                <a:latin typeface="Gill Sans MT"/>
                <a:cs typeface="Gill Sans MT"/>
              </a:rPr>
              <a:t>between</a:t>
            </a:r>
            <a:r>
              <a:rPr sz="2200" spc="-65" dirty="0">
                <a:solidFill>
                  <a:srgbClr val="FFFFFF"/>
                </a:solidFill>
                <a:latin typeface="Gill Sans MT"/>
                <a:cs typeface="Gill Sans MT"/>
              </a:rPr>
              <a:t> </a:t>
            </a:r>
            <a:r>
              <a:rPr sz="2200" spc="185" dirty="0">
                <a:solidFill>
                  <a:srgbClr val="FFFFFF"/>
                </a:solidFill>
                <a:latin typeface="Gill Sans MT"/>
                <a:cs typeface="Gill Sans MT"/>
              </a:rPr>
              <a:t>seasons</a:t>
            </a:r>
            <a:r>
              <a:rPr sz="2200" spc="-65" dirty="0">
                <a:solidFill>
                  <a:srgbClr val="FFFFFF"/>
                </a:solidFill>
                <a:latin typeface="Gill Sans MT"/>
                <a:cs typeface="Gill Sans MT"/>
              </a:rPr>
              <a:t> </a:t>
            </a:r>
            <a:r>
              <a:rPr sz="2200" spc="155" dirty="0">
                <a:solidFill>
                  <a:srgbClr val="FFFFFF"/>
                </a:solidFill>
                <a:latin typeface="Gill Sans MT"/>
                <a:cs typeface="Gill Sans MT"/>
              </a:rPr>
              <a:t>so</a:t>
            </a:r>
            <a:r>
              <a:rPr sz="2200" spc="-65" dirty="0">
                <a:solidFill>
                  <a:srgbClr val="FFFFFF"/>
                </a:solidFill>
                <a:latin typeface="Gill Sans MT"/>
                <a:cs typeface="Gill Sans MT"/>
              </a:rPr>
              <a:t> </a:t>
            </a:r>
            <a:r>
              <a:rPr sz="2200" spc="60" dirty="0">
                <a:solidFill>
                  <a:srgbClr val="FFFFFF"/>
                </a:solidFill>
                <a:latin typeface="Gill Sans MT"/>
                <a:cs typeface="Gill Sans MT"/>
              </a:rPr>
              <a:t>the</a:t>
            </a:r>
            <a:r>
              <a:rPr sz="2200" spc="-65" dirty="0">
                <a:solidFill>
                  <a:srgbClr val="FFFFFF"/>
                </a:solidFill>
                <a:latin typeface="Gill Sans MT"/>
                <a:cs typeface="Gill Sans MT"/>
              </a:rPr>
              <a:t> </a:t>
            </a:r>
            <a:r>
              <a:rPr sz="2200" spc="125" dirty="0">
                <a:solidFill>
                  <a:srgbClr val="FFFFFF"/>
                </a:solidFill>
                <a:latin typeface="Gill Sans MT"/>
                <a:cs typeface="Gill Sans MT"/>
              </a:rPr>
              <a:t>team’s  </a:t>
            </a:r>
            <a:r>
              <a:rPr sz="2200" spc="110" dirty="0">
                <a:solidFill>
                  <a:srgbClr val="FFFFFF"/>
                </a:solidFill>
                <a:latin typeface="Gill Sans MT"/>
                <a:cs typeface="Gill Sans MT"/>
              </a:rPr>
              <a:t>scoring </a:t>
            </a:r>
            <a:r>
              <a:rPr sz="2200" spc="160" dirty="0">
                <a:solidFill>
                  <a:srgbClr val="FFFFFF"/>
                </a:solidFill>
                <a:latin typeface="Gill Sans MT"/>
                <a:cs typeface="Gill Sans MT"/>
              </a:rPr>
              <a:t>is </a:t>
            </a:r>
            <a:r>
              <a:rPr sz="2200" spc="35" dirty="0">
                <a:solidFill>
                  <a:srgbClr val="FFFFFF"/>
                </a:solidFill>
                <a:latin typeface="Gill Sans MT"/>
                <a:cs typeface="Gill Sans MT"/>
              </a:rPr>
              <a:t>not </a:t>
            </a:r>
            <a:r>
              <a:rPr sz="2200" spc="105" dirty="0">
                <a:solidFill>
                  <a:srgbClr val="FFFFFF"/>
                </a:solidFill>
                <a:latin typeface="Gill Sans MT"/>
                <a:cs typeface="Gill Sans MT"/>
              </a:rPr>
              <a:t>consistent </a:t>
            </a:r>
            <a:r>
              <a:rPr sz="2200" spc="80" dirty="0">
                <a:solidFill>
                  <a:srgbClr val="FFFFFF"/>
                </a:solidFill>
                <a:latin typeface="Gill Sans MT"/>
                <a:cs typeface="Gill Sans MT"/>
              </a:rPr>
              <a:t>from </a:t>
            </a:r>
            <a:r>
              <a:rPr sz="2200" spc="175" dirty="0">
                <a:solidFill>
                  <a:srgbClr val="FFFFFF"/>
                </a:solidFill>
                <a:latin typeface="Gill Sans MT"/>
                <a:cs typeface="Gill Sans MT"/>
              </a:rPr>
              <a:t>season </a:t>
            </a:r>
            <a:r>
              <a:rPr sz="2200" spc="5" dirty="0">
                <a:solidFill>
                  <a:srgbClr val="FFFFFF"/>
                </a:solidFill>
                <a:latin typeface="Gill Sans MT"/>
                <a:cs typeface="Gill Sans MT"/>
              </a:rPr>
              <a:t>to </a:t>
            </a:r>
            <a:r>
              <a:rPr sz="2200" spc="75" dirty="0">
                <a:solidFill>
                  <a:srgbClr val="FFFFFF"/>
                </a:solidFill>
                <a:latin typeface="Gill Sans MT"/>
                <a:cs typeface="Gill Sans MT"/>
              </a:rPr>
              <a:t>season.Our  </a:t>
            </a:r>
            <a:r>
              <a:rPr sz="2200" spc="100" dirty="0">
                <a:solidFill>
                  <a:srgbClr val="FFFFFF"/>
                </a:solidFill>
                <a:latin typeface="Gill Sans MT"/>
                <a:cs typeface="Gill Sans MT"/>
              </a:rPr>
              <a:t>model</a:t>
            </a:r>
            <a:r>
              <a:rPr sz="2200" spc="-70" dirty="0">
                <a:solidFill>
                  <a:srgbClr val="FFFFFF"/>
                </a:solidFill>
                <a:latin typeface="Gill Sans MT"/>
                <a:cs typeface="Gill Sans MT"/>
              </a:rPr>
              <a:t> </a:t>
            </a:r>
            <a:r>
              <a:rPr sz="2200" spc="55" dirty="0">
                <a:solidFill>
                  <a:srgbClr val="FFFFFF"/>
                </a:solidFill>
                <a:latin typeface="Gill Sans MT"/>
                <a:cs typeface="Gill Sans MT"/>
              </a:rPr>
              <a:t>works</a:t>
            </a:r>
            <a:r>
              <a:rPr sz="2200" spc="-70" dirty="0">
                <a:solidFill>
                  <a:srgbClr val="FFFFFF"/>
                </a:solidFill>
                <a:latin typeface="Gill Sans MT"/>
                <a:cs typeface="Gill Sans MT"/>
              </a:rPr>
              <a:t> </a:t>
            </a:r>
            <a:r>
              <a:rPr sz="2200" spc="65" dirty="0">
                <a:solidFill>
                  <a:srgbClr val="FFFFFF"/>
                </a:solidFill>
                <a:latin typeface="Gill Sans MT"/>
                <a:cs typeface="Gill Sans MT"/>
              </a:rPr>
              <a:t>on</a:t>
            </a:r>
            <a:r>
              <a:rPr sz="2200" spc="-70" dirty="0">
                <a:solidFill>
                  <a:srgbClr val="FFFFFF"/>
                </a:solidFill>
                <a:latin typeface="Gill Sans MT"/>
                <a:cs typeface="Gill Sans MT"/>
              </a:rPr>
              <a:t> </a:t>
            </a:r>
            <a:r>
              <a:rPr sz="2200" spc="140" dirty="0">
                <a:solidFill>
                  <a:srgbClr val="FFFFFF"/>
                </a:solidFill>
                <a:latin typeface="Gill Sans MT"/>
                <a:cs typeface="Gill Sans MT"/>
              </a:rPr>
              <a:t>assumption</a:t>
            </a:r>
            <a:r>
              <a:rPr sz="2200" spc="-70" dirty="0">
                <a:solidFill>
                  <a:srgbClr val="FFFFFF"/>
                </a:solidFill>
                <a:latin typeface="Gill Sans MT"/>
                <a:cs typeface="Gill Sans MT"/>
              </a:rPr>
              <a:t> </a:t>
            </a:r>
            <a:r>
              <a:rPr sz="2200" spc="75" dirty="0">
                <a:solidFill>
                  <a:srgbClr val="FFFFFF"/>
                </a:solidFill>
                <a:latin typeface="Gill Sans MT"/>
                <a:cs typeface="Gill Sans MT"/>
              </a:rPr>
              <a:t>that</a:t>
            </a:r>
            <a:r>
              <a:rPr sz="2200" spc="-70" dirty="0">
                <a:solidFill>
                  <a:srgbClr val="FFFFFF"/>
                </a:solidFill>
                <a:latin typeface="Gill Sans MT"/>
                <a:cs typeface="Gill Sans MT"/>
              </a:rPr>
              <a:t> </a:t>
            </a:r>
            <a:r>
              <a:rPr sz="2200" spc="100" dirty="0">
                <a:solidFill>
                  <a:srgbClr val="FFFFFF"/>
                </a:solidFill>
                <a:latin typeface="Gill Sans MT"/>
                <a:cs typeface="Gill Sans MT"/>
              </a:rPr>
              <a:t>players</a:t>
            </a:r>
            <a:r>
              <a:rPr sz="2200" spc="-70" dirty="0">
                <a:solidFill>
                  <a:srgbClr val="FFFFFF"/>
                </a:solidFill>
                <a:latin typeface="Gill Sans MT"/>
                <a:cs typeface="Gill Sans MT"/>
              </a:rPr>
              <a:t> </a:t>
            </a:r>
            <a:r>
              <a:rPr sz="2200" spc="155" dirty="0">
                <a:solidFill>
                  <a:srgbClr val="FFFFFF"/>
                </a:solidFill>
                <a:latin typeface="Gill Sans MT"/>
                <a:cs typeface="Gill Sans MT"/>
              </a:rPr>
              <a:t>and</a:t>
            </a:r>
            <a:r>
              <a:rPr sz="2200" spc="-70" dirty="0">
                <a:solidFill>
                  <a:srgbClr val="FFFFFF"/>
                </a:solidFill>
                <a:latin typeface="Gill Sans MT"/>
                <a:cs typeface="Gill Sans MT"/>
              </a:rPr>
              <a:t> </a:t>
            </a:r>
            <a:r>
              <a:rPr sz="2200" spc="135" dirty="0">
                <a:solidFill>
                  <a:srgbClr val="FFFFFF"/>
                </a:solidFill>
                <a:latin typeface="Gill Sans MT"/>
                <a:cs typeface="Gill Sans MT"/>
              </a:rPr>
              <a:t>team</a:t>
            </a:r>
            <a:r>
              <a:rPr sz="2200" spc="-70" dirty="0">
                <a:solidFill>
                  <a:srgbClr val="FFFFFF"/>
                </a:solidFill>
                <a:latin typeface="Gill Sans MT"/>
                <a:cs typeface="Gill Sans MT"/>
              </a:rPr>
              <a:t> </a:t>
            </a:r>
            <a:r>
              <a:rPr sz="2200" spc="180" dirty="0">
                <a:solidFill>
                  <a:srgbClr val="FFFFFF"/>
                </a:solidFill>
                <a:latin typeface="Gill Sans MT"/>
                <a:cs typeface="Gill Sans MT"/>
              </a:rPr>
              <a:t>staff  </a:t>
            </a:r>
            <a:r>
              <a:rPr sz="2200" spc="50" dirty="0">
                <a:solidFill>
                  <a:srgbClr val="FFFFFF"/>
                </a:solidFill>
                <a:latin typeface="Gill Sans MT"/>
                <a:cs typeface="Gill Sans MT"/>
              </a:rPr>
              <a:t>donot</a:t>
            </a:r>
            <a:r>
              <a:rPr sz="2200" spc="-70" dirty="0">
                <a:solidFill>
                  <a:srgbClr val="FFFFFF"/>
                </a:solidFill>
                <a:latin typeface="Gill Sans MT"/>
                <a:cs typeface="Gill Sans MT"/>
              </a:rPr>
              <a:t> </a:t>
            </a:r>
            <a:r>
              <a:rPr sz="2200" spc="100" dirty="0">
                <a:solidFill>
                  <a:srgbClr val="FFFFFF"/>
                </a:solidFill>
                <a:latin typeface="Gill Sans MT"/>
                <a:cs typeface="Gill Sans MT"/>
              </a:rPr>
              <a:t>varies</a:t>
            </a:r>
            <a:r>
              <a:rPr sz="2200" spc="-70" dirty="0">
                <a:solidFill>
                  <a:srgbClr val="FFFFFF"/>
                </a:solidFill>
                <a:latin typeface="Gill Sans MT"/>
                <a:cs typeface="Gill Sans MT"/>
              </a:rPr>
              <a:t> </a:t>
            </a:r>
            <a:r>
              <a:rPr sz="2200" spc="150" dirty="0">
                <a:solidFill>
                  <a:srgbClr val="FFFFFF"/>
                </a:solidFill>
                <a:latin typeface="Gill Sans MT"/>
                <a:cs typeface="Gill Sans MT"/>
              </a:rPr>
              <a:t>much</a:t>
            </a:r>
            <a:r>
              <a:rPr sz="2200" spc="-70" dirty="0">
                <a:solidFill>
                  <a:srgbClr val="FFFFFF"/>
                </a:solidFill>
                <a:latin typeface="Gill Sans MT"/>
                <a:cs typeface="Gill Sans MT"/>
              </a:rPr>
              <a:t> </a:t>
            </a:r>
            <a:r>
              <a:rPr sz="2200" spc="80" dirty="0">
                <a:solidFill>
                  <a:srgbClr val="FFFFFF"/>
                </a:solidFill>
                <a:latin typeface="Gill Sans MT"/>
                <a:cs typeface="Gill Sans MT"/>
              </a:rPr>
              <a:t>between</a:t>
            </a:r>
            <a:r>
              <a:rPr sz="2200" spc="-70" dirty="0">
                <a:solidFill>
                  <a:srgbClr val="FFFFFF"/>
                </a:solidFill>
                <a:latin typeface="Gill Sans MT"/>
                <a:cs typeface="Gill Sans MT"/>
              </a:rPr>
              <a:t> </a:t>
            </a:r>
            <a:r>
              <a:rPr sz="2200" spc="105" dirty="0">
                <a:solidFill>
                  <a:srgbClr val="FFFFFF"/>
                </a:solidFill>
                <a:latin typeface="Gill Sans MT"/>
                <a:cs typeface="Gill Sans MT"/>
              </a:rPr>
              <a:t>consecutive</a:t>
            </a:r>
            <a:r>
              <a:rPr sz="2200" spc="-70" dirty="0">
                <a:solidFill>
                  <a:srgbClr val="FFFFFF"/>
                </a:solidFill>
                <a:latin typeface="Gill Sans MT"/>
                <a:cs typeface="Gill Sans MT"/>
              </a:rPr>
              <a:t> </a:t>
            </a:r>
            <a:r>
              <a:rPr sz="2200" spc="175" dirty="0">
                <a:solidFill>
                  <a:srgbClr val="FFFFFF"/>
                </a:solidFill>
                <a:latin typeface="Gill Sans MT"/>
                <a:cs typeface="Gill Sans MT"/>
              </a:rPr>
              <a:t>seasons.</a:t>
            </a:r>
            <a:endParaRPr sz="2200">
              <a:latin typeface="Gill Sans MT"/>
              <a:cs typeface="Gill Sans MT"/>
            </a:endParaRPr>
          </a:p>
        </p:txBody>
      </p:sp>
      <p:sp>
        <p:nvSpPr>
          <p:cNvPr id="5" name="object 5"/>
          <p:cNvSpPr txBox="1"/>
          <p:nvPr/>
        </p:nvSpPr>
        <p:spPr>
          <a:xfrm>
            <a:off x="9890256" y="7330344"/>
            <a:ext cx="6814820" cy="2216150"/>
          </a:xfrm>
          <a:prstGeom prst="rect">
            <a:avLst/>
          </a:prstGeom>
        </p:spPr>
        <p:txBody>
          <a:bodyPr vert="horz" wrap="square" lIns="0" tIns="12700" rIns="0" bIns="0" rtlCol="0">
            <a:spAutoFit/>
          </a:bodyPr>
          <a:lstStyle/>
          <a:p>
            <a:pPr marL="12700" marR="5080">
              <a:lnSpc>
                <a:spcPct val="130700"/>
              </a:lnSpc>
              <a:spcBef>
                <a:spcPts val="100"/>
              </a:spcBef>
            </a:pPr>
            <a:r>
              <a:rPr sz="2200" spc="25" dirty="0">
                <a:solidFill>
                  <a:srgbClr val="FFFFFF"/>
                </a:solidFill>
                <a:latin typeface="Gill Sans MT"/>
                <a:cs typeface="Gill Sans MT"/>
              </a:rPr>
              <a:t>For</a:t>
            </a:r>
            <a:r>
              <a:rPr sz="2200" spc="-75" dirty="0">
                <a:solidFill>
                  <a:srgbClr val="FFFFFF"/>
                </a:solidFill>
                <a:latin typeface="Gill Sans MT"/>
                <a:cs typeface="Gill Sans MT"/>
              </a:rPr>
              <a:t> </a:t>
            </a:r>
            <a:r>
              <a:rPr sz="2200" spc="55" dirty="0">
                <a:solidFill>
                  <a:srgbClr val="FFFFFF"/>
                </a:solidFill>
                <a:latin typeface="Gill Sans MT"/>
                <a:cs typeface="Gill Sans MT"/>
              </a:rPr>
              <a:t>future</a:t>
            </a:r>
            <a:r>
              <a:rPr sz="2200" spc="-75" dirty="0">
                <a:solidFill>
                  <a:srgbClr val="FFFFFF"/>
                </a:solidFill>
                <a:latin typeface="Gill Sans MT"/>
                <a:cs typeface="Gill Sans MT"/>
              </a:rPr>
              <a:t> </a:t>
            </a:r>
            <a:r>
              <a:rPr sz="2200" spc="-5" dirty="0">
                <a:solidFill>
                  <a:srgbClr val="FFFFFF"/>
                </a:solidFill>
                <a:latin typeface="Gill Sans MT"/>
                <a:cs typeface="Gill Sans MT"/>
              </a:rPr>
              <a:t>work,</a:t>
            </a:r>
            <a:r>
              <a:rPr sz="2200" spc="-75" dirty="0">
                <a:solidFill>
                  <a:srgbClr val="FFFFFF"/>
                </a:solidFill>
                <a:latin typeface="Gill Sans MT"/>
                <a:cs typeface="Gill Sans MT"/>
              </a:rPr>
              <a:t> </a:t>
            </a:r>
            <a:r>
              <a:rPr sz="2200" spc="125" dirty="0">
                <a:solidFill>
                  <a:srgbClr val="FFFFFF"/>
                </a:solidFill>
                <a:latin typeface="Gill Sans MT"/>
                <a:cs typeface="Gill Sans MT"/>
              </a:rPr>
              <a:t>given</a:t>
            </a:r>
            <a:r>
              <a:rPr sz="2200" spc="-75" dirty="0">
                <a:solidFill>
                  <a:srgbClr val="FFFFFF"/>
                </a:solidFill>
                <a:latin typeface="Gill Sans MT"/>
                <a:cs typeface="Gill Sans MT"/>
              </a:rPr>
              <a:t> </a:t>
            </a:r>
            <a:r>
              <a:rPr sz="2200" spc="55" dirty="0">
                <a:solidFill>
                  <a:srgbClr val="FFFFFF"/>
                </a:solidFill>
                <a:latin typeface="Gill Sans MT"/>
                <a:cs typeface="Gill Sans MT"/>
              </a:rPr>
              <a:t>more</a:t>
            </a:r>
            <a:r>
              <a:rPr sz="2200" spc="-75" dirty="0">
                <a:solidFill>
                  <a:srgbClr val="FFFFFF"/>
                </a:solidFill>
                <a:latin typeface="Gill Sans MT"/>
                <a:cs typeface="Gill Sans MT"/>
              </a:rPr>
              <a:t> </a:t>
            </a:r>
            <a:r>
              <a:rPr sz="2200" spc="110" dirty="0">
                <a:solidFill>
                  <a:srgbClr val="FFFFFF"/>
                </a:solidFill>
                <a:latin typeface="Gill Sans MT"/>
                <a:cs typeface="Gill Sans MT"/>
              </a:rPr>
              <a:t>features</a:t>
            </a:r>
            <a:r>
              <a:rPr sz="2200" spc="-75" dirty="0">
                <a:solidFill>
                  <a:srgbClr val="FFFFFF"/>
                </a:solidFill>
                <a:latin typeface="Gill Sans MT"/>
                <a:cs typeface="Gill Sans MT"/>
              </a:rPr>
              <a:t> </a:t>
            </a:r>
            <a:r>
              <a:rPr sz="2200" spc="60" dirty="0">
                <a:solidFill>
                  <a:srgbClr val="FFFFFF"/>
                </a:solidFill>
                <a:latin typeface="Gill Sans MT"/>
                <a:cs typeface="Gill Sans MT"/>
              </a:rPr>
              <a:t>like</a:t>
            </a:r>
            <a:r>
              <a:rPr sz="2200" spc="-75" dirty="0">
                <a:solidFill>
                  <a:srgbClr val="FFFFFF"/>
                </a:solidFill>
                <a:latin typeface="Gill Sans MT"/>
                <a:cs typeface="Gill Sans MT"/>
              </a:rPr>
              <a:t> </a:t>
            </a:r>
            <a:r>
              <a:rPr sz="2200" spc="100" dirty="0">
                <a:solidFill>
                  <a:srgbClr val="FFFFFF"/>
                </a:solidFill>
                <a:latin typeface="Gill Sans MT"/>
                <a:cs typeface="Gill Sans MT"/>
              </a:rPr>
              <a:t>players</a:t>
            </a:r>
            <a:r>
              <a:rPr sz="2200" spc="-75" dirty="0">
                <a:solidFill>
                  <a:srgbClr val="FFFFFF"/>
                </a:solidFill>
                <a:latin typeface="Gill Sans MT"/>
                <a:cs typeface="Gill Sans MT"/>
              </a:rPr>
              <a:t> </a:t>
            </a:r>
            <a:r>
              <a:rPr sz="2200" spc="65" dirty="0">
                <a:solidFill>
                  <a:srgbClr val="FFFFFF"/>
                </a:solidFill>
                <a:latin typeface="Gill Sans MT"/>
                <a:cs typeface="Gill Sans MT"/>
              </a:rPr>
              <a:t>rating,  </a:t>
            </a:r>
            <a:r>
              <a:rPr sz="2200" spc="5" dirty="0">
                <a:solidFill>
                  <a:srgbClr val="FFFFFF"/>
                </a:solidFill>
                <a:latin typeface="Gill Sans MT"/>
                <a:cs typeface="Gill Sans MT"/>
              </a:rPr>
              <a:t>to</a:t>
            </a:r>
            <a:r>
              <a:rPr sz="2200" spc="-75" dirty="0">
                <a:solidFill>
                  <a:srgbClr val="FFFFFF"/>
                </a:solidFill>
                <a:latin typeface="Gill Sans MT"/>
                <a:cs typeface="Gill Sans MT"/>
              </a:rPr>
              <a:t> </a:t>
            </a:r>
            <a:r>
              <a:rPr sz="2200" spc="50" dirty="0">
                <a:solidFill>
                  <a:srgbClr val="FFFFFF"/>
                </a:solidFill>
                <a:latin typeface="Gill Sans MT"/>
                <a:cs typeface="Gill Sans MT"/>
              </a:rPr>
              <a:t>train</a:t>
            </a:r>
            <a:r>
              <a:rPr sz="2200" spc="-75" dirty="0">
                <a:solidFill>
                  <a:srgbClr val="FFFFFF"/>
                </a:solidFill>
                <a:latin typeface="Gill Sans MT"/>
                <a:cs typeface="Gill Sans MT"/>
              </a:rPr>
              <a:t> </a:t>
            </a:r>
            <a:r>
              <a:rPr sz="2200" spc="60" dirty="0">
                <a:solidFill>
                  <a:srgbClr val="FFFFFF"/>
                </a:solidFill>
                <a:latin typeface="Gill Sans MT"/>
                <a:cs typeface="Gill Sans MT"/>
              </a:rPr>
              <a:t>the</a:t>
            </a:r>
            <a:r>
              <a:rPr sz="2200" spc="-75" dirty="0">
                <a:solidFill>
                  <a:srgbClr val="FFFFFF"/>
                </a:solidFill>
                <a:latin typeface="Gill Sans MT"/>
                <a:cs typeface="Gill Sans MT"/>
              </a:rPr>
              <a:t> </a:t>
            </a:r>
            <a:r>
              <a:rPr sz="2200" spc="100" dirty="0">
                <a:solidFill>
                  <a:srgbClr val="FFFFFF"/>
                </a:solidFill>
                <a:latin typeface="Gill Sans MT"/>
                <a:cs typeface="Gill Sans MT"/>
              </a:rPr>
              <a:t>models,</a:t>
            </a:r>
            <a:r>
              <a:rPr sz="2200" spc="-75" dirty="0">
                <a:solidFill>
                  <a:srgbClr val="FFFFFF"/>
                </a:solidFill>
                <a:latin typeface="Gill Sans MT"/>
                <a:cs typeface="Gill Sans MT"/>
              </a:rPr>
              <a:t> </a:t>
            </a:r>
            <a:r>
              <a:rPr sz="2200" spc="60" dirty="0">
                <a:solidFill>
                  <a:srgbClr val="FFFFFF"/>
                </a:solidFill>
                <a:latin typeface="Gill Sans MT"/>
                <a:cs typeface="Gill Sans MT"/>
              </a:rPr>
              <a:t>the</a:t>
            </a:r>
            <a:r>
              <a:rPr sz="2200" spc="-75" dirty="0">
                <a:solidFill>
                  <a:srgbClr val="FFFFFF"/>
                </a:solidFill>
                <a:latin typeface="Gill Sans MT"/>
                <a:cs typeface="Gill Sans MT"/>
              </a:rPr>
              <a:t> </a:t>
            </a:r>
            <a:r>
              <a:rPr sz="2200" spc="90" dirty="0">
                <a:solidFill>
                  <a:srgbClr val="FFFFFF"/>
                </a:solidFill>
                <a:latin typeface="Gill Sans MT"/>
                <a:cs typeface="Gill Sans MT"/>
              </a:rPr>
              <a:t>results</a:t>
            </a:r>
            <a:r>
              <a:rPr sz="2200" spc="-75" dirty="0">
                <a:solidFill>
                  <a:srgbClr val="FFFFFF"/>
                </a:solidFill>
                <a:latin typeface="Gill Sans MT"/>
                <a:cs typeface="Gill Sans MT"/>
              </a:rPr>
              <a:t> </a:t>
            </a:r>
            <a:r>
              <a:rPr sz="2200" spc="90" dirty="0">
                <a:solidFill>
                  <a:srgbClr val="FFFFFF"/>
                </a:solidFill>
                <a:latin typeface="Gill Sans MT"/>
                <a:cs typeface="Gill Sans MT"/>
              </a:rPr>
              <a:t>could</a:t>
            </a:r>
            <a:r>
              <a:rPr sz="2200" spc="-75" dirty="0">
                <a:solidFill>
                  <a:srgbClr val="FFFFFF"/>
                </a:solidFill>
                <a:latin typeface="Gill Sans MT"/>
                <a:cs typeface="Gill Sans MT"/>
              </a:rPr>
              <a:t> </a:t>
            </a:r>
            <a:r>
              <a:rPr sz="2200" spc="114" dirty="0">
                <a:solidFill>
                  <a:srgbClr val="FFFFFF"/>
                </a:solidFill>
                <a:latin typeface="Gill Sans MT"/>
                <a:cs typeface="Gill Sans MT"/>
              </a:rPr>
              <a:t>be</a:t>
            </a:r>
            <a:r>
              <a:rPr sz="2200" spc="-75" dirty="0">
                <a:solidFill>
                  <a:srgbClr val="FFFFFF"/>
                </a:solidFill>
                <a:latin typeface="Gill Sans MT"/>
                <a:cs typeface="Gill Sans MT"/>
              </a:rPr>
              <a:t> </a:t>
            </a:r>
            <a:r>
              <a:rPr sz="2200" spc="75" dirty="0">
                <a:solidFill>
                  <a:srgbClr val="FFFFFF"/>
                </a:solidFill>
                <a:latin typeface="Gill Sans MT"/>
                <a:cs typeface="Gill Sans MT"/>
              </a:rPr>
              <a:t>improved.</a:t>
            </a:r>
            <a:endParaRPr sz="2200">
              <a:latin typeface="Gill Sans MT"/>
              <a:cs typeface="Gill Sans MT"/>
            </a:endParaRPr>
          </a:p>
          <a:p>
            <a:pPr marL="12700" marR="338455" algn="just">
              <a:lnSpc>
                <a:spcPct val="130700"/>
              </a:lnSpc>
            </a:pPr>
            <a:r>
              <a:rPr sz="2200" spc="-120" dirty="0">
                <a:solidFill>
                  <a:srgbClr val="FFFFFF"/>
                </a:solidFill>
                <a:latin typeface="Gill Sans MT"/>
                <a:cs typeface="Gill Sans MT"/>
              </a:rPr>
              <a:t>We</a:t>
            </a:r>
            <a:r>
              <a:rPr sz="2200" spc="-70" dirty="0">
                <a:solidFill>
                  <a:srgbClr val="FFFFFF"/>
                </a:solidFill>
                <a:latin typeface="Gill Sans MT"/>
                <a:cs typeface="Gill Sans MT"/>
              </a:rPr>
              <a:t> </a:t>
            </a:r>
            <a:r>
              <a:rPr sz="2200" spc="90" dirty="0">
                <a:solidFill>
                  <a:srgbClr val="FFFFFF"/>
                </a:solidFill>
                <a:latin typeface="Gill Sans MT"/>
                <a:cs typeface="Gill Sans MT"/>
              </a:rPr>
              <a:t>could</a:t>
            </a:r>
            <a:r>
              <a:rPr sz="2200" spc="-70" dirty="0">
                <a:solidFill>
                  <a:srgbClr val="FFFFFF"/>
                </a:solidFill>
                <a:latin typeface="Gill Sans MT"/>
                <a:cs typeface="Gill Sans MT"/>
              </a:rPr>
              <a:t> </a:t>
            </a:r>
            <a:r>
              <a:rPr sz="2200" spc="150" dirty="0">
                <a:solidFill>
                  <a:srgbClr val="FFFFFF"/>
                </a:solidFill>
                <a:latin typeface="Gill Sans MT"/>
                <a:cs typeface="Gill Sans MT"/>
              </a:rPr>
              <a:t>also</a:t>
            </a:r>
            <a:r>
              <a:rPr sz="2200" spc="-70" dirty="0">
                <a:solidFill>
                  <a:srgbClr val="FFFFFF"/>
                </a:solidFill>
                <a:latin typeface="Gill Sans MT"/>
                <a:cs typeface="Gill Sans MT"/>
              </a:rPr>
              <a:t> </a:t>
            </a:r>
            <a:r>
              <a:rPr sz="2200" spc="160" dirty="0">
                <a:solidFill>
                  <a:srgbClr val="FFFFFF"/>
                </a:solidFill>
                <a:latin typeface="Gill Sans MT"/>
                <a:cs typeface="Gill Sans MT"/>
              </a:rPr>
              <a:t>use</a:t>
            </a:r>
            <a:r>
              <a:rPr sz="2200" spc="-70" dirty="0">
                <a:solidFill>
                  <a:srgbClr val="FFFFFF"/>
                </a:solidFill>
                <a:latin typeface="Gill Sans MT"/>
                <a:cs typeface="Gill Sans MT"/>
              </a:rPr>
              <a:t> </a:t>
            </a:r>
            <a:r>
              <a:rPr sz="2200" spc="130" dirty="0">
                <a:solidFill>
                  <a:srgbClr val="FFFFFF"/>
                </a:solidFill>
                <a:latin typeface="Gill Sans MT"/>
                <a:cs typeface="Gill Sans MT"/>
              </a:rPr>
              <a:t>models</a:t>
            </a:r>
            <a:r>
              <a:rPr sz="2200" spc="-70" dirty="0">
                <a:solidFill>
                  <a:srgbClr val="FFFFFF"/>
                </a:solidFill>
                <a:latin typeface="Gill Sans MT"/>
                <a:cs typeface="Gill Sans MT"/>
              </a:rPr>
              <a:t> </a:t>
            </a:r>
            <a:r>
              <a:rPr sz="2200" spc="60" dirty="0">
                <a:solidFill>
                  <a:srgbClr val="FFFFFF"/>
                </a:solidFill>
                <a:latin typeface="Gill Sans MT"/>
                <a:cs typeface="Gill Sans MT"/>
              </a:rPr>
              <a:t>like</a:t>
            </a:r>
            <a:r>
              <a:rPr sz="2200" spc="-70" dirty="0">
                <a:solidFill>
                  <a:srgbClr val="FFFFFF"/>
                </a:solidFill>
                <a:latin typeface="Gill Sans MT"/>
                <a:cs typeface="Gill Sans MT"/>
              </a:rPr>
              <a:t> </a:t>
            </a:r>
            <a:r>
              <a:rPr sz="2200" spc="125" dirty="0">
                <a:solidFill>
                  <a:srgbClr val="FFFFFF"/>
                </a:solidFill>
                <a:latin typeface="Gill Sans MT"/>
                <a:cs typeface="Gill Sans MT"/>
              </a:rPr>
              <a:t>SVM,</a:t>
            </a:r>
            <a:r>
              <a:rPr sz="2200" spc="-70" dirty="0">
                <a:solidFill>
                  <a:srgbClr val="FFFFFF"/>
                </a:solidFill>
                <a:latin typeface="Gill Sans MT"/>
                <a:cs typeface="Gill Sans MT"/>
              </a:rPr>
              <a:t> </a:t>
            </a:r>
            <a:r>
              <a:rPr sz="2200" spc="55" dirty="0">
                <a:solidFill>
                  <a:srgbClr val="FFFFFF"/>
                </a:solidFill>
                <a:latin typeface="Gill Sans MT"/>
                <a:cs typeface="Gill Sans MT"/>
              </a:rPr>
              <a:t>Artificial</a:t>
            </a:r>
            <a:r>
              <a:rPr sz="2200" spc="-70" dirty="0">
                <a:solidFill>
                  <a:srgbClr val="FFFFFF"/>
                </a:solidFill>
                <a:latin typeface="Gill Sans MT"/>
                <a:cs typeface="Gill Sans MT"/>
              </a:rPr>
              <a:t> </a:t>
            </a:r>
            <a:r>
              <a:rPr sz="2200" spc="30" dirty="0">
                <a:solidFill>
                  <a:srgbClr val="FFFFFF"/>
                </a:solidFill>
                <a:latin typeface="Gill Sans MT"/>
                <a:cs typeface="Gill Sans MT"/>
              </a:rPr>
              <a:t>Neural  </a:t>
            </a:r>
            <a:r>
              <a:rPr sz="2200" spc="-5" dirty="0">
                <a:solidFill>
                  <a:srgbClr val="FFFFFF"/>
                </a:solidFill>
                <a:latin typeface="Gill Sans MT"/>
                <a:cs typeface="Gill Sans MT"/>
              </a:rPr>
              <a:t>Networks(ANN), </a:t>
            </a:r>
            <a:r>
              <a:rPr sz="2200" spc="65" dirty="0">
                <a:solidFill>
                  <a:srgbClr val="FFFFFF"/>
                </a:solidFill>
                <a:latin typeface="Gill Sans MT"/>
                <a:cs typeface="Gill Sans MT"/>
              </a:rPr>
              <a:t>Naive </a:t>
            </a:r>
            <a:r>
              <a:rPr sz="2200" spc="175" dirty="0">
                <a:solidFill>
                  <a:srgbClr val="FFFFFF"/>
                </a:solidFill>
                <a:latin typeface="Gill Sans MT"/>
                <a:cs typeface="Gill Sans MT"/>
              </a:rPr>
              <a:t>Bias</a:t>
            </a:r>
            <a:r>
              <a:rPr sz="2200" spc="-425" dirty="0">
                <a:solidFill>
                  <a:srgbClr val="FFFFFF"/>
                </a:solidFill>
                <a:latin typeface="Gill Sans MT"/>
                <a:cs typeface="Gill Sans MT"/>
              </a:rPr>
              <a:t> </a:t>
            </a:r>
            <a:r>
              <a:rPr sz="2200" spc="80" dirty="0">
                <a:solidFill>
                  <a:srgbClr val="FFFFFF"/>
                </a:solidFill>
                <a:latin typeface="Gill Sans MT"/>
                <a:cs typeface="Gill Sans MT"/>
              </a:rPr>
              <a:t>Classifier, </a:t>
            </a:r>
            <a:r>
              <a:rPr sz="2200" spc="50" dirty="0">
                <a:solidFill>
                  <a:srgbClr val="FFFFFF"/>
                </a:solidFill>
                <a:latin typeface="Gill Sans MT"/>
                <a:cs typeface="Gill Sans MT"/>
              </a:rPr>
              <a:t>Convolutional  </a:t>
            </a:r>
            <a:r>
              <a:rPr sz="2200" spc="30" dirty="0">
                <a:solidFill>
                  <a:srgbClr val="FFFFFF"/>
                </a:solidFill>
                <a:latin typeface="Gill Sans MT"/>
                <a:cs typeface="Gill Sans MT"/>
              </a:rPr>
              <a:t>Networks.</a:t>
            </a:r>
            <a:endParaRPr sz="2200">
              <a:latin typeface="Gill Sans MT"/>
              <a:cs typeface="Gill Sans MT"/>
            </a:endParaRPr>
          </a:p>
        </p:txBody>
      </p:sp>
      <p:sp>
        <p:nvSpPr>
          <p:cNvPr id="6" name="object 6"/>
          <p:cNvSpPr txBox="1"/>
          <p:nvPr/>
        </p:nvSpPr>
        <p:spPr>
          <a:xfrm>
            <a:off x="1016000" y="3584258"/>
            <a:ext cx="5325745" cy="1873250"/>
          </a:xfrm>
          <a:prstGeom prst="rect">
            <a:avLst/>
          </a:prstGeom>
        </p:spPr>
        <p:txBody>
          <a:bodyPr vert="horz" wrap="square" lIns="0" tIns="12065" rIns="0" bIns="0" rtlCol="0">
            <a:spAutoFit/>
          </a:bodyPr>
          <a:lstStyle/>
          <a:p>
            <a:pPr marL="12700" marR="5080">
              <a:lnSpc>
                <a:spcPct val="108300"/>
              </a:lnSpc>
              <a:spcBef>
                <a:spcPts val="95"/>
              </a:spcBef>
            </a:pPr>
            <a:r>
              <a:rPr sz="5600" b="1" spc="-35" dirty="0">
                <a:solidFill>
                  <a:srgbClr val="FFFFFF"/>
                </a:solidFill>
                <a:latin typeface="Gill Sans MT"/>
                <a:cs typeface="Gill Sans MT"/>
              </a:rPr>
              <a:t>Conclusions</a:t>
            </a:r>
            <a:r>
              <a:rPr sz="5600" b="1" spc="-250" dirty="0">
                <a:solidFill>
                  <a:srgbClr val="FFFFFF"/>
                </a:solidFill>
                <a:latin typeface="Gill Sans MT"/>
                <a:cs typeface="Gill Sans MT"/>
              </a:rPr>
              <a:t> </a:t>
            </a:r>
            <a:r>
              <a:rPr sz="5600" b="1" spc="-75" dirty="0">
                <a:solidFill>
                  <a:srgbClr val="FFFFFF"/>
                </a:solidFill>
                <a:latin typeface="Gill Sans MT"/>
                <a:cs typeface="Gill Sans MT"/>
              </a:rPr>
              <a:t>and  </a:t>
            </a:r>
            <a:r>
              <a:rPr sz="5600" b="1" spc="-254" dirty="0">
                <a:solidFill>
                  <a:srgbClr val="FFFFFF"/>
                </a:solidFill>
                <a:latin typeface="Gill Sans MT"/>
                <a:cs typeface="Gill Sans MT"/>
              </a:rPr>
              <a:t>Future</a:t>
            </a:r>
            <a:r>
              <a:rPr sz="5600" b="1" spc="-175" dirty="0">
                <a:solidFill>
                  <a:srgbClr val="FFFFFF"/>
                </a:solidFill>
                <a:latin typeface="Gill Sans MT"/>
                <a:cs typeface="Gill Sans MT"/>
              </a:rPr>
              <a:t> </a:t>
            </a:r>
            <a:r>
              <a:rPr sz="5600" b="1" spc="-250" dirty="0">
                <a:solidFill>
                  <a:srgbClr val="FFFFFF"/>
                </a:solidFill>
                <a:latin typeface="Gill Sans MT"/>
                <a:cs typeface="Gill Sans MT"/>
              </a:rPr>
              <a:t>work</a:t>
            </a:r>
            <a:endParaRPr sz="5600">
              <a:latin typeface="Gill Sans MT"/>
              <a:cs typeface="Gill Sans MT"/>
            </a:endParaRPr>
          </a:p>
        </p:txBody>
      </p:sp>
      <p:pic>
        <p:nvPicPr>
          <p:cNvPr id="11" name="Graphic 10" descr="Direction">
            <a:extLst>
              <a:ext uri="{FF2B5EF4-FFF2-40B4-BE49-F238E27FC236}">
                <a16:creationId xmlns:a16="http://schemas.microsoft.com/office/drawing/2014/main" id="{4DC073DB-95A7-403D-9D15-273B562E4E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8276" y="2285631"/>
            <a:ext cx="914400" cy="914400"/>
          </a:xfrm>
          <a:prstGeom prst="rect">
            <a:avLst/>
          </a:prstGeom>
        </p:spPr>
      </p:pic>
      <p:pic>
        <p:nvPicPr>
          <p:cNvPr id="12" name="Graphic 11" descr="Direction">
            <a:extLst>
              <a:ext uri="{FF2B5EF4-FFF2-40B4-BE49-F238E27FC236}">
                <a16:creationId xmlns:a16="http://schemas.microsoft.com/office/drawing/2014/main" id="{2BED50B9-A0B6-42C4-9929-70D9A4DF1A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11696" y="5000308"/>
            <a:ext cx="914400" cy="914400"/>
          </a:xfrm>
          <a:prstGeom prst="rect">
            <a:avLst/>
          </a:prstGeom>
        </p:spPr>
      </p:pic>
      <p:pic>
        <p:nvPicPr>
          <p:cNvPr id="13" name="Graphic 12" descr="Direction">
            <a:extLst>
              <a:ext uri="{FF2B5EF4-FFF2-40B4-BE49-F238E27FC236}">
                <a16:creationId xmlns:a16="http://schemas.microsoft.com/office/drawing/2014/main" id="{51F90DDE-0147-4D2E-A51B-104DAAA97B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07332" y="7981219"/>
            <a:ext cx="914400" cy="914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60549" y="5830974"/>
            <a:ext cx="6971212" cy="18097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810" dirty="0"/>
              <a:t>THANK</a:t>
            </a:r>
            <a:r>
              <a:rPr spc="-844" dirty="0"/>
              <a:t> </a:t>
            </a:r>
            <a:r>
              <a:rPr spc="-775"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7697962" cy="1028509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224802" y="1696082"/>
            <a:ext cx="4047490" cy="904240"/>
          </a:xfrm>
          <a:prstGeom prst="rect">
            <a:avLst/>
          </a:prstGeom>
        </p:spPr>
        <p:txBody>
          <a:bodyPr vert="horz" wrap="square" lIns="0" tIns="14604" rIns="0" bIns="0" rtlCol="0">
            <a:spAutoFit/>
          </a:bodyPr>
          <a:lstStyle/>
          <a:p>
            <a:pPr marL="12700">
              <a:lnSpc>
                <a:spcPct val="100000"/>
              </a:lnSpc>
              <a:spcBef>
                <a:spcPts val="114"/>
              </a:spcBef>
            </a:pPr>
            <a:r>
              <a:rPr sz="5750" b="1" spc="-185" dirty="0">
                <a:solidFill>
                  <a:srgbClr val="0F0F0F"/>
                </a:solidFill>
                <a:latin typeface="Gill Sans MT"/>
                <a:cs typeface="Gill Sans MT"/>
              </a:rPr>
              <a:t>Introduction</a:t>
            </a:r>
            <a:endParaRPr sz="5750">
              <a:latin typeface="Gill Sans MT"/>
              <a:cs typeface="Gill Sans MT"/>
            </a:endParaRPr>
          </a:p>
        </p:txBody>
      </p:sp>
      <p:sp>
        <p:nvSpPr>
          <p:cNvPr id="4" name="object 4"/>
          <p:cNvSpPr txBox="1"/>
          <p:nvPr/>
        </p:nvSpPr>
        <p:spPr>
          <a:xfrm>
            <a:off x="8779157" y="3255608"/>
            <a:ext cx="8493125" cy="5951855"/>
          </a:xfrm>
          <a:prstGeom prst="rect">
            <a:avLst/>
          </a:prstGeom>
        </p:spPr>
        <p:txBody>
          <a:bodyPr vert="horz" wrap="square" lIns="0" tIns="12700" rIns="0" bIns="0" rtlCol="0">
            <a:spAutoFit/>
          </a:bodyPr>
          <a:lstStyle/>
          <a:p>
            <a:pPr marL="12700" marR="5080" algn="just">
              <a:lnSpc>
                <a:spcPct val="115700"/>
              </a:lnSpc>
              <a:spcBef>
                <a:spcPts val="100"/>
              </a:spcBef>
            </a:pPr>
            <a:r>
              <a:rPr sz="2100" spc="125" dirty="0">
                <a:solidFill>
                  <a:srgbClr val="0F0F0F"/>
                </a:solidFill>
                <a:latin typeface="Gill Sans MT"/>
                <a:cs typeface="Gill Sans MT"/>
              </a:rPr>
              <a:t>Basketball</a:t>
            </a:r>
            <a:r>
              <a:rPr sz="2100" spc="40" dirty="0">
                <a:solidFill>
                  <a:srgbClr val="0F0F0F"/>
                </a:solidFill>
                <a:latin typeface="Gill Sans MT"/>
                <a:cs typeface="Gill Sans MT"/>
              </a:rPr>
              <a:t> </a:t>
            </a:r>
            <a:r>
              <a:rPr sz="2100" spc="155" dirty="0">
                <a:solidFill>
                  <a:srgbClr val="0F0F0F"/>
                </a:solidFill>
                <a:latin typeface="Gill Sans MT"/>
                <a:cs typeface="Gill Sans MT"/>
              </a:rPr>
              <a:t>is</a:t>
            </a:r>
            <a:r>
              <a:rPr sz="2100" spc="40" dirty="0">
                <a:solidFill>
                  <a:srgbClr val="0F0F0F"/>
                </a:solidFill>
                <a:latin typeface="Gill Sans MT"/>
                <a:cs typeface="Gill Sans MT"/>
              </a:rPr>
              <a:t> </a:t>
            </a:r>
            <a:r>
              <a:rPr sz="2100" spc="240" dirty="0">
                <a:solidFill>
                  <a:srgbClr val="0F0F0F"/>
                </a:solidFill>
                <a:latin typeface="Gill Sans MT"/>
                <a:cs typeface="Gill Sans MT"/>
              </a:rPr>
              <a:t>a</a:t>
            </a:r>
            <a:r>
              <a:rPr sz="2100" spc="40" dirty="0">
                <a:solidFill>
                  <a:srgbClr val="0F0F0F"/>
                </a:solidFill>
                <a:latin typeface="Gill Sans MT"/>
                <a:cs typeface="Gill Sans MT"/>
              </a:rPr>
              <a:t> </a:t>
            </a:r>
            <a:r>
              <a:rPr sz="2100" spc="135" dirty="0">
                <a:solidFill>
                  <a:srgbClr val="0F0F0F"/>
                </a:solidFill>
                <a:latin typeface="Gill Sans MT"/>
                <a:cs typeface="Gill Sans MT"/>
              </a:rPr>
              <a:t>team</a:t>
            </a:r>
            <a:r>
              <a:rPr sz="2100" spc="40" dirty="0">
                <a:solidFill>
                  <a:srgbClr val="0F0F0F"/>
                </a:solidFill>
                <a:latin typeface="Gill Sans MT"/>
                <a:cs typeface="Gill Sans MT"/>
              </a:rPr>
              <a:t> </a:t>
            </a:r>
            <a:r>
              <a:rPr sz="2100" spc="55" dirty="0">
                <a:solidFill>
                  <a:srgbClr val="0F0F0F"/>
                </a:solidFill>
                <a:latin typeface="Gill Sans MT"/>
                <a:cs typeface="Gill Sans MT"/>
              </a:rPr>
              <a:t>sport</a:t>
            </a:r>
            <a:r>
              <a:rPr sz="2100" spc="50" dirty="0">
                <a:solidFill>
                  <a:srgbClr val="0F0F0F"/>
                </a:solidFill>
                <a:latin typeface="Gill Sans MT"/>
                <a:cs typeface="Gill Sans MT"/>
              </a:rPr>
              <a:t> </a:t>
            </a:r>
            <a:r>
              <a:rPr sz="2100" spc="75" dirty="0">
                <a:solidFill>
                  <a:srgbClr val="0F0F0F"/>
                </a:solidFill>
                <a:latin typeface="Gill Sans MT"/>
                <a:cs typeface="Gill Sans MT"/>
              </a:rPr>
              <a:t>in</a:t>
            </a:r>
            <a:r>
              <a:rPr sz="2100" spc="50" dirty="0">
                <a:solidFill>
                  <a:srgbClr val="0F0F0F"/>
                </a:solidFill>
                <a:latin typeface="Gill Sans MT"/>
                <a:cs typeface="Gill Sans MT"/>
              </a:rPr>
              <a:t> </a:t>
            </a:r>
            <a:r>
              <a:rPr sz="2100" spc="100" dirty="0">
                <a:solidFill>
                  <a:srgbClr val="0F0F0F"/>
                </a:solidFill>
                <a:latin typeface="Gill Sans MT"/>
                <a:cs typeface="Gill Sans MT"/>
              </a:rPr>
              <a:t>which</a:t>
            </a:r>
            <a:r>
              <a:rPr sz="2100" spc="50" dirty="0">
                <a:solidFill>
                  <a:srgbClr val="0F0F0F"/>
                </a:solidFill>
                <a:latin typeface="Gill Sans MT"/>
                <a:cs typeface="Gill Sans MT"/>
              </a:rPr>
              <a:t> </a:t>
            </a:r>
            <a:r>
              <a:rPr sz="2100" spc="25" dirty="0">
                <a:solidFill>
                  <a:srgbClr val="0F0F0F"/>
                </a:solidFill>
                <a:latin typeface="Gill Sans MT"/>
                <a:cs typeface="Gill Sans MT"/>
              </a:rPr>
              <a:t>two</a:t>
            </a:r>
            <a:r>
              <a:rPr sz="2100" spc="50" dirty="0">
                <a:solidFill>
                  <a:srgbClr val="0F0F0F"/>
                </a:solidFill>
                <a:latin typeface="Gill Sans MT"/>
                <a:cs typeface="Gill Sans MT"/>
              </a:rPr>
              <a:t> </a:t>
            </a:r>
            <a:r>
              <a:rPr sz="2100" spc="125" dirty="0">
                <a:solidFill>
                  <a:srgbClr val="0F0F0F"/>
                </a:solidFill>
                <a:latin typeface="Gill Sans MT"/>
                <a:cs typeface="Gill Sans MT"/>
              </a:rPr>
              <a:t>teams,</a:t>
            </a:r>
            <a:r>
              <a:rPr sz="2100" spc="50" dirty="0">
                <a:solidFill>
                  <a:srgbClr val="0F0F0F"/>
                </a:solidFill>
                <a:latin typeface="Gill Sans MT"/>
                <a:cs typeface="Gill Sans MT"/>
              </a:rPr>
              <a:t> </a:t>
            </a:r>
            <a:r>
              <a:rPr sz="2100" spc="125" dirty="0">
                <a:solidFill>
                  <a:srgbClr val="0F0F0F"/>
                </a:solidFill>
                <a:latin typeface="Gill Sans MT"/>
                <a:cs typeface="Gill Sans MT"/>
              </a:rPr>
              <a:t>most</a:t>
            </a:r>
            <a:r>
              <a:rPr sz="2100" spc="50" dirty="0">
                <a:solidFill>
                  <a:srgbClr val="0F0F0F"/>
                </a:solidFill>
                <a:latin typeface="Gill Sans MT"/>
                <a:cs typeface="Gill Sans MT"/>
              </a:rPr>
              <a:t> </a:t>
            </a:r>
            <a:r>
              <a:rPr sz="2100" spc="110" dirty="0">
                <a:solidFill>
                  <a:srgbClr val="0F0F0F"/>
                </a:solidFill>
                <a:latin typeface="Gill Sans MT"/>
                <a:cs typeface="Gill Sans MT"/>
              </a:rPr>
              <a:t>commonly</a:t>
            </a:r>
            <a:r>
              <a:rPr sz="2100" spc="50" dirty="0">
                <a:solidFill>
                  <a:srgbClr val="0F0F0F"/>
                </a:solidFill>
                <a:latin typeface="Gill Sans MT"/>
                <a:cs typeface="Gill Sans MT"/>
              </a:rPr>
              <a:t> </a:t>
            </a:r>
            <a:r>
              <a:rPr sz="2100" spc="114" dirty="0">
                <a:solidFill>
                  <a:srgbClr val="0F0F0F"/>
                </a:solidFill>
                <a:latin typeface="Gill Sans MT"/>
                <a:cs typeface="Gill Sans MT"/>
              </a:rPr>
              <a:t>of</a:t>
            </a:r>
            <a:r>
              <a:rPr sz="2100" spc="50" dirty="0">
                <a:solidFill>
                  <a:srgbClr val="0F0F0F"/>
                </a:solidFill>
                <a:latin typeface="Gill Sans MT"/>
                <a:cs typeface="Gill Sans MT"/>
              </a:rPr>
              <a:t> </a:t>
            </a:r>
            <a:r>
              <a:rPr sz="2100" spc="105" dirty="0">
                <a:solidFill>
                  <a:srgbClr val="0F0F0F"/>
                </a:solidFill>
                <a:latin typeface="Gill Sans MT"/>
                <a:cs typeface="Gill Sans MT"/>
              </a:rPr>
              <a:t>five</a:t>
            </a:r>
            <a:r>
              <a:rPr lang="en-IN" sz="2100" spc="105" dirty="0">
                <a:solidFill>
                  <a:srgbClr val="0F0F0F"/>
                </a:solidFill>
                <a:latin typeface="Gill Sans MT"/>
                <a:cs typeface="Gill Sans MT"/>
              </a:rPr>
              <a:t> </a:t>
            </a:r>
            <a:r>
              <a:rPr sz="2100" spc="100" dirty="0">
                <a:solidFill>
                  <a:srgbClr val="0F0F0F"/>
                </a:solidFill>
                <a:latin typeface="Gill Sans MT"/>
                <a:cs typeface="Gill Sans MT"/>
              </a:rPr>
              <a:t>players </a:t>
            </a:r>
            <a:r>
              <a:rPr sz="2100" spc="110" dirty="0">
                <a:solidFill>
                  <a:srgbClr val="0F0F0F"/>
                </a:solidFill>
                <a:latin typeface="Gill Sans MT"/>
                <a:cs typeface="Gill Sans MT"/>
              </a:rPr>
              <a:t>each, </a:t>
            </a:r>
            <a:r>
              <a:rPr sz="2100" spc="125" dirty="0">
                <a:solidFill>
                  <a:srgbClr val="0F0F0F"/>
                </a:solidFill>
                <a:latin typeface="Gill Sans MT"/>
                <a:cs typeface="Gill Sans MT"/>
              </a:rPr>
              <a:t>opposing </a:t>
            </a:r>
            <a:r>
              <a:rPr sz="2100" spc="75" dirty="0">
                <a:solidFill>
                  <a:srgbClr val="0F0F0F"/>
                </a:solidFill>
                <a:latin typeface="Gill Sans MT"/>
                <a:cs typeface="Gill Sans MT"/>
              </a:rPr>
              <a:t>one </a:t>
            </a:r>
            <a:r>
              <a:rPr sz="2100" spc="60" dirty="0">
                <a:solidFill>
                  <a:srgbClr val="0F0F0F"/>
                </a:solidFill>
                <a:latin typeface="Gill Sans MT"/>
                <a:cs typeface="Gill Sans MT"/>
              </a:rPr>
              <a:t>another </a:t>
            </a:r>
            <a:r>
              <a:rPr sz="2100" spc="65" dirty="0">
                <a:solidFill>
                  <a:srgbClr val="0F0F0F"/>
                </a:solidFill>
                <a:latin typeface="Gill Sans MT"/>
                <a:cs typeface="Gill Sans MT"/>
              </a:rPr>
              <a:t>on </a:t>
            </a:r>
            <a:r>
              <a:rPr sz="2100" spc="240" dirty="0">
                <a:solidFill>
                  <a:srgbClr val="0F0F0F"/>
                </a:solidFill>
                <a:latin typeface="Gill Sans MT"/>
                <a:cs typeface="Gill Sans MT"/>
              </a:rPr>
              <a:t>a </a:t>
            </a:r>
            <a:r>
              <a:rPr sz="2100" spc="90" dirty="0">
                <a:solidFill>
                  <a:srgbClr val="0F0F0F"/>
                </a:solidFill>
                <a:latin typeface="Gill Sans MT"/>
                <a:cs typeface="Gill Sans MT"/>
              </a:rPr>
              <a:t>rectangular </a:t>
            </a:r>
            <a:r>
              <a:rPr sz="2100" spc="15" dirty="0">
                <a:solidFill>
                  <a:srgbClr val="0F0F0F"/>
                </a:solidFill>
                <a:latin typeface="Gill Sans MT"/>
                <a:cs typeface="Gill Sans MT"/>
              </a:rPr>
              <a:t>court, </a:t>
            </a:r>
            <a:r>
              <a:rPr sz="2100" spc="100" dirty="0">
                <a:solidFill>
                  <a:srgbClr val="0F0F0F"/>
                </a:solidFill>
                <a:latin typeface="Gill Sans MT"/>
                <a:cs typeface="Gill Sans MT"/>
              </a:rPr>
              <a:t>compete</a:t>
            </a:r>
            <a:r>
              <a:rPr lang="en-IN" sz="2100" spc="100" dirty="0">
                <a:solidFill>
                  <a:srgbClr val="0F0F0F"/>
                </a:solidFill>
                <a:latin typeface="Gill Sans MT"/>
                <a:cs typeface="Gill Sans MT"/>
              </a:rPr>
              <a:t> </a:t>
            </a:r>
            <a:r>
              <a:rPr sz="2100" spc="50" dirty="0">
                <a:solidFill>
                  <a:srgbClr val="0F0F0F"/>
                </a:solidFill>
                <a:latin typeface="Gill Sans MT"/>
                <a:cs typeface="Gill Sans MT"/>
              </a:rPr>
              <a:t>with </a:t>
            </a:r>
            <a:r>
              <a:rPr sz="2100" spc="60" dirty="0">
                <a:solidFill>
                  <a:srgbClr val="0F0F0F"/>
                </a:solidFill>
                <a:latin typeface="Gill Sans MT"/>
                <a:cs typeface="Gill Sans MT"/>
              </a:rPr>
              <a:t>the primary </a:t>
            </a:r>
            <a:r>
              <a:rPr sz="2100" spc="75" dirty="0">
                <a:solidFill>
                  <a:srgbClr val="0F0F0F"/>
                </a:solidFill>
                <a:latin typeface="Gill Sans MT"/>
                <a:cs typeface="Gill Sans MT"/>
              </a:rPr>
              <a:t>objective </a:t>
            </a:r>
            <a:r>
              <a:rPr sz="2100" spc="114" dirty="0">
                <a:solidFill>
                  <a:srgbClr val="0F0F0F"/>
                </a:solidFill>
                <a:latin typeface="Gill Sans MT"/>
                <a:cs typeface="Gill Sans MT"/>
              </a:rPr>
              <a:t>of </a:t>
            </a:r>
            <a:r>
              <a:rPr sz="2100" spc="105" dirty="0">
                <a:solidFill>
                  <a:srgbClr val="0F0F0F"/>
                </a:solidFill>
                <a:latin typeface="Gill Sans MT"/>
                <a:cs typeface="Gill Sans MT"/>
              </a:rPr>
              <a:t>shooting </a:t>
            </a:r>
            <a:r>
              <a:rPr sz="2100" spc="240" dirty="0">
                <a:solidFill>
                  <a:srgbClr val="0F0F0F"/>
                </a:solidFill>
                <a:latin typeface="Gill Sans MT"/>
                <a:cs typeface="Gill Sans MT"/>
              </a:rPr>
              <a:t>a </a:t>
            </a:r>
            <a:r>
              <a:rPr sz="2100" spc="125" dirty="0">
                <a:solidFill>
                  <a:srgbClr val="0F0F0F"/>
                </a:solidFill>
                <a:latin typeface="Gill Sans MT"/>
                <a:cs typeface="Gill Sans MT"/>
              </a:rPr>
              <a:t>basketball </a:t>
            </a:r>
            <a:r>
              <a:rPr sz="2100" spc="65" dirty="0">
                <a:solidFill>
                  <a:srgbClr val="0F0F0F"/>
                </a:solidFill>
                <a:latin typeface="Gill Sans MT"/>
                <a:cs typeface="Gill Sans MT"/>
              </a:rPr>
              <a:t>through </a:t>
            </a:r>
            <a:r>
              <a:rPr sz="2100" spc="60" dirty="0">
                <a:solidFill>
                  <a:srgbClr val="0F0F0F"/>
                </a:solidFill>
                <a:latin typeface="Gill Sans MT"/>
                <a:cs typeface="Gill Sans MT"/>
              </a:rPr>
              <a:t>the</a:t>
            </a:r>
            <a:r>
              <a:rPr lang="en-IN" sz="2100" spc="60" dirty="0">
                <a:solidFill>
                  <a:srgbClr val="0F0F0F"/>
                </a:solidFill>
                <a:latin typeface="Gill Sans MT"/>
                <a:cs typeface="Gill Sans MT"/>
              </a:rPr>
              <a:t> </a:t>
            </a:r>
            <a:r>
              <a:rPr sz="2100" spc="90" dirty="0">
                <a:solidFill>
                  <a:srgbClr val="0F0F0F"/>
                </a:solidFill>
                <a:latin typeface="Gill Sans MT"/>
                <a:cs typeface="Gill Sans MT"/>
              </a:rPr>
              <a:t>defender's </a:t>
            </a:r>
            <a:r>
              <a:rPr sz="2100" spc="75" dirty="0">
                <a:solidFill>
                  <a:srgbClr val="0F0F0F"/>
                </a:solidFill>
                <a:latin typeface="Gill Sans MT"/>
                <a:cs typeface="Gill Sans MT"/>
              </a:rPr>
              <a:t>hoop while </a:t>
            </a:r>
            <a:r>
              <a:rPr sz="2100" spc="80" dirty="0">
                <a:solidFill>
                  <a:srgbClr val="0F0F0F"/>
                </a:solidFill>
                <a:latin typeface="Gill Sans MT"/>
                <a:cs typeface="Gill Sans MT"/>
              </a:rPr>
              <a:t>preventing </a:t>
            </a:r>
            <a:r>
              <a:rPr sz="2100" spc="60" dirty="0">
                <a:solidFill>
                  <a:srgbClr val="0F0F0F"/>
                </a:solidFill>
                <a:latin typeface="Gill Sans MT"/>
                <a:cs typeface="Gill Sans MT"/>
              </a:rPr>
              <a:t>the </a:t>
            </a:r>
            <a:r>
              <a:rPr sz="2100" spc="125" dirty="0">
                <a:solidFill>
                  <a:srgbClr val="0F0F0F"/>
                </a:solidFill>
                <a:latin typeface="Gill Sans MT"/>
                <a:cs typeface="Gill Sans MT"/>
              </a:rPr>
              <a:t>opposing </a:t>
            </a:r>
            <a:r>
              <a:rPr sz="2100" spc="135" dirty="0">
                <a:solidFill>
                  <a:srgbClr val="0F0F0F"/>
                </a:solidFill>
                <a:latin typeface="Gill Sans MT"/>
                <a:cs typeface="Gill Sans MT"/>
              </a:rPr>
              <a:t>team </a:t>
            </a:r>
            <a:r>
              <a:rPr sz="2100" spc="80" dirty="0">
                <a:solidFill>
                  <a:srgbClr val="0F0F0F"/>
                </a:solidFill>
                <a:latin typeface="Gill Sans MT"/>
                <a:cs typeface="Gill Sans MT"/>
              </a:rPr>
              <a:t>from </a:t>
            </a:r>
            <a:r>
              <a:rPr sz="2100" spc="105" dirty="0">
                <a:solidFill>
                  <a:srgbClr val="0F0F0F"/>
                </a:solidFill>
                <a:latin typeface="Gill Sans MT"/>
                <a:cs typeface="Gill Sans MT"/>
              </a:rPr>
              <a:t>shooting</a:t>
            </a:r>
            <a:r>
              <a:rPr lang="en-IN" sz="2100" spc="105" dirty="0">
                <a:solidFill>
                  <a:srgbClr val="0F0F0F"/>
                </a:solidFill>
                <a:latin typeface="Gill Sans MT"/>
                <a:cs typeface="Gill Sans MT"/>
              </a:rPr>
              <a:t> </a:t>
            </a:r>
            <a:r>
              <a:rPr sz="2100" spc="65" dirty="0">
                <a:solidFill>
                  <a:srgbClr val="0F0F0F"/>
                </a:solidFill>
                <a:latin typeface="Gill Sans MT"/>
                <a:cs typeface="Gill Sans MT"/>
              </a:rPr>
              <a:t>through </a:t>
            </a:r>
            <a:r>
              <a:rPr sz="2100" spc="25" dirty="0">
                <a:solidFill>
                  <a:srgbClr val="0F0F0F"/>
                </a:solidFill>
                <a:latin typeface="Gill Sans MT"/>
                <a:cs typeface="Gill Sans MT"/>
              </a:rPr>
              <a:t>their </a:t>
            </a:r>
            <a:r>
              <a:rPr sz="2100" spc="75" dirty="0">
                <a:solidFill>
                  <a:srgbClr val="0F0F0F"/>
                </a:solidFill>
                <a:latin typeface="Gill Sans MT"/>
                <a:cs typeface="Gill Sans MT"/>
              </a:rPr>
              <a:t>hoop.</a:t>
            </a:r>
            <a:endParaRPr sz="2100" dirty="0">
              <a:latin typeface="Gill Sans MT"/>
              <a:cs typeface="Gill Sans MT"/>
            </a:endParaRPr>
          </a:p>
          <a:p>
            <a:pPr marL="12700" marR="5080" algn="just">
              <a:lnSpc>
                <a:spcPct val="115700"/>
              </a:lnSpc>
            </a:pPr>
            <a:r>
              <a:rPr sz="2100" spc="-55" dirty="0">
                <a:solidFill>
                  <a:srgbClr val="0F0F0F"/>
                </a:solidFill>
                <a:latin typeface="Gill Sans MT"/>
                <a:cs typeface="Gill Sans MT"/>
              </a:rPr>
              <a:t>No </a:t>
            </a:r>
            <a:r>
              <a:rPr sz="2100" spc="50" dirty="0">
                <a:solidFill>
                  <a:srgbClr val="0F0F0F"/>
                </a:solidFill>
                <a:latin typeface="Gill Sans MT"/>
                <a:cs typeface="Gill Sans MT"/>
              </a:rPr>
              <a:t>doubt, </a:t>
            </a:r>
            <a:r>
              <a:rPr sz="2100" spc="125" dirty="0">
                <a:solidFill>
                  <a:srgbClr val="0F0F0F"/>
                </a:solidFill>
                <a:latin typeface="Gill Sans MT"/>
                <a:cs typeface="Gill Sans MT"/>
              </a:rPr>
              <a:t>basketball </a:t>
            </a:r>
            <a:r>
              <a:rPr sz="2100" spc="155" dirty="0">
                <a:solidFill>
                  <a:srgbClr val="0F0F0F"/>
                </a:solidFill>
                <a:latin typeface="Gill Sans MT"/>
                <a:cs typeface="Gill Sans MT"/>
              </a:rPr>
              <a:t>is </a:t>
            </a:r>
            <a:r>
              <a:rPr sz="2100" spc="75" dirty="0">
                <a:solidFill>
                  <a:srgbClr val="0F0F0F"/>
                </a:solidFill>
                <a:latin typeface="Gill Sans MT"/>
                <a:cs typeface="Gill Sans MT"/>
              </a:rPr>
              <a:t>one </a:t>
            </a:r>
            <a:r>
              <a:rPr sz="2100" spc="114" dirty="0">
                <a:solidFill>
                  <a:srgbClr val="0F0F0F"/>
                </a:solidFill>
                <a:latin typeface="Gill Sans MT"/>
                <a:cs typeface="Gill Sans MT"/>
              </a:rPr>
              <a:t>of </a:t>
            </a:r>
            <a:r>
              <a:rPr sz="2100" spc="60" dirty="0">
                <a:solidFill>
                  <a:srgbClr val="0F0F0F"/>
                </a:solidFill>
                <a:latin typeface="Gill Sans MT"/>
                <a:cs typeface="Gill Sans MT"/>
              </a:rPr>
              <a:t>the </a:t>
            </a:r>
            <a:r>
              <a:rPr sz="2100" spc="125" dirty="0">
                <a:solidFill>
                  <a:srgbClr val="0F0F0F"/>
                </a:solidFill>
                <a:latin typeface="Gill Sans MT"/>
                <a:cs typeface="Gill Sans MT"/>
              </a:rPr>
              <a:t>most </a:t>
            </a:r>
            <a:r>
              <a:rPr sz="2100" spc="75" dirty="0">
                <a:solidFill>
                  <a:srgbClr val="0F0F0F"/>
                </a:solidFill>
                <a:latin typeface="Gill Sans MT"/>
                <a:cs typeface="Gill Sans MT"/>
              </a:rPr>
              <a:t>followed </a:t>
            </a:r>
            <a:r>
              <a:rPr lang="en-IN" sz="2100" spc="204" dirty="0">
                <a:solidFill>
                  <a:srgbClr val="0F0F0F"/>
                </a:solidFill>
                <a:latin typeface="Gill Sans MT"/>
                <a:cs typeface="Gill Sans MT"/>
              </a:rPr>
              <a:t>games</a:t>
            </a:r>
            <a:r>
              <a:rPr sz="2100" spc="204" dirty="0">
                <a:solidFill>
                  <a:srgbClr val="0F0F0F"/>
                </a:solidFill>
                <a:latin typeface="Gill Sans MT"/>
                <a:cs typeface="Gill Sans MT"/>
              </a:rPr>
              <a:t> </a:t>
            </a:r>
            <a:r>
              <a:rPr sz="2100" spc="65" dirty="0">
                <a:solidFill>
                  <a:srgbClr val="0F0F0F"/>
                </a:solidFill>
                <a:latin typeface="Gill Sans MT"/>
                <a:cs typeface="Gill Sans MT"/>
              </a:rPr>
              <a:t>on </a:t>
            </a:r>
            <a:r>
              <a:rPr sz="2100" spc="60" dirty="0">
                <a:solidFill>
                  <a:srgbClr val="0F0F0F"/>
                </a:solidFill>
                <a:latin typeface="Gill Sans MT"/>
                <a:cs typeface="Gill Sans MT"/>
              </a:rPr>
              <a:t>the </a:t>
            </a:r>
            <a:r>
              <a:rPr sz="2100" spc="100" dirty="0">
                <a:solidFill>
                  <a:srgbClr val="0F0F0F"/>
                </a:solidFill>
                <a:latin typeface="Gill Sans MT"/>
                <a:cs typeface="Gill Sans MT"/>
              </a:rPr>
              <a:t>planet</a:t>
            </a:r>
            <a:r>
              <a:rPr lang="en-IN" sz="2100" spc="100" dirty="0">
                <a:solidFill>
                  <a:srgbClr val="0F0F0F"/>
                </a:solidFill>
                <a:latin typeface="Gill Sans MT"/>
                <a:cs typeface="Gill Sans MT"/>
              </a:rPr>
              <a:t> </a:t>
            </a:r>
            <a:r>
              <a:rPr sz="2100" spc="150" dirty="0">
                <a:solidFill>
                  <a:srgbClr val="0F0F0F"/>
                </a:solidFill>
                <a:latin typeface="Gill Sans MT"/>
                <a:cs typeface="Gill Sans MT"/>
              </a:rPr>
              <a:t>and </a:t>
            </a:r>
            <a:r>
              <a:rPr sz="2100" spc="75" dirty="0">
                <a:solidFill>
                  <a:srgbClr val="0F0F0F"/>
                </a:solidFill>
                <a:latin typeface="Gill Sans MT"/>
                <a:cs typeface="Gill Sans MT"/>
              </a:rPr>
              <a:t>one </a:t>
            </a:r>
            <a:r>
              <a:rPr sz="2100" spc="165" dirty="0">
                <a:solidFill>
                  <a:srgbClr val="0F0F0F"/>
                </a:solidFill>
                <a:latin typeface="Gill Sans MT"/>
                <a:cs typeface="Gill Sans MT"/>
              </a:rPr>
              <a:t>name </a:t>
            </a:r>
            <a:r>
              <a:rPr sz="2100" spc="75" dirty="0">
                <a:solidFill>
                  <a:srgbClr val="0F0F0F"/>
                </a:solidFill>
                <a:latin typeface="Gill Sans MT"/>
                <a:cs typeface="Gill Sans MT"/>
              </a:rPr>
              <a:t>that surely </a:t>
            </a:r>
            <a:r>
              <a:rPr sz="2100" spc="80" dirty="0">
                <a:solidFill>
                  <a:srgbClr val="0F0F0F"/>
                </a:solidFill>
                <a:latin typeface="Gill Sans MT"/>
                <a:cs typeface="Gill Sans MT"/>
              </a:rPr>
              <a:t>strikes </a:t>
            </a:r>
            <a:r>
              <a:rPr sz="2100" spc="0" dirty="0">
                <a:solidFill>
                  <a:srgbClr val="0F0F0F"/>
                </a:solidFill>
                <a:latin typeface="Gill Sans MT"/>
                <a:cs typeface="Gill Sans MT"/>
              </a:rPr>
              <a:t>our </a:t>
            </a:r>
            <a:r>
              <a:rPr sz="2100" spc="114" dirty="0">
                <a:solidFill>
                  <a:srgbClr val="0F0F0F"/>
                </a:solidFill>
                <a:latin typeface="Gill Sans MT"/>
                <a:cs typeface="Gill Sans MT"/>
              </a:rPr>
              <a:t>mind </a:t>
            </a:r>
            <a:r>
              <a:rPr sz="2100" spc="90" dirty="0">
                <a:solidFill>
                  <a:srgbClr val="0F0F0F"/>
                </a:solidFill>
                <a:latin typeface="Gill Sans MT"/>
                <a:cs typeface="Gill Sans MT"/>
              </a:rPr>
              <a:t>when </a:t>
            </a:r>
            <a:r>
              <a:rPr sz="2100" spc="80" dirty="0">
                <a:solidFill>
                  <a:srgbClr val="0F0F0F"/>
                </a:solidFill>
                <a:latin typeface="Gill Sans MT"/>
                <a:cs typeface="Gill Sans MT"/>
              </a:rPr>
              <a:t>we talk </a:t>
            </a:r>
            <a:r>
              <a:rPr sz="2100" spc="100" dirty="0">
                <a:solidFill>
                  <a:srgbClr val="0F0F0F"/>
                </a:solidFill>
                <a:latin typeface="Gill Sans MT"/>
                <a:cs typeface="Gill Sans MT"/>
              </a:rPr>
              <a:t>about</a:t>
            </a:r>
            <a:r>
              <a:rPr lang="en-IN" sz="2100" spc="100" dirty="0">
                <a:solidFill>
                  <a:srgbClr val="0F0F0F"/>
                </a:solidFill>
                <a:latin typeface="Gill Sans MT"/>
                <a:cs typeface="Gill Sans MT"/>
              </a:rPr>
              <a:t> </a:t>
            </a:r>
            <a:r>
              <a:rPr sz="2100" spc="125" dirty="0">
                <a:solidFill>
                  <a:srgbClr val="0F0F0F"/>
                </a:solidFill>
                <a:latin typeface="Gill Sans MT"/>
                <a:cs typeface="Gill Sans MT"/>
              </a:rPr>
              <a:t>basketball </a:t>
            </a:r>
            <a:r>
              <a:rPr sz="2100" spc="85" dirty="0">
                <a:solidFill>
                  <a:srgbClr val="0F0F0F"/>
                </a:solidFill>
                <a:latin typeface="Gill Sans MT"/>
                <a:cs typeface="Gill Sans MT"/>
              </a:rPr>
              <a:t>is,</a:t>
            </a:r>
            <a:r>
              <a:rPr sz="2100" spc="-260" dirty="0">
                <a:solidFill>
                  <a:srgbClr val="0F0F0F"/>
                </a:solidFill>
                <a:latin typeface="Gill Sans MT"/>
                <a:cs typeface="Gill Sans MT"/>
              </a:rPr>
              <a:t> </a:t>
            </a:r>
            <a:r>
              <a:rPr sz="2100" spc="5" dirty="0">
                <a:solidFill>
                  <a:srgbClr val="0F0F0F"/>
                </a:solidFill>
                <a:latin typeface="Gill Sans MT"/>
                <a:cs typeface="Gill Sans MT"/>
              </a:rPr>
              <a:t>NBA.</a:t>
            </a:r>
            <a:endParaRPr sz="2100" dirty="0">
              <a:latin typeface="Gill Sans MT"/>
              <a:cs typeface="Gill Sans MT"/>
            </a:endParaRPr>
          </a:p>
          <a:p>
            <a:pPr marL="12700" marR="5080" algn="just">
              <a:lnSpc>
                <a:spcPct val="115700"/>
              </a:lnSpc>
            </a:pPr>
            <a:r>
              <a:rPr sz="2100" spc="65" dirty="0">
                <a:solidFill>
                  <a:srgbClr val="0F0F0F"/>
                </a:solidFill>
                <a:latin typeface="Gill Sans MT"/>
                <a:cs typeface="Gill Sans MT"/>
              </a:rPr>
              <a:t>National </a:t>
            </a:r>
            <a:r>
              <a:rPr sz="2100" spc="125" dirty="0">
                <a:solidFill>
                  <a:srgbClr val="0F0F0F"/>
                </a:solidFill>
                <a:latin typeface="Gill Sans MT"/>
                <a:cs typeface="Gill Sans MT"/>
              </a:rPr>
              <a:t>Basketball </a:t>
            </a:r>
            <a:r>
              <a:rPr sz="2100" spc="105" dirty="0">
                <a:solidFill>
                  <a:srgbClr val="0F0F0F"/>
                </a:solidFill>
                <a:latin typeface="Gill Sans MT"/>
                <a:cs typeface="Gill Sans MT"/>
              </a:rPr>
              <a:t>Association </a:t>
            </a:r>
            <a:r>
              <a:rPr sz="2100" spc="0" dirty="0">
                <a:solidFill>
                  <a:srgbClr val="0F0F0F"/>
                </a:solidFill>
                <a:latin typeface="Gill Sans MT"/>
                <a:cs typeface="Gill Sans MT"/>
              </a:rPr>
              <a:t>(NBA) </a:t>
            </a:r>
            <a:r>
              <a:rPr sz="2100" spc="155" dirty="0">
                <a:solidFill>
                  <a:srgbClr val="0F0F0F"/>
                </a:solidFill>
                <a:latin typeface="Gill Sans MT"/>
                <a:cs typeface="Gill Sans MT"/>
              </a:rPr>
              <a:t>is </a:t>
            </a:r>
            <a:r>
              <a:rPr sz="2100" spc="240" dirty="0">
                <a:solidFill>
                  <a:srgbClr val="0F0F0F"/>
                </a:solidFill>
                <a:latin typeface="Gill Sans MT"/>
                <a:cs typeface="Gill Sans MT"/>
              </a:rPr>
              <a:t>a </a:t>
            </a:r>
            <a:r>
              <a:rPr sz="2100" spc="110" dirty="0">
                <a:solidFill>
                  <a:srgbClr val="0F0F0F"/>
                </a:solidFill>
                <a:latin typeface="Gill Sans MT"/>
                <a:cs typeface="Gill Sans MT"/>
              </a:rPr>
              <a:t>professional </a:t>
            </a:r>
            <a:r>
              <a:rPr sz="2100" spc="125" dirty="0">
                <a:solidFill>
                  <a:srgbClr val="0F0F0F"/>
                </a:solidFill>
                <a:latin typeface="Gill Sans MT"/>
                <a:cs typeface="Gill Sans MT"/>
              </a:rPr>
              <a:t>basketball</a:t>
            </a:r>
            <a:r>
              <a:rPr lang="en-IN" sz="2100" spc="125" dirty="0">
                <a:solidFill>
                  <a:srgbClr val="0F0F0F"/>
                </a:solidFill>
                <a:latin typeface="Gill Sans MT"/>
                <a:cs typeface="Gill Sans MT"/>
              </a:rPr>
              <a:t> </a:t>
            </a:r>
            <a:r>
              <a:rPr sz="2100" spc="140" dirty="0">
                <a:solidFill>
                  <a:srgbClr val="0F0F0F"/>
                </a:solidFill>
                <a:latin typeface="Gill Sans MT"/>
                <a:cs typeface="Gill Sans MT"/>
              </a:rPr>
              <a:t>league </a:t>
            </a:r>
            <a:r>
              <a:rPr sz="2100" spc="85" dirty="0">
                <a:solidFill>
                  <a:srgbClr val="0F0F0F"/>
                </a:solidFill>
                <a:latin typeface="Gill Sans MT"/>
                <a:cs typeface="Gill Sans MT"/>
              </a:rPr>
              <a:t>formed </a:t>
            </a:r>
            <a:r>
              <a:rPr sz="2100" spc="75" dirty="0">
                <a:solidFill>
                  <a:srgbClr val="0F0F0F"/>
                </a:solidFill>
                <a:latin typeface="Gill Sans MT"/>
                <a:cs typeface="Gill Sans MT"/>
              </a:rPr>
              <a:t>in </a:t>
            </a:r>
            <a:r>
              <a:rPr sz="2100" spc="60" dirty="0">
                <a:solidFill>
                  <a:srgbClr val="0F0F0F"/>
                </a:solidFill>
                <a:latin typeface="Gill Sans MT"/>
                <a:cs typeface="Gill Sans MT"/>
              </a:rPr>
              <a:t>the </a:t>
            </a:r>
            <a:r>
              <a:rPr sz="2100" spc="30" dirty="0">
                <a:solidFill>
                  <a:srgbClr val="0F0F0F"/>
                </a:solidFill>
                <a:latin typeface="Gill Sans MT"/>
                <a:cs typeface="Gill Sans MT"/>
              </a:rPr>
              <a:t>United </a:t>
            </a:r>
            <a:r>
              <a:rPr sz="2100" spc="140" dirty="0">
                <a:solidFill>
                  <a:srgbClr val="0F0F0F"/>
                </a:solidFill>
                <a:latin typeface="Gill Sans MT"/>
                <a:cs typeface="Gill Sans MT"/>
              </a:rPr>
              <a:t>States </a:t>
            </a:r>
            <a:r>
              <a:rPr sz="2100" spc="75" dirty="0">
                <a:solidFill>
                  <a:srgbClr val="0F0F0F"/>
                </a:solidFill>
                <a:latin typeface="Gill Sans MT"/>
                <a:cs typeface="Gill Sans MT"/>
              </a:rPr>
              <a:t>in </a:t>
            </a:r>
            <a:r>
              <a:rPr sz="2100" spc="125" dirty="0">
                <a:solidFill>
                  <a:srgbClr val="0F0F0F"/>
                </a:solidFill>
                <a:latin typeface="Gill Sans MT"/>
                <a:cs typeface="Gill Sans MT"/>
              </a:rPr>
              <a:t>1949 </a:t>
            </a:r>
            <a:r>
              <a:rPr sz="2100" spc="100" dirty="0">
                <a:solidFill>
                  <a:srgbClr val="0F0F0F"/>
                </a:solidFill>
                <a:latin typeface="Gill Sans MT"/>
                <a:cs typeface="Gill Sans MT"/>
              </a:rPr>
              <a:t>by </a:t>
            </a:r>
            <a:r>
              <a:rPr sz="2100" spc="60" dirty="0">
                <a:solidFill>
                  <a:srgbClr val="0F0F0F"/>
                </a:solidFill>
                <a:latin typeface="Gill Sans MT"/>
                <a:cs typeface="Gill Sans MT"/>
              </a:rPr>
              <a:t>the </a:t>
            </a:r>
            <a:r>
              <a:rPr sz="2100" spc="75" dirty="0">
                <a:solidFill>
                  <a:srgbClr val="0F0F0F"/>
                </a:solidFill>
                <a:latin typeface="Gill Sans MT"/>
                <a:cs typeface="Gill Sans MT"/>
              </a:rPr>
              <a:t>merger </a:t>
            </a:r>
            <a:r>
              <a:rPr sz="2100" spc="114" dirty="0">
                <a:solidFill>
                  <a:srgbClr val="0F0F0F"/>
                </a:solidFill>
                <a:latin typeface="Gill Sans MT"/>
                <a:cs typeface="Gill Sans MT"/>
              </a:rPr>
              <a:t>of </a:t>
            </a:r>
            <a:r>
              <a:rPr sz="2100" spc="25" dirty="0">
                <a:solidFill>
                  <a:srgbClr val="0F0F0F"/>
                </a:solidFill>
                <a:latin typeface="Gill Sans MT"/>
                <a:cs typeface="Gill Sans MT"/>
              </a:rPr>
              <a:t>two </a:t>
            </a:r>
            <a:r>
              <a:rPr sz="2100" spc="55" dirty="0">
                <a:solidFill>
                  <a:srgbClr val="0F0F0F"/>
                </a:solidFill>
                <a:latin typeface="Gill Sans MT"/>
                <a:cs typeface="Gill Sans MT"/>
              </a:rPr>
              <a:t>rival</a:t>
            </a:r>
            <a:r>
              <a:rPr lang="en-IN" sz="2100" spc="55" dirty="0">
                <a:solidFill>
                  <a:srgbClr val="0F0F0F"/>
                </a:solidFill>
                <a:latin typeface="Gill Sans MT"/>
                <a:cs typeface="Gill Sans MT"/>
              </a:rPr>
              <a:t> </a:t>
            </a:r>
            <a:r>
              <a:rPr sz="2100" spc="100" dirty="0">
                <a:solidFill>
                  <a:srgbClr val="0F0F0F"/>
                </a:solidFill>
                <a:latin typeface="Gill Sans MT"/>
                <a:cs typeface="Gill Sans MT"/>
              </a:rPr>
              <a:t>organizations, </a:t>
            </a:r>
            <a:r>
              <a:rPr sz="2100" spc="60" dirty="0">
                <a:solidFill>
                  <a:srgbClr val="0F0F0F"/>
                </a:solidFill>
                <a:latin typeface="Gill Sans MT"/>
                <a:cs typeface="Gill Sans MT"/>
              </a:rPr>
              <a:t>the </a:t>
            </a:r>
            <a:r>
              <a:rPr sz="2100" spc="65" dirty="0">
                <a:solidFill>
                  <a:srgbClr val="0F0F0F"/>
                </a:solidFill>
                <a:latin typeface="Gill Sans MT"/>
                <a:cs typeface="Gill Sans MT"/>
              </a:rPr>
              <a:t>National </a:t>
            </a:r>
            <a:r>
              <a:rPr sz="2100" spc="125" dirty="0">
                <a:solidFill>
                  <a:srgbClr val="0F0F0F"/>
                </a:solidFill>
                <a:latin typeface="Gill Sans MT"/>
                <a:cs typeface="Gill Sans MT"/>
              </a:rPr>
              <a:t>Basketball </a:t>
            </a:r>
            <a:r>
              <a:rPr sz="2100" spc="150" dirty="0">
                <a:solidFill>
                  <a:srgbClr val="0F0F0F"/>
                </a:solidFill>
                <a:latin typeface="Gill Sans MT"/>
                <a:cs typeface="Gill Sans MT"/>
              </a:rPr>
              <a:t>League </a:t>
            </a:r>
            <a:r>
              <a:rPr sz="2100" spc="100" dirty="0">
                <a:solidFill>
                  <a:srgbClr val="0F0F0F"/>
                </a:solidFill>
                <a:latin typeface="Gill Sans MT"/>
                <a:cs typeface="Gill Sans MT"/>
              </a:rPr>
              <a:t>(founded </a:t>
            </a:r>
            <a:r>
              <a:rPr sz="2100" spc="105" dirty="0">
                <a:solidFill>
                  <a:srgbClr val="0F0F0F"/>
                </a:solidFill>
                <a:latin typeface="Gill Sans MT"/>
                <a:cs typeface="Gill Sans MT"/>
              </a:rPr>
              <a:t>1937) </a:t>
            </a:r>
            <a:r>
              <a:rPr sz="2100" spc="150" dirty="0">
                <a:solidFill>
                  <a:srgbClr val="0F0F0F"/>
                </a:solidFill>
                <a:latin typeface="Gill Sans MT"/>
                <a:cs typeface="Gill Sans MT"/>
              </a:rPr>
              <a:t>and </a:t>
            </a:r>
            <a:r>
              <a:rPr sz="2100" spc="60" dirty="0">
                <a:solidFill>
                  <a:srgbClr val="0F0F0F"/>
                </a:solidFill>
                <a:latin typeface="Gill Sans MT"/>
                <a:cs typeface="Gill Sans MT"/>
              </a:rPr>
              <a:t>the  </a:t>
            </a:r>
            <a:r>
              <a:rPr sz="2100" spc="125" dirty="0">
                <a:solidFill>
                  <a:srgbClr val="0F0F0F"/>
                </a:solidFill>
                <a:latin typeface="Gill Sans MT"/>
                <a:cs typeface="Gill Sans MT"/>
              </a:rPr>
              <a:t>Basketball </a:t>
            </a:r>
            <a:r>
              <a:rPr sz="2100" spc="105" dirty="0">
                <a:solidFill>
                  <a:srgbClr val="0F0F0F"/>
                </a:solidFill>
                <a:latin typeface="Gill Sans MT"/>
                <a:cs typeface="Gill Sans MT"/>
              </a:rPr>
              <a:t>Association </a:t>
            </a:r>
            <a:r>
              <a:rPr sz="2100" spc="114" dirty="0">
                <a:solidFill>
                  <a:srgbClr val="0F0F0F"/>
                </a:solidFill>
                <a:latin typeface="Gill Sans MT"/>
                <a:cs typeface="Gill Sans MT"/>
              </a:rPr>
              <a:t>of </a:t>
            </a:r>
            <a:r>
              <a:rPr sz="2100" spc="85" dirty="0">
                <a:solidFill>
                  <a:srgbClr val="0F0F0F"/>
                </a:solidFill>
                <a:latin typeface="Gill Sans MT"/>
                <a:cs typeface="Gill Sans MT"/>
              </a:rPr>
              <a:t>America </a:t>
            </a:r>
            <a:r>
              <a:rPr sz="2100" spc="100" dirty="0">
                <a:solidFill>
                  <a:srgbClr val="0F0F0F"/>
                </a:solidFill>
                <a:latin typeface="Gill Sans MT"/>
                <a:cs typeface="Gill Sans MT"/>
              </a:rPr>
              <a:t>(founded </a:t>
            </a:r>
            <a:r>
              <a:rPr sz="2100" spc="105" dirty="0">
                <a:solidFill>
                  <a:srgbClr val="0F0F0F"/>
                </a:solidFill>
                <a:latin typeface="Gill Sans MT"/>
                <a:cs typeface="Gill Sans MT"/>
              </a:rPr>
              <a:t>1946). </a:t>
            </a:r>
            <a:r>
              <a:rPr sz="2100" spc="-25" dirty="0">
                <a:solidFill>
                  <a:srgbClr val="0F0F0F"/>
                </a:solidFill>
                <a:latin typeface="Gill Sans MT"/>
                <a:cs typeface="Gill Sans MT"/>
              </a:rPr>
              <a:t>At </a:t>
            </a:r>
            <a:r>
              <a:rPr sz="2100" spc="60" dirty="0">
                <a:solidFill>
                  <a:srgbClr val="0F0F0F"/>
                </a:solidFill>
                <a:latin typeface="Gill Sans MT"/>
                <a:cs typeface="Gill Sans MT"/>
              </a:rPr>
              <a:t>present, </a:t>
            </a:r>
            <a:r>
              <a:rPr sz="2100" spc="30" dirty="0">
                <a:solidFill>
                  <a:srgbClr val="0F0F0F"/>
                </a:solidFill>
                <a:latin typeface="Gill Sans MT"/>
                <a:cs typeface="Gill Sans MT"/>
              </a:rPr>
              <a:t>there</a:t>
            </a:r>
            <a:r>
              <a:rPr lang="en-IN" sz="2100" spc="30" dirty="0">
                <a:solidFill>
                  <a:srgbClr val="0F0F0F"/>
                </a:solidFill>
                <a:latin typeface="Gill Sans MT"/>
                <a:cs typeface="Gill Sans MT"/>
              </a:rPr>
              <a:t> </a:t>
            </a:r>
            <a:r>
              <a:rPr sz="2100" spc="75" dirty="0">
                <a:solidFill>
                  <a:srgbClr val="0F0F0F"/>
                </a:solidFill>
                <a:latin typeface="Gill Sans MT"/>
                <a:cs typeface="Gill Sans MT"/>
              </a:rPr>
              <a:t>are </a:t>
            </a:r>
            <a:r>
              <a:rPr sz="2100" spc="125" dirty="0">
                <a:solidFill>
                  <a:srgbClr val="0F0F0F"/>
                </a:solidFill>
                <a:latin typeface="Gill Sans MT"/>
                <a:cs typeface="Gill Sans MT"/>
              </a:rPr>
              <a:t>30 </a:t>
            </a:r>
            <a:r>
              <a:rPr sz="2100" spc="160" dirty="0">
                <a:solidFill>
                  <a:srgbClr val="0F0F0F"/>
                </a:solidFill>
                <a:latin typeface="Gill Sans MT"/>
                <a:cs typeface="Gill Sans MT"/>
              </a:rPr>
              <a:t>teams </a:t>
            </a:r>
            <a:r>
              <a:rPr sz="2100" spc="114" dirty="0">
                <a:solidFill>
                  <a:srgbClr val="0F0F0F"/>
                </a:solidFill>
                <a:latin typeface="Gill Sans MT"/>
                <a:cs typeface="Gill Sans MT"/>
              </a:rPr>
              <a:t>taking </a:t>
            </a:r>
            <a:r>
              <a:rPr sz="2100" spc="50" dirty="0">
                <a:solidFill>
                  <a:srgbClr val="0F0F0F"/>
                </a:solidFill>
                <a:latin typeface="Gill Sans MT"/>
                <a:cs typeface="Gill Sans MT"/>
              </a:rPr>
              <a:t>part </a:t>
            </a:r>
            <a:r>
              <a:rPr sz="2100" spc="150" dirty="0">
                <a:solidFill>
                  <a:srgbClr val="0F0F0F"/>
                </a:solidFill>
                <a:latin typeface="Gill Sans MT"/>
                <a:cs typeface="Gill Sans MT"/>
              </a:rPr>
              <a:t>and </a:t>
            </a:r>
            <a:r>
              <a:rPr sz="2100" spc="55" dirty="0">
                <a:solidFill>
                  <a:srgbClr val="0F0F0F"/>
                </a:solidFill>
                <a:latin typeface="Gill Sans MT"/>
                <a:cs typeface="Gill Sans MT"/>
              </a:rPr>
              <a:t>more </a:t>
            </a:r>
            <a:r>
              <a:rPr sz="2100" spc="105" dirty="0">
                <a:solidFill>
                  <a:srgbClr val="0F0F0F"/>
                </a:solidFill>
                <a:latin typeface="Gill Sans MT"/>
                <a:cs typeface="Gill Sans MT"/>
              </a:rPr>
              <a:t>than </a:t>
            </a:r>
            <a:r>
              <a:rPr sz="2100" spc="125" dirty="0">
                <a:solidFill>
                  <a:srgbClr val="0F0F0F"/>
                </a:solidFill>
                <a:latin typeface="Gill Sans MT"/>
                <a:cs typeface="Gill Sans MT"/>
              </a:rPr>
              <a:t>4000 </a:t>
            </a:r>
            <a:r>
              <a:rPr sz="2100" spc="100" dirty="0">
                <a:solidFill>
                  <a:srgbClr val="0F0F0F"/>
                </a:solidFill>
                <a:latin typeface="Gill Sans MT"/>
                <a:cs typeface="Gill Sans MT"/>
              </a:rPr>
              <a:t>players </a:t>
            </a:r>
            <a:r>
              <a:rPr sz="2100" spc="130" dirty="0">
                <a:solidFill>
                  <a:srgbClr val="0F0F0F"/>
                </a:solidFill>
                <a:latin typeface="Gill Sans MT"/>
                <a:cs typeface="Gill Sans MT"/>
              </a:rPr>
              <a:t>have </a:t>
            </a:r>
            <a:r>
              <a:rPr sz="2100" spc="110" dirty="0">
                <a:solidFill>
                  <a:srgbClr val="0F0F0F"/>
                </a:solidFill>
                <a:latin typeface="Gill Sans MT"/>
                <a:cs typeface="Gill Sans MT"/>
              </a:rPr>
              <a:t>played </a:t>
            </a:r>
            <a:r>
              <a:rPr sz="2100" spc="35" dirty="0">
                <a:solidFill>
                  <a:srgbClr val="0F0F0F"/>
                </a:solidFill>
                <a:latin typeface="Gill Sans MT"/>
                <a:cs typeface="Gill Sans MT"/>
              </a:rPr>
              <a:t>for</a:t>
            </a:r>
            <a:r>
              <a:rPr lang="en-IN" sz="2100" spc="35" dirty="0">
                <a:solidFill>
                  <a:srgbClr val="0F0F0F"/>
                </a:solidFill>
                <a:latin typeface="Gill Sans MT"/>
                <a:cs typeface="Gill Sans MT"/>
              </a:rPr>
              <a:t> </a:t>
            </a:r>
            <a:r>
              <a:rPr sz="2100" spc="60" dirty="0">
                <a:solidFill>
                  <a:srgbClr val="0F0F0F"/>
                </a:solidFill>
                <a:latin typeface="Gill Sans MT"/>
                <a:cs typeface="Gill Sans MT"/>
              </a:rPr>
              <a:t>the</a:t>
            </a:r>
            <a:r>
              <a:rPr sz="2100" spc="-35" dirty="0">
                <a:solidFill>
                  <a:srgbClr val="0F0F0F"/>
                </a:solidFill>
                <a:latin typeface="Gill Sans MT"/>
                <a:cs typeface="Gill Sans MT"/>
              </a:rPr>
              <a:t> </a:t>
            </a:r>
            <a:r>
              <a:rPr sz="2100" spc="150" dirty="0">
                <a:solidFill>
                  <a:srgbClr val="0F0F0F"/>
                </a:solidFill>
                <a:latin typeface="Gill Sans MT"/>
                <a:cs typeface="Gill Sans MT"/>
              </a:rPr>
              <a:t>biggest</a:t>
            </a:r>
            <a:r>
              <a:rPr sz="2100" spc="-35" dirty="0">
                <a:solidFill>
                  <a:srgbClr val="0F0F0F"/>
                </a:solidFill>
                <a:latin typeface="Gill Sans MT"/>
                <a:cs typeface="Gill Sans MT"/>
              </a:rPr>
              <a:t> </a:t>
            </a:r>
            <a:r>
              <a:rPr sz="2100" spc="135" dirty="0">
                <a:solidFill>
                  <a:srgbClr val="0F0F0F"/>
                </a:solidFill>
                <a:latin typeface="Gill Sans MT"/>
                <a:cs typeface="Gill Sans MT"/>
              </a:rPr>
              <a:t>league.</a:t>
            </a:r>
            <a:r>
              <a:rPr sz="2100" spc="-35" dirty="0">
                <a:solidFill>
                  <a:srgbClr val="0F0F0F"/>
                </a:solidFill>
                <a:latin typeface="Gill Sans MT"/>
                <a:cs typeface="Gill Sans MT"/>
              </a:rPr>
              <a:t> </a:t>
            </a:r>
            <a:r>
              <a:rPr sz="2100" spc="85" dirty="0">
                <a:solidFill>
                  <a:srgbClr val="0F0F0F"/>
                </a:solidFill>
                <a:latin typeface="Gill Sans MT"/>
                <a:cs typeface="Gill Sans MT"/>
              </a:rPr>
              <a:t>So,</a:t>
            </a:r>
            <a:r>
              <a:rPr sz="2100" spc="-35" dirty="0">
                <a:solidFill>
                  <a:srgbClr val="0F0F0F"/>
                </a:solidFill>
                <a:latin typeface="Gill Sans MT"/>
                <a:cs typeface="Gill Sans MT"/>
              </a:rPr>
              <a:t> </a:t>
            </a:r>
            <a:r>
              <a:rPr sz="2100" spc="80" dirty="0">
                <a:solidFill>
                  <a:srgbClr val="0F0F0F"/>
                </a:solidFill>
                <a:latin typeface="Gill Sans MT"/>
                <a:cs typeface="Gill Sans MT"/>
              </a:rPr>
              <a:t>we</a:t>
            </a:r>
            <a:r>
              <a:rPr sz="2100" spc="-35" dirty="0">
                <a:solidFill>
                  <a:srgbClr val="0F0F0F"/>
                </a:solidFill>
                <a:latin typeface="Gill Sans MT"/>
                <a:cs typeface="Gill Sans MT"/>
              </a:rPr>
              <a:t> </a:t>
            </a:r>
            <a:r>
              <a:rPr sz="2100" spc="105" dirty="0">
                <a:solidFill>
                  <a:srgbClr val="0F0F0F"/>
                </a:solidFill>
                <a:latin typeface="Gill Sans MT"/>
                <a:cs typeface="Gill Sans MT"/>
              </a:rPr>
              <a:t>decided</a:t>
            </a:r>
            <a:r>
              <a:rPr sz="2100" spc="-35" dirty="0">
                <a:solidFill>
                  <a:srgbClr val="0F0F0F"/>
                </a:solidFill>
                <a:latin typeface="Gill Sans MT"/>
                <a:cs typeface="Gill Sans MT"/>
              </a:rPr>
              <a:t> </a:t>
            </a:r>
            <a:r>
              <a:rPr sz="2100" spc="5" dirty="0">
                <a:solidFill>
                  <a:srgbClr val="0F0F0F"/>
                </a:solidFill>
                <a:latin typeface="Gill Sans MT"/>
                <a:cs typeface="Gill Sans MT"/>
              </a:rPr>
              <a:t>to</a:t>
            </a:r>
            <a:r>
              <a:rPr sz="2100" spc="-35" dirty="0">
                <a:solidFill>
                  <a:srgbClr val="0F0F0F"/>
                </a:solidFill>
                <a:latin typeface="Gill Sans MT"/>
                <a:cs typeface="Gill Sans MT"/>
              </a:rPr>
              <a:t> </a:t>
            </a:r>
            <a:r>
              <a:rPr sz="2100" spc="100" dirty="0">
                <a:solidFill>
                  <a:srgbClr val="0F0F0F"/>
                </a:solidFill>
                <a:latin typeface="Gill Sans MT"/>
                <a:cs typeface="Gill Sans MT"/>
              </a:rPr>
              <a:t>blend</a:t>
            </a:r>
            <a:r>
              <a:rPr sz="2100" spc="-35" dirty="0">
                <a:solidFill>
                  <a:srgbClr val="0F0F0F"/>
                </a:solidFill>
                <a:latin typeface="Gill Sans MT"/>
                <a:cs typeface="Gill Sans MT"/>
              </a:rPr>
              <a:t> </a:t>
            </a:r>
            <a:r>
              <a:rPr sz="2100" spc="60" dirty="0">
                <a:solidFill>
                  <a:srgbClr val="0F0F0F"/>
                </a:solidFill>
                <a:latin typeface="Gill Sans MT"/>
                <a:cs typeface="Gill Sans MT"/>
              </a:rPr>
              <a:t>the</a:t>
            </a:r>
            <a:r>
              <a:rPr sz="2100" spc="-35" dirty="0">
                <a:solidFill>
                  <a:srgbClr val="0F0F0F"/>
                </a:solidFill>
                <a:latin typeface="Gill Sans MT"/>
                <a:cs typeface="Gill Sans MT"/>
              </a:rPr>
              <a:t> </a:t>
            </a:r>
            <a:r>
              <a:rPr sz="2100" spc="110" dirty="0">
                <a:solidFill>
                  <a:srgbClr val="0F0F0F"/>
                </a:solidFill>
                <a:latin typeface="Gill Sans MT"/>
                <a:cs typeface="Gill Sans MT"/>
              </a:rPr>
              <a:t>craze</a:t>
            </a:r>
            <a:r>
              <a:rPr sz="2100" spc="-35" dirty="0">
                <a:solidFill>
                  <a:srgbClr val="0F0F0F"/>
                </a:solidFill>
                <a:latin typeface="Gill Sans MT"/>
                <a:cs typeface="Gill Sans MT"/>
              </a:rPr>
              <a:t> </a:t>
            </a:r>
            <a:r>
              <a:rPr sz="2100" spc="35" dirty="0">
                <a:solidFill>
                  <a:srgbClr val="0F0F0F"/>
                </a:solidFill>
                <a:latin typeface="Gill Sans MT"/>
                <a:cs typeface="Gill Sans MT"/>
              </a:rPr>
              <a:t>for</a:t>
            </a:r>
            <a:r>
              <a:rPr sz="2100" spc="-35" dirty="0">
                <a:solidFill>
                  <a:srgbClr val="0F0F0F"/>
                </a:solidFill>
                <a:latin typeface="Gill Sans MT"/>
                <a:cs typeface="Gill Sans MT"/>
              </a:rPr>
              <a:t> </a:t>
            </a:r>
            <a:r>
              <a:rPr sz="2100" spc="60" dirty="0">
                <a:solidFill>
                  <a:srgbClr val="0F0F0F"/>
                </a:solidFill>
                <a:latin typeface="Gill Sans MT"/>
                <a:cs typeface="Gill Sans MT"/>
              </a:rPr>
              <a:t>the</a:t>
            </a:r>
            <a:r>
              <a:rPr sz="2100" spc="-35" dirty="0">
                <a:solidFill>
                  <a:srgbClr val="0F0F0F"/>
                </a:solidFill>
                <a:latin typeface="Gill Sans MT"/>
                <a:cs typeface="Gill Sans MT"/>
              </a:rPr>
              <a:t> </a:t>
            </a:r>
            <a:r>
              <a:rPr sz="2100" spc="204" dirty="0">
                <a:solidFill>
                  <a:srgbClr val="0F0F0F"/>
                </a:solidFill>
                <a:latin typeface="Gill Sans MT"/>
                <a:cs typeface="Gill Sans MT"/>
              </a:rPr>
              <a:t>game</a:t>
            </a:r>
            <a:r>
              <a:rPr sz="2100" spc="-35" dirty="0">
                <a:solidFill>
                  <a:srgbClr val="0F0F0F"/>
                </a:solidFill>
                <a:latin typeface="Gill Sans MT"/>
                <a:cs typeface="Gill Sans MT"/>
              </a:rPr>
              <a:t> </a:t>
            </a:r>
            <a:r>
              <a:rPr sz="2100" spc="50" dirty="0">
                <a:solidFill>
                  <a:srgbClr val="0F0F0F"/>
                </a:solidFill>
                <a:latin typeface="Gill Sans MT"/>
                <a:cs typeface="Gill Sans MT"/>
              </a:rPr>
              <a:t>with</a:t>
            </a:r>
            <a:r>
              <a:rPr lang="en-IN" sz="2100" spc="50" dirty="0">
                <a:solidFill>
                  <a:srgbClr val="0F0F0F"/>
                </a:solidFill>
                <a:latin typeface="Gill Sans MT"/>
                <a:cs typeface="Gill Sans MT"/>
              </a:rPr>
              <a:t> </a:t>
            </a:r>
            <a:r>
              <a:rPr sz="2100" spc="155" dirty="0">
                <a:solidFill>
                  <a:srgbClr val="0F0F0F"/>
                </a:solidFill>
                <a:latin typeface="Gill Sans MT"/>
                <a:cs typeface="Gill Sans MT"/>
              </a:rPr>
              <a:t>some </a:t>
            </a:r>
            <a:r>
              <a:rPr sz="2100" spc="160" dirty="0">
                <a:solidFill>
                  <a:srgbClr val="0F0F0F"/>
                </a:solidFill>
                <a:latin typeface="Gill Sans MT"/>
                <a:cs typeface="Gill Sans MT"/>
              </a:rPr>
              <a:t>analysis </a:t>
            </a:r>
            <a:r>
              <a:rPr sz="2100" spc="125" dirty="0">
                <a:solidFill>
                  <a:srgbClr val="0F0F0F"/>
                </a:solidFill>
                <a:latin typeface="Gill Sans MT"/>
                <a:cs typeface="Gill Sans MT"/>
              </a:rPr>
              <a:t>models </a:t>
            </a:r>
            <a:r>
              <a:rPr sz="2100" spc="150" dirty="0">
                <a:solidFill>
                  <a:srgbClr val="0F0F0F"/>
                </a:solidFill>
                <a:latin typeface="Gill Sans MT"/>
                <a:cs typeface="Gill Sans MT"/>
              </a:rPr>
              <a:t>and </a:t>
            </a:r>
            <a:r>
              <a:rPr sz="2100" spc="105" dirty="0">
                <a:solidFill>
                  <a:srgbClr val="0F0F0F"/>
                </a:solidFill>
                <a:latin typeface="Gill Sans MT"/>
                <a:cs typeface="Gill Sans MT"/>
              </a:rPr>
              <a:t>visualization </a:t>
            </a:r>
            <a:r>
              <a:rPr sz="2100" spc="110" dirty="0">
                <a:solidFill>
                  <a:srgbClr val="0F0F0F"/>
                </a:solidFill>
                <a:latin typeface="Gill Sans MT"/>
                <a:cs typeface="Gill Sans MT"/>
              </a:rPr>
              <a:t>techniques </a:t>
            </a:r>
            <a:r>
              <a:rPr sz="2100" spc="5" dirty="0">
                <a:solidFill>
                  <a:srgbClr val="0F0F0F"/>
                </a:solidFill>
                <a:latin typeface="Gill Sans MT"/>
                <a:cs typeface="Gill Sans MT"/>
              </a:rPr>
              <a:t>to </a:t>
            </a:r>
            <a:r>
              <a:rPr sz="2100" spc="114" dirty="0">
                <a:solidFill>
                  <a:srgbClr val="0F0F0F"/>
                </a:solidFill>
                <a:latin typeface="Gill Sans MT"/>
                <a:cs typeface="Gill Sans MT"/>
              </a:rPr>
              <a:t>choose </a:t>
            </a:r>
            <a:r>
              <a:rPr sz="2100" spc="254" dirty="0">
                <a:solidFill>
                  <a:srgbClr val="0F0F0F"/>
                </a:solidFill>
                <a:latin typeface="Gill Sans MT"/>
                <a:cs typeface="Gill Sans MT"/>
              </a:rPr>
              <a:t>as </a:t>
            </a:r>
            <a:r>
              <a:rPr sz="2100" spc="240" dirty="0">
                <a:solidFill>
                  <a:srgbClr val="0F0F0F"/>
                </a:solidFill>
                <a:latin typeface="Gill Sans MT"/>
                <a:cs typeface="Gill Sans MT"/>
              </a:rPr>
              <a:t>a  </a:t>
            </a:r>
            <a:r>
              <a:rPr sz="2100" spc="75" dirty="0">
                <a:solidFill>
                  <a:srgbClr val="0F0F0F"/>
                </a:solidFill>
                <a:latin typeface="Gill Sans MT"/>
                <a:cs typeface="Gill Sans MT"/>
              </a:rPr>
              <a:t>topic </a:t>
            </a:r>
            <a:r>
              <a:rPr sz="2100" spc="35" dirty="0">
                <a:solidFill>
                  <a:srgbClr val="0F0F0F"/>
                </a:solidFill>
                <a:latin typeface="Gill Sans MT"/>
                <a:cs typeface="Gill Sans MT"/>
              </a:rPr>
              <a:t>for </a:t>
            </a:r>
            <a:r>
              <a:rPr sz="2100" spc="0" dirty="0">
                <a:solidFill>
                  <a:srgbClr val="0F0F0F"/>
                </a:solidFill>
                <a:latin typeface="Gill Sans MT"/>
                <a:cs typeface="Gill Sans MT"/>
              </a:rPr>
              <a:t>our</a:t>
            </a:r>
            <a:r>
              <a:rPr sz="2100" spc="-315" dirty="0">
                <a:solidFill>
                  <a:srgbClr val="0F0F0F"/>
                </a:solidFill>
                <a:latin typeface="Gill Sans MT"/>
                <a:cs typeface="Gill Sans MT"/>
              </a:rPr>
              <a:t> </a:t>
            </a:r>
            <a:r>
              <a:rPr sz="2100" spc="50" dirty="0">
                <a:solidFill>
                  <a:srgbClr val="0F0F0F"/>
                </a:solidFill>
                <a:latin typeface="Gill Sans MT"/>
                <a:cs typeface="Gill Sans MT"/>
              </a:rPr>
              <a:t>project.</a:t>
            </a:r>
            <a:endParaRPr sz="2100" dirty="0">
              <a:latin typeface="Gill Sans MT"/>
              <a:cs typeface="Gill Sans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231997" cy="1028509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293725" y="622016"/>
            <a:ext cx="4425950" cy="1000760"/>
          </a:xfrm>
          <a:prstGeom prst="rect">
            <a:avLst/>
          </a:prstGeom>
        </p:spPr>
        <p:txBody>
          <a:bodyPr vert="horz" wrap="square" lIns="0" tIns="12700" rIns="0" bIns="0" rtlCol="0">
            <a:spAutoFit/>
          </a:bodyPr>
          <a:lstStyle/>
          <a:p>
            <a:pPr marL="12700">
              <a:lnSpc>
                <a:spcPct val="100000"/>
              </a:lnSpc>
              <a:spcBef>
                <a:spcPts val="100"/>
              </a:spcBef>
            </a:pPr>
            <a:r>
              <a:rPr sz="6400" b="1" spc="-135" dirty="0">
                <a:solidFill>
                  <a:srgbClr val="0F0F0F"/>
                </a:solidFill>
                <a:latin typeface="Gill Sans MT"/>
                <a:cs typeface="Gill Sans MT"/>
              </a:rPr>
              <a:t>Background</a:t>
            </a:r>
            <a:endParaRPr sz="6400">
              <a:latin typeface="Gill Sans MT"/>
              <a:cs typeface="Gill Sans MT"/>
            </a:endParaRPr>
          </a:p>
        </p:txBody>
      </p:sp>
      <p:sp>
        <p:nvSpPr>
          <p:cNvPr id="4" name="object 4"/>
          <p:cNvSpPr txBox="1"/>
          <p:nvPr/>
        </p:nvSpPr>
        <p:spPr>
          <a:xfrm>
            <a:off x="9131300" y="2476816"/>
            <a:ext cx="8588375" cy="7083425"/>
          </a:xfrm>
          <a:prstGeom prst="rect">
            <a:avLst/>
          </a:prstGeom>
        </p:spPr>
        <p:txBody>
          <a:bodyPr vert="horz" wrap="square" lIns="0" tIns="12700" rIns="0" bIns="0" rtlCol="0">
            <a:spAutoFit/>
          </a:bodyPr>
          <a:lstStyle/>
          <a:p>
            <a:pPr marL="12700" marR="5080" algn="just">
              <a:lnSpc>
                <a:spcPct val="116100"/>
              </a:lnSpc>
              <a:spcBef>
                <a:spcPts val="100"/>
              </a:spcBef>
            </a:pPr>
            <a:r>
              <a:rPr sz="2100" spc="125" dirty="0">
                <a:solidFill>
                  <a:srgbClr val="0F0F0F"/>
                </a:solidFill>
                <a:latin typeface="Gill Sans MT"/>
                <a:cs typeface="Gill Sans MT"/>
              </a:rPr>
              <a:t>Professional</a:t>
            </a:r>
            <a:r>
              <a:rPr sz="2100" spc="-30" dirty="0">
                <a:solidFill>
                  <a:srgbClr val="0F0F0F"/>
                </a:solidFill>
                <a:latin typeface="Gill Sans MT"/>
                <a:cs typeface="Gill Sans MT"/>
              </a:rPr>
              <a:t> </a:t>
            </a:r>
            <a:r>
              <a:rPr sz="2100" spc="125" dirty="0">
                <a:solidFill>
                  <a:srgbClr val="0F0F0F"/>
                </a:solidFill>
                <a:latin typeface="Gill Sans MT"/>
                <a:cs typeface="Gill Sans MT"/>
              </a:rPr>
              <a:t>basketball</a:t>
            </a:r>
            <a:r>
              <a:rPr sz="2100" spc="-30" dirty="0">
                <a:solidFill>
                  <a:srgbClr val="0F0F0F"/>
                </a:solidFill>
                <a:latin typeface="Gill Sans MT"/>
                <a:cs typeface="Gill Sans MT"/>
              </a:rPr>
              <a:t> </a:t>
            </a:r>
            <a:r>
              <a:rPr sz="2100" spc="200" dirty="0">
                <a:solidFill>
                  <a:srgbClr val="0F0F0F"/>
                </a:solidFill>
                <a:latin typeface="Gill Sans MT"/>
                <a:cs typeface="Gill Sans MT"/>
              </a:rPr>
              <a:t>has</a:t>
            </a:r>
            <a:r>
              <a:rPr sz="2100" spc="-30" dirty="0">
                <a:solidFill>
                  <a:srgbClr val="0F0F0F"/>
                </a:solidFill>
                <a:latin typeface="Gill Sans MT"/>
                <a:cs typeface="Gill Sans MT"/>
              </a:rPr>
              <a:t> </a:t>
            </a:r>
            <a:r>
              <a:rPr sz="2100" spc="60" dirty="0">
                <a:solidFill>
                  <a:srgbClr val="0F0F0F"/>
                </a:solidFill>
                <a:latin typeface="Gill Sans MT"/>
                <a:cs typeface="Gill Sans MT"/>
              </a:rPr>
              <a:t>looked</a:t>
            </a:r>
            <a:r>
              <a:rPr sz="2100" spc="-30" dirty="0">
                <a:solidFill>
                  <a:srgbClr val="0F0F0F"/>
                </a:solidFill>
                <a:latin typeface="Gill Sans MT"/>
                <a:cs typeface="Gill Sans MT"/>
              </a:rPr>
              <a:t> </a:t>
            </a:r>
            <a:r>
              <a:rPr sz="2100" spc="30" dirty="0">
                <a:solidFill>
                  <a:srgbClr val="0F0F0F"/>
                </a:solidFill>
                <a:latin typeface="Gill Sans MT"/>
                <a:cs typeface="Gill Sans MT"/>
              </a:rPr>
              <a:t>very</a:t>
            </a:r>
            <a:r>
              <a:rPr sz="2100" spc="-30" dirty="0">
                <a:solidFill>
                  <a:srgbClr val="0F0F0F"/>
                </a:solidFill>
                <a:latin typeface="Gill Sans MT"/>
                <a:cs typeface="Gill Sans MT"/>
              </a:rPr>
              <a:t> </a:t>
            </a:r>
            <a:r>
              <a:rPr sz="2100" spc="75" dirty="0">
                <a:solidFill>
                  <a:srgbClr val="0F0F0F"/>
                </a:solidFill>
                <a:latin typeface="Gill Sans MT"/>
                <a:cs typeface="Gill Sans MT"/>
              </a:rPr>
              <a:t>different</a:t>
            </a:r>
            <a:r>
              <a:rPr sz="2100" spc="-30" dirty="0">
                <a:solidFill>
                  <a:srgbClr val="0F0F0F"/>
                </a:solidFill>
                <a:latin typeface="Gill Sans MT"/>
                <a:cs typeface="Gill Sans MT"/>
              </a:rPr>
              <a:t> </a:t>
            </a:r>
            <a:r>
              <a:rPr sz="2100" spc="25" dirty="0">
                <a:solidFill>
                  <a:srgbClr val="0F0F0F"/>
                </a:solidFill>
                <a:latin typeface="Gill Sans MT"/>
                <a:cs typeface="Gill Sans MT"/>
              </a:rPr>
              <a:t>over</a:t>
            </a:r>
            <a:r>
              <a:rPr sz="2100" spc="-30" dirty="0">
                <a:solidFill>
                  <a:srgbClr val="0F0F0F"/>
                </a:solidFill>
                <a:latin typeface="Gill Sans MT"/>
                <a:cs typeface="Gill Sans MT"/>
              </a:rPr>
              <a:t> </a:t>
            </a:r>
            <a:r>
              <a:rPr sz="2100" spc="60" dirty="0">
                <a:solidFill>
                  <a:srgbClr val="0F0F0F"/>
                </a:solidFill>
                <a:latin typeface="Gill Sans MT"/>
                <a:cs typeface="Gill Sans MT"/>
              </a:rPr>
              <a:t>the</a:t>
            </a:r>
            <a:r>
              <a:rPr sz="2100" spc="-30" dirty="0">
                <a:solidFill>
                  <a:srgbClr val="0F0F0F"/>
                </a:solidFill>
                <a:latin typeface="Gill Sans MT"/>
                <a:cs typeface="Gill Sans MT"/>
              </a:rPr>
              <a:t> </a:t>
            </a:r>
            <a:r>
              <a:rPr sz="2100" spc="150" dirty="0">
                <a:solidFill>
                  <a:srgbClr val="0F0F0F"/>
                </a:solidFill>
                <a:latin typeface="Gill Sans MT"/>
                <a:cs typeface="Gill Sans MT"/>
              </a:rPr>
              <a:t>past</a:t>
            </a:r>
            <a:r>
              <a:rPr sz="2100" spc="-30" dirty="0">
                <a:solidFill>
                  <a:srgbClr val="0F0F0F"/>
                </a:solidFill>
                <a:latin typeface="Gill Sans MT"/>
                <a:cs typeface="Gill Sans MT"/>
              </a:rPr>
              <a:t> </a:t>
            </a:r>
            <a:r>
              <a:rPr sz="2100" spc="60" dirty="0">
                <a:solidFill>
                  <a:srgbClr val="0F0F0F"/>
                </a:solidFill>
                <a:latin typeface="Gill Sans MT"/>
                <a:cs typeface="Gill Sans MT"/>
              </a:rPr>
              <a:t>ten</a:t>
            </a:r>
            <a:r>
              <a:rPr sz="2100" spc="-30" dirty="0">
                <a:solidFill>
                  <a:srgbClr val="0F0F0F"/>
                </a:solidFill>
                <a:latin typeface="Gill Sans MT"/>
                <a:cs typeface="Gill Sans MT"/>
              </a:rPr>
              <a:t> </a:t>
            </a:r>
            <a:r>
              <a:rPr sz="2100" spc="110" dirty="0">
                <a:solidFill>
                  <a:srgbClr val="0F0F0F"/>
                </a:solidFill>
                <a:latin typeface="Gill Sans MT"/>
                <a:cs typeface="Gill Sans MT"/>
              </a:rPr>
              <a:t>years  </a:t>
            </a:r>
            <a:r>
              <a:rPr sz="2100" spc="125" dirty="0">
                <a:solidFill>
                  <a:srgbClr val="0F0F0F"/>
                </a:solidFill>
                <a:latin typeface="Gill Sans MT"/>
                <a:cs typeface="Gill Sans MT"/>
              </a:rPr>
              <a:t>thanks </a:t>
            </a:r>
            <a:r>
              <a:rPr sz="2100" spc="5" dirty="0">
                <a:solidFill>
                  <a:srgbClr val="0F0F0F"/>
                </a:solidFill>
                <a:latin typeface="Gill Sans MT"/>
                <a:cs typeface="Gill Sans MT"/>
              </a:rPr>
              <a:t>to </a:t>
            </a:r>
            <a:r>
              <a:rPr sz="2100" spc="60" dirty="0">
                <a:solidFill>
                  <a:srgbClr val="0F0F0F"/>
                </a:solidFill>
                <a:latin typeface="Gill Sans MT"/>
                <a:cs typeface="Gill Sans MT"/>
              </a:rPr>
              <a:t>the </a:t>
            </a:r>
            <a:r>
              <a:rPr sz="2100" spc="155" dirty="0">
                <a:solidFill>
                  <a:srgbClr val="0F0F0F"/>
                </a:solidFill>
                <a:latin typeface="Gill Sans MT"/>
                <a:cs typeface="Gill Sans MT"/>
              </a:rPr>
              <a:t>use </a:t>
            </a:r>
            <a:r>
              <a:rPr sz="2100" spc="114" dirty="0">
                <a:solidFill>
                  <a:srgbClr val="0F0F0F"/>
                </a:solidFill>
                <a:latin typeface="Gill Sans MT"/>
                <a:cs typeface="Gill Sans MT"/>
              </a:rPr>
              <a:t>of </a:t>
            </a:r>
            <a:r>
              <a:rPr sz="2100" spc="140" dirty="0">
                <a:solidFill>
                  <a:srgbClr val="0F0F0F"/>
                </a:solidFill>
                <a:latin typeface="Gill Sans MT"/>
                <a:cs typeface="Gill Sans MT"/>
              </a:rPr>
              <a:t>data </a:t>
            </a:r>
            <a:r>
              <a:rPr sz="2100" spc="125" dirty="0">
                <a:solidFill>
                  <a:srgbClr val="0F0F0F"/>
                </a:solidFill>
                <a:latin typeface="Gill Sans MT"/>
                <a:cs typeface="Gill Sans MT"/>
              </a:rPr>
              <a:t>analytics. </a:t>
            </a:r>
            <a:r>
              <a:rPr sz="2100" spc="10" dirty="0">
                <a:solidFill>
                  <a:srgbClr val="0F0F0F"/>
                </a:solidFill>
                <a:latin typeface="Gill Sans MT"/>
                <a:cs typeface="Gill Sans MT"/>
              </a:rPr>
              <a:t>It </a:t>
            </a:r>
            <a:r>
              <a:rPr sz="2100" spc="155" dirty="0">
                <a:solidFill>
                  <a:srgbClr val="0F0F0F"/>
                </a:solidFill>
                <a:latin typeface="Gill Sans MT"/>
                <a:cs typeface="Gill Sans MT"/>
              </a:rPr>
              <a:t>is </a:t>
            </a:r>
            <a:r>
              <a:rPr sz="2100" spc="130" dirty="0">
                <a:solidFill>
                  <a:srgbClr val="0F0F0F"/>
                </a:solidFill>
                <a:latin typeface="Gill Sans MT"/>
                <a:cs typeface="Gill Sans MT"/>
              </a:rPr>
              <a:t>almost </a:t>
            </a:r>
            <a:r>
              <a:rPr sz="2100" spc="254" dirty="0">
                <a:solidFill>
                  <a:srgbClr val="0F0F0F"/>
                </a:solidFill>
                <a:latin typeface="Gill Sans MT"/>
                <a:cs typeface="Gill Sans MT"/>
              </a:rPr>
              <a:t>as </a:t>
            </a:r>
            <a:r>
              <a:rPr sz="2100" spc="125" dirty="0">
                <a:solidFill>
                  <a:srgbClr val="0F0F0F"/>
                </a:solidFill>
                <a:latin typeface="Gill Sans MT"/>
                <a:cs typeface="Gill Sans MT"/>
              </a:rPr>
              <a:t>if </a:t>
            </a:r>
            <a:r>
              <a:rPr sz="2100" spc="110" dirty="0">
                <a:solidFill>
                  <a:srgbClr val="0F0F0F"/>
                </a:solidFill>
                <a:latin typeface="Gill Sans MT"/>
                <a:cs typeface="Gill Sans MT"/>
              </a:rPr>
              <a:t>these </a:t>
            </a:r>
            <a:r>
              <a:rPr sz="2100" spc="100" dirty="0">
                <a:solidFill>
                  <a:srgbClr val="0F0F0F"/>
                </a:solidFill>
                <a:latin typeface="Gill Sans MT"/>
                <a:cs typeface="Gill Sans MT"/>
              </a:rPr>
              <a:t>Analytics  </a:t>
            </a:r>
            <a:r>
              <a:rPr sz="2100" spc="125" dirty="0">
                <a:solidFill>
                  <a:srgbClr val="0F0F0F"/>
                </a:solidFill>
                <a:latin typeface="Gill Sans MT"/>
                <a:cs typeface="Gill Sans MT"/>
              </a:rPr>
              <a:t>models </a:t>
            </a:r>
            <a:r>
              <a:rPr sz="2100" spc="130" dirty="0">
                <a:solidFill>
                  <a:srgbClr val="0F0F0F"/>
                </a:solidFill>
                <a:latin typeface="Gill Sans MT"/>
                <a:cs typeface="Gill Sans MT"/>
              </a:rPr>
              <a:t>have </a:t>
            </a:r>
            <a:r>
              <a:rPr sz="2100" spc="65" dirty="0">
                <a:solidFill>
                  <a:srgbClr val="0F0F0F"/>
                </a:solidFill>
                <a:latin typeface="Gill Sans MT"/>
                <a:cs typeface="Gill Sans MT"/>
              </a:rPr>
              <a:t>inputted </a:t>
            </a:r>
            <a:r>
              <a:rPr sz="2100" spc="60" dirty="0">
                <a:solidFill>
                  <a:srgbClr val="0F0F0F"/>
                </a:solidFill>
                <a:latin typeface="Gill Sans MT"/>
                <a:cs typeface="Gill Sans MT"/>
              </a:rPr>
              <a:t>the </a:t>
            </a:r>
            <a:r>
              <a:rPr sz="2100" spc="85" dirty="0">
                <a:solidFill>
                  <a:srgbClr val="0F0F0F"/>
                </a:solidFill>
                <a:latin typeface="Gill Sans MT"/>
                <a:cs typeface="Gill Sans MT"/>
              </a:rPr>
              <a:t>conventional </a:t>
            </a:r>
            <a:r>
              <a:rPr sz="2100" spc="-20" dirty="0">
                <a:solidFill>
                  <a:srgbClr val="0F0F0F"/>
                </a:solidFill>
                <a:latin typeface="Gill Sans MT"/>
                <a:cs typeface="Gill Sans MT"/>
              </a:rPr>
              <a:t>NBA </a:t>
            </a:r>
            <a:r>
              <a:rPr sz="2100" spc="150" dirty="0">
                <a:solidFill>
                  <a:srgbClr val="0F0F0F"/>
                </a:solidFill>
                <a:latin typeface="Gill Sans MT"/>
                <a:cs typeface="Gill Sans MT"/>
              </a:rPr>
              <a:t>and </a:t>
            </a:r>
            <a:r>
              <a:rPr sz="2100" spc="55" dirty="0">
                <a:solidFill>
                  <a:srgbClr val="0F0F0F"/>
                </a:solidFill>
                <a:latin typeface="Gill Sans MT"/>
                <a:cs typeface="Gill Sans MT"/>
              </a:rPr>
              <a:t>outputted </a:t>
            </a:r>
            <a:r>
              <a:rPr sz="2100" spc="175" dirty="0">
                <a:solidFill>
                  <a:srgbClr val="0F0F0F"/>
                </a:solidFill>
                <a:latin typeface="Gill Sans MT"/>
                <a:cs typeface="Gill Sans MT"/>
              </a:rPr>
              <a:t>an </a:t>
            </a:r>
            <a:r>
              <a:rPr sz="2100" spc="35" dirty="0">
                <a:solidFill>
                  <a:srgbClr val="0F0F0F"/>
                </a:solidFill>
                <a:latin typeface="Gill Sans MT"/>
                <a:cs typeface="Gill Sans MT"/>
              </a:rPr>
              <a:t>entirely  </a:t>
            </a:r>
            <a:r>
              <a:rPr sz="2100" spc="85" dirty="0">
                <a:solidFill>
                  <a:srgbClr val="0F0F0F"/>
                </a:solidFill>
                <a:latin typeface="Gill Sans MT"/>
                <a:cs typeface="Gill Sans MT"/>
              </a:rPr>
              <a:t>new</a:t>
            </a:r>
            <a:r>
              <a:rPr sz="2100" spc="-30" dirty="0">
                <a:solidFill>
                  <a:srgbClr val="0F0F0F"/>
                </a:solidFill>
                <a:latin typeface="Gill Sans MT"/>
                <a:cs typeface="Gill Sans MT"/>
              </a:rPr>
              <a:t> </a:t>
            </a:r>
            <a:r>
              <a:rPr sz="2100" spc="180" dirty="0">
                <a:solidFill>
                  <a:srgbClr val="0F0F0F"/>
                </a:solidFill>
                <a:latin typeface="Gill Sans MT"/>
                <a:cs typeface="Gill Sans MT"/>
              </a:rPr>
              <a:t>game.</a:t>
            </a:r>
            <a:r>
              <a:rPr sz="2100" spc="-30" dirty="0">
                <a:solidFill>
                  <a:srgbClr val="0F0F0F"/>
                </a:solidFill>
                <a:latin typeface="Gill Sans MT"/>
                <a:cs typeface="Gill Sans MT"/>
              </a:rPr>
              <a:t> </a:t>
            </a:r>
            <a:r>
              <a:rPr sz="2100" spc="-35" dirty="0">
                <a:solidFill>
                  <a:srgbClr val="0F0F0F"/>
                </a:solidFill>
                <a:latin typeface="Gill Sans MT"/>
                <a:cs typeface="Gill Sans MT"/>
              </a:rPr>
              <a:t>A</a:t>
            </a:r>
            <a:r>
              <a:rPr sz="2100" spc="-30" dirty="0">
                <a:solidFill>
                  <a:srgbClr val="0F0F0F"/>
                </a:solidFill>
                <a:latin typeface="Gill Sans MT"/>
                <a:cs typeface="Gill Sans MT"/>
              </a:rPr>
              <a:t> </a:t>
            </a:r>
            <a:r>
              <a:rPr sz="2100" spc="204" dirty="0">
                <a:solidFill>
                  <a:srgbClr val="0F0F0F"/>
                </a:solidFill>
                <a:latin typeface="Gill Sans MT"/>
                <a:cs typeface="Gill Sans MT"/>
              </a:rPr>
              <a:t>game</a:t>
            </a:r>
            <a:r>
              <a:rPr sz="2100" spc="-30" dirty="0">
                <a:solidFill>
                  <a:srgbClr val="0F0F0F"/>
                </a:solidFill>
                <a:latin typeface="Gill Sans MT"/>
                <a:cs typeface="Gill Sans MT"/>
              </a:rPr>
              <a:t> </a:t>
            </a:r>
            <a:r>
              <a:rPr sz="2100" spc="50" dirty="0">
                <a:solidFill>
                  <a:srgbClr val="0F0F0F"/>
                </a:solidFill>
                <a:latin typeface="Gill Sans MT"/>
                <a:cs typeface="Gill Sans MT"/>
              </a:rPr>
              <a:t>where</a:t>
            </a:r>
            <a:r>
              <a:rPr sz="2100" spc="-30" dirty="0">
                <a:solidFill>
                  <a:srgbClr val="0F0F0F"/>
                </a:solidFill>
                <a:latin typeface="Gill Sans MT"/>
                <a:cs typeface="Gill Sans MT"/>
              </a:rPr>
              <a:t> </a:t>
            </a:r>
            <a:r>
              <a:rPr sz="2100" spc="50" dirty="0">
                <a:solidFill>
                  <a:srgbClr val="0F0F0F"/>
                </a:solidFill>
                <a:latin typeface="Gill Sans MT"/>
                <a:cs typeface="Gill Sans MT"/>
              </a:rPr>
              <a:t>every</a:t>
            </a:r>
            <a:r>
              <a:rPr sz="2100" spc="-30" dirty="0">
                <a:solidFill>
                  <a:srgbClr val="0F0F0F"/>
                </a:solidFill>
                <a:latin typeface="Gill Sans MT"/>
                <a:cs typeface="Gill Sans MT"/>
              </a:rPr>
              <a:t> </a:t>
            </a:r>
            <a:r>
              <a:rPr sz="2100" spc="135" dirty="0">
                <a:solidFill>
                  <a:srgbClr val="0F0F0F"/>
                </a:solidFill>
                <a:latin typeface="Gill Sans MT"/>
                <a:cs typeface="Gill Sans MT"/>
              </a:rPr>
              <a:t>team</a:t>
            </a:r>
            <a:r>
              <a:rPr sz="2100" spc="-30" dirty="0">
                <a:solidFill>
                  <a:srgbClr val="0F0F0F"/>
                </a:solidFill>
                <a:latin typeface="Gill Sans MT"/>
                <a:cs typeface="Gill Sans MT"/>
              </a:rPr>
              <a:t> </a:t>
            </a:r>
            <a:r>
              <a:rPr sz="2100" spc="65" dirty="0">
                <a:solidFill>
                  <a:srgbClr val="0F0F0F"/>
                </a:solidFill>
                <a:latin typeface="Gill Sans MT"/>
                <a:cs typeface="Gill Sans MT"/>
              </a:rPr>
              <a:t>now</a:t>
            </a:r>
            <a:r>
              <a:rPr sz="2100" spc="-30" dirty="0">
                <a:solidFill>
                  <a:srgbClr val="0F0F0F"/>
                </a:solidFill>
                <a:latin typeface="Gill Sans MT"/>
                <a:cs typeface="Gill Sans MT"/>
              </a:rPr>
              <a:t> </a:t>
            </a:r>
            <a:r>
              <a:rPr sz="2100" spc="200" dirty="0">
                <a:solidFill>
                  <a:srgbClr val="0F0F0F"/>
                </a:solidFill>
                <a:latin typeface="Gill Sans MT"/>
                <a:cs typeface="Gill Sans MT"/>
              </a:rPr>
              <a:t>has</a:t>
            </a:r>
            <a:r>
              <a:rPr sz="2100" spc="-30" dirty="0">
                <a:solidFill>
                  <a:srgbClr val="0F0F0F"/>
                </a:solidFill>
                <a:latin typeface="Gill Sans MT"/>
                <a:cs typeface="Gill Sans MT"/>
              </a:rPr>
              <a:t> </a:t>
            </a:r>
            <a:r>
              <a:rPr sz="2100" spc="110" dirty="0">
                <a:solidFill>
                  <a:srgbClr val="0F0F0F"/>
                </a:solidFill>
                <a:latin typeface="Gill Sans MT"/>
                <a:cs typeface="Gill Sans MT"/>
              </a:rPr>
              <a:t>at</a:t>
            </a:r>
            <a:r>
              <a:rPr sz="2100" spc="-30" dirty="0">
                <a:solidFill>
                  <a:srgbClr val="0F0F0F"/>
                </a:solidFill>
                <a:latin typeface="Gill Sans MT"/>
                <a:cs typeface="Gill Sans MT"/>
              </a:rPr>
              <a:t> </a:t>
            </a:r>
            <a:r>
              <a:rPr sz="2100" spc="125" dirty="0">
                <a:solidFill>
                  <a:srgbClr val="0F0F0F"/>
                </a:solidFill>
                <a:latin typeface="Gill Sans MT"/>
                <a:cs typeface="Gill Sans MT"/>
              </a:rPr>
              <a:t>least</a:t>
            </a:r>
            <a:r>
              <a:rPr sz="2100" spc="-30" dirty="0">
                <a:solidFill>
                  <a:srgbClr val="0F0F0F"/>
                </a:solidFill>
                <a:latin typeface="Gill Sans MT"/>
                <a:cs typeface="Gill Sans MT"/>
              </a:rPr>
              <a:t> </a:t>
            </a:r>
            <a:r>
              <a:rPr sz="2100" spc="75" dirty="0">
                <a:solidFill>
                  <a:srgbClr val="0F0F0F"/>
                </a:solidFill>
                <a:latin typeface="Gill Sans MT"/>
                <a:cs typeface="Gill Sans MT"/>
              </a:rPr>
              <a:t>one</a:t>
            </a:r>
            <a:r>
              <a:rPr sz="2100" spc="-30" dirty="0">
                <a:solidFill>
                  <a:srgbClr val="0F0F0F"/>
                </a:solidFill>
                <a:latin typeface="Gill Sans MT"/>
                <a:cs typeface="Gill Sans MT"/>
              </a:rPr>
              <a:t> </a:t>
            </a:r>
            <a:r>
              <a:rPr sz="2100" spc="140" dirty="0">
                <a:solidFill>
                  <a:srgbClr val="0F0F0F"/>
                </a:solidFill>
                <a:latin typeface="Gill Sans MT"/>
                <a:cs typeface="Gill Sans MT"/>
              </a:rPr>
              <a:t>data</a:t>
            </a:r>
            <a:r>
              <a:rPr sz="2100" spc="-30" dirty="0">
                <a:solidFill>
                  <a:srgbClr val="0F0F0F"/>
                </a:solidFill>
                <a:latin typeface="Gill Sans MT"/>
                <a:cs typeface="Gill Sans MT"/>
              </a:rPr>
              <a:t> </a:t>
            </a:r>
            <a:r>
              <a:rPr sz="2100" spc="125" dirty="0">
                <a:solidFill>
                  <a:srgbClr val="0F0F0F"/>
                </a:solidFill>
                <a:latin typeface="Gill Sans MT"/>
                <a:cs typeface="Gill Sans MT"/>
              </a:rPr>
              <a:t>analyst.  </a:t>
            </a:r>
            <a:r>
              <a:rPr sz="2100" spc="-35" dirty="0">
                <a:solidFill>
                  <a:srgbClr val="0F0F0F"/>
                </a:solidFill>
                <a:latin typeface="Gill Sans MT"/>
                <a:cs typeface="Gill Sans MT"/>
              </a:rPr>
              <a:t>A </a:t>
            </a:r>
            <a:r>
              <a:rPr sz="2100" spc="204" dirty="0">
                <a:solidFill>
                  <a:srgbClr val="0F0F0F"/>
                </a:solidFill>
                <a:latin typeface="Gill Sans MT"/>
                <a:cs typeface="Gill Sans MT"/>
              </a:rPr>
              <a:t>game </a:t>
            </a:r>
            <a:r>
              <a:rPr sz="2100" spc="50" dirty="0">
                <a:solidFill>
                  <a:srgbClr val="0F0F0F"/>
                </a:solidFill>
                <a:latin typeface="Gill Sans MT"/>
                <a:cs typeface="Gill Sans MT"/>
              </a:rPr>
              <a:t>where every </a:t>
            </a:r>
            <a:r>
              <a:rPr sz="2100" spc="110" dirty="0">
                <a:solidFill>
                  <a:srgbClr val="0F0F0F"/>
                </a:solidFill>
                <a:latin typeface="Gill Sans MT"/>
                <a:cs typeface="Gill Sans MT"/>
              </a:rPr>
              <a:t>move </a:t>
            </a:r>
            <a:r>
              <a:rPr sz="2100" spc="155" dirty="0">
                <a:solidFill>
                  <a:srgbClr val="0F0F0F"/>
                </a:solidFill>
                <a:latin typeface="Gill Sans MT"/>
                <a:cs typeface="Gill Sans MT"/>
              </a:rPr>
              <a:t>is </a:t>
            </a:r>
            <a:r>
              <a:rPr sz="2100" spc="125" dirty="0">
                <a:solidFill>
                  <a:srgbClr val="0F0F0F"/>
                </a:solidFill>
                <a:latin typeface="Gill Sans MT"/>
                <a:cs typeface="Gill Sans MT"/>
              </a:rPr>
              <a:t>calculated </a:t>
            </a:r>
            <a:r>
              <a:rPr sz="2100" spc="50" dirty="0">
                <a:solidFill>
                  <a:srgbClr val="0F0F0F"/>
                </a:solidFill>
                <a:latin typeface="Gill Sans MT"/>
                <a:cs typeface="Gill Sans MT"/>
              </a:rPr>
              <a:t>with </a:t>
            </a:r>
            <a:r>
              <a:rPr sz="2100" spc="60" dirty="0">
                <a:solidFill>
                  <a:srgbClr val="0F0F0F"/>
                </a:solidFill>
                <a:latin typeface="Gill Sans MT"/>
                <a:cs typeface="Gill Sans MT"/>
              </a:rPr>
              <a:t>the </a:t>
            </a:r>
            <a:r>
              <a:rPr sz="2100" spc="165" dirty="0">
                <a:solidFill>
                  <a:srgbClr val="0F0F0F"/>
                </a:solidFill>
                <a:latin typeface="Gill Sans MT"/>
                <a:cs typeface="Gill Sans MT"/>
              </a:rPr>
              <a:t>aim </a:t>
            </a:r>
            <a:r>
              <a:rPr sz="2100" spc="5" dirty="0">
                <a:solidFill>
                  <a:srgbClr val="0F0F0F"/>
                </a:solidFill>
                <a:latin typeface="Gill Sans MT"/>
                <a:cs typeface="Gill Sans MT"/>
              </a:rPr>
              <a:t>to </a:t>
            </a:r>
            <a:r>
              <a:rPr sz="2100" spc="85" dirty="0">
                <a:solidFill>
                  <a:srgbClr val="0F0F0F"/>
                </a:solidFill>
                <a:latin typeface="Gill Sans MT"/>
                <a:cs typeface="Gill Sans MT"/>
              </a:rPr>
              <a:t>optimize </a:t>
            </a:r>
            <a:r>
              <a:rPr sz="2100" spc="35" dirty="0">
                <a:solidFill>
                  <a:srgbClr val="0F0F0F"/>
                </a:solidFill>
                <a:latin typeface="Gill Sans MT"/>
                <a:cs typeface="Gill Sans MT"/>
              </a:rPr>
              <a:t>for </a:t>
            </a:r>
            <a:r>
              <a:rPr sz="2100" spc="240" dirty="0">
                <a:solidFill>
                  <a:srgbClr val="0F0F0F"/>
                </a:solidFill>
                <a:latin typeface="Gill Sans MT"/>
                <a:cs typeface="Gill Sans MT"/>
              </a:rPr>
              <a:t>a  </a:t>
            </a:r>
            <a:r>
              <a:rPr sz="2100" spc="105" dirty="0">
                <a:solidFill>
                  <a:srgbClr val="0F0F0F"/>
                </a:solidFill>
                <a:latin typeface="Gill Sans MT"/>
                <a:cs typeface="Gill Sans MT"/>
              </a:rPr>
              <a:t>winning</a:t>
            </a:r>
            <a:r>
              <a:rPr sz="2100" spc="-70" dirty="0">
                <a:solidFill>
                  <a:srgbClr val="0F0F0F"/>
                </a:solidFill>
                <a:latin typeface="Gill Sans MT"/>
                <a:cs typeface="Gill Sans MT"/>
              </a:rPr>
              <a:t> </a:t>
            </a:r>
            <a:r>
              <a:rPr sz="2100" spc="100" dirty="0">
                <a:solidFill>
                  <a:srgbClr val="0F0F0F"/>
                </a:solidFill>
                <a:latin typeface="Gill Sans MT"/>
                <a:cs typeface="Gill Sans MT"/>
              </a:rPr>
              <a:t>strategy</a:t>
            </a:r>
            <a:endParaRPr sz="2100">
              <a:latin typeface="Gill Sans MT"/>
              <a:cs typeface="Gill Sans MT"/>
            </a:endParaRPr>
          </a:p>
          <a:p>
            <a:pPr marL="12700" marR="6985" algn="just">
              <a:lnSpc>
                <a:spcPct val="116100"/>
              </a:lnSpc>
            </a:pPr>
            <a:r>
              <a:rPr sz="2100" spc="65" dirty="0">
                <a:solidFill>
                  <a:srgbClr val="0F0F0F"/>
                </a:solidFill>
                <a:latin typeface="Gill Sans MT"/>
                <a:cs typeface="Gill Sans MT"/>
              </a:rPr>
              <a:t>Data </a:t>
            </a:r>
            <a:r>
              <a:rPr sz="2100" spc="200" dirty="0">
                <a:solidFill>
                  <a:srgbClr val="0F0F0F"/>
                </a:solidFill>
                <a:latin typeface="Gill Sans MT"/>
                <a:cs typeface="Gill Sans MT"/>
              </a:rPr>
              <a:t>has </a:t>
            </a:r>
            <a:r>
              <a:rPr sz="2100" spc="125" dirty="0">
                <a:solidFill>
                  <a:srgbClr val="0F0F0F"/>
                </a:solidFill>
                <a:latin typeface="Gill Sans MT"/>
                <a:cs typeface="Gill Sans MT"/>
              </a:rPr>
              <a:t>become </a:t>
            </a:r>
            <a:r>
              <a:rPr sz="2100" spc="35" dirty="0">
                <a:solidFill>
                  <a:srgbClr val="0F0F0F"/>
                </a:solidFill>
                <a:latin typeface="Gill Sans MT"/>
                <a:cs typeface="Gill Sans MT"/>
              </a:rPr>
              <a:t>front </a:t>
            </a:r>
            <a:r>
              <a:rPr sz="2100" spc="150" dirty="0">
                <a:solidFill>
                  <a:srgbClr val="0F0F0F"/>
                </a:solidFill>
                <a:latin typeface="Gill Sans MT"/>
                <a:cs typeface="Gill Sans MT"/>
              </a:rPr>
              <a:t>and </a:t>
            </a:r>
            <a:r>
              <a:rPr sz="2100" spc="55" dirty="0">
                <a:solidFill>
                  <a:srgbClr val="0F0F0F"/>
                </a:solidFill>
                <a:latin typeface="Gill Sans MT"/>
                <a:cs typeface="Gill Sans MT"/>
              </a:rPr>
              <a:t>center </a:t>
            </a:r>
            <a:r>
              <a:rPr sz="2100" spc="35" dirty="0">
                <a:solidFill>
                  <a:srgbClr val="0F0F0F"/>
                </a:solidFill>
                <a:latin typeface="Gill Sans MT"/>
                <a:cs typeface="Gill Sans MT"/>
              </a:rPr>
              <a:t>for </a:t>
            </a:r>
            <a:r>
              <a:rPr sz="2100" spc="-20" dirty="0">
                <a:solidFill>
                  <a:srgbClr val="0F0F0F"/>
                </a:solidFill>
                <a:latin typeface="Gill Sans MT"/>
                <a:cs typeface="Gill Sans MT"/>
              </a:rPr>
              <a:t>NBA </a:t>
            </a:r>
            <a:r>
              <a:rPr sz="2100" spc="225" dirty="0">
                <a:solidFill>
                  <a:srgbClr val="0F0F0F"/>
                </a:solidFill>
                <a:latin typeface="Gill Sans MT"/>
                <a:cs typeface="Gill Sans MT"/>
              </a:rPr>
              <a:t>games </a:t>
            </a:r>
            <a:r>
              <a:rPr sz="2100" spc="50" dirty="0">
                <a:solidFill>
                  <a:srgbClr val="0F0F0F"/>
                </a:solidFill>
                <a:latin typeface="Gill Sans MT"/>
                <a:cs typeface="Gill Sans MT"/>
              </a:rPr>
              <a:t>where </a:t>
            </a:r>
            <a:r>
              <a:rPr sz="2100" spc="130" dirty="0">
                <a:solidFill>
                  <a:srgbClr val="0F0F0F"/>
                </a:solidFill>
                <a:latin typeface="Gill Sans MT"/>
                <a:cs typeface="Gill Sans MT"/>
              </a:rPr>
              <a:t>almost </a:t>
            </a:r>
            <a:r>
              <a:rPr sz="2100" spc="50" dirty="0">
                <a:solidFill>
                  <a:srgbClr val="0F0F0F"/>
                </a:solidFill>
                <a:latin typeface="Gill Sans MT"/>
                <a:cs typeface="Gill Sans MT"/>
              </a:rPr>
              <a:t>every  </a:t>
            </a:r>
            <a:r>
              <a:rPr sz="2100" spc="110" dirty="0">
                <a:solidFill>
                  <a:srgbClr val="0F0F0F"/>
                </a:solidFill>
                <a:latin typeface="Gill Sans MT"/>
                <a:cs typeface="Gill Sans MT"/>
              </a:rPr>
              <a:t>decision </a:t>
            </a:r>
            <a:r>
              <a:rPr sz="2100" spc="155" dirty="0">
                <a:solidFill>
                  <a:srgbClr val="0F0F0F"/>
                </a:solidFill>
                <a:latin typeface="Gill Sans MT"/>
                <a:cs typeface="Gill Sans MT"/>
              </a:rPr>
              <a:t>is </a:t>
            </a:r>
            <a:r>
              <a:rPr sz="2100" spc="65" dirty="0">
                <a:solidFill>
                  <a:srgbClr val="0F0F0F"/>
                </a:solidFill>
                <a:latin typeface="Gill Sans MT"/>
                <a:cs typeface="Gill Sans MT"/>
              </a:rPr>
              <a:t>now </a:t>
            </a:r>
            <a:r>
              <a:rPr sz="2100" spc="165" dirty="0">
                <a:solidFill>
                  <a:srgbClr val="0F0F0F"/>
                </a:solidFill>
                <a:latin typeface="Gill Sans MT"/>
                <a:cs typeface="Gill Sans MT"/>
              </a:rPr>
              <a:t>based </a:t>
            </a:r>
            <a:r>
              <a:rPr sz="2100" spc="65" dirty="0">
                <a:solidFill>
                  <a:srgbClr val="0F0F0F"/>
                </a:solidFill>
                <a:latin typeface="Gill Sans MT"/>
                <a:cs typeface="Gill Sans MT"/>
              </a:rPr>
              <a:t>on </a:t>
            </a:r>
            <a:r>
              <a:rPr sz="2100" spc="125" dirty="0">
                <a:solidFill>
                  <a:srgbClr val="0F0F0F"/>
                </a:solidFill>
                <a:latin typeface="Gill Sans MT"/>
                <a:cs typeface="Gill Sans MT"/>
              </a:rPr>
              <a:t>analytics. </a:t>
            </a:r>
            <a:r>
              <a:rPr sz="2100" spc="100" dirty="0">
                <a:solidFill>
                  <a:srgbClr val="0F0F0F"/>
                </a:solidFill>
                <a:latin typeface="Gill Sans MT"/>
                <a:cs typeface="Gill Sans MT"/>
              </a:rPr>
              <a:t>This </a:t>
            </a:r>
            <a:r>
              <a:rPr sz="2100" spc="140" dirty="0">
                <a:solidFill>
                  <a:srgbClr val="0F0F0F"/>
                </a:solidFill>
                <a:latin typeface="Gill Sans MT"/>
                <a:cs typeface="Gill Sans MT"/>
              </a:rPr>
              <a:t>data </a:t>
            </a:r>
            <a:r>
              <a:rPr sz="2100" spc="155" dirty="0">
                <a:solidFill>
                  <a:srgbClr val="0F0F0F"/>
                </a:solidFill>
                <a:latin typeface="Gill Sans MT"/>
                <a:cs typeface="Gill Sans MT"/>
              </a:rPr>
              <a:t>is </a:t>
            </a:r>
            <a:r>
              <a:rPr sz="2100" spc="125" dirty="0">
                <a:solidFill>
                  <a:srgbClr val="0F0F0F"/>
                </a:solidFill>
                <a:latin typeface="Gill Sans MT"/>
                <a:cs typeface="Gill Sans MT"/>
              </a:rPr>
              <a:t>being </a:t>
            </a:r>
            <a:r>
              <a:rPr sz="2100" spc="130" dirty="0">
                <a:solidFill>
                  <a:srgbClr val="0F0F0F"/>
                </a:solidFill>
                <a:latin typeface="Gill Sans MT"/>
                <a:cs typeface="Gill Sans MT"/>
              </a:rPr>
              <a:t>analyzed </a:t>
            </a:r>
            <a:r>
              <a:rPr sz="2100" spc="100" dirty="0">
                <a:solidFill>
                  <a:srgbClr val="0F0F0F"/>
                </a:solidFill>
                <a:latin typeface="Gill Sans MT"/>
                <a:cs typeface="Gill Sans MT"/>
              </a:rPr>
              <a:t>by  </a:t>
            </a:r>
            <a:r>
              <a:rPr sz="2100" spc="140" dirty="0">
                <a:solidFill>
                  <a:srgbClr val="0F0F0F"/>
                </a:solidFill>
                <a:latin typeface="Gill Sans MT"/>
                <a:cs typeface="Gill Sans MT"/>
              </a:rPr>
              <a:t>machine </a:t>
            </a:r>
            <a:r>
              <a:rPr sz="2100" spc="100" dirty="0">
                <a:solidFill>
                  <a:srgbClr val="0F0F0F"/>
                </a:solidFill>
                <a:latin typeface="Gill Sans MT"/>
                <a:cs typeface="Gill Sans MT"/>
              </a:rPr>
              <a:t>learning </a:t>
            </a:r>
            <a:r>
              <a:rPr sz="2100" spc="125" dirty="0">
                <a:solidFill>
                  <a:srgbClr val="0F0F0F"/>
                </a:solidFill>
                <a:latin typeface="Gill Sans MT"/>
                <a:cs typeface="Gill Sans MT"/>
              </a:rPr>
              <a:t>models </a:t>
            </a:r>
            <a:r>
              <a:rPr sz="2100" spc="5" dirty="0">
                <a:solidFill>
                  <a:srgbClr val="0F0F0F"/>
                </a:solidFill>
                <a:latin typeface="Gill Sans MT"/>
                <a:cs typeface="Gill Sans MT"/>
              </a:rPr>
              <a:t>to</a:t>
            </a:r>
            <a:r>
              <a:rPr sz="2100" spc="600" dirty="0">
                <a:solidFill>
                  <a:srgbClr val="0F0F0F"/>
                </a:solidFill>
                <a:latin typeface="Gill Sans MT"/>
                <a:cs typeface="Gill Sans MT"/>
              </a:rPr>
              <a:t> </a:t>
            </a:r>
            <a:r>
              <a:rPr sz="2100" spc="100" dirty="0">
                <a:solidFill>
                  <a:srgbClr val="0F0F0F"/>
                </a:solidFill>
                <a:latin typeface="Gill Sans MT"/>
                <a:cs typeface="Gill Sans MT"/>
              </a:rPr>
              <a:t>recommend </a:t>
            </a:r>
            <a:r>
              <a:rPr sz="2100" spc="60" dirty="0">
                <a:solidFill>
                  <a:srgbClr val="0F0F0F"/>
                </a:solidFill>
                <a:latin typeface="Gill Sans MT"/>
                <a:cs typeface="Gill Sans MT"/>
              </a:rPr>
              <a:t>the </a:t>
            </a:r>
            <a:r>
              <a:rPr sz="2100" spc="105" dirty="0">
                <a:solidFill>
                  <a:srgbClr val="0F0F0F"/>
                </a:solidFill>
                <a:latin typeface="Gill Sans MT"/>
                <a:cs typeface="Gill Sans MT"/>
              </a:rPr>
              <a:t>winning</a:t>
            </a:r>
            <a:r>
              <a:rPr sz="2100" spc="800" dirty="0">
                <a:solidFill>
                  <a:srgbClr val="0F0F0F"/>
                </a:solidFill>
                <a:latin typeface="Gill Sans MT"/>
                <a:cs typeface="Gill Sans MT"/>
              </a:rPr>
              <a:t> </a:t>
            </a:r>
            <a:r>
              <a:rPr sz="2100" spc="100" dirty="0">
                <a:solidFill>
                  <a:srgbClr val="0F0F0F"/>
                </a:solidFill>
                <a:latin typeface="Gill Sans MT"/>
                <a:cs typeface="Gill Sans MT"/>
              </a:rPr>
              <a:t>strategy  accordingly</a:t>
            </a:r>
            <a:r>
              <a:rPr sz="2100" spc="-70" dirty="0">
                <a:solidFill>
                  <a:srgbClr val="0F0F0F"/>
                </a:solidFill>
                <a:latin typeface="Gill Sans MT"/>
                <a:cs typeface="Gill Sans MT"/>
              </a:rPr>
              <a:t> </a:t>
            </a:r>
            <a:r>
              <a:rPr sz="2100" spc="150" dirty="0">
                <a:solidFill>
                  <a:srgbClr val="0F0F0F"/>
                </a:solidFill>
                <a:latin typeface="Gill Sans MT"/>
                <a:cs typeface="Gill Sans MT"/>
              </a:rPr>
              <a:t>and</a:t>
            </a:r>
            <a:r>
              <a:rPr sz="2100" spc="-70" dirty="0">
                <a:solidFill>
                  <a:srgbClr val="0F0F0F"/>
                </a:solidFill>
                <a:latin typeface="Gill Sans MT"/>
                <a:cs typeface="Gill Sans MT"/>
              </a:rPr>
              <a:t> </a:t>
            </a:r>
            <a:r>
              <a:rPr sz="2100" spc="125" dirty="0">
                <a:solidFill>
                  <a:srgbClr val="0F0F0F"/>
                </a:solidFill>
                <a:latin typeface="Gill Sans MT"/>
                <a:cs typeface="Gill Sans MT"/>
              </a:rPr>
              <a:t>helps</a:t>
            </a:r>
            <a:r>
              <a:rPr sz="2100" spc="-70" dirty="0">
                <a:solidFill>
                  <a:srgbClr val="0F0F0F"/>
                </a:solidFill>
                <a:latin typeface="Gill Sans MT"/>
                <a:cs typeface="Gill Sans MT"/>
              </a:rPr>
              <a:t> </a:t>
            </a:r>
            <a:r>
              <a:rPr sz="2100" spc="60" dirty="0">
                <a:solidFill>
                  <a:srgbClr val="0F0F0F"/>
                </a:solidFill>
                <a:latin typeface="Gill Sans MT"/>
                <a:cs typeface="Gill Sans MT"/>
              </a:rPr>
              <a:t>the</a:t>
            </a:r>
            <a:r>
              <a:rPr sz="2100" spc="-70" dirty="0">
                <a:solidFill>
                  <a:srgbClr val="0F0F0F"/>
                </a:solidFill>
                <a:latin typeface="Gill Sans MT"/>
                <a:cs typeface="Gill Sans MT"/>
              </a:rPr>
              <a:t> </a:t>
            </a:r>
            <a:r>
              <a:rPr sz="2100" spc="135" dirty="0">
                <a:solidFill>
                  <a:srgbClr val="0F0F0F"/>
                </a:solidFill>
                <a:latin typeface="Gill Sans MT"/>
                <a:cs typeface="Gill Sans MT"/>
              </a:rPr>
              <a:t>team</a:t>
            </a:r>
            <a:r>
              <a:rPr sz="2100" spc="-70" dirty="0">
                <a:solidFill>
                  <a:srgbClr val="0F0F0F"/>
                </a:solidFill>
                <a:latin typeface="Gill Sans MT"/>
                <a:cs typeface="Gill Sans MT"/>
              </a:rPr>
              <a:t> </a:t>
            </a:r>
            <a:r>
              <a:rPr sz="2100" spc="60" dirty="0">
                <a:solidFill>
                  <a:srgbClr val="0F0F0F"/>
                </a:solidFill>
                <a:latin typeface="Gill Sans MT"/>
                <a:cs typeface="Gill Sans MT"/>
              </a:rPr>
              <a:t>perform</a:t>
            </a:r>
            <a:r>
              <a:rPr sz="2100" spc="-70" dirty="0">
                <a:solidFill>
                  <a:srgbClr val="0F0F0F"/>
                </a:solidFill>
                <a:latin typeface="Gill Sans MT"/>
                <a:cs typeface="Gill Sans MT"/>
              </a:rPr>
              <a:t> </a:t>
            </a:r>
            <a:r>
              <a:rPr sz="2100" spc="100" dirty="0">
                <a:solidFill>
                  <a:srgbClr val="0F0F0F"/>
                </a:solidFill>
                <a:latin typeface="Gill Sans MT"/>
                <a:cs typeface="Gill Sans MT"/>
              </a:rPr>
              <a:t>efficiently</a:t>
            </a:r>
            <a:endParaRPr sz="2100">
              <a:latin typeface="Gill Sans MT"/>
              <a:cs typeface="Gill Sans MT"/>
            </a:endParaRPr>
          </a:p>
          <a:p>
            <a:pPr marL="12700" algn="just">
              <a:lnSpc>
                <a:spcPct val="100000"/>
              </a:lnSpc>
              <a:spcBef>
                <a:spcPts val="400"/>
              </a:spcBef>
            </a:pPr>
            <a:r>
              <a:rPr sz="2100" spc="160" dirty="0">
                <a:solidFill>
                  <a:srgbClr val="0F0F0F"/>
                </a:solidFill>
                <a:latin typeface="Gill Sans MT"/>
                <a:cs typeface="Gill Sans MT"/>
              </a:rPr>
              <a:t>Teams</a:t>
            </a:r>
            <a:r>
              <a:rPr sz="2100" spc="-65" dirty="0">
                <a:solidFill>
                  <a:srgbClr val="0F0F0F"/>
                </a:solidFill>
                <a:latin typeface="Gill Sans MT"/>
                <a:cs typeface="Gill Sans MT"/>
              </a:rPr>
              <a:t> </a:t>
            </a:r>
            <a:r>
              <a:rPr sz="2100" spc="130" dirty="0">
                <a:solidFill>
                  <a:srgbClr val="0F0F0F"/>
                </a:solidFill>
                <a:latin typeface="Gill Sans MT"/>
                <a:cs typeface="Gill Sans MT"/>
              </a:rPr>
              <a:t>have</a:t>
            </a:r>
            <a:r>
              <a:rPr sz="2100" spc="-65" dirty="0">
                <a:solidFill>
                  <a:srgbClr val="0F0F0F"/>
                </a:solidFill>
                <a:latin typeface="Gill Sans MT"/>
                <a:cs typeface="Gill Sans MT"/>
              </a:rPr>
              <a:t> </a:t>
            </a:r>
            <a:r>
              <a:rPr sz="2100" spc="105" dirty="0">
                <a:solidFill>
                  <a:srgbClr val="0F0F0F"/>
                </a:solidFill>
                <a:latin typeface="Gill Sans MT"/>
                <a:cs typeface="Gill Sans MT"/>
              </a:rPr>
              <a:t>been</a:t>
            </a:r>
            <a:r>
              <a:rPr sz="2100" spc="-65" dirty="0">
                <a:solidFill>
                  <a:srgbClr val="0F0F0F"/>
                </a:solidFill>
                <a:latin typeface="Gill Sans MT"/>
                <a:cs typeface="Gill Sans MT"/>
              </a:rPr>
              <a:t> </a:t>
            </a:r>
            <a:r>
              <a:rPr sz="2100" spc="155" dirty="0">
                <a:solidFill>
                  <a:srgbClr val="0F0F0F"/>
                </a:solidFill>
                <a:latin typeface="Gill Sans MT"/>
                <a:cs typeface="Gill Sans MT"/>
              </a:rPr>
              <a:t>using</a:t>
            </a:r>
            <a:r>
              <a:rPr sz="2100" spc="-65" dirty="0">
                <a:solidFill>
                  <a:srgbClr val="0F0F0F"/>
                </a:solidFill>
                <a:latin typeface="Gill Sans MT"/>
                <a:cs typeface="Gill Sans MT"/>
              </a:rPr>
              <a:t> </a:t>
            </a:r>
            <a:r>
              <a:rPr sz="2100" spc="85" dirty="0">
                <a:solidFill>
                  <a:srgbClr val="0F0F0F"/>
                </a:solidFill>
                <a:latin typeface="Gill Sans MT"/>
                <a:cs typeface="Gill Sans MT"/>
              </a:rPr>
              <a:t>high-tech</a:t>
            </a:r>
            <a:r>
              <a:rPr sz="2100" spc="-65" dirty="0">
                <a:solidFill>
                  <a:srgbClr val="0F0F0F"/>
                </a:solidFill>
                <a:latin typeface="Gill Sans MT"/>
                <a:cs typeface="Gill Sans MT"/>
              </a:rPr>
              <a:t> </a:t>
            </a:r>
            <a:r>
              <a:rPr sz="2100" spc="125" dirty="0">
                <a:solidFill>
                  <a:srgbClr val="0F0F0F"/>
                </a:solidFill>
                <a:latin typeface="Gill Sans MT"/>
                <a:cs typeface="Gill Sans MT"/>
              </a:rPr>
              <a:t>analytics</a:t>
            </a:r>
            <a:r>
              <a:rPr sz="2100" spc="-65" dirty="0">
                <a:solidFill>
                  <a:srgbClr val="0F0F0F"/>
                </a:solidFill>
                <a:latin typeface="Gill Sans MT"/>
                <a:cs typeface="Gill Sans MT"/>
              </a:rPr>
              <a:t> </a:t>
            </a:r>
            <a:r>
              <a:rPr sz="2100" spc="114" dirty="0">
                <a:solidFill>
                  <a:srgbClr val="0F0F0F"/>
                </a:solidFill>
                <a:latin typeface="Gill Sans MT"/>
                <a:cs typeface="Gill Sans MT"/>
              </a:rPr>
              <a:t>mainly</a:t>
            </a:r>
            <a:r>
              <a:rPr sz="2100" spc="-65" dirty="0">
                <a:solidFill>
                  <a:srgbClr val="0F0F0F"/>
                </a:solidFill>
                <a:latin typeface="Gill Sans MT"/>
                <a:cs typeface="Gill Sans MT"/>
              </a:rPr>
              <a:t> </a:t>
            </a:r>
            <a:r>
              <a:rPr sz="2100" spc="75" dirty="0">
                <a:solidFill>
                  <a:srgbClr val="0F0F0F"/>
                </a:solidFill>
                <a:latin typeface="Gill Sans MT"/>
                <a:cs typeface="Gill Sans MT"/>
              </a:rPr>
              <a:t>in</a:t>
            </a:r>
            <a:r>
              <a:rPr sz="2100" spc="-65" dirty="0">
                <a:solidFill>
                  <a:srgbClr val="0F0F0F"/>
                </a:solidFill>
                <a:latin typeface="Gill Sans MT"/>
                <a:cs typeface="Gill Sans MT"/>
              </a:rPr>
              <a:t> </a:t>
            </a:r>
            <a:r>
              <a:rPr sz="2100" spc="30" dirty="0">
                <a:solidFill>
                  <a:srgbClr val="0F0F0F"/>
                </a:solidFill>
                <a:latin typeface="Gill Sans MT"/>
                <a:cs typeface="Gill Sans MT"/>
              </a:rPr>
              <a:t>three</a:t>
            </a:r>
            <a:r>
              <a:rPr sz="2100" spc="-65" dirty="0">
                <a:solidFill>
                  <a:srgbClr val="0F0F0F"/>
                </a:solidFill>
                <a:latin typeface="Gill Sans MT"/>
                <a:cs typeface="Gill Sans MT"/>
              </a:rPr>
              <a:t> </a:t>
            </a:r>
            <a:r>
              <a:rPr sz="2100" spc="135" dirty="0">
                <a:solidFill>
                  <a:srgbClr val="0F0F0F"/>
                </a:solidFill>
                <a:latin typeface="Gill Sans MT"/>
                <a:cs typeface="Gill Sans MT"/>
              </a:rPr>
              <a:t>ways:</a:t>
            </a:r>
            <a:endParaRPr sz="2100">
              <a:latin typeface="Gill Sans MT"/>
              <a:cs typeface="Gill Sans MT"/>
            </a:endParaRPr>
          </a:p>
          <a:p>
            <a:pPr marL="465455" indent="-246379">
              <a:lnSpc>
                <a:spcPct val="100000"/>
              </a:lnSpc>
              <a:spcBef>
                <a:spcPts val="405"/>
              </a:spcBef>
              <a:buAutoNum type="arabicPeriod"/>
              <a:tabLst>
                <a:tab pos="466090" algn="l"/>
              </a:tabLst>
            </a:pPr>
            <a:r>
              <a:rPr sz="2100" spc="110" dirty="0">
                <a:solidFill>
                  <a:srgbClr val="0F0F0F"/>
                </a:solidFill>
                <a:latin typeface="Gill Sans MT"/>
                <a:cs typeface="Gill Sans MT"/>
              </a:rPr>
              <a:t>Designing </a:t>
            </a:r>
            <a:r>
              <a:rPr sz="2100" spc="105" dirty="0">
                <a:solidFill>
                  <a:srgbClr val="0F0F0F"/>
                </a:solidFill>
                <a:latin typeface="Gill Sans MT"/>
                <a:cs typeface="Gill Sans MT"/>
              </a:rPr>
              <a:t>winning</a:t>
            </a:r>
            <a:r>
              <a:rPr sz="2100" spc="-250" dirty="0">
                <a:solidFill>
                  <a:srgbClr val="0F0F0F"/>
                </a:solidFill>
                <a:latin typeface="Gill Sans MT"/>
                <a:cs typeface="Gill Sans MT"/>
              </a:rPr>
              <a:t> </a:t>
            </a:r>
            <a:r>
              <a:rPr sz="2100" spc="110" dirty="0">
                <a:solidFill>
                  <a:srgbClr val="0F0F0F"/>
                </a:solidFill>
                <a:latin typeface="Gill Sans MT"/>
                <a:cs typeface="Gill Sans MT"/>
              </a:rPr>
              <a:t>strategies</a:t>
            </a:r>
            <a:endParaRPr sz="2100">
              <a:latin typeface="Gill Sans MT"/>
              <a:cs typeface="Gill Sans MT"/>
            </a:endParaRPr>
          </a:p>
          <a:p>
            <a:pPr marL="465455" indent="-246379">
              <a:lnSpc>
                <a:spcPct val="100000"/>
              </a:lnSpc>
              <a:spcBef>
                <a:spcPts val="405"/>
              </a:spcBef>
              <a:buAutoNum type="arabicPeriod"/>
              <a:tabLst>
                <a:tab pos="466090" algn="l"/>
              </a:tabLst>
            </a:pPr>
            <a:r>
              <a:rPr sz="2100" spc="100" dirty="0">
                <a:solidFill>
                  <a:srgbClr val="0F0F0F"/>
                </a:solidFill>
                <a:latin typeface="Gill Sans MT"/>
                <a:cs typeface="Gill Sans MT"/>
              </a:rPr>
              <a:t>Predicting</a:t>
            </a:r>
            <a:r>
              <a:rPr sz="2100" spc="-70" dirty="0">
                <a:solidFill>
                  <a:srgbClr val="0F0F0F"/>
                </a:solidFill>
                <a:latin typeface="Gill Sans MT"/>
                <a:cs typeface="Gill Sans MT"/>
              </a:rPr>
              <a:t> </a:t>
            </a:r>
            <a:r>
              <a:rPr sz="2100" spc="150" dirty="0">
                <a:solidFill>
                  <a:srgbClr val="0F0F0F"/>
                </a:solidFill>
                <a:latin typeface="Gill Sans MT"/>
                <a:cs typeface="Gill Sans MT"/>
              </a:rPr>
              <a:t>and</a:t>
            </a:r>
            <a:r>
              <a:rPr sz="2100" spc="-70" dirty="0">
                <a:solidFill>
                  <a:srgbClr val="0F0F0F"/>
                </a:solidFill>
                <a:latin typeface="Gill Sans MT"/>
                <a:cs typeface="Gill Sans MT"/>
              </a:rPr>
              <a:t> </a:t>
            </a:r>
            <a:r>
              <a:rPr sz="2100" spc="114" dirty="0">
                <a:solidFill>
                  <a:srgbClr val="0F0F0F"/>
                </a:solidFill>
                <a:latin typeface="Gill Sans MT"/>
                <a:cs typeface="Gill Sans MT"/>
              </a:rPr>
              <a:t>avoiding</a:t>
            </a:r>
            <a:r>
              <a:rPr sz="2100" spc="-70" dirty="0">
                <a:solidFill>
                  <a:srgbClr val="0F0F0F"/>
                </a:solidFill>
                <a:latin typeface="Gill Sans MT"/>
                <a:cs typeface="Gill Sans MT"/>
              </a:rPr>
              <a:t> </a:t>
            </a:r>
            <a:r>
              <a:rPr sz="2100" spc="75" dirty="0">
                <a:solidFill>
                  <a:srgbClr val="0F0F0F"/>
                </a:solidFill>
                <a:latin typeface="Gill Sans MT"/>
                <a:cs typeface="Gill Sans MT"/>
              </a:rPr>
              <a:t>player</a:t>
            </a:r>
            <a:r>
              <a:rPr sz="2100" spc="-70" dirty="0">
                <a:solidFill>
                  <a:srgbClr val="0F0F0F"/>
                </a:solidFill>
                <a:latin typeface="Gill Sans MT"/>
                <a:cs typeface="Gill Sans MT"/>
              </a:rPr>
              <a:t> </a:t>
            </a:r>
            <a:r>
              <a:rPr sz="2100" spc="35" dirty="0">
                <a:solidFill>
                  <a:srgbClr val="0F0F0F"/>
                </a:solidFill>
                <a:latin typeface="Gill Sans MT"/>
                <a:cs typeface="Gill Sans MT"/>
              </a:rPr>
              <a:t>injury</a:t>
            </a:r>
            <a:endParaRPr sz="2100">
              <a:latin typeface="Gill Sans MT"/>
              <a:cs typeface="Gill Sans MT"/>
            </a:endParaRPr>
          </a:p>
          <a:p>
            <a:pPr marL="465455" indent="-246379">
              <a:lnSpc>
                <a:spcPct val="100000"/>
              </a:lnSpc>
              <a:spcBef>
                <a:spcPts val="405"/>
              </a:spcBef>
              <a:buAutoNum type="arabicPeriod"/>
              <a:tabLst>
                <a:tab pos="466090" algn="l"/>
              </a:tabLst>
            </a:pPr>
            <a:r>
              <a:rPr sz="2100" spc="125" dirty="0">
                <a:solidFill>
                  <a:srgbClr val="0F0F0F"/>
                </a:solidFill>
                <a:latin typeface="Gill Sans MT"/>
                <a:cs typeface="Gill Sans MT"/>
              </a:rPr>
              <a:t>Scouting.</a:t>
            </a:r>
            <a:endParaRPr sz="2100">
              <a:latin typeface="Gill Sans MT"/>
              <a:cs typeface="Gill Sans MT"/>
            </a:endParaRPr>
          </a:p>
          <a:p>
            <a:pPr marL="12700" marR="5080" algn="just">
              <a:lnSpc>
                <a:spcPct val="116100"/>
              </a:lnSpc>
            </a:pPr>
            <a:r>
              <a:rPr sz="2100" spc="114" dirty="0">
                <a:solidFill>
                  <a:srgbClr val="0F0F0F"/>
                </a:solidFill>
                <a:latin typeface="Gill Sans MT"/>
                <a:cs typeface="Gill Sans MT"/>
              </a:rPr>
              <a:t>As</a:t>
            </a:r>
            <a:r>
              <a:rPr sz="2100" spc="-10" dirty="0">
                <a:solidFill>
                  <a:srgbClr val="0F0F0F"/>
                </a:solidFill>
                <a:latin typeface="Gill Sans MT"/>
                <a:cs typeface="Gill Sans MT"/>
              </a:rPr>
              <a:t> </a:t>
            </a:r>
            <a:r>
              <a:rPr sz="2100" spc="125" dirty="0">
                <a:solidFill>
                  <a:srgbClr val="0F0F0F"/>
                </a:solidFill>
                <a:latin typeface="Gill Sans MT"/>
                <a:cs typeface="Gill Sans MT"/>
              </a:rPr>
              <a:t>basketball</a:t>
            </a:r>
            <a:r>
              <a:rPr sz="2100" spc="-10" dirty="0">
                <a:solidFill>
                  <a:srgbClr val="0F0F0F"/>
                </a:solidFill>
                <a:latin typeface="Gill Sans MT"/>
                <a:cs typeface="Gill Sans MT"/>
              </a:rPr>
              <a:t> </a:t>
            </a:r>
            <a:r>
              <a:rPr sz="2100" spc="130" dirty="0">
                <a:solidFill>
                  <a:srgbClr val="0F0F0F"/>
                </a:solidFill>
                <a:latin typeface="Gill Sans MT"/>
                <a:cs typeface="Gill Sans MT"/>
              </a:rPr>
              <a:t>enthusiasts</a:t>
            </a:r>
            <a:r>
              <a:rPr sz="2100" spc="-10" dirty="0">
                <a:solidFill>
                  <a:srgbClr val="0F0F0F"/>
                </a:solidFill>
                <a:latin typeface="Gill Sans MT"/>
                <a:cs typeface="Gill Sans MT"/>
              </a:rPr>
              <a:t> </a:t>
            </a:r>
            <a:r>
              <a:rPr sz="2100" spc="80" dirty="0">
                <a:solidFill>
                  <a:srgbClr val="0F0F0F"/>
                </a:solidFill>
                <a:latin typeface="Gill Sans MT"/>
                <a:cs typeface="Gill Sans MT"/>
              </a:rPr>
              <a:t>we</a:t>
            </a:r>
            <a:r>
              <a:rPr sz="2100" spc="-10" dirty="0">
                <a:solidFill>
                  <a:srgbClr val="0F0F0F"/>
                </a:solidFill>
                <a:latin typeface="Gill Sans MT"/>
                <a:cs typeface="Gill Sans MT"/>
              </a:rPr>
              <a:t> </a:t>
            </a:r>
            <a:r>
              <a:rPr sz="2100" spc="65" dirty="0">
                <a:solidFill>
                  <a:srgbClr val="0F0F0F"/>
                </a:solidFill>
                <a:latin typeface="Gill Sans MT"/>
                <a:cs typeface="Gill Sans MT"/>
              </a:rPr>
              <a:t>follow</a:t>
            </a:r>
            <a:r>
              <a:rPr sz="2100" spc="-10" dirty="0">
                <a:solidFill>
                  <a:srgbClr val="0F0F0F"/>
                </a:solidFill>
                <a:latin typeface="Gill Sans MT"/>
                <a:cs typeface="Gill Sans MT"/>
              </a:rPr>
              <a:t> </a:t>
            </a:r>
            <a:r>
              <a:rPr sz="2100" spc="100" dirty="0">
                <a:solidFill>
                  <a:srgbClr val="0F0F0F"/>
                </a:solidFill>
                <a:latin typeface="Gill Sans MT"/>
                <a:cs typeface="Gill Sans MT"/>
              </a:rPr>
              <a:t>this</a:t>
            </a:r>
            <a:r>
              <a:rPr sz="2100" spc="-10" dirty="0">
                <a:solidFill>
                  <a:srgbClr val="0F0F0F"/>
                </a:solidFill>
                <a:latin typeface="Gill Sans MT"/>
                <a:cs typeface="Gill Sans MT"/>
              </a:rPr>
              <a:t> </a:t>
            </a:r>
            <a:r>
              <a:rPr sz="2100" spc="204" dirty="0">
                <a:solidFill>
                  <a:srgbClr val="0F0F0F"/>
                </a:solidFill>
                <a:latin typeface="Gill Sans MT"/>
                <a:cs typeface="Gill Sans MT"/>
              </a:rPr>
              <a:t>game</a:t>
            </a:r>
            <a:r>
              <a:rPr sz="2100" spc="-10" dirty="0">
                <a:solidFill>
                  <a:srgbClr val="0F0F0F"/>
                </a:solidFill>
                <a:latin typeface="Gill Sans MT"/>
                <a:cs typeface="Gill Sans MT"/>
              </a:rPr>
              <a:t> </a:t>
            </a:r>
            <a:r>
              <a:rPr sz="2100" spc="60" dirty="0">
                <a:solidFill>
                  <a:srgbClr val="0F0F0F"/>
                </a:solidFill>
                <a:latin typeface="Gill Sans MT"/>
                <a:cs typeface="Gill Sans MT"/>
              </a:rPr>
              <a:t>often,</a:t>
            </a:r>
            <a:r>
              <a:rPr sz="2100" spc="-10" dirty="0">
                <a:solidFill>
                  <a:srgbClr val="0F0F0F"/>
                </a:solidFill>
                <a:latin typeface="Gill Sans MT"/>
                <a:cs typeface="Gill Sans MT"/>
              </a:rPr>
              <a:t> </a:t>
            </a:r>
            <a:r>
              <a:rPr sz="2100" spc="150" dirty="0">
                <a:solidFill>
                  <a:srgbClr val="0F0F0F"/>
                </a:solidFill>
                <a:latin typeface="Gill Sans MT"/>
                <a:cs typeface="Gill Sans MT"/>
              </a:rPr>
              <a:t>and</a:t>
            </a:r>
            <a:r>
              <a:rPr sz="2100" spc="-10" dirty="0">
                <a:solidFill>
                  <a:srgbClr val="0F0F0F"/>
                </a:solidFill>
                <a:latin typeface="Gill Sans MT"/>
                <a:cs typeface="Gill Sans MT"/>
              </a:rPr>
              <a:t> </a:t>
            </a:r>
            <a:r>
              <a:rPr sz="2100" spc="100" dirty="0">
                <a:solidFill>
                  <a:srgbClr val="0F0F0F"/>
                </a:solidFill>
                <a:latin typeface="Gill Sans MT"/>
                <a:cs typeface="Gill Sans MT"/>
              </a:rPr>
              <a:t>this</a:t>
            </a:r>
            <a:r>
              <a:rPr sz="2100" spc="-10" dirty="0">
                <a:solidFill>
                  <a:srgbClr val="0F0F0F"/>
                </a:solidFill>
                <a:latin typeface="Gill Sans MT"/>
                <a:cs typeface="Gill Sans MT"/>
              </a:rPr>
              <a:t> </a:t>
            </a:r>
            <a:r>
              <a:rPr sz="2100" spc="85" dirty="0">
                <a:solidFill>
                  <a:srgbClr val="0F0F0F"/>
                </a:solidFill>
                <a:latin typeface="Gill Sans MT"/>
                <a:cs typeface="Gill Sans MT"/>
              </a:rPr>
              <a:t>motivated  </a:t>
            </a:r>
            <a:r>
              <a:rPr sz="2100" spc="185" dirty="0">
                <a:solidFill>
                  <a:srgbClr val="0F0F0F"/>
                </a:solidFill>
                <a:latin typeface="Gill Sans MT"/>
                <a:cs typeface="Gill Sans MT"/>
              </a:rPr>
              <a:t>us </a:t>
            </a:r>
            <a:r>
              <a:rPr sz="2100" spc="75" dirty="0">
                <a:solidFill>
                  <a:srgbClr val="0F0F0F"/>
                </a:solidFill>
                <a:latin typeface="Gill Sans MT"/>
                <a:cs typeface="Gill Sans MT"/>
              </a:rPr>
              <a:t>in </a:t>
            </a:r>
            <a:r>
              <a:rPr sz="2100" spc="125" dirty="0">
                <a:solidFill>
                  <a:srgbClr val="0F0F0F"/>
                </a:solidFill>
                <a:latin typeface="Gill Sans MT"/>
                <a:cs typeface="Gill Sans MT"/>
              </a:rPr>
              <a:t>selecting </a:t>
            </a:r>
            <a:r>
              <a:rPr sz="2100" spc="100" dirty="0">
                <a:solidFill>
                  <a:srgbClr val="0F0F0F"/>
                </a:solidFill>
                <a:latin typeface="Gill Sans MT"/>
                <a:cs typeface="Gill Sans MT"/>
              </a:rPr>
              <a:t>this </a:t>
            </a:r>
            <a:r>
              <a:rPr sz="2100" spc="75" dirty="0">
                <a:solidFill>
                  <a:srgbClr val="0F0F0F"/>
                </a:solidFill>
                <a:latin typeface="Gill Sans MT"/>
                <a:cs typeface="Gill Sans MT"/>
              </a:rPr>
              <a:t>topic </a:t>
            </a:r>
            <a:r>
              <a:rPr sz="2100" spc="35" dirty="0">
                <a:solidFill>
                  <a:srgbClr val="0F0F0F"/>
                </a:solidFill>
                <a:latin typeface="Gill Sans MT"/>
                <a:cs typeface="Gill Sans MT"/>
              </a:rPr>
              <a:t>for </a:t>
            </a:r>
            <a:r>
              <a:rPr sz="2100" spc="0" dirty="0">
                <a:solidFill>
                  <a:srgbClr val="0F0F0F"/>
                </a:solidFill>
                <a:latin typeface="Gill Sans MT"/>
                <a:cs typeface="Gill Sans MT"/>
              </a:rPr>
              <a:t>our </a:t>
            </a:r>
            <a:r>
              <a:rPr sz="2100" spc="100" dirty="0">
                <a:solidFill>
                  <a:srgbClr val="0F0F0F"/>
                </a:solidFill>
                <a:latin typeface="Gill Sans MT"/>
                <a:cs typeface="Gill Sans MT"/>
              </a:rPr>
              <a:t>mini </a:t>
            </a:r>
            <a:r>
              <a:rPr sz="2100" spc="50" dirty="0">
                <a:solidFill>
                  <a:srgbClr val="0F0F0F"/>
                </a:solidFill>
                <a:latin typeface="Gill Sans MT"/>
                <a:cs typeface="Gill Sans MT"/>
              </a:rPr>
              <a:t>project. </a:t>
            </a:r>
            <a:r>
              <a:rPr sz="2100" spc="60" dirty="0">
                <a:solidFill>
                  <a:srgbClr val="0F0F0F"/>
                </a:solidFill>
                <a:latin typeface="Gill Sans MT"/>
                <a:cs typeface="Gill Sans MT"/>
              </a:rPr>
              <a:t>The </a:t>
            </a:r>
            <a:r>
              <a:rPr sz="2100" spc="100" dirty="0">
                <a:solidFill>
                  <a:srgbClr val="0F0F0F"/>
                </a:solidFill>
                <a:latin typeface="Gill Sans MT"/>
                <a:cs typeface="Gill Sans MT"/>
              </a:rPr>
              <a:t>knowledge about </a:t>
            </a:r>
            <a:r>
              <a:rPr sz="2100" spc="60" dirty="0">
                <a:solidFill>
                  <a:srgbClr val="0F0F0F"/>
                </a:solidFill>
                <a:latin typeface="Gill Sans MT"/>
                <a:cs typeface="Gill Sans MT"/>
              </a:rPr>
              <a:t>the  </a:t>
            </a:r>
            <a:r>
              <a:rPr sz="2100" spc="204" dirty="0">
                <a:solidFill>
                  <a:srgbClr val="0F0F0F"/>
                </a:solidFill>
                <a:latin typeface="Gill Sans MT"/>
                <a:cs typeface="Gill Sans MT"/>
              </a:rPr>
              <a:t>game </a:t>
            </a:r>
            <a:r>
              <a:rPr sz="2100" spc="150" dirty="0">
                <a:solidFill>
                  <a:srgbClr val="0F0F0F"/>
                </a:solidFill>
                <a:latin typeface="Gill Sans MT"/>
                <a:cs typeface="Gill Sans MT"/>
              </a:rPr>
              <a:t>and </a:t>
            </a:r>
            <a:r>
              <a:rPr sz="2100" spc="60" dirty="0">
                <a:solidFill>
                  <a:srgbClr val="0F0F0F"/>
                </a:solidFill>
                <a:latin typeface="Gill Sans MT"/>
                <a:cs typeface="Gill Sans MT"/>
              </a:rPr>
              <a:t>the </a:t>
            </a:r>
            <a:r>
              <a:rPr sz="2100" spc="114" dirty="0">
                <a:solidFill>
                  <a:srgbClr val="0F0F0F"/>
                </a:solidFill>
                <a:latin typeface="Gill Sans MT"/>
                <a:cs typeface="Gill Sans MT"/>
              </a:rPr>
              <a:t>statistical </a:t>
            </a:r>
            <a:r>
              <a:rPr sz="2100" spc="150" dirty="0">
                <a:solidFill>
                  <a:srgbClr val="0F0F0F"/>
                </a:solidFill>
                <a:latin typeface="Gill Sans MT"/>
                <a:cs typeface="Gill Sans MT"/>
              </a:rPr>
              <a:t>measures </a:t>
            </a:r>
            <a:r>
              <a:rPr sz="2100" spc="105" dirty="0">
                <a:solidFill>
                  <a:srgbClr val="0F0F0F"/>
                </a:solidFill>
                <a:latin typeface="Gill Sans MT"/>
                <a:cs typeface="Gill Sans MT"/>
              </a:rPr>
              <a:t>used,</a:t>
            </a:r>
            <a:r>
              <a:rPr sz="2100" spc="800" dirty="0">
                <a:solidFill>
                  <a:srgbClr val="0F0F0F"/>
                </a:solidFill>
                <a:latin typeface="Gill Sans MT"/>
                <a:cs typeface="Gill Sans MT"/>
              </a:rPr>
              <a:t> </a:t>
            </a:r>
            <a:r>
              <a:rPr sz="2100" spc="60" dirty="0">
                <a:solidFill>
                  <a:srgbClr val="0F0F0F"/>
                </a:solidFill>
                <a:latin typeface="Gill Sans MT"/>
                <a:cs typeface="Gill Sans MT"/>
              </a:rPr>
              <a:t>really </a:t>
            </a:r>
            <a:r>
              <a:rPr sz="2100" spc="100" dirty="0">
                <a:solidFill>
                  <a:srgbClr val="0F0F0F"/>
                </a:solidFill>
                <a:latin typeface="Gill Sans MT"/>
                <a:cs typeface="Gill Sans MT"/>
              </a:rPr>
              <a:t>helped </a:t>
            </a:r>
            <a:r>
              <a:rPr sz="2100" spc="185" dirty="0">
                <a:solidFill>
                  <a:srgbClr val="0F0F0F"/>
                </a:solidFill>
                <a:latin typeface="Gill Sans MT"/>
                <a:cs typeface="Gill Sans MT"/>
              </a:rPr>
              <a:t>us </a:t>
            </a:r>
            <a:r>
              <a:rPr sz="2100" spc="75" dirty="0">
                <a:solidFill>
                  <a:srgbClr val="0F0F0F"/>
                </a:solidFill>
                <a:latin typeface="Gill Sans MT"/>
                <a:cs typeface="Gill Sans MT"/>
              </a:rPr>
              <a:t>in  </a:t>
            </a:r>
            <a:r>
              <a:rPr sz="2100" spc="105" dirty="0">
                <a:solidFill>
                  <a:srgbClr val="0F0F0F"/>
                </a:solidFill>
                <a:latin typeface="Gill Sans MT"/>
                <a:cs typeface="Gill Sans MT"/>
              </a:rPr>
              <a:t>understanding</a:t>
            </a:r>
            <a:r>
              <a:rPr sz="2100" spc="-25" dirty="0">
                <a:solidFill>
                  <a:srgbClr val="0F0F0F"/>
                </a:solidFill>
                <a:latin typeface="Gill Sans MT"/>
                <a:cs typeface="Gill Sans MT"/>
              </a:rPr>
              <a:t> </a:t>
            </a:r>
            <a:r>
              <a:rPr sz="2100" spc="60" dirty="0">
                <a:solidFill>
                  <a:srgbClr val="0F0F0F"/>
                </a:solidFill>
                <a:latin typeface="Gill Sans MT"/>
                <a:cs typeface="Gill Sans MT"/>
              </a:rPr>
              <a:t>the</a:t>
            </a:r>
            <a:r>
              <a:rPr sz="2100" spc="-25" dirty="0">
                <a:solidFill>
                  <a:srgbClr val="0F0F0F"/>
                </a:solidFill>
                <a:latin typeface="Gill Sans MT"/>
                <a:cs typeface="Gill Sans MT"/>
              </a:rPr>
              <a:t> </a:t>
            </a:r>
            <a:r>
              <a:rPr sz="2100" spc="75" dirty="0">
                <a:solidFill>
                  <a:srgbClr val="0F0F0F"/>
                </a:solidFill>
                <a:latin typeface="Gill Sans MT"/>
                <a:cs typeface="Gill Sans MT"/>
              </a:rPr>
              <a:t>problem</a:t>
            </a:r>
            <a:r>
              <a:rPr sz="2100" spc="-25" dirty="0">
                <a:solidFill>
                  <a:srgbClr val="0F0F0F"/>
                </a:solidFill>
                <a:latin typeface="Gill Sans MT"/>
                <a:cs typeface="Gill Sans MT"/>
              </a:rPr>
              <a:t> </a:t>
            </a:r>
            <a:r>
              <a:rPr sz="2100" spc="105" dirty="0">
                <a:solidFill>
                  <a:srgbClr val="0F0F0F"/>
                </a:solidFill>
                <a:latin typeface="Gill Sans MT"/>
                <a:cs typeface="Gill Sans MT"/>
              </a:rPr>
              <a:t>statement</a:t>
            </a:r>
            <a:r>
              <a:rPr sz="2100" spc="-25" dirty="0">
                <a:solidFill>
                  <a:srgbClr val="0F0F0F"/>
                </a:solidFill>
                <a:latin typeface="Gill Sans MT"/>
                <a:cs typeface="Gill Sans MT"/>
              </a:rPr>
              <a:t> </a:t>
            </a:r>
            <a:r>
              <a:rPr sz="2100" spc="150" dirty="0">
                <a:solidFill>
                  <a:srgbClr val="0F0F0F"/>
                </a:solidFill>
                <a:latin typeface="Gill Sans MT"/>
                <a:cs typeface="Gill Sans MT"/>
              </a:rPr>
              <a:t>and</a:t>
            </a:r>
            <a:r>
              <a:rPr sz="2100" spc="-25" dirty="0">
                <a:solidFill>
                  <a:srgbClr val="0F0F0F"/>
                </a:solidFill>
                <a:latin typeface="Gill Sans MT"/>
                <a:cs typeface="Gill Sans MT"/>
              </a:rPr>
              <a:t> </a:t>
            </a:r>
            <a:r>
              <a:rPr sz="2100" spc="105" dirty="0">
                <a:solidFill>
                  <a:srgbClr val="0F0F0F"/>
                </a:solidFill>
                <a:latin typeface="Gill Sans MT"/>
                <a:cs typeface="Gill Sans MT"/>
              </a:rPr>
              <a:t>building</a:t>
            </a:r>
            <a:r>
              <a:rPr sz="2100" spc="-25" dirty="0">
                <a:solidFill>
                  <a:srgbClr val="0F0F0F"/>
                </a:solidFill>
                <a:latin typeface="Gill Sans MT"/>
                <a:cs typeface="Gill Sans MT"/>
              </a:rPr>
              <a:t> </a:t>
            </a:r>
            <a:r>
              <a:rPr sz="2100" spc="60" dirty="0">
                <a:solidFill>
                  <a:srgbClr val="0F0F0F"/>
                </a:solidFill>
                <a:latin typeface="Gill Sans MT"/>
                <a:cs typeface="Gill Sans MT"/>
              </a:rPr>
              <a:t>the</a:t>
            </a:r>
            <a:r>
              <a:rPr sz="2100" spc="-25" dirty="0">
                <a:solidFill>
                  <a:srgbClr val="0F0F0F"/>
                </a:solidFill>
                <a:latin typeface="Gill Sans MT"/>
                <a:cs typeface="Gill Sans MT"/>
              </a:rPr>
              <a:t> </a:t>
            </a:r>
            <a:r>
              <a:rPr sz="2100" spc="140" dirty="0">
                <a:solidFill>
                  <a:srgbClr val="0F0F0F"/>
                </a:solidFill>
                <a:latin typeface="Gill Sans MT"/>
                <a:cs typeface="Gill Sans MT"/>
              </a:rPr>
              <a:t>machine</a:t>
            </a:r>
            <a:r>
              <a:rPr sz="2100" spc="-25" dirty="0">
                <a:solidFill>
                  <a:srgbClr val="0F0F0F"/>
                </a:solidFill>
                <a:latin typeface="Gill Sans MT"/>
                <a:cs typeface="Gill Sans MT"/>
              </a:rPr>
              <a:t> </a:t>
            </a:r>
            <a:r>
              <a:rPr sz="2100" spc="100" dirty="0">
                <a:solidFill>
                  <a:srgbClr val="0F0F0F"/>
                </a:solidFill>
                <a:latin typeface="Gill Sans MT"/>
                <a:cs typeface="Gill Sans MT"/>
              </a:rPr>
              <a:t>learning  model.</a:t>
            </a:r>
            <a:endParaRPr sz="2100">
              <a:latin typeface="Gill Sans MT"/>
              <a:cs typeface="Gill Sans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9906" y="3206832"/>
            <a:ext cx="2548625" cy="410862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2124" y="1849644"/>
            <a:ext cx="85724" cy="85724"/>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9606209" y="1690926"/>
            <a:ext cx="7442200" cy="360680"/>
          </a:xfrm>
          <a:prstGeom prst="rect">
            <a:avLst/>
          </a:prstGeom>
        </p:spPr>
        <p:txBody>
          <a:bodyPr vert="horz" wrap="square" lIns="0" tIns="12700" rIns="0" bIns="0" rtlCol="0">
            <a:spAutoFit/>
          </a:bodyPr>
          <a:lstStyle/>
          <a:p>
            <a:pPr marL="12700">
              <a:lnSpc>
                <a:spcPct val="100000"/>
              </a:lnSpc>
              <a:spcBef>
                <a:spcPts val="100"/>
              </a:spcBef>
            </a:pPr>
            <a:r>
              <a:rPr sz="2200" b="0" spc="60" dirty="0">
                <a:solidFill>
                  <a:srgbClr val="0F0F0F"/>
                </a:solidFill>
                <a:latin typeface="Gill Sans MT"/>
                <a:cs typeface="Gill Sans MT"/>
              </a:rPr>
              <a:t>The </a:t>
            </a:r>
            <a:r>
              <a:rPr sz="2200" b="0" spc="150" dirty="0">
                <a:solidFill>
                  <a:srgbClr val="0F0F0F"/>
                </a:solidFill>
                <a:latin typeface="Gill Sans MT"/>
                <a:cs typeface="Gill Sans MT"/>
              </a:rPr>
              <a:t>goal </a:t>
            </a:r>
            <a:r>
              <a:rPr sz="2200" b="0" spc="114" dirty="0">
                <a:solidFill>
                  <a:srgbClr val="0F0F0F"/>
                </a:solidFill>
                <a:latin typeface="Gill Sans MT"/>
                <a:cs typeface="Gill Sans MT"/>
              </a:rPr>
              <a:t>of </a:t>
            </a:r>
            <a:r>
              <a:rPr sz="2200" b="0" spc="100" dirty="0">
                <a:solidFill>
                  <a:srgbClr val="0F0F0F"/>
                </a:solidFill>
                <a:latin typeface="Gill Sans MT"/>
                <a:cs typeface="Gill Sans MT"/>
              </a:rPr>
              <a:t>this </a:t>
            </a:r>
            <a:r>
              <a:rPr sz="2200" b="0" spc="40" dirty="0">
                <a:solidFill>
                  <a:srgbClr val="0F0F0F"/>
                </a:solidFill>
                <a:latin typeface="Gill Sans MT"/>
                <a:cs typeface="Gill Sans MT"/>
              </a:rPr>
              <a:t>project </a:t>
            </a:r>
            <a:r>
              <a:rPr sz="2200" b="0" spc="160" dirty="0">
                <a:solidFill>
                  <a:srgbClr val="0F0F0F"/>
                </a:solidFill>
                <a:latin typeface="Gill Sans MT"/>
                <a:cs typeface="Gill Sans MT"/>
              </a:rPr>
              <a:t>is </a:t>
            </a:r>
            <a:r>
              <a:rPr sz="2200" b="0" spc="5" dirty="0">
                <a:solidFill>
                  <a:srgbClr val="0F0F0F"/>
                </a:solidFill>
                <a:latin typeface="Gill Sans MT"/>
                <a:cs typeface="Gill Sans MT"/>
              </a:rPr>
              <a:t>to </a:t>
            </a:r>
            <a:r>
              <a:rPr sz="2200" b="0" spc="55" dirty="0">
                <a:solidFill>
                  <a:srgbClr val="0F0F0F"/>
                </a:solidFill>
                <a:latin typeface="Gill Sans MT"/>
                <a:cs typeface="Gill Sans MT"/>
              </a:rPr>
              <a:t>predict </a:t>
            </a:r>
            <a:r>
              <a:rPr sz="2200" b="0" spc="135" dirty="0">
                <a:solidFill>
                  <a:srgbClr val="0F0F0F"/>
                </a:solidFill>
                <a:latin typeface="Gill Sans MT"/>
                <a:cs typeface="Gill Sans MT"/>
              </a:rPr>
              <a:t>upcoming</a:t>
            </a:r>
            <a:r>
              <a:rPr sz="2200" b="0" spc="565" dirty="0">
                <a:solidFill>
                  <a:srgbClr val="0F0F0F"/>
                </a:solidFill>
                <a:latin typeface="Gill Sans MT"/>
                <a:cs typeface="Gill Sans MT"/>
              </a:rPr>
              <a:t> </a:t>
            </a:r>
            <a:r>
              <a:rPr sz="2200" b="0" spc="-25" dirty="0">
                <a:solidFill>
                  <a:srgbClr val="0F0F0F"/>
                </a:solidFill>
                <a:latin typeface="Gill Sans MT"/>
                <a:cs typeface="Gill Sans MT"/>
              </a:rPr>
              <a:t>NBA </a:t>
            </a:r>
            <a:r>
              <a:rPr sz="2200" b="0" spc="215" dirty="0">
                <a:solidFill>
                  <a:srgbClr val="0F0F0F"/>
                </a:solidFill>
                <a:latin typeface="Gill Sans MT"/>
                <a:cs typeface="Gill Sans MT"/>
              </a:rPr>
              <a:t>game</a:t>
            </a:r>
            <a:endParaRPr sz="2200">
              <a:latin typeface="Gill Sans MT"/>
              <a:cs typeface="Gill Sans MT"/>
            </a:endParaRPr>
          </a:p>
        </p:txBody>
      </p:sp>
      <p:sp>
        <p:nvSpPr>
          <p:cNvPr id="5" name="object 5"/>
          <p:cNvSpPr/>
          <p:nvPr/>
        </p:nvSpPr>
        <p:spPr>
          <a:xfrm>
            <a:off x="9382124" y="6231144"/>
            <a:ext cx="85724" cy="85724"/>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9606209" y="2026168"/>
            <a:ext cx="7444105" cy="5721350"/>
          </a:xfrm>
          <a:prstGeom prst="rect">
            <a:avLst/>
          </a:prstGeom>
        </p:spPr>
        <p:txBody>
          <a:bodyPr vert="horz" wrap="square" lIns="0" tIns="12700" rIns="0" bIns="0" rtlCol="0">
            <a:spAutoFit/>
          </a:bodyPr>
          <a:lstStyle/>
          <a:p>
            <a:pPr marL="12700" marR="5080" algn="just">
              <a:lnSpc>
                <a:spcPct val="130700"/>
              </a:lnSpc>
              <a:spcBef>
                <a:spcPts val="100"/>
              </a:spcBef>
            </a:pPr>
            <a:r>
              <a:rPr sz="2200" spc="60" dirty="0">
                <a:solidFill>
                  <a:srgbClr val="0F0F0F"/>
                </a:solidFill>
                <a:latin typeface="Gill Sans MT"/>
                <a:cs typeface="Gill Sans MT"/>
              </a:rPr>
              <a:t>result </a:t>
            </a:r>
            <a:r>
              <a:rPr sz="2200" spc="175" dirty="0">
                <a:solidFill>
                  <a:srgbClr val="0F0F0F"/>
                </a:solidFill>
                <a:latin typeface="Gill Sans MT"/>
                <a:cs typeface="Gill Sans MT"/>
              </a:rPr>
              <a:t>based </a:t>
            </a:r>
            <a:r>
              <a:rPr sz="2200" spc="65" dirty="0">
                <a:solidFill>
                  <a:srgbClr val="0F0F0F"/>
                </a:solidFill>
                <a:latin typeface="Gill Sans MT"/>
                <a:cs typeface="Gill Sans MT"/>
              </a:rPr>
              <a:t>on </a:t>
            </a:r>
            <a:r>
              <a:rPr sz="2200" spc="135" dirty="0">
                <a:solidFill>
                  <a:srgbClr val="0F0F0F"/>
                </a:solidFill>
                <a:latin typeface="Gill Sans MT"/>
                <a:cs typeface="Gill Sans MT"/>
              </a:rPr>
              <a:t>team </a:t>
            </a:r>
            <a:r>
              <a:rPr sz="2200" spc="150" dirty="0">
                <a:solidFill>
                  <a:srgbClr val="0F0F0F"/>
                </a:solidFill>
                <a:latin typeface="Gill Sans MT"/>
                <a:cs typeface="Gill Sans MT"/>
              </a:rPr>
              <a:t>stats </a:t>
            </a:r>
            <a:r>
              <a:rPr sz="2200" spc="155" dirty="0">
                <a:solidFill>
                  <a:srgbClr val="0F0F0F"/>
                </a:solidFill>
                <a:latin typeface="Gill Sans MT"/>
                <a:cs typeface="Gill Sans MT"/>
              </a:rPr>
              <a:t>and </a:t>
            </a:r>
            <a:r>
              <a:rPr sz="2200" spc="-20" dirty="0">
                <a:solidFill>
                  <a:srgbClr val="0F0F0F"/>
                </a:solidFill>
                <a:latin typeface="Gill Sans MT"/>
                <a:cs typeface="Gill Sans MT"/>
              </a:rPr>
              <a:t>ELO </a:t>
            </a:r>
            <a:r>
              <a:rPr sz="2200" spc="130" dirty="0">
                <a:solidFill>
                  <a:srgbClr val="0F0F0F"/>
                </a:solidFill>
                <a:latin typeface="Gill Sans MT"/>
                <a:cs typeface="Gill Sans MT"/>
              </a:rPr>
              <a:t>Ratings. </a:t>
            </a:r>
            <a:r>
              <a:rPr sz="2200" spc="-95" dirty="0">
                <a:solidFill>
                  <a:srgbClr val="0F0F0F"/>
                </a:solidFill>
                <a:latin typeface="Gill Sans MT"/>
                <a:cs typeface="Gill Sans MT"/>
              </a:rPr>
              <a:t>On </a:t>
            </a:r>
            <a:r>
              <a:rPr sz="2200" spc="0" dirty="0">
                <a:solidFill>
                  <a:srgbClr val="0F0F0F"/>
                </a:solidFill>
                <a:latin typeface="Gill Sans MT"/>
                <a:cs typeface="Gill Sans MT"/>
              </a:rPr>
              <a:t>our  </a:t>
            </a:r>
            <a:r>
              <a:rPr sz="2200" spc="90" dirty="0">
                <a:solidFill>
                  <a:srgbClr val="0F0F0F"/>
                </a:solidFill>
                <a:latin typeface="Gill Sans MT"/>
                <a:cs typeface="Gill Sans MT"/>
              </a:rPr>
              <a:t>research </a:t>
            </a:r>
            <a:r>
              <a:rPr sz="2200" spc="80" dirty="0">
                <a:solidFill>
                  <a:srgbClr val="0F0F0F"/>
                </a:solidFill>
                <a:latin typeface="Gill Sans MT"/>
                <a:cs typeface="Gill Sans MT"/>
              </a:rPr>
              <a:t>we </a:t>
            </a:r>
            <a:r>
              <a:rPr sz="2200" spc="110" dirty="0">
                <a:solidFill>
                  <a:srgbClr val="0F0F0F"/>
                </a:solidFill>
                <a:latin typeface="Gill Sans MT"/>
                <a:cs typeface="Gill Sans MT"/>
              </a:rPr>
              <a:t>found </a:t>
            </a:r>
            <a:r>
              <a:rPr sz="2200" spc="75" dirty="0">
                <a:solidFill>
                  <a:srgbClr val="0F0F0F"/>
                </a:solidFill>
                <a:latin typeface="Gill Sans MT"/>
                <a:cs typeface="Gill Sans MT"/>
              </a:rPr>
              <a:t>that </a:t>
            </a:r>
            <a:r>
              <a:rPr sz="2200" spc="60" dirty="0">
                <a:solidFill>
                  <a:srgbClr val="0F0F0F"/>
                </a:solidFill>
                <a:latin typeface="Gill Sans MT"/>
                <a:cs typeface="Gill Sans MT"/>
              </a:rPr>
              <a:t>the </a:t>
            </a:r>
            <a:r>
              <a:rPr sz="2200" spc="100" dirty="0">
                <a:solidFill>
                  <a:srgbClr val="0F0F0F"/>
                </a:solidFill>
                <a:latin typeface="Gill Sans MT"/>
                <a:cs typeface="Gill Sans MT"/>
              </a:rPr>
              <a:t>already </a:t>
            </a:r>
            <a:r>
              <a:rPr sz="2200" spc="55" dirty="0">
                <a:solidFill>
                  <a:srgbClr val="0F0F0F"/>
                </a:solidFill>
                <a:latin typeface="Gill Sans MT"/>
                <a:cs typeface="Gill Sans MT"/>
              </a:rPr>
              <a:t>built </a:t>
            </a:r>
            <a:r>
              <a:rPr sz="2200" spc="80" dirty="0">
                <a:solidFill>
                  <a:srgbClr val="0F0F0F"/>
                </a:solidFill>
                <a:latin typeface="Gill Sans MT"/>
                <a:cs typeface="Gill Sans MT"/>
              </a:rPr>
              <a:t>predicting </a:t>
            </a:r>
            <a:r>
              <a:rPr sz="2200" spc="130" dirty="0">
                <a:solidFill>
                  <a:srgbClr val="0F0F0F"/>
                </a:solidFill>
                <a:latin typeface="Gill Sans MT"/>
                <a:cs typeface="Gill Sans MT"/>
              </a:rPr>
              <a:t>models  </a:t>
            </a:r>
            <a:r>
              <a:rPr sz="2200" spc="30" dirty="0">
                <a:solidFill>
                  <a:srgbClr val="0F0F0F"/>
                </a:solidFill>
                <a:latin typeface="Gill Sans MT"/>
                <a:cs typeface="Gill Sans MT"/>
              </a:rPr>
              <a:t>were</a:t>
            </a:r>
            <a:r>
              <a:rPr sz="2200" spc="-45" dirty="0">
                <a:solidFill>
                  <a:srgbClr val="0F0F0F"/>
                </a:solidFill>
                <a:latin typeface="Gill Sans MT"/>
                <a:cs typeface="Gill Sans MT"/>
              </a:rPr>
              <a:t> </a:t>
            </a:r>
            <a:r>
              <a:rPr sz="2200" spc="160" dirty="0">
                <a:solidFill>
                  <a:srgbClr val="0F0F0F"/>
                </a:solidFill>
                <a:latin typeface="Gill Sans MT"/>
                <a:cs typeface="Gill Sans MT"/>
              </a:rPr>
              <a:t>using</a:t>
            </a:r>
            <a:r>
              <a:rPr sz="2200" spc="-45" dirty="0">
                <a:solidFill>
                  <a:srgbClr val="0F0F0F"/>
                </a:solidFill>
                <a:latin typeface="Gill Sans MT"/>
                <a:cs typeface="Gill Sans MT"/>
              </a:rPr>
              <a:t> </a:t>
            </a:r>
            <a:r>
              <a:rPr sz="2200" spc="75" dirty="0">
                <a:solidFill>
                  <a:srgbClr val="0F0F0F"/>
                </a:solidFill>
                <a:latin typeface="Gill Sans MT"/>
                <a:cs typeface="Gill Sans MT"/>
              </a:rPr>
              <a:t>different</a:t>
            </a:r>
            <a:r>
              <a:rPr sz="2200" spc="-45" dirty="0">
                <a:solidFill>
                  <a:srgbClr val="0F0F0F"/>
                </a:solidFill>
                <a:latin typeface="Gill Sans MT"/>
                <a:cs typeface="Gill Sans MT"/>
              </a:rPr>
              <a:t> </a:t>
            </a:r>
            <a:r>
              <a:rPr sz="2200" spc="110" dirty="0">
                <a:solidFill>
                  <a:srgbClr val="0F0F0F"/>
                </a:solidFill>
                <a:latin typeface="Gill Sans MT"/>
                <a:cs typeface="Gill Sans MT"/>
              </a:rPr>
              <a:t>features</a:t>
            </a:r>
            <a:r>
              <a:rPr sz="2200" spc="-45" dirty="0">
                <a:solidFill>
                  <a:srgbClr val="0F0F0F"/>
                </a:solidFill>
                <a:latin typeface="Gill Sans MT"/>
                <a:cs typeface="Gill Sans MT"/>
              </a:rPr>
              <a:t> </a:t>
            </a:r>
            <a:r>
              <a:rPr sz="2200" spc="60" dirty="0">
                <a:solidFill>
                  <a:srgbClr val="0F0F0F"/>
                </a:solidFill>
                <a:latin typeface="Gill Sans MT"/>
                <a:cs typeface="Gill Sans MT"/>
              </a:rPr>
              <a:t>like</a:t>
            </a:r>
            <a:r>
              <a:rPr sz="2200" spc="-45" dirty="0">
                <a:solidFill>
                  <a:srgbClr val="0F0F0F"/>
                </a:solidFill>
                <a:latin typeface="Gill Sans MT"/>
                <a:cs typeface="Gill Sans MT"/>
              </a:rPr>
              <a:t> </a:t>
            </a:r>
            <a:r>
              <a:rPr sz="2200" spc="-15" dirty="0">
                <a:solidFill>
                  <a:srgbClr val="0F0F0F"/>
                </a:solidFill>
                <a:latin typeface="Gill Sans MT"/>
                <a:cs typeface="Gill Sans MT"/>
              </a:rPr>
              <a:t>FGA,</a:t>
            </a:r>
            <a:r>
              <a:rPr sz="2200" spc="-45" dirty="0">
                <a:solidFill>
                  <a:srgbClr val="0F0F0F"/>
                </a:solidFill>
                <a:latin typeface="Gill Sans MT"/>
                <a:cs typeface="Gill Sans MT"/>
              </a:rPr>
              <a:t> </a:t>
            </a:r>
            <a:r>
              <a:rPr sz="2200" spc="40" dirty="0">
                <a:solidFill>
                  <a:srgbClr val="0F0F0F"/>
                </a:solidFill>
                <a:latin typeface="Gill Sans MT"/>
                <a:cs typeface="Gill Sans MT"/>
              </a:rPr>
              <a:t>FGM,</a:t>
            </a:r>
            <a:r>
              <a:rPr sz="2200" spc="-45" dirty="0">
                <a:solidFill>
                  <a:srgbClr val="0F0F0F"/>
                </a:solidFill>
                <a:latin typeface="Gill Sans MT"/>
                <a:cs typeface="Gill Sans MT"/>
              </a:rPr>
              <a:t> </a:t>
            </a:r>
            <a:r>
              <a:rPr sz="2200" spc="80" dirty="0">
                <a:solidFill>
                  <a:srgbClr val="0F0F0F"/>
                </a:solidFill>
                <a:latin typeface="Gill Sans MT"/>
                <a:cs typeface="Gill Sans MT"/>
              </a:rPr>
              <a:t>3ptPct,</a:t>
            </a:r>
            <a:r>
              <a:rPr sz="2200" spc="-45" dirty="0">
                <a:solidFill>
                  <a:srgbClr val="0F0F0F"/>
                </a:solidFill>
                <a:latin typeface="Gill Sans MT"/>
                <a:cs typeface="Gill Sans MT"/>
              </a:rPr>
              <a:t> </a:t>
            </a:r>
            <a:r>
              <a:rPr sz="2200" spc="75" dirty="0">
                <a:solidFill>
                  <a:srgbClr val="0F0F0F"/>
                </a:solidFill>
                <a:latin typeface="Gill Sans MT"/>
                <a:cs typeface="Gill Sans MT"/>
              </a:rPr>
              <a:t>3pA</a:t>
            </a:r>
            <a:r>
              <a:rPr sz="2200" spc="-45" dirty="0">
                <a:solidFill>
                  <a:srgbClr val="0F0F0F"/>
                </a:solidFill>
                <a:latin typeface="Gill Sans MT"/>
                <a:cs typeface="Gill Sans MT"/>
              </a:rPr>
              <a:t> </a:t>
            </a:r>
            <a:r>
              <a:rPr sz="2200" spc="85" dirty="0">
                <a:solidFill>
                  <a:srgbClr val="0F0F0F"/>
                </a:solidFill>
                <a:latin typeface="Gill Sans MT"/>
                <a:cs typeface="Gill Sans MT"/>
              </a:rPr>
              <a:t>etc  </a:t>
            </a:r>
            <a:r>
              <a:rPr sz="2200" spc="15" dirty="0">
                <a:solidFill>
                  <a:srgbClr val="0F0F0F"/>
                </a:solidFill>
                <a:latin typeface="Gill Sans MT"/>
                <a:cs typeface="Gill Sans MT"/>
              </a:rPr>
              <a:t>(other </a:t>
            </a:r>
            <a:r>
              <a:rPr sz="2200" spc="105" dirty="0">
                <a:solidFill>
                  <a:srgbClr val="0F0F0F"/>
                </a:solidFill>
                <a:latin typeface="Gill Sans MT"/>
                <a:cs typeface="Gill Sans MT"/>
              </a:rPr>
              <a:t>than </a:t>
            </a:r>
            <a:r>
              <a:rPr sz="2200" spc="75" dirty="0">
                <a:solidFill>
                  <a:srgbClr val="0F0F0F"/>
                </a:solidFill>
                <a:latin typeface="Gill Sans MT"/>
                <a:cs typeface="Gill Sans MT"/>
              </a:rPr>
              <a:t>Elo </a:t>
            </a:r>
            <a:r>
              <a:rPr sz="2200" spc="85" dirty="0">
                <a:solidFill>
                  <a:srgbClr val="0F0F0F"/>
                </a:solidFill>
                <a:latin typeface="Gill Sans MT"/>
                <a:cs typeface="Gill Sans MT"/>
              </a:rPr>
              <a:t>rating </a:t>
            </a:r>
            <a:r>
              <a:rPr sz="2200" spc="155" dirty="0">
                <a:solidFill>
                  <a:srgbClr val="0F0F0F"/>
                </a:solidFill>
                <a:latin typeface="Gill Sans MT"/>
                <a:cs typeface="Gill Sans MT"/>
              </a:rPr>
              <a:t>and </a:t>
            </a:r>
            <a:r>
              <a:rPr sz="2200" spc="50" dirty="0">
                <a:solidFill>
                  <a:srgbClr val="0F0F0F"/>
                </a:solidFill>
                <a:latin typeface="Gill Sans MT"/>
                <a:cs typeface="Gill Sans MT"/>
              </a:rPr>
              <a:t>recent </a:t>
            </a:r>
            <a:r>
              <a:rPr sz="2200" spc="135" dirty="0">
                <a:solidFill>
                  <a:srgbClr val="0F0F0F"/>
                </a:solidFill>
                <a:latin typeface="Gill Sans MT"/>
                <a:cs typeface="Gill Sans MT"/>
              </a:rPr>
              <a:t>team </a:t>
            </a:r>
            <a:r>
              <a:rPr sz="2200" spc="105" dirty="0">
                <a:solidFill>
                  <a:srgbClr val="0F0F0F"/>
                </a:solidFill>
                <a:latin typeface="Gill Sans MT"/>
                <a:cs typeface="Gill Sans MT"/>
              </a:rPr>
              <a:t>performances) </a:t>
            </a:r>
            <a:r>
              <a:rPr sz="2200" spc="135" dirty="0">
                <a:solidFill>
                  <a:srgbClr val="0F0F0F"/>
                </a:solidFill>
                <a:latin typeface="Gill Sans MT"/>
                <a:cs typeface="Gill Sans MT"/>
              </a:rPr>
              <a:t>have  </a:t>
            </a:r>
            <a:r>
              <a:rPr sz="2200" spc="50" dirty="0">
                <a:solidFill>
                  <a:srgbClr val="0F0F0F"/>
                </a:solidFill>
                <a:latin typeface="Gill Sans MT"/>
                <a:cs typeface="Gill Sans MT"/>
              </a:rPr>
              <a:t>low </a:t>
            </a:r>
            <a:r>
              <a:rPr sz="2200" spc="125" dirty="0">
                <a:solidFill>
                  <a:srgbClr val="0F0F0F"/>
                </a:solidFill>
                <a:latin typeface="Gill Sans MT"/>
                <a:cs typeface="Gill Sans MT"/>
              </a:rPr>
              <a:t>accuracy. </a:t>
            </a:r>
            <a:r>
              <a:rPr sz="2200" spc="160" dirty="0">
                <a:solidFill>
                  <a:srgbClr val="0F0F0F"/>
                </a:solidFill>
                <a:latin typeface="Gill Sans MT"/>
                <a:cs typeface="Gill Sans MT"/>
              </a:rPr>
              <a:t>So </a:t>
            </a:r>
            <a:r>
              <a:rPr sz="2200" spc="80" dirty="0">
                <a:solidFill>
                  <a:srgbClr val="0F0F0F"/>
                </a:solidFill>
                <a:latin typeface="Gill Sans MT"/>
                <a:cs typeface="Gill Sans MT"/>
              </a:rPr>
              <a:t>we </a:t>
            </a:r>
            <a:r>
              <a:rPr sz="2200" spc="75" dirty="0">
                <a:solidFill>
                  <a:srgbClr val="0F0F0F"/>
                </a:solidFill>
                <a:latin typeface="Gill Sans MT"/>
                <a:cs typeface="Gill Sans MT"/>
              </a:rPr>
              <a:t>are </a:t>
            </a:r>
            <a:r>
              <a:rPr sz="2200" spc="80" dirty="0">
                <a:solidFill>
                  <a:srgbClr val="0F0F0F"/>
                </a:solidFill>
                <a:latin typeface="Gill Sans MT"/>
                <a:cs typeface="Gill Sans MT"/>
              </a:rPr>
              <a:t>looking </a:t>
            </a:r>
            <a:r>
              <a:rPr sz="2200" spc="5" dirty="0">
                <a:solidFill>
                  <a:srgbClr val="0F0F0F"/>
                </a:solidFill>
                <a:latin typeface="Gill Sans MT"/>
                <a:cs typeface="Gill Sans MT"/>
              </a:rPr>
              <a:t>to </a:t>
            </a:r>
            <a:r>
              <a:rPr sz="2200" spc="85" dirty="0">
                <a:solidFill>
                  <a:srgbClr val="0F0F0F"/>
                </a:solidFill>
                <a:latin typeface="Gill Sans MT"/>
                <a:cs typeface="Gill Sans MT"/>
              </a:rPr>
              <a:t>develop </a:t>
            </a:r>
            <a:r>
              <a:rPr sz="2200" spc="250" dirty="0">
                <a:solidFill>
                  <a:srgbClr val="0F0F0F"/>
                </a:solidFill>
                <a:latin typeface="Gill Sans MT"/>
                <a:cs typeface="Gill Sans MT"/>
              </a:rPr>
              <a:t>a </a:t>
            </a:r>
            <a:r>
              <a:rPr sz="2200" spc="100" dirty="0">
                <a:solidFill>
                  <a:srgbClr val="0F0F0F"/>
                </a:solidFill>
                <a:latin typeface="Gill Sans MT"/>
                <a:cs typeface="Gill Sans MT"/>
              </a:rPr>
              <a:t>model </a:t>
            </a:r>
            <a:r>
              <a:rPr sz="2200" spc="75" dirty="0">
                <a:solidFill>
                  <a:srgbClr val="0F0F0F"/>
                </a:solidFill>
                <a:latin typeface="Gill Sans MT"/>
                <a:cs typeface="Gill Sans MT"/>
              </a:rPr>
              <a:t>that  </a:t>
            </a:r>
            <a:r>
              <a:rPr sz="2200" spc="150" dirty="0">
                <a:solidFill>
                  <a:srgbClr val="0F0F0F"/>
                </a:solidFill>
                <a:latin typeface="Gill Sans MT"/>
                <a:cs typeface="Gill Sans MT"/>
              </a:rPr>
              <a:t>used </a:t>
            </a:r>
            <a:r>
              <a:rPr sz="2200" spc="-20" dirty="0">
                <a:solidFill>
                  <a:srgbClr val="0F0F0F"/>
                </a:solidFill>
                <a:latin typeface="Gill Sans MT"/>
                <a:cs typeface="Gill Sans MT"/>
              </a:rPr>
              <a:t>ELO </a:t>
            </a:r>
            <a:r>
              <a:rPr sz="2200" spc="110" dirty="0">
                <a:solidFill>
                  <a:srgbClr val="0F0F0F"/>
                </a:solidFill>
                <a:latin typeface="Gill Sans MT"/>
                <a:cs typeface="Gill Sans MT"/>
              </a:rPr>
              <a:t>ratings </a:t>
            </a:r>
            <a:r>
              <a:rPr sz="2200" spc="265" dirty="0">
                <a:solidFill>
                  <a:srgbClr val="0F0F0F"/>
                </a:solidFill>
                <a:latin typeface="Gill Sans MT"/>
                <a:cs typeface="Gill Sans MT"/>
              </a:rPr>
              <a:t>as </a:t>
            </a:r>
            <a:r>
              <a:rPr sz="2200" spc="60" dirty="0">
                <a:solidFill>
                  <a:srgbClr val="0F0F0F"/>
                </a:solidFill>
                <a:latin typeface="Gill Sans MT"/>
                <a:cs typeface="Gill Sans MT"/>
              </a:rPr>
              <a:t>well </a:t>
            </a:r>
            <a:r>
              <a:rPr sz="2200" spc="265" dirty="0">
                <a:solidFill>
                  <a:srgbClr val="0F0F0F"/>
                </a:solidFill>
                <a:latin typeface="Gill Sans MT"/>
                <a:cs typeface="Gill Sans MT"/>
              </a:rPr>
              <a:t>as </a:t>
            </a:r>
            <a:r>
              <a:rPr sz="2200" spc="15" dirty="0">
                <a:solidFill>
                  <a:srgbClr val="0F0F0F"/>
                </a:solidFill>
                <a:latin typeface="Gill Sans MT"/>
                <a:cs typeface="Gill Sans MT"/>
              </a:rPr>
              <a:t>other </a:t>
            </a:r>
            <a:r>
              <a:rPr sz="2200" spc="110" dirty="0">
                <a:solidFill>
                  <a:srgbClr val="0F0F0F"/>
                </a:solidFill>
                <a:latin typeface="Gill Sans MT"/>
                <a:cs typeface="Gill Sans MT"/>
              </a:rPr>
              <a:t>features </a:t>
            </a:r>
            <a:r>
              <a:rPr sz="2200" spc="5" dirty="0">
                <a:solidFill>
                  <a:srgbClr val="0F0F0F"/>
                </a:solidFill>
                <a:latin typeface="Gill Sans MT"/>
                <a:cs typeface="Gill Sans MT"/>
              </a:rPr>
              <a:t>to </a:t>
            </a:r>
            <a:r>
              <a:rPr sz="2200" spc="55" dirty="0">
                <a:solidFill>
                  <a:srgbClr val="0F0F0F"/>
                </a:solidFill>
                <a:latin typeface="Gill Sans MT"/>
                <a:cs typeface="Gill Sans MT"/>
              </a:rPr>
              <a:t>predict </a:t>
            </a:r>
            <a:r>
              <a:rPr sz="2200" spc="60" dirty="0">
                <a:solidFill>
                  <a:srgbClr val="0F0F0F"/>
                </a:solidFill>
                <a:latin typeface="Gill Sans MT"/>
                <a:cs typeface="Gill Sans MT"/>
              </a:rPr>
              <a:t>the  </a:t>
            </a:r>
            <a:r>
              <a:rPr sz="2200" spc="215" dirty="0">
                <a:solidFill>
                  <a:srgbClr val="0F0F0F"/>
                </a:solidFill>
                <a:latin typeface="Gill Sans MT"/>
                <a:cs typeface="Gill Sans MT"/>
              </a:rPr>
              <a:t>game</a:t>
            </a:r>
            <a:r>
              <a:rPr sz="2200" spc="-70" dirty="0">
                <a:solidFill>
                  <a:srgbClr val="0F0F0F"/>
                </a:solidFill>
                <a:latin typeface="Gill Sans MT"/>
                <a:cs typeface="Gill Sans MT"/>
              </a:rPr>
              <a:t> </a:t>
            </a:r>
            <a:r>
              <a:rPr sz="2200" spc="90" dirty="0">
                <a:solidFill>
                  <a:srgbClr val="0F0F0F"/>
                </a:solidFill>
                <a:latin typeface="Gill Sans MT"/>
                <a:cs typeface="Gill Sans MT"/>
              </a:rPr>
              <a:t>outcome</a:t>
            </a:r>
            <a:r>
              <a:rPr sz="2200" spc="-70" dirty="0">
                <a:solidFill>
                  <a:srgbClr val="0F0F0F"/>
                </a:solidFill>
                <a:latin typeface="Gill Sans MT"/>
                <a:cs typeface="Gill Sans MT"/>
              </a:rPr>
              <a:t> </a:t>
            </a:r>
            <a:r>
              <a:rPr sz="2200" spc="265" dirty="0">
                <a:solidFill>
                  <a:srgbClr val="0F0F0F"/>
                </a:solidFill>
                <a:latin typeface="Gill Sans MT"/>
                <a:cs typeface="Gill Sans MT"/>
              </a:rPr>
              <a:t>as</a:t>
            </a:r>
            <a:r>
              <a:rPr sz="2200" spc="-70" dirty="0">
                <a:solidFill>
                  <a:srgbClr val="0F0F0F"/>
                </a:solidFill>
                <a:latin typeface="Gill Sans MT"/>
                <a:cs typeface="Gill Sans MT"/>
              </a:rPr>
              <a:t> </a:t>
            </a:r>
            <a:r>
              <a:rPr sz="2200" spc="60" dirty="0">
                <a:solidFill>
                  <a:srgbClr val="0F0F0F"/>
                </a:solidFill>
                <a:latin typeface="Gill Sans MT"/>
                <a:cs typeface="Gill Sans MT"/>
              </a:rPr>
              <a:t>the</a:t>
            </a:r>
            <a:r>
              <a:rPr sz="2200" spc="-70" dirty="0">
                <a:solidFill>
                  <a:srgbClr val="0F0F0F"/>
                </a:solidFill>
                <a:latin typeface="Gill Sans MT"/>
                <a:cs typeface="Gill Sans MT"/>
              </a:rPr>
              <a:t> </a:t>
            </a:r>
            <a:r>
              <a:rPr sz="2200" spc="75" dirty="0">
                <a:solidFill>
                  <a:srgbClr val="0F0F0F"/>
                </a:solidFill>
                <a:latin typeface="Gill Sans MT"/>
                <a:cs typeface="Gill Sans MT"/>
              </a:rPr>
              <a:t>win</a:t>
            </a:r>
            <a:r>
              <a:rPr sz="2200" spc="-70" dirty="0">
                <a:solidFill>
                  <a:srgbClr val="0F0F0F"/>
                </a:solidFill>
                <a:latin typeface="Gill Sans MT"/>
                <a:cs typeface="Gill Sans MT"/>
              </a:rPr>
              <a:t> </a:t>
            </a:r>
            <a:r>
              <a:rPr sz="2200" spc="114" dirty="0">
                <a:solidFill>
                  <a:srgbClr val="0F0F0F"/>
                </a:solidFill>
                <a:latin typeface="Gill Sans MT"/>
                <a:cs typeface="Gill Sans MT"/>
              </a:rPr>
              <a:t>%</a:t>
            </a:r>
            <a:r>
              <a:rPr sz="2200" spc="-70" dirty="0">
                <a:solidFill>
                  <a:srgbClr val="0F0F0F"/>
                </a:solidFill>
                <a:latin typeface="Gill Sans MT"/>
                <a:cs typeface="Gill Sans MT"/>
              </a:rPr>
              <a:t> </a:t>
            </a:r>
            <a:r>
              <a:rPr sz="2200" spc="130" dirty="0">
                <a:solidFill>
                  <a:srgbClr val="0F0F0F"/>
                </a:solidFill>
                <a:latin typeface="Gill Sans MT"/>
                <a:cs typeface="Gill Sans MT"/>
              </a:rPr>
              <a:t>depends</a:t>
            </a:r>
            <a:r>
              <a:rPr sz="2200" spc="-70" dirty="0">
                <a:solidFill>
                  <a:srgbClr val="0F0F0F"/>
                </a:solidFill>
                <a:latin typeface="Gill Sans MT"/>
                <a:cs typeface="Gill Sans MT"/>
              </a:rPr>
              <a:t> </a:t>
            </a:r>
            <a:r>
              <a:rPr sz="2200" spc="65" dirty="0">
                <a:solidFill>
                  <a:srgbClr val="0F0F0F"/>
                </a:solidFill>
                <a:latin typeface="Gill Sans MT"/>
                <a:cs typeface="Gill Sans MT"/>
              </a:rPr>
              <a:t>on</a:t>
            </a:r>
            <a:r>
              <a:rPr sz="2200" spc="-70" dirty="0">
                <a:solidFill>
                  <a:srgbClr val="0F0F0F"/>
                </a:solidFill>
                <a:latin typeface="Gill Sans MT"/>
                <a:cs typeface="Gill Sans MT"/>
              </a:rPr>
              <a:t> </a:t>
            </a:r>
            <a:r>
              <a:rPr sz="2200" spc="60" dirty="0">
                <a:solidFill>
                  <a:srgbClr val="0F0F0F"/>
                </a:solidFill>
                <a:latin typeface="Gill Sans MT"/>
                <a:cs typeface="Gill Sans MT"/>
              </a:rPr>
              <a:t>the</a:t>
            </a:r>
            <a:r>
              <a:rPr sz="2200" spc="-70" dirty="0">
                <a:solidFill>
                  <a:srgbClr val="0F0F0F"/>
                </a:solidFill>
                <a:latin typeface="Gill Sans MT"/>
                <a:cs typeface="Gill Sans MT"/>
              </a:rPr>
              <a:t> </a:t>
            </a:r>
            <a:r>
              <a:rPr sz="2200" spc="90" dirty="0">
                <a:solidFill>
                  <a:srgbClr val="0F0F0F"/>
                </a:solidFill>
                <a:latin typeface="Gill Sans MT"/>
                <a:cs typeface="Gill Sans MT"/>
              </a:rPr>
              <a:t>individual</a:t>
            </a:r>
            <a:r>
              <a:rPr sz="2200" spc="-70" dirty="0">
                <a:solidFill>
                  <a:srgbClr val="0F0F0F"/>
                </a:solidFill>
                <a:latin typeface="Gill Sans MT"/>
                <a:cs typeface="Gill Sans MT"/>
              </a:rPr>
              <a:t> </a:t>
            </a:r>
            <a:r>
              <a:rPr sz="2200" spc="135" dirty="0">
                <a:solidFill>
                  <a:srgbClr val="0F0F0F"/>
                </a:solidFill>
                <a:latin typeface="Gill Sans MT"/>
                <a:cs typeface="Gill Sans MT"/>
              </a:rPr>
              <a:t>team  </a:t>
            </a:r>
            <a:r>
              <a:rPr sz="2200" spc="100" dirty="0">
                <a:solidFill>
                  <a:srgbClr val="0F0F0F"/>
                </a:solidFill>
                <a:latin typeface="Gill Sans MT"/>
                <a:cs typeface="Gill Sans MT"/>
              </a:rPr>
              <a:t>performance </a:t>
            </a:r>
            <a:r>
              <a:rPr sz="2200" spc="265" dirty="0">
                <a:solidFill>
                  <a:srgbClr val="0F0F0F"/>
                </a:solidFill>
                <a:latin typeface="Gill Sans MT"/>
                <a:cs typeface="Gill Sans MT"/>
              </a:rPr>
              <a:t>as</a:t>
            </a:r>
            <a:r>
              <a:rPr sz="2200" spc="-245" dirty="0">
                <a:solidFill>
                  <a:srgbClr val="0F0F0F"/>
                </a:solidFill>
                <a:latin typeface="Gill Sans MT"/>
                <a:cs typeface="Gill Sans MT"/>
              </a:rPr>
              <a:t> </a:t>
            </a:r>
            <a:r>
              <a:rPr sz="2200" spc="65" dirty="0">
                <a:solidFill>
                  <a:srgbClr val="0F0F0F"/>
                </a:solidFill>
                <a:latin typeface="Gill Sans MT"/>
                <a:cs typeface="Gill Sans MT"/>
              </a:rPr>
              <a:t>well.</a:t>
            </a:r>
            <a:endParaRPr sz="2200">
              <a:latin typeface="Gill Sans MT"/>
              <a:cs typeface="Gill Sans MT"/>
            </a:endParaRPr>
          </a:p>
          <a:p>
            <a:pPr>
              <a:lnSpc>
                <a:spcPct val="100000"/>
              </a:lnSpc>
              <a:spcBef>
                <a:spcPts val="55"/>
              </a:spcBef>
            </a:pPr>
            <a:endParaRPr sz="2950">
              <a:latin typeface="Times New Roman"/>
              <a:cs typeface="Times New Roman"/>
            </a:endParaRPr>
          </a:p>
          <a:p>
            <a:pPr marL="12700" marR="12065" algn="just">
              <a:lnSpc>
                <a:spcPct val="130700"/>
              </a:lnSpc>
            </a:pPr>
            <a:r>
              <a:rPr sz="2200" spc="0" dirty="0">
                <a:solidFill>
                  <a:srgbClr val="0F0F0F"/>
                </a:solidFill>
                <a:latin typeface="Gill Sans MT"/>
                <a:cs typeface="Gill Sans MT"/>
              </a:rPr>
              <a:t>To </a:t>
            </a:r>
            <a:r>
              <a:rPr sz="2200" spc="110" dirty="0">
                <a:solidFill>
                  <a:srgbClr val="0F0F0F"/>
                </a:solidFill>
                <a:latin typeface="Gill Sans MT"/>
                <a:cs typeface="Gill Sans MT"/>
              </a:rPr>
              <a:t>compare </a:t>
            </a:r>
            <a:r>
              <a:rPr sz="2200" spc="60" dirty="0">
                <a:solidFill>
                  <a:srgbClr val="0F0F0F"/>
                </a:solidFill>
                <a:latin typeface="Gill Sans MT"/>
                <a:cs typeface="Gill Sans MT"/>
              </a:rPr>
              <a:t>the </a:t>
            </a:r>
            <a:r>
              <a:rPr sz="2200" spc="100" dirty="0">
                <a:solidFill>
                  <a:srgbClr val="0F0F0F"/>
                </a:solidFill>
                <a:latin typeface="Gill Sans MT"/>
                <a:cs typeface="Gill Sans MT"/>
              </a:rPr>
              <a:t>players </a:t>
            </a:r>
            <a:r>
              <a:rPr sz="2200" spc="55" dirty="0">
                <a:solidFill>
                  <a:srgbClr val="0F0F0F"/>
                </a:solidFill>
                <a:latin typeface="Gill Sans MT"/>
                <a:cs typeface="Gill Sans MT"/>
              </a:rPr>
              <a:t>more </a:t>
            </a:r>
            <a:r>
              <a:rPr sz="2200" spc="130" dirty="0">
                <a:solidFill>
                  <a:srgbClr val="0F0F0F"/>
                </a:solidFill>
                <a:latin typeface="Gill Sans MT"/>
                <a:cs typeface="Gill Sans MT"/>
              </a:rPr>
              <a:t>easily </a:t>
            </a:r>
            <a:r>
              <a:rPr sz="2200" spc="175" dirty="0">
                <a:solidFill>
                  <a:srgbClr val="0F0F0F"/>
                </a:solidFill>
                <a:latin typeface="Gill Sans MT"/>
                <a:cs typeface="Gill Sans MT"/>
              </a:rPr>
              <a:t>based </a:t>
            </a:r>
            <a:r>
              <a:rPr sz="2200" spc="65" dirty="0">
                <a:solidFill>
                  <a:srgbClr val="0F0F0F"/>
                </a:solidFill>
                <a:latin typeface="Gill Sans MT"/>
                <a:cs typeface="Gill Sans MT"/>
              </a:rPr>
              <a:t>on </a:t>
            </a:r>
            <a:r>
              <a:rPr sz="2200" spc="15" dirty="0">
                <a:solidFill>
                  <a:srgbClr val="0F0F0F"/>
                </a:solidFill>
                <a:latin typeface="Gill Sans MT"/>
                <a:cs typeface="Gill Sans MT"/>
              </a:rPr>
              <a:t>their </a:t>
            </a:r>
            <a:r>
              <a:rPr sz="2200" spc="155" dirty="0">
                <a:solidFill>
                  <a:srgbClr val="0F0F0F"/>
                </a:solidFill>
                <a:latin typeface="Gill Sans MT"/>
                <a:cs typeface="Gill Sans MT"/>
              </a:rPr>
              <a:t>past  </a:t>
            </a:r>
            <a:r>
              <a:rPr sz="2200" spc="110" dirty="0">
                <a:solidFill>
                  <a:srgbClr val="0F0F0F"/>
                </a:solidFill>
                <a:latin typeface="Gill Sans MT"/>
                <a:cs typeface="Gill Sans MT"/>
              </a:rPr>
              <a:t>performances </a:t>
            </a:r>
            <a:r>
              <a:rPr sz="2200" spc="80" dirty="0">
                <a:solidFill>
                  <a:srgbClr val="0F0F0F"/>
                </a:solidFill>
                <a:latin typeface="Gill Sans MT"/>
                <a:cs typeface="Gill Sans MT"/>
              </a:rPr>
              <a:t>we</a:t>
            </a:r>
            <a:r>
              <a:rPr sz="2200" spc="775" dirty="0">
                <a:solidFill>
                  <a:srgbClr val="0F0F0F"/>
                </a:solidFill>
                <a:latin typeface="Gill Sans MT"/>
                <a:cs typeface="Gill Sans MT"/>
              </a:rPr>
              <a:t> </a:t>
            </a:r>
            <a:r>
              <a:rPr sz="2200" spc="50" dirty="0">
                <a:solidFill>
                  <a:srgbClr val="0F0F0F"/>
                </a:solidFill>
                <a:latin typeface="Gill Sans MT"/>
                <a:cs typeface="Gill Sans MT"/>
              </a:rPr>
              <a:t>will </a:t>
            </a:r>
            <a:r>
              <a:rPr sz="2200" spc="160" dirty="0">
                <a:solidFill>
                  <a:srgbClr val="0F0F0F"/>
                </a:solidFill>
                <a:latin typeface="Gill Sans MT"/>
                <a:cs typeface="Gill Sans MT"/>
              </a:rPr>
              <a:t>use </a:t>
            </a:r>
            <a:r>
              <a:rPr sz="2200" spc="75" dirty="0">
                <a:solidFill>
                  <a:srgbClr val="0F0F0F"/>
                </a:solidFill>
                <a:latin typeface="Gill Sans MT"/>
                <a:cs typeface="Gill Sans MT"/>
              </a:rPr>
              <a:t>different </a:t>
            </a:r>
            <a:r>
              <a:rPr sz="2200" spc="150" dirty="0">
                <a:solidFill>
                  <a:srgbClr val="0F0F0F"/>
                </a:solidFill>
                <a:latin typeface="Gill Sans MT"/>
                <a:cs typeface="Gill Sans MT"/>
              </a:rPr>
              <a:t>data </a:t>
            </a:r>
            <a:r>
              <a:rPr sz="2200" spc="130" dirty="0">
                <a:solidFill>
                  <a:srgbClr val="0F0F0F"/>
                </a:solidFill>
                <a:latin typeface="Gill Sans MT"/>
                <a:cs typeface="Gill Sans MT"/>
              </a:rPr>
              <a:t>visualizing  </a:t>
            </a:r>
            <a:r>
              <a:rPr sz="2200" spc="110" dirty="0">
                <a:solidFill>
                  <a:srgbClr val="0F0F0F"/>
                </a:solidFill>
                <a:latin typeface="Gill Sans MT"/>
                <a:cs typeface="Gill Sans MT"/>
              </a:rPr>
              <a:t>techniques </a:t>
            </a:r>
            <a:r>
              <a:rPr sz="2200" spc="160" dirty="0">
                <a:solidFill>
                  <a:srgbClr val="0F0F0F"/>
                </a:solidFill>
                <a:latin typeface="Gill Sans MT"/>
                <a:cs typeface="Gill Sans MT"/>
              </a:rPr>
              <a:t>using </a:t>
            </a:r>
            <a:r>
              <a:rPr sz="2200" spc="125" dirty="0">
                <a:solidFill>
                  <a:srgbClr val="0F0F0F"/>
                </a:solidFill>
                <a:latin typeface="Gill Sans MT"/>
                <a:cs typeface="Gill Sans MT"/>
              </a:rPr>
              <a:t>tableau </a:t>
            </a:r>
            <a:r>
              <a:rPr sz="2200" spc="90" dirty="0">
                <a:solidFill>
                  <a:srgbClr val="0F0F0F"/>
                </a:solidFill>
                <a:latin typeface="Gill Sans MT"/>
                <a:cs typeface="Gill Sans MT"/>
              </a:rPr>
              <a:t>.By </a:t>
            </a:r>
            <a:r>
              <a:rPr sz="2200" spc="100" dirty="0">
                <a:solidFill>
                  <a:srgbClr val="0F0F0F"/>
                </a:solidFill>
                <a:latin typeface="Gill Sans MT"/>
                <a:cs typeface="Gill Sans MT"/>
              </a:rPr>
              <a:t>this </a:t>
            </a:r>
            <a:r>
              <a:rPr sz="2200" spc="80" dirty="0">
                <a:solidFill>
                  <a:srgbClr val="0F0F0F"/>
                </a:solidFill>
                <a:latin typeface="Gill Sans MT"/>
                <a:cs typeface="Gill Sans MT"/>
              </a:rPr>
              <a:t>we </a:t>
            </a:r>
            <a:r>
              <a:rPr sz="2200" spc="175" dirty="0">
                <a:solidFill>
                  <a:srgbClr val="0F0F0F"/>
                </a:solidFill>
                <a:latin typeface="Gill Sans MT"/>
                <a:cs typeface="Gill Sans MT"/>
              </a:rPr>
              <a:t>can </a:t>
            </a:r>
            <a:r>
              <a:rPr sz="2200" spc="35" dirty="0">
                <a:solidFill>
                  <a:srgbClr val="0F0F0F"/>
                </a:solidFill>
                <a:latin typeface="Gill Sans MT"/>
                <a:cs typeface="Gill Sans MT"/>
              </a:rPr>
              <a:t>sort </a:t>
            </a:r>
            <a:r>
              <a:rPr sz="2200" spc="-50" dirty="0">
                <a:solidFill>
                  <a:srgbClr val="0F0F0F"/>
                </a:solidFill>
                <a:latin typeface="Gill Sans MT"/>
                <a:cs typeface="Gill Sans MT"/>
              </a:rPr>
              <a:t>or </a:t>
            </a:r>
            <a:r>
              <a:rPr sz="2200" spc="35" dirty="0">
                <a:solidFill>
                  <a:srgbClr val="0F0F0F"/>
                </a:solidFill>
                <a:latin typeface="Gill Sans MT"/>
                <a:cs typeface="Gill Sans MT"/>
              </a:rPr>
              <a:t>filter  </a:t>
            </a:r>
            <a:r>
              <a:rPr sz="2200" spc="100" dirty="0">
                <a:solidFill>
                  <a:srgbClr val="0F0F0F"/>
                </a:solidFill>
                <a:latin typeface="Gill Sans MT"/>
                <a:cs typeface="Gill Sans MT"/>
              </a:rPr>
              <a:t>players</a:t>
            </a:r>
            <a:r>
              <a:rPr sz="2200" spc="-70" dirty="0">
                <a:solidFill>
                  <a:srgbClr val="0F0F0F"/>
                </a:solidFill>
                <a:latin typeface="Gill Sans MT"/>
                <a:cs typeface="Gill Sans MT"/>
              </a:rPr>
              <a:t> </a:t>
            </a:r>
            <a:r>
              <a:rPr sz="2200" spc="155" dirty="0">
                <a:solidFill>
                  <a:srgbClr val="0F0F0F"/>
                </a:solidFill>
                <a:latin typeface="Gill Sans MT"/>
                <a:cs typeface="Gill Sans MT"/>
              </a:rPr>
              <a:t>and</a:t>
            </a:r>
            <a:r>
              <a:rPr sz="2200" spc="-70" dirty="0">
                <a:solidFill>
                  <a:srgbClr val="0F0F0F"/>
                </a:solidFill>
                <a:latin typeface="Gill Sans MT"/>
                <a:cs typeface="Gill Sans MT"/>
              </a:rPr>
              <a:t> </a:t>
            </a:r>
            <a:r>
              <a:rPr sz="2200" spc="65" dirty="0">
                <a:solidFill>
                  <a:srgbClr val="0F0F0F"/>
                </a:solidFill>
                <a:latin typeface="Gill Sans MT"/>
                <a:cs typeface="Gill Sans MT"/>
              </a:rPr>
              <a:t>rank</a:t>
            </a:r>
            <a:r>
              <a:rPr sz="2200" spc="-70" dirty="0">
                <a:solidFill>
                  <a:srgbClr val="0F0F0F"/>
                </a:solidFill>
                <a:latin typeface="Gill Sans MT"/>
                <a:cs typeface="Gill Sans MT"/>
              </a:rPr>
              <a:t> </a:t>
            </a:r>
            <a:r>
              <a:rPr sz="2200" spc="100" dirty="0">
                <a:solidFill>
                  <a:srgbClr val="0F0F0F"/>
                </a:solidFill>
                <a:latin typeface="Gill Sans MT"/>
                <a:cs typeface="Gill Sans MT"/>
              </a:rPr>
              <a:t>them</a:t>
            </a:r>
            <a:r>
              <a:rPr sz="2200" spc="-70" dirty="0">
                <a:solidFill>
                  <a:srgbClr val="0F0F0F"/>
                </a:solidFill>
                <a:latin typeface="Gill Sans MT"/>
                <a:cs typeface="Gill Sans MT"/>
              </a:rPr>
              <a:t> </a:t>
            </a:r>
            <a:r>
              <a:rPr sz="2200" spc="114" dirty="0">
                <a:solidFill>
                  <a:srgbClr val="0F0F0F"/>
                </a:solidFill>
                <a:latin typeface="Gill Sans MT"/>
                <a:cs typeface="Gill Sans MT"/>
              </a:rPr>
              <a:t>according</a:t>
            </a:r>
            <a:r>
              <a:rPr sz="2200" spc="-70" dirty="0">
                <a:solidFill>
                  <a:srgbClr val="0F0F0F"/>
                </a:solidFill>
                <a:latin typeface="Gill Sans MT"/>
                <a:cs typeface="Gill Sans MT"/>
              </a:rPr>
              <a:t> </a:t>
            </a:r>
            <a:r>
              <a:rPr sz="2200" spc="5" dirty="0">
                <a:solidFill>
                  <a:srgbClr val="0F0F0F"/>
                </a:solidFill>
                <a:latin typeface="Gill Sans MT"/>
                <a:cs typeface="Gill Sans MT"/>
              </a:rPr>
              <a:t>to</a:t>
            </a:r>
            <a:r>
              <a:rPr sz="2200" spc="-70" dirty="0">
                <a:solidFill>
                  <a:srgbClr val="0F0F0F"/>
                </a:solidFill>
                <a:latin typeface="Gill Sans MT"/>
                <a:cs typeface="Gill Sans MT"/>
              </a:rPr>
              <a:t> </a:t>
            </a:r>
            <a:r>
              <a:rPr sz="2200" spc="15" dirty="0">
                <a:solidFill>
                  <a:srgbClr val="0F0F0F"/>
                </a:solidFill>
                <a:latin typeface="Gill Sans MT"/>
                <a:cs typeface="Gill Sans MT"/>
              </a:rPr>
              <a:t>their</a:t>
            </a:r>
            <a:r>
              <a:rPr sz="2200" spc="-70" dirty="0">
                <a:solidFill>
                  <a:srgbClr val="0F0F0F"/>
                </a:solidFill>
                <a:latin typeface="Gill Sans MT"/>
                <a:cs typeface="Gill Sans MT"/>
              </a:rPr>
              <a:t> </a:t>
            </a:r>
            <a:r>
              <a:rPr sz="2200" spc="90" dirty="0">
                <a:solidFill>
                  <a:srgbClr val="0F0F0F"/>
                </a:solidFill>
                <a:latin typeface="Gill Sans MT"/>
                <a:cs typeface="Gill Sans MT"/>
              </a:rPr>
              <a:t>various</a:t>
            </a:r>
            <a:r>
              <a:rPr sz="2200" spc="-70" dirty="0">
                <a:solidFill>
                  <a:srgbClr val="0F0F0F"/>
                </a:solidFill>
                <a:latin typeface="Gill Sans MT"/>
                <a:cs typeface="Gill Sans MT"/>
              </a:rPr>
              <a:t> </a:t>
            </a:r>
            <a:r>
              <a:rPr sz="2200" spc="105" dirty="0">
                <a:solidFill>
                  <a:srgbClr val="0F0F0F"/>
                </a:solidFill>
                <a:latin typeface="Gill Sans MT"/>
                <a:cs typeface="Gill Sans MT"/>
              </a:rPr>
              <a:t>features.</a:t>
            </a:r>
            <a:endParaRPr sz="2200">
              <a:latin typeface="Gill Sans MT"/>
              <a:cs typeface="Gill Sans MT"/>
            </a:endParaRPr>
          </a:p>
        </p:txBody>
      </p:sp>
      <p:sp>
        <p:nvSpPr>
          <p:cNvPr id="7" name="object 7"/>
          <p:cNvSpPr txBox="1"/>
          <p:nvPr/>
        </p:nvSpPr>
        <p:spPr>
          <a:xfrm>
            <a:off x="2146299" y="4286774"/>
            <a:ext cx="3636010" cy="939800"/>
          </a:xfrm>
          <a:prstGeom prst="rect">
            <a:avLst/>
          </a:prstGeom>
        </p:spPr>
        <p:txBody>
          <a:bodyPr vert="horz" wrap="square" lIns="0" tIns="12700" rIns="0" bIns="0" rtlCol="0">
            <a:spAutoFit/>
          </a:bodyPr>
          <a:lstStyle/>
          <a:p>
            <a:pPr marL="12700">
              <a:lnSpc>
                <a:spcPct val="100000"/>
              </a:lnSpc>
              <a:spcBef>
                <a:spcPts val="100"/>
              </a:spcBef>
            </a:pPr>
            <a:r>
              <a:rPr sz="6000" b="1" spc="-125" dirty="0">
                <a:solidFill>
                  <a:srgbClr val="0F0F0F"/>
                </a:solidFill>
                <a:latin typeface="Gill Sans MT"/>
                <a:cs typeface="Gill Sans MT"/>
              </a:rPr>
              <a:t>Objectives</a:t>
            </a:r>
            <a:endParaRPr sz="6000">
              <a:latin typeface="Gill Sans MT"/>
              <a:cs typeface="Gill Sans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4705" y="4092980"/>
            <a:ext cx="9264650" cy="1901189"/>
          </a:xfrm>
          <a:prstGeom prst="rect">
            <a:avLst/>
          </a:prstGeom>
        </p:spPr>
        <p:txBody>
          <a:bodyPr vert="horz" wrap="square" lIns="0" tIns="13335" rIns="0" bIns="0" rtlCol="0">
            <a:spAutoFit/>
          </a:bodyPr>
          <a:lstStyle/>
          <a:p>
            <a:pPr marL="12700">
              <a:lnSpc>
                <a:spcPct val="100000"/>
              </a:lnSpc>
              <a:spcBef>
                <a:spcPts val="105"/>
              </a:spcBef>
            </a:pPr>
            <a:r>
              <a:rPr sz="12300" b="1" spc="-229" dirty="0">
                <a:latin typeface="Gill Sans MT"/>
                <a:cs typeface="Gill Sans MT"/>
              </a:rPr>
              <a:t>Methodology</a:t>
            </a:r>
            <a:endParaRPr sz="12300">
              <a:latin typeface="Gill Sans MT"/>
              <a:cs typeface="Gill Sans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950147" y="1050063"/>
            <a:ext cx="6259354" cy="820822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36671" y="1936341"/>
            <a:ext cx="6843395" cy="939800"/>
          </a:xfrm>
          <a:prstGeom prst="rect">
            <a:avLst/>
          </a:prstGeom>
        </p:spPr>
        <p:txBody>
          <a:bodyPr vert="horz" wrap="square" lIns="0" tIns="12700" rIns="0" bIns="0" rtlCol="0">
            <a:spAutoFit/>
          </a:bodyPr>
          <a:lstStyle/>
          <a:p>
            <a:pPr marL="12700">
              <a:lnSpc>
                <a:spcPct val="100000"/>
              </a:lnSpc>
              <a:spcBef>
                <a:spcPts val="100"/>
              </a:spcBef>
            </a:pPr>
            <a:r>
              <a:rPr sz="6000" b="0" spc="-35" dirty="0">
                <a:solidFill>
                  <a:srgbClr val="0F0F0F"/>
                </a:solidFill>
                <a:latin typeface="Gill Sans MT"/>
                <a:cs typeface="Gill Sans MT"/>
              </a:rPr>
              <a:t>1.</a:t>
            </a:r>
            <a:r>
              <a:rPr sz="6000" b="1" spc="-35" dirty="0">
                <a:solidFill>
                  <a:srgbClr val="0F0F0F"/>
                </a:solidFill>
                <a:latin typeface="Gill Sans MT"/>
                <a:cs typeface="Gill Sans MT"/>
              </a:rPr>
              <a:t>Collection </a:t>
            </a:r>
            <a:r>
              <a:rPr sz="6000" b="1" spc="75" dirty="0">
                <a:solidFill>
                  <a:srgbClr val="0F0F0F"/>
                </a:solidFill>
                <a:latin typeface="Gill Sans MT"/>
                <a:cs typeface="Gill Sans MT"/>
              </a:rPr>
              <a:t>of</a:t>
            </a:r>
            <a:r>
              <a:rPr sz="6000" b="1" spc="-390" dirty="0">
                <a:solidFill>
                  <a:srgbClr val="0F0F0F"/>
                </a:solidFill>
                <a:latin typeface="Gill Sans MT"/>
                <a:cs typeface="Gill Sans MT"/>
              </a:rPr>
              <a:t> </a:t>
            </a:r>
            <a:r>
              <a:rPr sz="6000" b="1" spc="-315" dirty="0">
                <a:solidFill>
                  <a:srgbClr val="0F0F0F"/>
                </a:solidFill>
                <a:latin typeface="Gill Sans MT"/>
                <a:cs typeface="Gill Sans MT"/>
              </a:rPr>
              <a:t>Data</a:t>
            </a:r>
            <a:endParaRPr sz="6000">
              <a:latin typeface="Gill Sans MT"/>
              <a:cs typeface="Gill Sans MT"/>
            </a:endParaRPr>
          </a:p>
        </p:txBody>
      </p:sp>
      <p:sp>
        <p:nvSpPr>
          <p:cNvPr id="4" name="object 4"/>
          <p:cNvSpPr txBox="1"/>
          <p:nvPr/>
        </p:nvSpPr>
        <p:spPr>
          <a:xfrm>
            <a:off x="1016000" y="3949940"/>
            <a:ext cx="8700135" cy="4394200"/>
          </a:xfrm>
          <a:prstGeom prst="rect">
            <a:avLst/>
          </a:prstGeom>
        </p:spPr>
        <p:txBody>
          <a:bodyPr vert="horz" wrap="square" lIns="0" tIns="12700" rIns="0" bIns="0" rtlCol="0">
            <a:spAutoFit/>
          </a:bodyPr>
          <a:lstStyle/>
          <a:p>
            <a:pPr marL="12700" marR="5080">
              <a:lnSpc>
                <a:spcPct val="115500"/>
              </a:lnSpc>
              <a:spcBef>
                <a:spcPts val="100"/>
              </a:spcBef>
              <a:tabLst>
                <a:tab pos="5248275" algn="l"/>
              </a:tabLst>
            </a:pPr>
            <a:r>
              <a:rPr sz="3250" spc="-170" dirty="0">
                <a:solidFill>
                  <a:srgbClr val="0F0F0F"/>
                </a:solidFill>
                <a:latin typeface="Gill Sans MT"/>
                <a:cs typeface="Gill Sans MT"/>
              </a:rPr>
              <a:t>We </a:t>
            </a:r>
            <a:r>
              <a:rPr sz="3250" spc="150" dirty="0">
                <a:solidFill>
                  <a:srgbClr val="0F0F0F"/>
                </a:solidFill>
                <a:latin typeface="Gill Sans MT"/>
                <a:cs typeface="Gill Sans MT"/>
              </a:rPr>
              <a:t>downloaded </a:t>
            </a:r>
            <a:r>
              <a:rPr sz="3250" spc="100" dirty="0">
                <a:solidFill>
                  <a:srgbClr val="0F0F0F"/>
                </a:solidFill>
                <a:latin typeface="Gill Sans MT"/>
                <a:cs typeface="Gill Sans MT"/>
              </a:rPr>
              <a:t>the</a:t>
            </a:r>
            <a:r>
              <a:rPr sz="3250" spc="-240" dirty="0">
                <a:solidFill>
                  <a:srgbClr val="0F0F0F"/>
                </a:solidFill>
                <a:latin typeface="Gill Sans MT"/>
                <a:cs typeface="Gill Sans MT"/>
              </a:rPr>
              <a:t> </a:t>
            </a:r>
            <a:r>
              <a:rPr sz="3250" spc="225" dirty="0">
                <a:solidFill>
                  <a:srgbClr val="0F0F0F"/>
                </a:solidFill>
                <a:latin typeface="Gill Sans MT"/>
                <a:cs typeface="Gill Sans MT"/>
              </a:rPr>
              <a:t>data</a:t>
            </a:r>
            <a:r>
              <a:rPr sz="3250" spc="-90" dirty="0">
                <a:solidFill>
                  <a:srgbClr val="0F0F0F"/>
                </a:solidFill>
                <a:latin typeface="Gill Sans MT"/>
                <a:cs typeface="Gill Sans MT"/>
              </a:rPr>
              <a:t> </a:t>
            </a:r>
            <a:r>
              <a:rPr sz="3250" spc="180" dirty="0">
                <a:solidFill>
                  <a:srgbClr val="0F0F0F"/>
                </a:solidFill>
                <a:latin typeface="Gill Sans MT"/>
                <a:cs typeface="Gill Sans MT"/>
              </a:rPr>
              <a:t>of	</a:t>
            </a:r>
            <a:r>
              <a:rPr sz="3250" spc="200" dirty="0">
                <a:solidFill>
                  <a:srgbClr val="0F0F0F"/>
                </a:solidFill>
                <a:latin typeface="Gill Sans MT"/>
                <a:cs typeface="Gill Sans MT"/>
              </a:rPr>
              <a:t>30 </a:t>
            </a:r>
            <a:r>
              <a:rPr sz="3250" spc="250" dirty="0">
                <a:solidFill>
                  <a:srgbClr val="0F0F0F"/>
                </a:solidFill>
                <a:latin typeface="Gill Sans MT"/>
                <a:cs typeface="Gill Sans MT"/>
              </a:rPr>
              <a:t>teams </a:t>
            </a:r>
            <a:r>
              <a:rPr sz="3250" spc="235" dirty="0">
                <a:solidFill>
                  <a:srgbClr val="0F0F0F"/>
                </a:solidFill>
                <a:latin typeface="Gill Sans MT"/>
                <a:cs typeface="Gill Sans MT"/>
              </a:rPr>
              <a:t>and  </a:t>
            </a:r>
            <a:r>
              <a:rPr sz="3250" spc="150" dirty="0">
                <a:solidFill>
                  <a:srgbClr val="0F0F0F"/>
                </a:solidFill>
                <a:latin typeface="Gill Sans MT"/>
                <a:cs typeface="Gill Sans MT"/>
              </a:rPr>
              <a:t>various</a:t>
            </a:r>
            <a:r>
              <a:rPr sz="3250" spc="-110" dirty="0">
                <a:solidFill>
                  <a:srgbClr val="0F0F0F"/>
                </a:solidFill>
                <a:latin typeface="Gill Sans MT"/>
                <a:cs typeface="Gill Sans MT"/>
              </a:rPr>
              <a:t> </a:t>
            </a:r>
            <a:r>
              <a:rPr sz="3250" spc="-25" dirty="0">
                <a:solidFill>
                  <a:srgbClr val="0F0F0F"/>
                </a:solidFill>
                <a:latin typeface="Gill Sans MT"/>
                <a:cs typeface="Gill Sans MT"/>
              </a:rPr>
              <a:t>NBA</a:t>
            </a:r>
            <a:r>
              <a:rPr sz="3250" spc="-110" dirty="0">
                <a:solidFill>
                  <a:srgbClr val="0F0F0F"/>
                </a:solidFill>
                <a:latin typeface="Gill Sans MT"/>
                <a:cs typeface="Gill Sans MT"/>
              </a:rPr>
              <a:t> </a:t>
            </a:r>
            <a:r>
              <a:rPr sz="3250" spc="160" dirty="0">
                <a:solidFill>
                  <a:srgbClr val="0F0F0F"/>
                </a:solidFill>
                <a:latin typeface="Gill Sans MT"/>
                <a:cs typeface="Gill Sans MT"/>
              </a:rPr>
              <a:t>players</a:t>
            </a:r>
            <a:r>
              <a:rPr sz="3250" spc="-110" dirty="0">
                <a:solidFill>
                  <a:srgbClr val="0F0F0F"/>
                </a:solidFill>
                <a:latin typeface="Gill Sans MT"/>
                <a:cs typeface="Gill Sans MT"/>
              </a:rPr>
              <a:t> </a:t>
            </a:r>
            <a:r>
              <a:rPr sz="3250" spc="180" dirty="0">
                <a:solidFill>
                  <a:srgbClr val="0F0F0F"/>
                </a:solidFill>
                <a:latin typeface="Gill Sans MT"/>
                <a:cs typeface="Gill Sans MT"/>
              </a:rPr>
              <a:t>of</a:t>
            </a:r>
            <a:r>
              <a:rPr sz="3250" spc="-110" dirty="0">
                <a:solidFill>
                  <a:srgbClr val="0F0F0F"/>
                </a:solidFill>
                <a:latin typeface="Gill Sans MT"/>
                <a:cs typeface="Gill Sans MT"/>
              </a:rPr>
              <a:t> </a:t>
            </a:r>
            <a:r>
              <a:rPr sz="3250" spc="265" dirty="0">
                <a:solidFill>
                  <a:srgbClr val="0F0F0F"/>
                </a:solidFill>
                <a:latin typeface="Gill Sans MT"/>
                <a:cs typeface="Gill Sans MT"/>
              </a:rPr>
              <a:t>season</a:t>
            </a:r>
            <a:r>
              <a:rPr sz="3250" spc="-110" dirty="0">
                <a:solidFill>
                  <a:srgbClr val="0F0F0F"/>
                </a:solidFill>
                <a:latin typeface="Gill Sans MT"/>
                <a:cs typeface="Gill Sans MT"/>
              </a:rPr>
              <a:t> </a:t>
            </a:r>
            <a:r>
              <a:rPr sz="3250" spc="125" dirty="0">
                <a:solidFill>
                  <a:srgbClr val="0F0F0F"/>
                </a:solidFill>
                <a:latin typeface="Gill Sans MT"/>
                <a:cs typeface="Gill Sans MT"/>
              </a:rPr>
              <a:t>from</a:t>
            </a:r>
            <a:r>
              <a:rPr sz="3250" spc="-110" dirty="0">
                <a:solidFill>
                  <a:srgbClr val="0F0F0F"/>
                </a:solidFill>
                <a:latin typeface="Gill Sans MT"/>
                <a:cs typeface="Gill Sans MT"/>
              </a:rPr>
              <a:t> </a:t>
            </a:r>
            <a:r>
              <a:rPr sz="3250" spc="155" dirty="0">
                <a:solidFill>
                  <a:srgbClr val="0F0F0F"/>
                </a:solidFill>
                <a:latin typeface="Gill Sans MT"/>
                <a:cs typeface="Gill Sans MT"/>
              </a:rPr>
              <a:t>2003-2004  </a:t>
            </a:r>
            <a:r>
              <a:rPr sz="3250" spc="15" dirty="0">
                <a:solidFill>
                  <a:srgbClr val="0F0F0F"/>
                </a:solidFill>
                <a:latin typeface="Gill Sans MT"/>
                <a:cs typeface="Gill Sans MT"/>
              </a:rPr>
              <a:t>to</a:t>
            </a:r>
            <a:r>
              <a:rPr sz="3250" spc="-105" dirty="0">
                <a:solidFill>
                  <a:srgbClr val="0F0F0F"/>
                </a:solidFill>
                <a:latin typeface="Gill Sans MT"/>
                <a:cs typeface="Gill Sans MT"/>
              </a:rPr>
              <a:t> </a:t>
            </a:r>
            <a:r>
              <a:rPr sz="3250" spc="100" dirty="0">
                <a:solidFill>
                  <a:srgbClr val="0F0F0F"/>
                </a:solidFill>
                <a:latin typeface="Gill Sans MT"/>
                <a:cs typeface="Gill Sans MT"/>
              </a:rPr>
              <a:t>the</a:t>
            </a:r>
            <a:r>
              <a:rPr sz="3250" spc="-105" dirty="0">
                <a:solidFill>
                  <a:srgbClr val="0F0F0F"/>
                </a:solidFill>
                <a:latin typeface="Gill Sans MT"/>
                <a:cs typeface="Gill Sans MT"/>
              </a:rPr>
              <a:t> </a:t>
            </a:r>
            <a:r>
              <a:rPr sz="3250" spc="125" dirty="0">
                <a:solidFill>
                  <a:srgbClr val="0F0F0F"/>
                </a:solidFill>
                <a:latin typeface="Gill Sans MT"/>
                <a:cs typeface="Gill Sans MT"/>
              </a:rPr>
              <a:t>2020-</a:t>
            </a:r>
            <a:r>
              <a:rPr sz="3250" spc="-105" dirty="0">
                <a:solidFill>
                  <a:srgbClr val="0F0F0F"/>
                </a:solidFill>
                <a:latin typeface="Gill Sans MT"/>
                <a:cs typeface="Gill Sans MT"/>
              </a:rPr>
              <a:t> </a:t>
            </a:r>
            <a:r>
              <a:rPr sz="3250" spc="200" dirty="0">
                <a:solidFill>
                  <a:srgbClr val="0F0F0F"/>
                </a:solidFill>
                <a:latin typeface="Gill Sans MT"/>
                <a:cs typeface="Gill Sans MT"/>
              </a:rPr>
              <a:t>2021</a:t>
            </a:r>
            <a:r>
              <a:rPr sz="3250" spc="-105" dirty="0">
                <a:solidFill>
                  <a:srgbClr val="0F0F0F"/>
                </a:solidFill>
                <a:latin typeface="Gill Sans MT"/>
                <a:cs typeface="Gill Sans MT"/>
              </a:rPr>
              <a:t> </a:t>
            </a:r>
            <a:r>
              <a:rPr sz="3250" spc="125" dirty="0">
                <a:solidFill>
                  <a:srgbClr val="0F0F0F"/>
                </a:solidFill>
                <a:latin typeface="Gill Sans MT"/>
                <a:cs typeface="Gill Sans MT"/>
              </a:rPr>
              <a:t>from</a:t>
            </a:r>
            <a:r>
              <a:rPr sz="3250" spc="-105" dirty="0">
                <a:solidFill>
                  <a:srgbClr val="0F0F0F"/>
                </a:solidFill>
                <a:latin typeface="Gill Sans MT"/>
                <a:cs typeface="Gill Sans MT"/>
              </a:rPr>
              <a:t> </a:t>
            </a:r>
            <a:r>
              <a:rPr sz="3250" spc="100" dirty="0">
                <a:solidFill>
                  <a:srgbClr val="0F0F0F"/>
                </a:solidFill>
                <a:latin typeface="Gill Sans MT"/>
                <a:cs typeface="Gill Sans MT"/>
              </a:rPr>
              <a:t>the</a:t>
            </a:r>
            <a:r>
              <a:rPr sz="3250" spc="-105" dirty="0">
                <a:solidFill>
                  <a:srgbClr val="0F0F0F"/>
                </a:solidFill>
                <a:latin typeface="Gill Sans MT"/>
                <a:cs typeface="Gill Sans MT"/>
              </a:rPr>
              <a:t> </a:t>
            </a:r>
            <a:r>
              <a:rPr sz="3250" spc="150" dirty="0">
                <a:solidFill>
                  <a:srgbClr val="0F0F0F"/>
                </a:solidFill>
                <a:latin typeface="Gill Sans MT"/>
                <a:cs typeface="Gill Sans MT"/>
              </a:rPr>
              <a:t>website.</a:t>
            </a:r>
            <a:endParaRPr sz="3250">
              <a:latin typeface="Gill Sans MT"/>
              <a:cs typeface="Gill Sans MT"/>
            </a:endParaRPr>
          </a:p>
          <a:p>
            <a:pPr>
              <a:lnSpc>
                <a:spcPct val="100000"/>
              </a:lnSpc>
            </a:pPr>
            <a:endParaRPr sz="3950">
              <a:latin typeface="Times New Roman"/>
              <a:cs typeface="Times New Roman"/>
            </a:endParaRPr>
          </a:p>
          <a:p>
            <a:pPr marL="671830" indent="-358140">
              <a:lnSpc>
                <a:spcPct val="100000"/>
              </a:lnSpc>
              <a:spcBef>
                <a:spcPts val="5"/>
              </a:spcBef>
              <a:buFont typeface="Gill Sans MT"/>
              <a:buAutoNum type="arabicPeriod"/>
              <a:tabLst>
                <a:tab pos="672465" algn="l"/>
              </a:tabLst>
            </a:pPr>
            <a:r>
              <a:rPr sz="3050" i="1" spc="-110" dirty="0">
                <a:solidFill>
                  <a:srgbClr val="5270FF"/>
                </a:solidFill>
                <a:latin typeface="Trebuchet MS"/>
                <a:cs typeface="Trebuchet MS"/>
              </a:rPr>
              <a:t>https://</a:t>
            </a:r>
            <a:r>
              <a:rPr sz="3050" i="1" spc="-110" dirty="0">
                <a:solidFill>
                  <a:srgbClr val="5270FF"/>
                </a:solidFill>
                <a:latin typeface="Trebuchet MS"/>
                <a:cs typeface="Trebuchet MS"/>
                <a:hlinkClick r:id="rId3"/>
              </a:rPr>
              <a:t>www.basketball-reference.com/</a:t>
            </a:r>
            <a:endParaRPr sz="3050">
              <a:latin typeface="Trebuchet MS"/>
              <a:cs typeface="Trebuchet MS"/>
            </a:endParaRPr>
          </a:p>
          <a:p>
            <a:pPr marL="671830" indent="-358140">
              <a:lnSpc>
                <a:spcPct val="100000"/>
              </a:lnSpc>
              <a:spcBef>
                <a:spcPts val="540"/>
              </a:spcBef>
              <a:buFont typeface="Gill Sans MT"/>
              <a:buAutoNum type="arabicPeriod"/>
              <a:tabLst>
                <a:tab pos="672465" algn="l"/>
              </a:tabLst>
            </a:pPr>
            <a:r>
              <a:rPr sz="3050" i="1" spc="-70" dirty="0">
                <a:solidFill>
                  <a:srgbClr val="5270FF"/>
                </a:solidFill>
                <a:latin typeface="Trebuchet MS"/>
                <a:cs typeface="Trebuchet MS"/>
              </a:rPr>
              <a:t>https://</a:t>
            </a:r>
            <a:r>
              <a:rPr sz="3050" i="1" spc="-70" dirty="0">
                <a:solidFill>
                  <a:srgbClr val="5270FF"/>
                </a:solidFill>
                <a:latin typeface="Trebuchet MS"/>
                <a:cs typeface="Trebuchet MS"/>
                <a:hlinkClick r:id="rId4"/>
              </a:rPr>
              <a:t>www.synergysportstech.com/Synergy</a:t>
            </a:r>
            <a:endParaRPr sz="3050">
              <a:latin typeface="Trebuchet MS"/>
              <a:cs typeface="Trebuchet MS"/>
            </a:endParaRPr>
          </a:p>
          <a:p>
            <a:pPr marL="671830" indent="-358775">
              <a:lnSpc>
                <a:spcPct val="100000"/>
              </a:lnSpc>
              <a:spcBef>
                <a:spcPts val="535"/>
              </a:spcBef>
              <a:buFont typeface="Gill Sans MT"/>
              <a:buAutoNum type="arabicPeriod"/>
              <a:tabLst>
                <a:tab pos="672465" algn="l"/>
              </a:tabLst>
            </a:pPr>
            <a:r>
              <a:rPr sz="3050" i="1" spc="-114" dirty="0">
                <a:solidFill>
                  <a:srgbClr val="5270FF"/>
                </a:solidFill>
                <a:latin typeface="Trebuchet MS"/>
                <a:cs typeface="Trebuchet MS"/>
                <a:hlinkClick r:id="rId5"/>
              </a:rPr>
              <a:t>https://www.nba.com/</a:t>
            </a:r>
            <a:endParaRPr sz="3050">
              <a:latin typeface="Trebuchet MS"/>
              <a:cs typeface="Trebuchet MS"/>
            </a:endParaRPr>
          </a:p>
          <a:p>
            <a:pPr marL="671830" indent="-358775">
              <a:lnSpc>
                <a:spcPct val="100000"/>
              </a:lnSpc>
              <a:spcBef>
                <a:spcPts val="620"/>
              </a:spcBef>
              <a:buFont typeface="Gill Sans MT"/>
              <a:buAutoNum type="arabicPeriod"/>
              <a:tabLst>
                <a:tab pos="672465" algn="l"/>
              </a:tabLst>
            </a:pPr>
            <a:r>
              <a:rPr sz="3050" i="1" spc="-100" dirty="0">
                <a:solidFill>
                  <a:srgbClr val="5270FF"/>
                </a:solidFill>
                <a:latin typeface="Trebuchet MS"/>
                <a:cs typeface="Trebuchet MS"/>
                <a:hlinkClick r:id="rId6"/>
              </a:rPr>
              <a:t>https://www.kaggle.com/</a:t>
            </a:r>
            <a:endParaRPr sz="305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F0F0F"/>
          </a:solidFill>
        </p:spPr>
        <p:txBody>
          <a:bodyPr wrap="square" lIns="0" tIns="0" rIns="0" bIns="0" rtlCol="0"/>
          <a:lstStyle/>
          <a:p>
            <a:endParaRPr/>
          </a:p>
        </p:txBody>
      </p:sp>
      <p:sp>
        <p:nvSpPr>
          <p:cNvPr id="3" name="object 3"/>
          <p:cNvSpPr/>
          <p:nvPr/>
        </p:nvSpPr>
        <p:spPr>
          <a:xfrm>
            <a:off x="11360610" y="0"/>
            <a:ext cx="6924674" cy="1028699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939393" y="1755991"/>
            <a:ext cx="6538595" cy="939800"/>
          </a:xfrm>
          <a:prstGeom prst="rect">
            <a:avLst/>
          </a:prstGeom>
        </p:spPr>
        <p:txBody>
          <a:bodyPr vert="horz" wrap="square" lIns="0" tIns="12700" rIns="0" bIns="0" rtlCol="0">
            <a:spAutoFit/>
          </a:bodyPr>
          <a:lstStyle/>
          <a:p>
            <a:pPr marL="12700">
              <a:lnSpc>
                <a:spcPct val="100000"/>
              </a:lnSpc>
              <a:spcBef>
                <a:spcPts val="100"/>
              </a:spcBef>
            </a:pPr>
            <a:r>
              <a:rPr sz="6000" b="1" spc="114" dirty="0">
                <a:latin typeface="Gill Sans MT"/>
                <a:cs typeface="Gill Sans MT"/>
              </a:rPr>
              <a:t>2. </a:t>
            </a:r>
            <a:r>
              <a:rPr sz="6000" b="1" spc="-114" dirty="0">
                <a:latin typeface="Gill Sans MT"/>
                <a:cs typeface="Gill Sans MT"/>
              </a:rPr>
              <a:t>Cleaning </a:t>
            </a:r>
            <a:r>
              <a:rPr sz="6000" b="1" spc="75" dirty="0">
                <a:latin typeface="Gill Sans MT"/>
                <a:cs typeface="Gill Sans MT"/>
              </a:rPr>
              <a:t>of</a:t>
            </a:r>
            <a:r>
              <a:rPr sz="6000" b="1" spc="-595" dirty="0">
                <a:latin typeface="Gill Sans MT"/>
                <a:cs typeface="Gill Sans MT"/>
              </a:rPr>
              <a:t> </a:t>
            </a:r>
            <a:r>
              <a:rPr sz="6000" b="1" spc="-315" dirty="0">
                <a:latin typeface="Gill Sans MT"/>
                <a:cs typeface="Gill Sans MT"/>
              </a:rPr>
              <a:t>Data</a:t>
            </a:r>
            <a:endParaRPr sz="6000">
              <a:latin typeface="Gill Sans MT"/>
              <a:cs typeface="Gill Sans MT"/>
            </a:endParaRPr>
          </a:p>
        </p:txBody>
      </p:sp>
      <p:sp>
        <p:nvSpPr>
          <p:cNvPr id="5" name="object 5"/>
          <p:cNvSpPr txBox="1"/>
          <p:nvPr/>
        </p:nvSpPr>
        <p:spPr>
          <a:xfrm>
            <a:off x="1506430" y="3348999"/>
            <a:ext cx="8957945" cy="5473700"/>
          </a:xfrm>
          <a:prstGeom prst="rect">
            <a:avLst/>
          </a:prstGeom>
        </p:spPr>
        <p:txBody>
          <a:bodyPr vert="horz" wrap="square" lIns="0" tIns="12700" rIns="0" bIns="0" rtlCol="0">
            <a:spAutoFit/>
          </a:bodyPr>
          <a:lstStyle/>
          <a:p>
            <a:pPr marL="12700" marR="17145">
              <a:lnSpc>
                <a:spcPct val="114599"/>
              </a:lnSpc>
              <a:spcBef>
                <a:spcPts val="100"/>
              </a:spcBef>
            </a:pPr>
            <a:r>
              <a:rPr sz="2400" spc="-125" dirty="0">
                <a:solidFill>
                  <a:srgbClr val="FFFFFF"/>
                </a:solidFill>
                <a:latin typeface="Gill Sans MT"/>
                <a:cs typeface="Gill Sans MT"/>
              </a:rPr>
              <a:t>We </a:t>
            </a:r>
            <a:r>
              <a:rPr sz="2400" spc="90" dirty="0">
                <a:solidFill>
                  <a:srgbClr val="FFFFFF"/>
                </a:solidFill>
                <a:latin typeface="Gill Sans MT"/>
                <a:cs typeface="Gill Sans MT"/>
              </a:rPr>
              <a:t>read </a:t>
            </a:r>
            <a:r>
              <a:rPr sz="2400" spc="75" dirty="0">
                <a:solidFill>
                  <a:srgbClr val="FFFFFF"/>
                </a:solidFill>
                <a:latin typeface="Gill Sans MT"/>
                <a:cs typeface="Gill Sans MT"/>
              </a:rPr>
              <a:t>the </a:t>
            </a:r>
            <a:r>
              <a:rPr sz="2400" spc="150" dirty="0">
                <a:solidFill>
                  <a:srgbClr val="FFFFFF"/>
                </a:solidFill>
                <a:latin typeface="Gill Sans MT"/>
                <a:cs typeface="Gill Sans MT"/>
              </a:rPr>
              <a:t>dataset </a:t>
            </a:r>
            <a:r>
              <a:rPr sz="2400" spc="175" dirty="0">
                <a:solidFill>
                  <a:srgbClr val="FFFFFF"/>
                </a:solidFill>
                <a:latin typeface="Gill Sans MT"/>
                <a:cs typeface="Gill Sans MT"/>
              </a:rPr>
              <a:t>and </a:t>
            </a:r>
            <a:r>
              <a:rPr sz="2400" spc="130" dirty="0">
                <a:solidFill>
                  <a:srgbClr val="FFFFFF"/>
                </a:solidFill>
                <a:latin typeface="Gill Sans MT"/>
                <a:cs typeface="Gill Sans MT"/>
              </a:rPr>
              <a:t>combined </a:t>
            </a:r>
            <a:r>
              <a:rPr sz="2400" spc="15" dirty="0">
                <a:solidFill>
                  <a:srgbClr val="FFFFFF"/>
                </a:solidFill>
                <a:latin typeface="Gill Sans MT"/>
                <a:cs typeface="Gill Sans MT"/>
              </a:rPr>
              <a:t>it </a:t>
            </a:r>
            <a:r>
              <a:rPr sz="2400" spc="50" dirty="0">
                <a:solidFill>
                  <a:srgbClr val="FFFFFF"/>
                </a:solidFill>
                <a:latin typeface="Gill Sans MT"/>
                <a:cs typeface="Gill Sans MT"/>
              </a:rPr>
              <a:t>into </a:t>
            </a:r>
            <a:r>
              <a:rPr sz="2400" spc="125" dirty="0">
                <a:solidFill>
                  <a:srgbClr val="FFFFFF"/>
                </a:solidFill>
                <a:latin typeface="Gill Sans MT"/>
                <a:cs typeface="Gill Sans MT"/>
              </a:rPr>
              <a:t>large </a:t>
            </a:r>
            <a:r>
              <a:rPr sz="2400" spc="150" dirty="0">
                <a:solidFill>
                  <a:srgbClr val="FFFFFF"/>
                </a:solidFill>
                <a:latin typeface="Gill Sans MT"/>
                <a:cs typeface="Gill Sans MT"/>
              </a:rPr>
              <a:t>dataframe </a:t>
            </a:r>
            <a:r>
              <a:rPr sz="2400" spc="110" dirty="0">
                <a:solidFill>
                  <a:srgbClr val="FFFFFF"/>
                </a:solidFill>
                <a:latin typeface="Gill Sans MT"/>
                <a:cs typeface="Gill Sans MT"/>
              </a:rPr>
              <a:t>which  contained</a:t>
            </a:r>
            <a:r>
              <a:rPr sz="2400" spc="-75" dirty="0">
                <a:solidFill>
                  <a:srgbClr val="FFFFFF"/>
                </a:solidFill>
                <a:latin typeface="Gill Sans MT"/>
                <a:cs typeface="Gill Sans MT"/>
              </a:rPr>
              <a:t> </a:t>
            </a:r>
            <a:r>
              <a:rPr sz="2400" spc="125" dirty="0">
                <a:solidFill>
                  <a:srgbClr val="FFFFFF"/>
                </a:solidFill>
                <a:latin typeface="Gill Sans MT"/>
                <a:cs typeface="Gill Sans MT"/>
              </a:rPr>
              <a:t>all</a:t>
            </a:r>
            <a:r>
              <a:rPr sz="2400" spc="-75" dirty="0">
                <a:solidFill>
                  <a:srgbClr val="FFFFFF"/>
                </a:solidFill>
                <a:latin typeface="Gill Sans MT"/>
                <a:cs typeface="Gill Sans MT"/>
              </a:rPr>
              <a:t> </a:t>
            </a:r>
            <a:r>
              <a:rPr sz="2400" spc="75" dirty="0">
                <a:solidFill>
                  <a:srgbClr val="FFFFFF"/>
                </a:solidFill>
                <a:latin typeface="Gill Sans MT"/>
                <a:cs typeface="Gill Sans MT"/>
              </a:rPr>
              <a:t>the</a:t>
            </a:r>
            <a:r>
              <a:rPr sz="2400" spc="-75" dirty="0">
                <a:solidFill>
                  <a:srgbClr val="FFFFFF"/>
                </a:solidFill>
                <a:latin typeface="Gill Sans MT"/>
                <a:cs typeface="Gill Sans MT"/>
              </a:rPr>
              <a:t> </a:t>
            </a:r>
            <a:r>
              <a:rPr sz="2400" spc="155" dirty="0">
                <a:solidFill>
                  <a:srgbClr val="FFFFFF"/>
                </a:solidFill>
                <a:latin typeface="Gill Sans MT"/>
                <a:cs typeface="Gill Sans MT"/>
              </a:rPr>
              <a:t>team</a:t>
            </a:r>
            <a:r>
              <a:rPr sz="2400" spc="-75" dirty="0">
                <a:solidFill>
                  <a:srgbClr val="FFFFFF"/>
                </a:solidFill>
                <a:latin typeface="Gill Sans MT"/>
                <a:cs typeface="Gill Sans MT"/>
              </a:rPr>
              <a:t> </a:t>
            </a:r>
            <a:r>
              <a:rPr sz="2400" spc="175" dirty="0">
                <a:solidFill>
                  <a:srgbClr val="FFFFFF"/>
                </a:solidFill>
                <a:latin typeface="Gill Sans MT"/>
                <a:cs typeface="Gill Sans MT"/>
              </a:rPr>
              <a:t>stats</a:t>
            </a:r>
            <a:r>
              <a:rPr sz="2400" spc="-75" dirty="0">
                <a:solidFill>
                  <a:srgbClr val="FFFFFF"/>
                </a:solidFill>
                <a:latin typeface="Gill Sans MT"/>
                <a:cs typeface="Gill Sans MT"/>
              </a:rPr>
              <a:t> </a:t>
            </a:r>
            <a:r>
              <a:rPr sz="2400" spc="175" dirty="0">
                <a:solidFill>
                  <a:srgbClr val="FFFFFF"/>
                </a:solidFill>
                <a:latin typeface="Gill Sans MT"/>
                <a:cs typeface="Gill Sans MT"/>
              </a:rPr>
              <a:t>and</a:t>
            </a:r>
            <a:r>
              <a:rPr sz="2400" spc="-75" dirty="0">
                <a:solidFill>
                  <a:srgbClr val="FFFFFF"/>
                </a:solidFill>
                <a:latin typeface="Gill Sans MT"/>
                <a:cs typeface="Gill Sans MT"/>
              </a:rPr>
              <a:t> </a:t>
            </a:r>
            <a:r>
              <a:rPr sz="2400" spc="85" dirty="0">
                <a:solidFill>
                  <a:srgbClr val="FFFFFF"/>
                </a:solidFill>
                <a:latin typeface="Gill Sans MT"/>
                <a:cs typeface="Gill Sans MT"/>
              </a:rPr>
              <a:t>player</a:t>
            </a:r>
            <a:r>
              <a:rPr sz="2400" spc="-75" dirty="0">
                <a:solidFill>
                  <a:srgbClr val="FFFFFF"/>
                </a:solidFill>
                <a:latin typeface="Gill Sans MT"/>
                <a:cs typeface="Gill Sans MT"/>
              </a:rPr>
              <a:t> </a:t>
            </a:r>
            <a:r>
              <a:rPr sz="2400" spc="175" dirty="0">
                <a:solidFill>
                  <a:srgbClr val="FFFFFF"/>
                </a:solidFill>
                <a:latin typeface="Gill Sans MT"/>
                <a:cs typeface="Gill Sans MT"/>
              </a:rPr>
              <a:t>stats</a:t>
            </a:r>
            <a:r>
              <a:rPr sz="2400" spc="-75" dirty="0">
                <a:solidFill>
                  <a:srgbClr val="FFFFFF"/>
                </a:solidFill>
                <a:latin typeface="Gill Sans MT"/>
                <a:cs typeface="Gill Sans MT"/>
              </a:rPr>
              <a:t> </a:t>
            </a:r>
            <a:r>
              <a:rPr sz="2400" spc="40" dirty="0">
                <a:solidFill>
                  <a:srgbClr val="FFFFFF"/>
                </a:solidFill>
                <a:latin typeface="Gill Sans MT"/>
                <a:cs typeface="Gill Sans MT"/>
              </a:rPr>
              <a:t>for</a:t>
            </a:r>
            <a:r>
              <a:rPr sz="2400" spc="-75" dirty="0">
                <a:solidFill>
                  <a:srgbClr val="FFFFFF"/>
                </a:solidFill>
                <a:latin typeface="Gill Sans MT"/>
                <a:cs typeface="Gill Sans MT"/>
              </a:rPr>
              <a:t> </a:t>
            </a:r>
            <a:r>
              <a:rPr sz="2400" spc="75" dirty="0">
                <a:solidFill>
                  <a:srgbClr val="FFFFFF"/>
                </a:solidFill>
                <a:latin typeface="Gill Sans MT"/>
                <a:cs typeface="Gill Sans MT"/>
              </a:rPr>
              <a:t>the</a:t>
            </a:r>
            <a:r>
              <a:rPr sz="2400" spc="-75" dirty="0">
                <a:solidFill>
                  <a:srgbClr val="FFFFFF"/>
                </a:solidFill>
                <a:latin typeface="Gill Sans MT"/>
                <a:cs typeface="Gill Sans MT"/>
              </a:rPr>
              <a:t> </a:t>
            </a:r>
            <a:r>
              <a:rPr sz="2400" spc="175" dirty="0">
                <a:solidFill>
                  <a:srgbClr val="FFFFFF"/>
                </a:solidFill>
                <a:latin typeface="Gill Sans MT"/>
                <a:cs typeface="Gill Sans MT"/>
              </a:rPr>
              <a:t>past</a:t>
            </a:r>
            <a:r>
              <a:rPr sz="2400" spc="-75" dirty="0">
                <a:solidFill>
                  <a:srgbClr val="FFFFFF"/>
                </a:solidFill>
                <a:latin typeface="Gill Sans MT"/>
                <a:cs typeface="Gill Sans MT"/>
              </a:rPr>
              <a:t> </a:t>
            </a:r>
            <a:r>
              <a:rPr sz="2400" spc="200" dirty="0">
                <a:solidFill>
                  <a:srgbClr val="FFFFFF"/>
                </a:solidFill>
                <a:latin typeface="Gill Sans MT"/>
                <a:cs typeface="Gill Sans MT"/>
              </a:rPr>
              <a:t>seasons.  </a:t>
            </a:r>
            <a:r>
              <a:rPr sz="2400" spc="130" dirty="0">
                <a:solidFill>
                  <a:srgbClr val="FFFFFF"/>
                </a:solidFill>
                <a:latin typeface="Gill Sans MT"/>
                <a:cs typeface="Gill Sans MT"/>
              </a:rPr>
              <a:t>As</a:t>
            </a:r>
            <a:r>
              <a:rPr sz="2400" spc="-70" dirty="0">
                <a:solidFill>
                  <a:srgbClr val="FFFFFF"/>
                </a:solidFill>
                <a:latin typeface="Gill Sans MT"/>
                <a:cs typeface="Gill Sans MT"/>
              </a:rPr>
              <a:t> </a:t>
            </a:r>
            <a:r>
              <a:rPr sz="2400" spc="75" dirty="0">
                <a:solidFill>
                  <a:srgbClr val="FFFFFF"/>
                </a:solidFill>
                <a:latin typeface="Gill Sans MT"/>
                <a:cs typeface="Gill Sans MT"/>
              </a:rPr>
              <a:t>the</a:t>
            </a:r>
            <a:r>
              <a:rPr sz="2400" spc="-70" dirty="0">
                <a:solidFill>
                  <a:srgbClr val="FFFFFF"/>
                </a:solidFill>
                <a:latin typeface="Gill Sans MT"/>
                <a:cs typeface="Gill Sans MT"/>
              </a:rPr>
              <a:t> </a:t>
            </a:r>
            <a:r>
              <a:rPr sz="2400" spc="150" dirty="0">
                <a:solidFill>
                  <a:srgbClr val="FFFFFF"/>
                </a:solidFill>
                <a:latin typeface="Gill Sans MT"/>
                <a:cs typeface="Gill Sans MT"/>
              </a:rPr>
              <a:t>dataset</a:t>
            </a:r>
            <a:r>
              <a:rPr sz="2400" spc="-70" dirty="0">
                <a:solidFill>
                  <a:srgbClr val="FFFFFF"/>
                </a:solidFill>
                <a:latin typeface="Gill Sans MT"/>
                <a:cs typeface="Gill Sans MT"/>
              </a:rPr>
              <a:t> </a:t>
            </a:r>
            <a:r>
              <a:rPr sz="2400" spc="215" dirty="0">
                <a:solidFill>
                  <a:srgbClr val="FFFFFF"/>
                </a:solidFill>
                <a:latin typeface="Gill Sans MT"/>
                <a:cs typeface="Gill Sans MT"/>
              </a:rPr>
              <a:t>was</a:t>
            </a:r>
            <a:r>
              <a:rPr sz="2400" spc="-70" dirty="0">
                <a:solidFill>
                  <a:srgbClr val="FFFFFF"/>
                </a:solidFill>
                <a:latin typeface="Gill Sans MT"/>
                <a:cs typeface="Gill Sans MT"/>
              </a:rPr>
              <a:t> </a:t>
            </a:r>
            <a:r>
              <a:rPr sz="2400" spc="35" dirty="0">
                <a:solidFill>
                  <a:srgbClr val="FFFFFF"/>
                </a:solidFill>
                <a:latin typeface="Gill Sans MT"/>
                <a:cs typeface="Gill Sans MT"/>
              </a:rPr>
              <a:t>very</a:t>
            </a:r>
            <a:r>
              <a:rPr sz="2400" spc="-70" dirty="0">
                <a:solidFill>
                  <a:srgbClr val="FFFFFF"/>
                </a:solidFill>
                <a:latin typeface="Gill Sans MT"/>
                <a:cs typeface="Gill Sans MT"/>
              </a:rPr>
              <a:t> </a:t>
            </a:r>
            <a:r>
              <a:rPr sz="2400" spc="125" dirty="0">
                <a:solidFill>
                  <a:srgbClr val="FFFFFF"/>
                </a:solidFill>
                <a:latin typeface="Gill Sans MT"/>
                <a:cs typeface="Gill Sans MT"/>
              </a:rPr>
              <a:t>large</a:t>
            </a:r>
            <a:r>
              <a:rPr sz="2400" spc="-70" dirty="0">
                <a:solidFill>
                  <a:srgbClr val="FFFFFF"/>
                </a:solidFill>
                <a:latin typeface="Gill Sans MT"/>
                <a:cs typeface="Gill Sans MT"/>
              </a:rPr>
              <a:t> </a:t>
            </a:r>
            <a:r>
              <a:rPr sz="2400" spc="175" dirty="0">
                <a:solidFill>
                  <a:srgbClr val="FFFFFF"/>
                </a:solidFill>
                <a:latin typeface="Gill Sans MT"/>
                <a:cs typeface="Gill Sans MT"/>
              </a:rPr>
              <a:t>and</a:t>
            </a:r>
            <a:r>
              <a:rPr sz="2400" spc="-70" dirty="0">
                <a:solidFill>
                  <a:srgbClr val="FFFFFF"/>
                </a:solidFill>
                <a:latin typeface="Gill Sans MT"/>
                <a:cs typeface="Gill Sans MT"/>
              </a:rPr>
              <a:t> </a:t>
            </a:r>
            <a:r>
              <a:rPr sz="2400" spc="110" dirty="0">
                <a:solidFill>
                  <a:srgbClr val="FFFFFF"/>
                </a:solidFill>
                <a:latin typeface="Gill Sans MT"/>
                <a:cs typeface="Gill Sans MT"/>
              </a:rPr>
              <a:t>included</a:t>
            </a:r>
            <a:r>
              <a:rPr sz="2400" spc="-70" dirty="0">
                <a:solidFill>
                  <a:srgbClr val="FFFFFF"/>
                </a:solidFill>
                <a:latin typeface="Gill Sans MT"/>
                <a:cs typeface="Gill Sans MT"/>
              </a:rPr>
              <a:t> </a:t>
            </a:r>
            <a:r>
              <a:rPr sz="2400" spc="180" dirty="0">
                <a:solidFill>
                  <a:srgbClr val="FFFFFF"/>
                </a:solidFill>
                <a:latin typeface="Gill Sans MT"/>
                <a:cs typeface="Gill Sans MT"/>
              </a:rPr>
              <a:t>many</a:t>
            </a:r>
            <a:r>
              <a:rPr sz="2400" spc="-70" dirty="0">
                <a:solidFill>
                  <a:srgbClr val="FFFFFF"/>
                </a:solidFill>
                <a:latin typeface="Gill Sans MT"/>
                <a:cs typeface="Gill Sans MT"/>
              </a:rPr>
              <a:t> </a:t>
            </a:r>
            <a:r>
              <a:rPr sz="2400" spc="100" dirty="0">
                <a:solidFill>
                  <a:srgbClr val="FFFFFF"/>
                </a:solidFill>
                <a:latin typeface="Gill Sans MT"/>
                <a:cs typeface="Gill Sans MT"/>
              </a:rPr>
              <a:t>features,</a:t>
            </a:r>
            <a:r>
              <a:rPr sz="2400" spc="-70" dirty="0">
                <a:solidFill>
                  <a:srgbClr val="FFFFFF"/>
                </a:solidFill>
                <a:latin typeface="Gill Sans MT"/>
                <a:cs typeface="Gill Sans MT"/>
              </a:rPr>
              <a:t> </a:t>
            </a:r>
            <a:r>
              <a:rPr sz="2400" spc="90" dirty="0">
                <a:solidFill>
                  <a:srgbClr val="FFFFFF"/>
                </a:solidFill>
                <a:latin typeface="Gill Sans MT"/>
                <a:cs typeface="Gill Sans MT"/>
              </a:rPr>
              <a:t>we</a:t>
            </a:r>
            <a:r>
              <a:rPr sz="2400" spc="-70" dirty="0">
                <a:solidFill>
                  <a:srgbClr val="FFFFFF"/>
                </a:solidFill>
                <a:latin typeface="Gill Sans MT"/>
                <a:cs typeface="Gill Sans MT"/>
              </a:rPr>
              <a:t> </a:t>
            </a:r>
            <a:r>
              <a:rPr sz="2400" spc="175" dirty="0">
                <a:solidFill>
                  <a:srgbClr val="FFFFFF"/>
                </a:solidFill>
                <a:latin typeface="Gill Sans MT"/>
                <a:cs typeface="Gill Sans MT"/>
              </a:rPr>
              <a:t>had  </a:t>
            </a:r>
            <a:r>
              <a:rPr sz="2400" spc="5" dirty="0">
                <a:solidFill>
                  <a:srgbClr val="FFFFFF"/>
                </a:solidFill>
                <a:latin typeface="Gill Sans MT"/>
                <a:cs typeface="Gill Sans MT"/>
              </a:rPr>
              <a:t>to </a:t>
            </a:r>
            <a:r>
              <a:rPr sz="2400" spc="125" dirty="0">
                <a:solidFill>
                  <a:srgbClr val="FFFFFF"/>
                </a:solidFill>
                <a:latin typeface="Gill Sans MT"/>
                <a:cs typeface="Gill Sans MT"/>
              </a:rPr>
              <a:t>study </a:t>
            </a:r>
            <a:r>
              <a:rPr sz="2400" spc="175" dirty="0">
                <a:solidFill>
                  <a:srgbClr val="FFFFFF"/>
                </a:solidFill>
                <a:latin typeface="Gill Sans MT"/>
                <a:cs typeface="Gill Sans MT"/>
              </a:rPr>
              <a:t>and </a:t>
            </a:r>
            <a:r>
              <a:rPr sz="2400" spc="150" dirty="0">
                <a:solidFill>
                  <a:srgbClr val="FFFFFF"/>
                </a:solidFill>
                <a:latin typeface="Gill Sans MT"/>
                <a:cs typeface="Gill Sans MT"/>
              </a:rPr>
              <a:t>clean </a:t>
            </a:r>
            <a:r>
              <a:rPr sz="2400" spc="75" dirty="0">
                <a:solidFill>
                  <a:srgbClr val="FFFFFF"/>
                </a:solidFill>
                <a:latin typeface="Gill Sans MT"/>
                <a:cs typeface="Gill Sans MT"/>
              </a:rPr>
              <a:t>the </a:t>
            </a:r>
            <a:r>
              <a:rPr sz="2400" spc="150" dirty="0">
                <a:solidFill>
                  <a:srgbClr val="FFFFFF"/>
                </a:solidFill>
                <a:latin typeface="Gill Sans MT"/>
                <a:cs typeface="Gill Sans MT"/>
              </a:rPr>
              <a:t>dataset </a:t>
            </a:r>
            <a:r>
              <a:rPr sz="2400" spc="80" dirty="0">
                <a:solidFill>
                  <a:srgbClr val="FFFFFF"/>
                </a:solidFill>
                <a:latin typeface="Gill Sans MT"/>
                <a:cs typeface="Gill Sans MT"/>
              </a:rPr>
              <a:t>before </a:t>
            </a:r>
            <a:r>
              <a:rPr sz="2400" spc="180" dirty="0">
                <a:solidFill>
                  <a:srgbClr val="FFFFFF"/>
                </a:solidFill>
                <a:latin typeface="Gill Sans MT"/>
                <a:cs typeface="Gill Sans MT"/>
              </a:rPr>
              <a:t>using </a:t>
            </a:r>
            <a:r>
              <a:rPr sz="2400" spc="15" dirty="0">
                <a:solidFill>
                  <a:srgbClr val="FFFFFF"/>
                </a:solidFill>
                <a:latin typeface="Gill Sans MT"/>
                <a:cs typeface="Gill Sans MT"/>
              </a:rPr>
              <a:t>it </a:t>
            </a:r>
            <a:r>
              <a:rPr sz="2400" spc="85" dirty="0">
                <a:solidFill>
                  <a:srgbClr val="FFFFFF"/>
                </a:solidFill>
                <a:latin typeface="Gill Sans MT"/>
                <a:cs typeface="Gill Sans MT"/>
              </a:rPr>
              <a:t>in </a:t>
            </a:r>
            <a:r>
              <a:rPr sz="2400" spc="75" dirty="0">
                <a:solidFill>
                  <a:srgbClr val="FFFFFF"/>
                </a:solidFill>
                <a:latin typeface="Gill Sans MT"/>
                <a:cs typeface="Gill Sans MT"/>
              </a:rPr>
              <a:t>the </a:t>
            </a:r>
            <a:r>
              <a:rPr sz="2400" spc="160" dirty="0">
                <a:solidFill>
                  <a:srgbClr val="FFFFFF"/>
                </a:solidFill>
                <a:latin typeface="Gill Sans MT"/>
                <a:cs typeface="Gill Sans MT"/>
              </a:rPr>
              <a:t>machine  </a:t>
            </a:r>
            <a:r>
              <a:rPr sz="2400" spc="110" dirty="0">
                <a:solidFill>
                  <a:srgbClr val="FFFFFF"/>
                </a:solidFill>
                <a:latin typeface="Gill Sans MT"/>
                <a:cs typeface="Gill Sans MT"/>
              </a:rPr>
              <a:t>learning</a:t>
            </a:r>
            <a:r>
              <a:rPr sz="2400" spc="-80" dirty="0">
                <a:solidFill>
                  <a:srgbClr val="FFFFFF"/>
                </a:solidFill>
                <a:latin typeface="Gill Sans MT"/>
                <a:cs typeface="Gill Sans MT"/>
              </a:rPr>
              <a:t> </a:t>
            </a:r>
            <a:r>
              <a:rPr sz="2400" spc="110" dirty="0">
                <a:solidFill>
                  <a:srgbClr val="FFFFFF"/>
                </a:solidFill>
                <a:latin typeface="Gill Sans MT"/>
                <a:cs typeface="Gill Sans MT"/>
              </a:rPr>
              <a:t>model.</a:t>
            </a:r>
            <a:endParaRPr sz="2400">
              <a:latin typeface="Gill Sans MT"/>
              <a:cs typeface="Gill Sans MT"/>
            </a:endParaRPr>
          </a:p>
          <a:p>
            <a:pPr marL="12700" marR="5080" algn="just">
              <a:lnSpc>
                <a:spcPct val="114599"/>
              </a:lnSpc>
            </a:pPr>
            <a:r>
              <a:rPr sz="2400" spc="-125" dirty="0">
                <a:solidFill>
                  <a:srgbClr val="FFFFFF"/>
                </a:solidFill>
                <a:latin typeface="Gill Sans MT"/>
                <a:cs typeface="Gill Sans MT"/>
              </a:rPr>
              <a:t>We </a:t>
            </a:r>
            <a:r>
              <a:rPr sz="2400" spc="165" dirty="0">
                <a:solidFill>
                  <a:srgbClr val="FFFFFF"/>
                </a:solidFill>
                <a:latin typeface="Gill Sans MT"/>
                <a:cs typeface="Gill Sans MT"/>
              </a:rPr>
              <a:t>used </a:t>
            </a:r>
            <a:r>
              <a:rPr sz="2400" b="1" spc="-55" dirty="0">
                <a:solidFill>
                  <a:srgbClr val="FFFFFF"/>
                </a:solidFill>
                <a:latin typeface="Gill Sans MT"/>
                <a:cs typeface="Gill Sans MT"/>
              </a:rPr>
              <a:t>Tableau </a:t>
            </a:r>
            <a:r>
              <a:rPr sz="2400" b="1" spc="-80" dirty="0">
                <a:solidFill>
                  <a:srgbClr val="FFFFFF"/>
                </a:solidFill>
                <a:latin typeface="Gill Sans MT"/>
                <a:cs typeface="Gill Sans MT"/>
              </a:rPr>
              <a:t>Prep </a:t>
            </a:r>
            <a:r>
              <a:rPr sz="2400" spc="85" dirty="0">
                <a:solidFill>
                  <a:srgbClr val="FFFFFF"/>
                </a:solidFill>
                <a:latin typeface="Gill Sans MT"/>
                <a:cs typeface="Gill Sans MT"/>
              </a:rPr>
              <a:t>that </a:t>
            </a:r>
            <a:r>
              <a:rPr sz="2400" spc="75" dirty="0">
                <a:solidFill>
                  <a:srgbClr val="FFFFFF"/>
                </a:solidFill>
                <a:latin typeface="Gill Sans MT"/>
                <a:cs typeface="Gill Sans MT"/>
              </a:rPr>
              <a:t>provided </a:t>
            </a:r>
            <a:r>
              <a:rPr sz="2400" spc="105" dirty="0">
                <a:solidFill>
                  <a:srgbClr val="FFFFFF"/>
                </a:solidFill>
                <a:latin typeface="Gill Sans MT"/>
                <a:cs typeface="Gill Sans MT"/>
              </a:rPr>
              <a:t>various </a:t>
            </a:r>
            <a:r>
              <a:rPr sz="2400" spc="155" dirty="0">
                <a:solidFill>
                  <a:srgbClr val="FFFFFF"/>
                </a:solidFill>
                <a:latin typeface="Gill Sans MT"/>
                <a:cs typeface="Gill Sans MT"/>
              </a:rPr>
              <a:t>cleaning </a:t>
            </a:r>
            <a:r>
              <a:rPr sz="2400" spc="90" dirty="0">
                <a:solidFill>
                  <a:srgbClr val="FFFFFF"/>
                </a:solidFill>
                <a:latin typeface="Gill Sans MT"/>
                <a:cs typeface="Gill Sans MT"/>
              </a:rPr>
              <a:t>operations  </a:t>
            </a:r>
            <a:r>
              <a:rPr sz="2400" spc="85" dirty="0">
                <a:solidFill>
                  <a:srgbClr val="FFFFFF"/>
                </a:solidFill>
                <a:latin typeface="Gill Sans MT"/>
                <a:cs typeface="Gill Sans MT"/>
              </a:rPr>
              <a:t>that </a:t>
            </a:r>
            <a:r>
              <a:rPr sz="2400" spc="40" dirty="0">
                <a:solidFill>
                  <a:srgbClr val="FFFFFF"/>
                </a:solidFill>
                <a:latin typeface="Gill Sans MT"/>
                <a:cs typeface="Gill Sans MT"/>
              </a:rPr>
              <a:t>were </a:t>
            </a:r>
            <a:r>
              <a:rPr sz="2400" spc="165" dirty="0">
                <a:solidFill>
                  <a:srgbClr val="FFFFFF"/>
                </a:solidFill>
                <a:latin typeface="Gill Sans MT"/>
                <a:cs typeface="Gill Sans MT"/>
              </a:rPr>
              <a:t>used </a:t>
            </a:r>
            <a:r>
              <a:rPr sz="2400" spc="5" dirty="0">
                <a:solidFill>
                  <a:srgbClr val="FFFFFF"/>
                </a:solidFill>
                <a:latin typeface="Gill Sans MT"/>
                <a:cs typeface="Gill Sans MT"/>
              </a:rPr>
              <a:t>to </a:t>
            </a:r>
            <a:r>
              <a:rPr sz="2400" spc="150" dirty="0">
                <a:solidFill>
                  <a:srgbClr val="FFFFFF"/>
                </a:solidFill>
                <a:latin typeface="Gill Sans MT"/>
                <a:cs typeface="Gill Sans MT"/>
              </a:rPr>
              <a:t>clean </a:t>
            </a:r>
            <a:r>
              <a:rPr sz="2400" spc="175" dirty="0">
                <a:solidFill>
                  <a:srgbClr val="FFFFFF"/>
                </a:solidFill>
                <a:latin typeface="Gill Sans MT"/>
                <a:cs typeface="Gill Sans MT"/>
              </a:rPr>
              <a:t>and </a:t>
            </a:r>
            <a:r>
              <a:rPr sz="2400" spc="190" dirty="0">
                <a:solidFill>
                  <a:srgbClr val="FFFFFF"/>
                </a:solidFill>
                <a:latin typeface="Gill Sans MT"/>
                <a:cs typeface="Gill Sans MT"/>
              </a:rPr>
              <a:t>shape </a:t>
            </a:r>
            <a:r>
              <a:rPr sz="2400" spc="75" dirty="0">
                <a:solidFill>
                  <a:srgbClr val="FFFFFF"/>
                </a:solidFill>
                <a:latin typeface="Gill Sans MT"/>
                <a:cs typeface="Gill Sans MT"/>
              </a:rPr>
              <a:t>the </a:t>
            </a:r>
            <a:r>
              <a:rPr sz="2400" spc="110" dirty="0">
                <a:solidFill>
                  <a:srgbClr val="FFFFFF"/>
                </a:solidFill>
                <a:latin typeface="Gill Sans MT"/>
                <a:cs typeface="Gill Sans MT"/>
              </a:rPr>
              <a:t>Player </a:t>
            </a:r>
            <a:r>
              <a:rPr sz="2400" spc="175" dirty="0">
                <a:solidFill>
                  <a:srgbClr val="FFFFFF"/>
                </a:solidFill>
                <a:latin typeface="Gill Sans MT"/>
                <a:cs typeface="Gill Sans MT"/>
              </a:rPr>
              <a:t>Stats </a:t>
            </a:r>
            <a:r>
              <a:rPr sz="2400" spc="150" dirty="0">
                <a:solidFill>
                  <a:srgbClr val="FFFFFF"/>
                </a:solidFill>
                <a:latin typeface="Gill Sans MT"/>
                <a:cs typeface="Gill Sans MT"/>
              </a:rPr>
              <a:t>dataset. </a:t>
            </a:r>
            <a:r>
              <a:rPr sz="2400" spc="-125" dirty="0">
                <a:solidFill>
                  <a:srgbClr val="FFFFFF"/>
                </a:solidFill>
                <a:latin typeface="Gill Sans MT"/>
                <a:cs typeface="Gill Sans MT"/>
              </a:rPr>
              <a:t>We  </a:t>
            </a:r>
            <a:r>
              <a:rPr sz="2400" spc="140" dirty="0">
                <a:solidFill>
                  <a:srgbClr val="FFFFFF"/>
                </a:solidFill>
                <a:latin typeface="Gill Sans MT"/>
                <a:cs typeface="Gill Sans MT"/>
              </a:rPr>
              <a:t>cleaned</a:t>
            </a:r>
            <a:r>
              <a:rPr sz="2400" spc="-35" dirty="0">
                <a:solidFill>
                  <a:srgbClr val="FFFFFF"/>
                </a:solidFill>
                <a:latin typeface="Gill Sans MT"/>
                <a:cs typeface="Gill Sans MT"/>
              </a:rPr>
              <a:t> </a:t>
            </a:r>
            <a:r>
              <a:rPr sz="2400" spc="75" dirty="0">
                <a:solidFill>
                  <a:srgbClr val="FFFFFF"/>
                </a:solidFill>
                <a:latin typeface="Gill Sans MT"/>
                <a:cs typeface="Gill Sans MT"/>
              </a:rPr>
              <a:t>the</a:t>
            </a:r>
            <a:r>
              <a:rPr sz="2400" spc="-35" dirty="0">
                <a:solidFill>
                  <a:srgbClr val="FFFFFF"/>
                </a:solidFill>
                <a:latin typeface="Gill Sans MT"/>
                <a:cs typeface="Gill Sans MT"/>
              </a:rPr>
              <a:t> </a:t>
            </a:r>
            <a:r>
              <a:rPr sz="2400" spc="160" dirty="0">
                <a:solidFill>
                  <a:srgbClr val="FFFFFF"/>
                </a:solidFill>
                <a:latin typeface="Gill Sans MT"/>
                <a:cs typeface="Gill Sans MT"/>
              </a:rPr>
              <a:t>data</a:t>
            </a:r>
            <a:r>
              <a:rPr sz="2400" spc="-35" dirty="0">
                <a:solidFill>
                  <a:srgbClr val="FFFFFF"/>
                </a:solidFill>
                <a:latin typeface="Gill Sans MT"/>
                <a:cs typeface="Gill Sans MT"/>
              </a:rPr>
              <a:t> </a:t>
            </a:r>
            <a:r>
              <a:rPr sz="2400" spc="110" dirty="0">
                <a:solidFill>
                  <a:srgbClr val="FFFFFF"/>
                </a:solidFill>
                <a:latin typeface="Gill Sans MT"/>
                <a:cs typeface="Gill Sans MT"/>
              </a:rPr>
              <a:t>by</a:t>
            </a:r>
            <a:r>
              <a:rPr sz="2400" spc="-35" dirty="0">
                <a:solidFill>
                  <a:srgbClr val="FFFFFF"/>
                </a:solidFill>
                <a:latin typeface="Gill Sans MT"/>
                <a:cs typeface="Gill Sans MT"/>
              </a:rPr>
              <a:t> </a:t>
            </a:r>
            <a:r>
              <a:rPr sz="2400" spc="150" dirty="0">
                <a:solidFill>
                  <a:srgbClr val="FFFFFF"/>
                </a:solidFill>
                <a:latin typeface="Gill Sans MT"/>
                <a:cs typeface="Gill Sans MT"/>
              </a:rPr>
              <a:t>applying</a:t>
            </a:r>
            <a:r>
              <a:rPr sz="2400" spc="-35" dirty="0">
                <a:solidFill>
                  <a:srgbClr val="FFFFFF"/>
                </a:solidFill>
                <a:latin typeface="Gill Sans MT"/>
                <a:cs typeface="Gill Sans MT"/>
              </a:rPr>
              <a:t> </a:t>
            </a:r>
            <a:r>
              <a:rPr sz="2400" spc="155" dirty="0">
                <a:solidFill>
                  <a:srgbClr val="FFFFFF"/>
                </a:solidFill>
                <a:latin typeface="Gill Sans MT"/>
                <a:cs typeface="Gill Sans MT"/>
              </a:rPr>
              <a:t>cleaning</a:t>
            </a:r>
            <a:r>
              <a:rPr sz="2400" spc="-35" dirty="0">
                <a:solidFill>
                  <a:srgbClr val="FFFFFF"/>
                </a:solidFill>
                <a:latin typeface="Gill Sans MT"/>
                <a:cs typeface="Gill Sans MT"/>
              </a:rPr>
              <a:t> </a:t>
            </a:r>
            <a:r>
              <a:rPr sz="2400" spc="90" dirty="0">
                <a:solidFill>
                  <a:srgbClr val="FFFFFF"/>
                </a:solidFill>
                <a:latin typeface="Gill Sans MT"/>
                <a:cs typeface="Gill Sans MT"/>
              </a:rPr>
              <a:t>operations</a:t>
            </a:r>
            <a:r>
              <a:rPr sz="2400" spc="-35" dirty="0">
                <a:solidFill>
                  <a:srgbClr val="FFFFFF"/>
                </a:solidFill>
                <a:latin typeface="Gill Sans MT"/>
                <a:cs typeface="Gill Sans MT"/>
              </a:rPr>
              <a:t> </a:t>
            </a:r>
            <a:r>
              <a:rPr sz="2400" spc="185" dirty="0">
                <a:solidFill>
                  <a:srgbClr val="FFFFFF"/>
                </a:solidFill>
                <a:latin typeface="Gill Sans MT"/>
                <a:cs typeface="Gill Sans MT"/>
              </a:rPr>
              <a:t>such</a:t>
            </a:r>
            <a:r>
              <a:rPr sz="2400" spc="-35" dirty="0">
                <a:solidFill>
                  <a:srgbClr val="FFFFFF"/>
                </a:solidFill>
                <a:latin typeface="Gill Sans MT"/>
                <a:cs typeface="Gill Sans MT"/>
              </a:rPr>
              <a:t> </a:t>
            </a:r>
            <a:r>
              <a:rPr sz="2400" spc="290" dirty="0">
                <a:solidFill>
                  <a:srgbClr val="FFFFFF"/>
                </a:solidFill>
                <a:latin typeface="Gill Sans MT"/>
                <a:cs typeface="Gill Sans MT"/>
              </a:rPr>
              <a:t>as</a:t>
            </a:r>
            <a:r>
              <a:rPr sz="2400" spc="-35" dirty="0">
                <a:solidFill>
                  <a:srgbClr val="FFFFFF"/>
                </a:solidFill>
                <a:latin typeface="Gill Sans MT"/>
                <a:cs typeface="Gill Sans MT"/>
              </a:rPr>
              <a:t> </a:t>
            </a:r>
            <a:r>
              <a:rPr sz="2400" spc="75" dirty="0">
                <a:solidFill>
                  <a:srgbClr val="FFFFFF"/>
                </a:solidFill>
                <a:latin typeface="Gill Sans MT"/>
                <a:cs typeface="Gill Sans MT"/>
              </a:rPr>
              <a:t>filtering,  </a:t>
            </a:r>
            <a:r>
              <a:rPr sz="2400" spc="135" dirty="0">
                <a:solidFill>
                  <a:srgbClr val="FFFFFF"/>
                </a:solidFill>
                <a:latin typeface="Gill Sans MT"/>
                <a:cs typeface="Gill Sans MT"/>
              </a:rPr>
              <a:t>adding, </a:t>
            </a:r>
            <a:r>
              <a:rPr sz="2400" spc="114" dirty="0">
                <a:solidFill>
                  <a:srgbClr val="FFFFFF"/>
                </a:solidFill>
                <a:latin typeface="Gill Sans MT"/>
                <a:cs typeface="Gill Sans MT"/>
              </a:rPr>
              <a:t>renaming, </a:t>
            </a:r>
            <a:r>
              <a:rPr sz="2400" spc="90" dirty="0">
                <a:solidFill>
                  <a:srgbClr val="FFFFFF"/>
                </a:solidFill>
                <a:latin typeface="Gill Sans MT"/>
                <a:cs typeface="Gill Sans MT"/>
              </a:rPr>
              <a:t>splitting, </a:t>
            </a:r>
            <a:r>
              <a:rPr sz="2400" spc="100" dirty="0">
                <a:solidFill>
                  <a:srgbClr val="FFFFFF"/>
                </a:solidFill>
                <a:latin typeface="Gill Sans MT"/>
                <a:cs typeface="Gill Sans MT"/>
              </a:rPr>
              <a:t>grouping, </a:t>
            </a:r>
            <a:r>
              <a:rPr sz="2400" spc="-50" dirty="0">
                <a:solidFill>
                  <a:srgbClr val="FFFFFF"/>
                </a:solidFill>
                <a:latin typeface="Gill Sans MT"/>
                <a:cs typeface="Gill Sans MT"/>
              </a:rPr>
              <a:t>or </a:t>
            </a:r>
            <a:r>
              <a:rPr sz="2400" spc="105" dirty="0">
                <a:solidFill>
                  <a:srgbClr val="FFFFFF"/>
                </a:solidFill>
                <a:latin typeface="Gill Sans MT"/>
                <a:cs typeface="Gill Sans MT"/>
              </a:rPr>
              <a:t>removing </a:t>
            </a:r>
            <a:r>
              <a:rPr sz="2400" spc="140" dirty="0">
                <a:solidFill>
                  <a:srgbClr val="FFFFFF"/>
                </a:solidFill>
                <a:latin typeface="Gill Sans MT"/>
                <a:cs typeface="Gill Sans MT"/>
              </a:rPr>
              <a:t>fields.</a:t>
            </a:r>
            <a:r>
              <a:rPr sz="2400" spc="-55" dirty="0">
                <a:solidFill>
                  <a:srgbClr val="FFFFFF"/>
                </a:solidFill>
                <a:latin typeface="Gill Sans MT"/>
                <a:cs typeface="Gill Sans MT"/>
              </a:rPr>
              <a:t> </a:t>
            </a:r>
            <a:r>
              <a:rPr sz="2400" spc="110" dirty="0">
                <a:solidFill>
                  <a:srgbClr val="FFFFFF"/>
                </a:solidFill>
                <a:latin typeface="Gill Sans MT"/>
                <a:cs typeface="Gill Sans MT"/>
              </a:rPr>
              <a:t>Cleaning  </a:t>
            </a:r>
            <a:r>
              <a:rPr sz="2400" spc="125" dirty="0">
                <a:solidFill>
                  <a:srgbClr val="FFFFFF"/>
                </a:solidFill>
                <a:latin typeface="Gill Sans MT"/>
                <a:cs typeface="Gill Sans MT"/>
              </a:rPr>
              <a:t>up</a:t>
            </a:r>
            <a:r>
              <a:rPr sz="2400" spc="-75" dirty="0">
                <a:solidFill>
                  <a:srgbClr val="FFFFFF"/>
                </a:solidFill>
                <a:latin typeface="Gill Sans MT"/>
                <a:cs typeface="Gill Sans MT"/>
              </a:rPr>
              <a:t> </a:t>
            </a:r>
            <a:r>
              <a:rPr sz="2400" spc="15" dirty="0">
                <a:solidFill>
                  <a:srgbClr val="FFFFFF"/>
                </a:solidFill>
                <a:latin typeface="Gill Sans MT"/>
                <a:cs typeface="Gill Sans MT"/>
              </a:rPr>
              <a:t>dirty</a:t>
            </a:r>
            <a:r>
              <a:rPr sz="2400" spc="-75" dirty="0">
                <a:solidFill>
                  <a:srgbClr val="FFFFFF"/>
                </a:solidFill>
                <a:latin typeface="Gill Sans MT"/>
                <a:cs typeface="Gill Sans MT"/>
              </a:rPr>
              <a:t> </a:t>
            </a:r>
            <a:r>
              <a:rPr sz="2400" spc="160" dirty="0">
                <a:solidFill>
                  <a:srgbClr val="FFFFFF"/>
                </a:solidFill>
                <a:latin typeface="Gill Sans MT"/>
                <a:cs typeface="Gill Sans MT"/>
              </a:rPr>
              <a:t>data</a:t>
            </a:r>
            <a:r>
              <a:rPr sz="2400" spc="-75" dirty="0">
                <a:solidFill>
                  <a:srgbClr val="FFFFFF"/>
                </a:solidFill>
                <a:latin typeface="Gill Sans MT"/>
                <a:cs typeface="Gill Sans MT"/>
              </a:rPr>
              <a:t> </a:t>
            </a:r>
            <a:r>
              <a:rPr sz="2400" spc="190" dirty="0">
                <a:solidFill>
                  <a:srgbClr val="FFFFFF"/>
                </a:solidFill>
                <a:latin typeface="Gill Sans MT"/>
                <a:cs typeface="Gill Sans MT"/>
              </a:rPr>
              <a:t>made</a:t>
            </a:r>
            <a:r>
              <a:rPr sz="2400" spc="-75" dirty="0">
                <a:solidFill>
                  <a:srgbClr val="FFFFFF"/>
                </a:solidFill>
                <a:latin typeface="Gill Sans MT"/>
                <a:cs typeface="Gill Sans MT"/>
              </a:rPr>
              <a:t> </a:t>
            </a:r>
            <a:r>
              <a:rPr sz="2400" spc="15" dirty="0">
                <a:solidFill>
                  <a:srgbClr val="FFFFFF"/>
                </a:solidFill>
                <a:latin typeface="Gill Sans MT"/>
                <a:cs typeface="Gill Sans MT"/>
              </a:rPr>
              <a:t>it</a:t>
            </a:r>
            <a:r>
              <a:rPr sz="2400" spc="-75" dirty="0">
                <a:solidFill>
                  <a:srgbClr val="FFFFFF"/>
                </a:solidFill>
                <a:latin typeface="Gill Sans MT"/>
                <a:cs typeface="Gill Sans MT"/>
              </a:rPr>
              <a:t> </a:t>
            </a:r>
            <a:r>
              <a:rPr sz="2400" spc="125" dirty="0">
                <a:solidFill>
                  <a:srgbClr val="FFFFFF"/>
                </a:solidFill>
                <a:latin typeface="Gill Sans MT"/>
                <a:cs typeface="Gill Sans MT"/>
              </a:rPr>
              <a:t>easier</a:t>
            </a:r>
            <a:r>
              <a:rPr sz="2400" spc="-75" dirty="0">
                <a:solidFill>
                  <a:srgbClr val="FFFFFF"/>
                </a:solidFill>
                <a:latin typeface="Gill Sans MT"/>
                <a:cs typeface="Gill Sans MT"/>
              </a:rPr>
              <a:t> </a:t>
            </a:r>
            <a:r>
              <a:rPr sz="2400" spc="5" dirty="0">
                <a:solidFill>
                  <a:srgbClr val="FFFFFF"/>
                </a:solidFill>
                <a:latin typeface="Gill Sans MT"/>
                <a:cs typeface="Gill Sans MT"/>
              </a:rPr>
              <a:t>to</a:t>
            </a:r>
            <a:r>
              <a:rPr sz="2400" spc="-75" dirty="0">
                <a:solidFill>
                  <a:srgbClr val="FFFFFF"/>
                </a:solidFill>
                <a:latin typeface="Gill Sans MT"/>
                <a:cs typeface="Gill Sans MT"/>
              </a:rPr>
              <a:t> </a:t>
            </a:r>
            <a:r>
              <a:rPr sz="2400" spc="130" dirty="0">
                <a:solidFill>
                  <a:srgbClr val="FFFFFF"/>
                </a:solidFill>
                <a:latin typeface="Gill Sans MT"/>
                <a:cs typeface="Gill Sans MT"/>
              </a:rPr>
              <a:t>combine</a:t>
            </a:r>
            <a:r>
              <a:rPr sz="2400" spc="-75" dirty="0">
                <a:solidFill>
                  <a:srgbClr val="FFFFFF"/>
                </a:solidFill>
                <a:latin typeface="Gill Sans MT"/>
                <a:cs typeface="Gill Sans MT"/>
              </a:rPr>
              <a:t> </a:t>
            </a:r>
            <a:r>
              <a:rPr sz="2400" spc="175" dirty="0">
                <a:solidFill>
                  <a:srgbClr val="FFFFFF"/>
                </a:solidFill>
                <a:latin typeface="Gill Sans MT"/>
                <a:cs typeface="Gill Sans MT"/>
              </a:rPr>
              <a:t>and</a:t>
            </a:r>
            <a:r>
              <a:rPr sz="2400" spc="-75" dirty="0">
                <a:solidFill>
                  <a:srgbClr val="FFFFFF"/>
                </a:solidFill>
                <a:latin typeface="Gill Sans MT"/>
                <a:cs typeface="Gill Sans MT"/>
              </a:rPr>
              <a:t> </a:t>
            </a:r>
            <a:r>
              <a:rPr sz="2400" spc="155" dirty="0">
                <a:solidFill>
                  <a:srgbClr val="FFFFFF"/>
                </a:solidFill>
                <a:latin typeface="Gill Sans MT"/>
                <a:cs typeface="Gill Sans MT"/>
              </a:rPr>
              <a:t>analyze</a:t>
            </a:r>
            <a:r>
              <a:rPr sz="2400" spc="-75" dirty="0">
                <a:solidFill>
                  <a:srgbClr val="FFFFFF"/>
                </a:solidFill>
                <a:latin typeface="Gill Sans MT"/>
                <a:cs typeface="Gill Sans MT"/>
              </a:rPr>
              <a:t> </a:t>
            </a:r>
            <a:r>
              <a:rPr sz="2400" spc="0" dirty="0">
                <a:solidFill>
                  <a:srgbClr val="FFFFFF"/>
                </a:solidFill>
                <a:latin typeface="Gill Sans MT"/>
                <a:cs typeface="Gill Sans MT"/>
              </a:rPr>
              <a:t>our</a:t>
            </a:r>
            <a:r>
              <a:rPr sz="2400" spc="-75" dirty="0">
                <a:solidFill>
                  <a:srgbClr val="FFFFFF"/>
                </a:solidFill>
                <a:latin typeface="Gill Sans MT"/>
                <a:cs typeface="Gill Sans MT"/>
              </a:rPr>
              <a:t> </a:t>
            </a:r>
            <a:r>
              <a:rPr sz="2400" spc="150" dirty="0">
                <a:solidFill>
                  <a:srgbClr val="FFFFFF"/>
                </a:solidFill>
                <a:latin typeface="Gill Sans MT"/>
                <a:cs typeface="Gill Sans MT"/>
              </a:rPr>
              <a:t>dataset.</a:t>
            </a:r>
            <a:endParaRPr sz="2400">
              <a:latin typeface="Gill Sans MT"/>
              <a:cs typeface="Gill Sans MT"/>
            </a:endParaRPr>
          </a:p>
          <a:p>
            <a:pPr marL="12700" marR="62230">
              <a:lnSpc>
                <a:spcPct val="114599"/>
              </a:lnSpc>
              <a:tabLst>
                <a:tab pos="7620634" algn="l"/>
              </a:tabLst>
            </a:pPr>
            <a:r>
              <a:rPr sz="2400" spc="-125" dirty="0">
                <a:solidFill>
                  <a:srgbClr val="FFFFFF"/>
                </a:solidFill>
                <a:latin typeface="Gill Sans MT"/>
                <a:cs typeface="Gill Sans MT"/>
              </a:rPr>
              <a:t>We </a:t>
            </a:r>
            <a:r>
              <a:rPr sz="2400" spc="165" dirty="0">
                <a:solidFill>
                  <a:srgbClr val="FFFFFF"/>
                </a:solidFill>
                <a:latin typeface="Gill Sans MT"/>
                <a:cs typeface="Gill Sans MT"/>
              </a:rPr>
              <a:t>used </a:t>
            </a:r>
            <a:r>
              <a:rPr sz="2400" b="1" spc="-65" dirty="0">
                <a:solidFill>
                  <a:srgbClr val="FFFFFF"/>
                </a:solidFill>
                <a:latin typeface="Gill Sans MT"/>
                <a:cs typeface="Gill Sans MT"/>
              </a:rPr>
              <a:t>Python </a:t>
            </a:r>
            <a:r>
              <a:rPr sz="2400" spc="75" dirty="0">
                <a:solidFill>
                  <a:srgbClr val="FFFFFF"/>
                </a:solidFill>
                <a:latin typeface="Gill Sans MT"/>
                <a:cs typeface="Gill Sans MT"/>
              </a:rPr>
              <a:t>libraries like </a:t>
            </a:r>
            <a:r>
              <a:rPr sz="2400" b="1" spc="10" dirty="0">
                <a:solidFill>
                  <a:srgbClr val="FFFFFF"/>
                </a:solidFill>
                <a:latin typeface="Gill Sans MT"/>
                <a:cs typeface="Gill Sans MT"/>
              </a:rPr>
              <a:t>Pandas </a:t>
            </a:r>
            <a:r>
              <a:rPr sz="2400" spc="175" dirty="0">
                <a:solidFill>
                  <a:srgbClr val="FFFFFF"/>
                </a:solidFill>
                <a:latin typeface="Gill Sans MT"/>
                <a:cs typeface="Gill Sans MT"/>
              </a:rPr>
              <a:t>and </a:t>
            </a:r>
            <a:r>
              <a:rPr sz="2400" b="1" spc="-80" dirty="0">
                <a:solidFill>
                  <a:srgbClr val="FFFFFF"/>
                </a:solidFill>
                <a:latin typeface="Gill Sans MT"/>
                <a:cs typeface="Gill Sans MT"/>
              </a:rPr>
              <a:t>numpy </a:t>
            </a:r>
            <a:r>
              <a:rPr sz="2400" spc="5" dirty="0">
                <a:solidFill>
                  <a:srgbClr val="FFFFFF"/>
                </a:solidFill>
                <a:latin typeface="Gill Sans MT"/>
                <a:cs typeface="Gill Sans MT"/>
              </a:rPr>
              <a:t>to </a:t>
            </a:r>
            <a:r>
              <a:rPr sz="2400" spc="150" dirty="0">
                <a:solidFill>
                  <a:srgbClr val="FFFFFF"/>
                </a:solidFill>
                <a:latin typeface="Gill Sans MT"/>
                <a:cs typeface="Gill Sans MT"/>
              </a:rPr>
              <a:t>clean </a:t>
            </a:r>
            <a:r>
              <a:rPr sz="2400" spc="75" dirty="0">
                <a:solidFill>
                  <a:srgbClr val="FFFFFF"/>
                </a:solidFill>
                <a:latin typeface="Gill Sans MT"/>
                <a:cs typeface="Gill Sans MT"/>
              </a:rPr>
              <a:t>the  </a:t>
            </a:r>
            <a:r>
              <a:rPr sz="2400" spc="155" dirty="0">
                <a:solidFill>
                  <a:srgbClr val="FFFFFF"/>
                </a:solidFill>
                <a:latin typeface="Gill Sans MT"/>
                <a:cs typeface="Gill Sans MT"/>
              </a:rPr>
              <a:t>team</a:t>
            </a:r>
            <a:r>
              <a:rPr sz="2400" spc="-75" dirty="0">
                <a:solidFill>
                  <a:srgbClr val="FFFFFF"/>
                </a:solidFill>
                <a:latin typeface="Gill Sans MT"/>
                <a:cs typeface="Gill Sans MT"/>
              </a:rPr>
              <a:t> </a:t>
            </a:r>
            <a:r>
              <a:rPr sz="2400" spc="175" dirty="0">
                <a:solidFill>
                  <a:srgbClr val="FFFFFF"/>
                </a:solidFill>
                <a:latin typeface="Gill Sans MT"/>
                <a:cs typeface="Gill Sans MT"/>
              </a:rPr>
              <a:t>stats</a:t>
            </a:r>
            <a:r>
              <a:rPr sz="2400" spc="-75" dirty="0">
                <a:solidFill>
                  <a:srgbClr val="FFFFFF"/>
                </a:solidFill>
                <a:latin typeface="Gill Sans MT"/>
                <a:cs typeface="Gill Sans MT"/>
              </a:rPr>
              <a:t> </a:t>
            </a:r>
            <a:r>
              <a:rPr sz="2400" spc="150" dirty="0">
                <a:solidFill>
                  <a:srgbClr val="FFFFFF"/>
                </a:solidFill>
                <a:latin typeface="Gill Sans MT"/>
                <a:cs typeface="Gill Sans MT"/>
              </a:rPr>
              <a:t>dataset</a:t>
            </a:r>
            <a:r>
              <a:rPr sz="2400" spc="-75" dirty="0">
                <a:solidFill>
                  <a:srgbClr val="FFFFFF"/>
                </a:solidFill>
                <a:latin typeface="Gill Sans MT"/>
                <a:cs typeface="Gill Sans MT"/>
              </a:rPr>
              <a:t> </a:t>
            </a:r>
            <a:r>
              <a:rPr sz="2400" spc="75" dirty="0">
                <a:solidFill>
                  <a:srgbClr val="FFFFFF"/>
                </a:solidFill>
                <a:latin typeface="Gill Sans MT"/>
                <a:cs typeface="Gill Sans MT"/>
              </a:rPr>
              <a:t>like</a:t>
            </a:r>
            <a:r>
              <a:rPr sz="2400" spc="-75" dirty="0">
                <a:solidFill>
                  <a:srgbClr val="FFFFFF"/>
                </a:solidFill>
                <a:latin typeface="Gill Sans MT"/>
                <a:cs typeface="Gill Sans MT"/>
              </a:rPr>
              <a:t> </a:t>
            </a:r>
            <a:r>
              <a:rPr sz="2400" spc="100" dirty="0">
                <a:solidFill>
                  <a:srgbClr val="FFFFFF"/>
                </a:solidFill>
                <a:latin typeface="Gill Sans MT"/>
                <a:cs typeface="Gill Sans MT"/>
              </a:rPr>
              <a:t>dropping</a:t>
            </a:r>
            <a:r>
              <a:rPr sz="2400" spc="-75" dirty="0">
                <a:solidFill>
                  <a:srgbClr val="FFFFFF"/>
                </a:solidFill>
                <a:latin typeface="Gill Sans MT"/>
                <a:cs typeface="Gill Sans MT"/>
              </a:rPr>
              <a:t> </a:t>
            </a:r>
            <a:r>
              <a:rPr sz="2400" spc="150" dirty="0">
                <a:solidFill>
                  <a:srgbClr val="FFFFFF"/>
                </a:solidFill>
                <a:latin typeface="Gill Sans MT"/>
                <a:cs typeface="Gill Sans MT"/>
              </a:rPr>
              <a:t>unnecessary</a:t>
            </a:r>
            <a:r>
              <a:rPr sz="2400" spc="-75" dirty="0">
                <a:solidFill>
                  <a:srgbClr val="FFFFFF"/>
                </a:solidFill>
                <a:latin typeface="Gill Sans MT"/>
                <a:cs typeface="Gill Sans MT"/>
              </a:rPr>
              <a:t> </a:t>
            </a:r>
            <a:r>
              <a:rPr sz="2400" spc="125" dirty="0">
                <a:solidFill>
                  <a:srgbClr val="FFFFFF"/>
                </a:solidFill>
                <a:latin typeface="Gill Sans MT"/>
                <a:cs typeface="Gill Sans MT"/>
              </a:rPr>
              <a:t>columns,</a:t>
            </a:r>
            <a:r>
              <a:rPr sz="2400" dirty="0">
                <a:solidFill>
                  <a:srgbClr val="FFFFFF"/>
                </a:solidFill>
                <a:latin typeface="Gill Sans MT"/>
                <a:cs typeface="Gill Sans MT"/>
              </a:rPr>
              <a:t>	</a:t>
            </a:r>
            <a:r>
              <a:rPr sz="2400" spc="100" dirty="0">
                <a:solidFill>
                  <a:srgbClr val="FFFFFF"/>
                </a:solidFill>
                <a:latin typeface="Gill Sans MT"/>
                <a:cs typeface="Gill Sans MT"/>
              </a:rPr>
              <a:t>removing  </a:t>
            </a:r>
            <a:r>
              <a:rPr sz="2400" spc="80" dirty="0">
                <a:solidFill>
                  <a:srgbClr val="FFFFFF"/>
                </a:solidFill>
                <a:latin typeface="Gill Sans MT"/>
                <a:cs typeface="Gill Sans MT"/>
              </a:rPr>
              <a:t>null</a:t>
            </a:r>
            <a:r>
              <a:rPr sz="2400" spc="-75" dirty="0">
                <a:solidFill>
                  <a:srgbClr val="FFFFFF"/>
                </a:solidFill>
                <a:latin typeface="Gill Sans MT"/>
                <a:cs typeface="Gill Sans MT"/>
              </a:rPr>
              <a:t> </a:t>
            </a:r>
            <a:r>
              <a:rPr sz="2400" spc="130" dirty="0">
                <a:solidFill>
                  <a:srgbClr val="FFFFFF"/>
                </a:solidFill>
                <a:latin typeface="Gill Sans MT"/>
                <a:cs typeface="Gill Sans MT"/>
              </a:rPr>
              <a:t>values,</a:t>
            </a:r>
            <a:r>
              <a:rPr sz="2400" spc="-75" dirty="0">
                <a:solidFill>
                  <a:srgbClr val="FFFFFF"/>
                </a:solidFill>
                <a:latin typeface="Gill Sans MT"/>
                <a:cs typeface="Gill Sans MT"/>
              </a:rPr>
              <a:t> </a:t>
            </a:r>
            <a:r>
              <a:rPr sz="2400" spc="175" dirty="0">
                <a:solidFill>
                  <a:srgbClr val="FFFFFF"/>
                </a:solidFill>
                <a:latin typeface="Gill Sans MT"/>
                <a:cs typeface="Gill Sans MT"/>
              </a:rPr>
              <a:t>and</a:t>
            </a:r>
            <a:r>
              <a:rPr sz="2400" spc="-75" dirty="0">
                <a:solidFill>
                  <a:srgbClr val="FFFFFF"/>
                </a:solidFill>
                <a:latin typeface="Gill Sans MT"/>
                <a:cs typeface="Gill Sans MT"/>
              </a:rPr>
              <a:t> </a:t>
            </a:r>
            <a:r>
              <a:rPr sz="2400" spc="100" dirty="0">
                <a:solidFill>
                  <a:srgbClr val="FFFFFF"/>
                </a:solidFill>
                <a:latin typeface="Gill Sans MT"/>
                <a:cs typeface="Gill Sans MT"/>
              </a:rPr>
              <a:t>improving</a:t>
            </a:r>
            <a:r>
              <a:rPr sz="2400" spc="-75" dirty="0">
                <a:solidFill>
                  <a:srgbClr val="FFFFFF"/>
                </a:solidFill>
                <a:latin typeface="Gill Sans MT"/>
                <a:cs typeface="Gill Sans MT"/>
              </a:rPr>
              <a:t> </a:t>
            </a:r>
            <a:r>
              <a:rPr sz="2400" spc="125" dirty="0">
                <a:solidFill>
                  <a:srgbClr val="FFFFFF"/>
                </a:solidFill>
                <a:latin typeface="Gill Sans MT"/>
                <a:cs typeface="Gill Sans MT"/>
              </a:rPr>
              <a:t>column</a:t>
            </a:r>
            <a:r>
              <a:rPr sz="2400" spc="-75" dirty="0">
                <a:solidFill>
                  <a:srgbClr val="FFFFFF"/>
                </a:solidFill>
                <a:latin typeface="Gill Sans MT"/>
                <a:cs typeface="Gill Sans MT"/>
              </a:rPr>
              <a:t> </a:t>
            </a:r>
            <a:r>
              <a:rPr sz="2400" spc="135" dirty="0">
                <a:solidFill>
                  <a:srgbClr val="FFFFFF"/>
                </a:solidFill>
                <a:latin typeface="Gill Sans MT"/>
                <a:cs typeface="Gill Sans MT"/>
              </a:rPr>
              <a:t>formatting/labels.</a:t>
            </a:r>
            <a:endParaRPr sz="2400">
              <a:latin typeface="Gill Sans MT"/>
              <a:cs typeface="Gill Sans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10384" y="2384557"/>
            <a:ext cx="7759700" cy="939800"/>
          </a:xfrm>
          <a:prstGeom prst="rect">
            <a:avLst/>
          </a:prstGeom>
        </p:spPr>
        <p:txBody>
          <a:bodyPr vert="horz" wrap="square" lIns="0" tIns="12700" rIns="0" bIns="0" rtlCol="0">
            <a:spAutoFit/>
          </a:bodyPr>
          <a:lstStyle/>
          <a:p>
            <a:pPr marL="12700">
              <a:lnSpc>
                <a:spcPct val="100000"/>
              </a:lnSpc>
              <a:spcBef>
                <a:spcPts val="100"/>
              </a:spcBef>
            </a:pPr>
            <a:r>
              <a:rPr sz="6000" b="1" spc="114" dirty="0">
                <a:solidFill>
                  <a:srgbClr val="1A1A1A"/>
                </a:solidFill>
                <a:latin typeface="Gill Sans MT"/>
                <a:cs typeface="Gill Sans MT"/>
              </a:rPr>
              <a:t>3. </a:t>
            </a:r>
            <a:r>
              <a:rPr sz="6000" b="1" spc="-215" dirty="0">
                <a:solidFill>
                  <a:srgbClr val="1A1A1A"/>
                </a:solidFill>
                <a:latin typeface="Gill Sans MT"/>
                <a:cs typeface="Gill Sans MT"/>
              </a:rPr>
              <a:t>Feature</a:t>
            </a:r>
            <a:r>
              <a:rPr sz="6000" b="1" spc="-540" dirty="0">
                <a:solidFill>
                  <a:srgbClr val="1A1A1A"/>
                </a:solidFill>
                <a:latin typeface="Gill Sans MT"/>
                <a:cs typeface="Gill Sans MT"/>
              </a:rPr>
              <a:t> </a:t>
            </a:r>
            <a:r>
              <a:rPr sz="6000" b="1" spc="-110" dirty="0">
                <a:solidFill>
                  <a:srgbClr val="1A1A1A"/>
                </a:solidFill>
                <a:latin typeface="Gill Sans MT"/>
                <a:cs typeface="Gill Sans MT"/>
              </a:rPr>
              <a:t>Engineering</a:t>
            </a:r>
            <a:endParaRPr sz="6000">
              <a:latin typeface="Gill Sans MT"/>
              <a:cs typeface="Gill Sans MT"/>
            </a:endParaRPr>
          </a:p>
        </p:txBody>
      </p:sp>
      <p:sp>
        <p:nvSpPr>
          <p:cNvPr id="3" name="object 3"/>
          <p:cNvSpPr txBox="1"/>
          <p:nvPr/>
        </p:nvSpPr>
        <p:spPr>
          <a:xfrm>
            <a:off x="7986055" y="3776344"/>
            <a:ext cx="8957945" cy="4216400"/>
          </a:xfrm>
          <a:prstGeom prst="rect">
            <a:avLst/>
          </a:prstGeom>
        </p:spPr>
        <p:txBody>
          <a:bodyPr vert="horz" wrap="square" lIns="0" tIns="12700" rIns="0" bIns="0" rtlCol="0">
            <a:spAutoFit/>
          </a:bodyPr>
          <a:lstStyle/>
          <a:p>
            <a:pPr marL="12700" marR="5080" algn="just">
              <a:lnSpc>
                <a:spcPct val="114599"/>
              </a:lnSpc>
              <a:spcBef>
                <a:spcPts val="100"/>
              </a:spcBef>
            </a:pPr>
            <a:r>
              <a:rPr sz="2400" spc="-125" dirty="0">
                <a:solidFill>
                  <a:srgbClr val="1A1A1A"/>
                </a:solidFill>
                <a:latin typeface="Gill Sans MT"/>
                <a:cs typeface="Gill Sans MT"/>
              </a:rPr>
              <a:t>We </a:t>
            </a:r>
            <a:r>
              <a:rPr sz="2400" spc="114" dirty="0">
                <a:solidFill>
                  <a:srgbClr val="1A1A1A"/>
                </a:solidFill>
                <a:latin typeface="Gill Sans MT"/>
                <a:cs typeface="Gill Sans MT"/>
              </a:rPr>
              <a:t>need </a:t>
            </a:r>
            <a:r>
              <a:rPr sz="2400" spc="175" dirty="0">
                <a:solidFill>
                  <a:srgbClr val="1A1A1A"/>
                </a:solidFill>
                <a:latin typeface="Gill Sans MT"/>
                <a:cs typeface="Gill Sans MT"/>
              </a:rPr>
              <a:t>some </a:t>
            </a:r>
            <a:r>
              <a:rPr sz="2400" spc="80" dirty="0">
                <a:solidFill>
                  <a:srgbClr val="1A1A1A"/>
                </a:solidFill>
                <a:latin typeface="Gill Sans MT"/>
                <a:cs typeface="Gill Sans MT"/>
              </a:rPr>
              <a:t>reliable </a:t>
            </a:r>
            <a:r>
              <a:rPr sz="2400" spc="125" dirty="0">
                <a:solidFill>
                  <a:srgbClr val="1A1A1A"/>
                </a:solidFill>
                <a:latin typeface="Gill Sans MT"/>
                <a:cs typeface="Gill Sans MT"/>
              </a:rPr>
              <a:t>features </a:t>
            </a:r>
            <a:r>
              <a:rPr sz="2400" spc="5" dirty="0">
                <a:solidFill>
                  <a:srgbClr val="1A1A1A"/>
                </a:solidFill>
                <a:latin typeface="Gill Sans MT"/>
                <a:cs typeface="Gill Sans MT"/>
              </a:rPr>
              <a:t>to </a:t>
            </a:r>
            <a:r>
              <a:rPr sz="2400" spc="175" dirty="0">
                <a:solidFill>
                  <a:srgbClr val="1A1A1A"/>
                </a:solidFill>
                <a:latin typeface="Gill Sans MT"/>
                <a:cs typeface="Gill Sans MT"/>
              </a:rPr>
              <a:t>make </a:t>
            </a:r>
            <a:r>
              <a:rPr sz="2400" spc="90" dirty="0">
                <a:solidFill>
                  <a:srgbClr val="1A1A1A"/>
                </a:solidFill>
                <a:latin typeface="Gill Sans MT"/>
                <a:cs typeface="Gill Sans MT"/>
              </a:rPr>
              <a:t>predictions </a:t>
            </a:r>
            <a:r>
              <a:rPr sz="2400" spc="110" dirty="0">
                <a:solidFill>
                  <a:srgbClr val="1A1A1A"/>
                </a:solidFill>
                <a:latin typeface="Gill Sans MT"/>
                <a:cs typeface="Gill Sans MT"/>
              </a:rPr>
              <a:t>about</a:t>
            </a:r>
            <a:r>
              <a:rPr sz="2400" spc="-90" dirty="0">
                <a:solidFill>
                  <a:srgbClr val="1A1A1A"/>
                </a:solidFill>
                <a:latin typeface="Gill Sans MT"/>
                <a:cs typeface="Gill Sans MT"/>
              </a:rPr>
              <a:t> </a:t>
            </a:r>
            <a:r>
              <a:rPr sz="2400" spc="65" dirty="0">
                <a:solidFill>
                  <a:srgbClr val="1A1A1A"/>
                </a:solidFill>
                <a:latin typeface="Gill Sans MT"/>
                <a:cs typeface="Gill Sans MT"/>
              </a:rPr>
              <a:t>future  </a:t>
            </a:r>
            <a:r>
              <a:rPr sz="2400" spc="225" dirty="0">
                <a:solidFill>
                  <a:srgbClr val="1A1A1A"/>
                </a:solidFill>
                <a:latin typeface="Gill Sans MT"/>
                <a:cs typeface="Gill Sans MT"/>
              </a:rPr>
              <a:t>games. </a:t>
            </a:r>
            <a:r>
              <a:rPr sz="2400" spc="-114" dirty="0">
                <a:solidFill>
                  <a:srgbClr val="1A1A1A"/>
                </a:solidFill>
                <a:latin typeface="Gill Sans MT"/>
                <a:cs typeface="Gill Sans MT"/>
              </a:rPr>
              <a:t>Our </a:t>
            </a:r>
            <a:r>
              <a:rPr sz="2400" spc="75" dirty="0">
                <a:solidFill>
                  <a:srgbClr val="1A1A1A"/>
                </a:solidFill>
                <a:latin typeface="Gill Sans MT"/>
                <a:cs typeface="Gill Sans MT"/>
              </a:rPr>
              <a:t>primary </a:t>
            </a:r>
            <a:r>
              <a:rPr sz="2400" spc="175" dirty="0">
                <a:solidFill>
                  <a:srgbClr val="1A1A1A"/>
                </a:solidFill>
                <a:latin typeface="Gill Sans MT"/>
                <a:cs typeface="Gill Sans MT"/>
              </a:rPr>
              <a:t>goal </a:t>
            </a:r>
            <a:r>
              <a:rPr sz="2400" spc="215" dirty="0">
                <a:solidFill>
                  <a:srgbClr val="1A1A1A"/>
                </a:solidFill>
                <a:latin typeface="Gill Sans MT"/>
                <a:cs typeface="Gill Sans MT"/>
              </a:rPr>
              <a:t>was </a:t>
            </a:r>
            <a:r>
              <a:rPr sz="2400" spc="5" dirty="0">
                <a:solidFill>
                  <a:srgbClr val="1A1A1A"/>
                </a:solidFill>
                <a:latin typeface="Gill Sans MT"/>
                <a:cs typeface="Gill Sans MT"/>
              </a:rPr>
              <a:t>to </a:t>
            </a:r>
            <a:r>
              <a:rPr sz="2400" spc="175" dirty="0">
                <a:solidFill>
                  <a:srgbClr val="1A1A1A"/>
                </a:solidFill>
                <a:latin typeface="Gill Sans MT"/>
                <a:cs typeface="Gill Sans MT"/>
              </a:rPr>
              <a:t>make </a:t>
            </a:r>
            <a:r>
              <a:rPr sz="2400" spc="125" dirty="0">
                <a:solidFill>
                  <a:srgbClr val="1A1A1A"/>
                </a:solidFill>
                <a:latin typeface="Gill Sans MT"/>
                <a:cs typeface="Gill Sans MT"/>
              </a:rPr>
              <a:t>all </a:t>
            </a:r>
            <a:r>
              <a:rPr sz="2400" spc="130" dirty="0">
                <a:solidFill>
                  <a:srgbClr val="1A1A1A"/>
                </a:solidFill>
                <a:latin typeface="Gill Sans MT"/>
                <a:cs typeface="Gill Sans MT"/>
              </a:rPr>
              <a:t>of </a:t>
            </a:r>
            <a:r>
              <a:rPr sz="2400" spc="75" dirty="0">
                <a:solidFill>
                  <a:srgbClr val="1A1A1A"/>
                </a:solidFill>
                <a:latin typeface="Gill Sans MT"/>
                <a:cs typeface="Gill Sans MT"/>
              </a:rPr>
              <a:t>the </a:t>
            </a:r>
            <a:r>
              <a:rPr sz="2400" spc="150" dirty="0">
                <a:solidFill>
                  <a:srgbClr val="1A1A1A"/>
                </a:solidFill>
                <a:latin typeface="Gill Sans MT"/>
                <a:cs typeface="Gill Sans MT"/>
              </a:rPr>
              <a:t>available </a:t>
            </a:r>
            <a:r>
              <a:rPr sz="2400" spc="160" dirty="0">
                <a:solidFill>
                  <a:srgbClr val="1A1A1A"/>
                </a:solidFill>
                <a:latin typeface="Gill Sans MT"/>
                <a:cs typeface="Gill Sans MT"/>
              </a:rPr>
              <a:t>data  </a:t>
            </a:r>
            <a:r>
              <a:rPr sz="2400" spc="125" dirty="0">
                <a:solidFill>
                  <a:srgbClr val="1A1A1A"/>
                </a:solidFill>
                <a:latin typeface="Gill Sans MT"/>
                <a:cs typeface="Gill Sans MT"/>
              </a:rPr>
              <a:t>understandable. </a:t>
            </a:r>
            <a:r>
              <a:rPr sz="2400" spc="30" dirty="0">
                <a:solidFill>
                  <a:srgbClr val="1A1A1A"/>
                </a:solidFill>
                <a:latin typeface="Gill Sans MT"/>
                <a:cs typeface="Gill Sans MT"/>
              </a:rPr>
              <a:t>For </a:t>
            </a:r>
            <a:r>
              <a:rPr sz="2400" spc="130" dirty="0">
                <a:solidFill>
                  <a:srgbClr val="1A1A1A"/>
                </a:solidFill>
                <a:latin typeface="Gill Sans MT"/>
                <a:cs typeface="Gill Sans MT"/>
              </a:rPr>
              <a:t>example </a:t>
            </a:r>
            <a:r>
              <a:rPr sz="2400" spc="-114" dirty="0">
                <a:solidFill>
                  <a:srgbClr val="1A1A1A"/>
                </a:solidFill>
                <a:latin typeface="Gill Sans MT"/>
                <a:cs typeface="Gill Sans MT"/>
              </a:rPr>
              <a:t>- </a:t>
            </a:r>
            <a:r>
              <a:rPr sz="2400" spc="114" dirty="0">
                <a:solidFill>
                  <a:srgbClr val="1A1A1A"/>
                </a:solidFill>
                <a:latin typeface="Gill Sans MT"/>
                <a:cs typeface="Gill Sans MT"/>
              </a:rPr>
              <a:t>Game-by-game </a:t>
            </a:r>
            <a:r>
              <a:rPr sz="2400" spc="100" dirty="0">
                <a:solidFill>
                  <a:srgbClr val="1A1A1A"/>
                </a:solidFill>
                <a:latin typeface="Gill Sans MT"/>
                <a:cs typeface="Gill Sans MT"/>
              </a:rPr>
              <a:t>rebounds </a:t>
            </a:r>
            <a:r>
              <a:rPr sz="2400" spc="130" dirty="0">
                <a:solidFill>
                  <a:srgbClr val="1A1A1A"/>
                </a:solidFill>
                <a:latin typeface="Gill Sans MT"/>
                <a:cs typeface="Gill Sans MT"/>
              </a:rPr>
              <a:t>of </a:t>
            </a:r>
            <a:r>
              <a:rPr sz="2400" spc="200" dirty="0">
                <a:solidFill>
                  <a:srgbClr val="1A1A1A"/>
                </a:solidFill>
                <a:latin typeface="Gill Sans MT"/>
                <a:cs typeface="Gill Sans MT"/>
              </a:rPr>
              <a:t>an  </a:t>
            </a:r>
            <a:r>
              <a:rPr sz="2400" spc="40" dirty="0">
                <a:solidFill>
                  <a:srgbClr val="1A1A1A"/>
                </a:solidFill>
                <a:latin typeface="Gill Sans MT"/>
                <a:cs typeface="Gill Sans MT"/>
              </a:rPr>
              <a:t>entire </a:t>
            </a:r>
            <a:r>
              <a:rPr sz="2400" spc="155" dirty="0">
                <a:solidFill>
                  <a:srgbClr val="1A1A1A"/>
                </a:solidFill>
                <a:latin typeface="Gill Sans MT"/>
                <a:cs typeface="Gill Sans MT"/>
              </a:rPr>
              <a:t>team </a:t>
            </a:r>
            <a:r>
              <a:rPr sz="2400" spc="40" dirty="0">
                <a:solidFill>
                  <a:srgbClr val="1A1A1A"/>
                </a:solidFill>
                <a:latin typeface="Gill Sans MT"/>
                <a:cs typeface="Gill Sans MT"/>
              </a:rPr>
              <a:t>don’t </a:t>
            </a:r>
            <a:r>
              <a:rPr sz="2400" spc="105" dirty="0">
                <a:solidFill>
                  <a:srgbClr val="1A1A1A"/>
                </a:solidFill>
                <a:latin typeface="Gill Sans MT"/>
                <a:cs typeface="Gill Sans MT"/>
              </a:rPr>
              <a:t>help </a:t>
            </a:r>
            <a:r>
              <a:rPr sz="2400" spc="210" dirty="0">
                <a:solidFill>
                  <a:srgbClr val="1A1A1A"/>
                </a:solidFill>
                <a:latin typeface="Gill Sans MT"/>
                <a:cs typeface="Gill Sans MT"/>
              </a:rPr>
              <a:t>us </a:t>
            </a:r>
            <a:r>
              <a:rPr sz="2400" spc="175" dirty="0">
                <a:solidFill>
                  <a:srgbClr val="1A1A1A"/>
                </a:solidFill>
                <a:latin typeface="Gill Sans MT"/>
                <a:cs typeface="Gill Sans MT"/>
              </a:rPr>
              <a:t>much unless </a:t>
            </a:r>
            <a:r>
              <a:rPr sz="2400" spc="90" dirty="0">
                <a:solidFill>
                  <a:srgbClr val="1A1A1A"/>
                </a:solidFill>
                <a:latin typeface="Gill Sans MT"/>
                <a:cs typeface="Gill Sans MT"/>
              </a:rPr>
              <a:t>we </a:t>
            </a:r>
            <a:r>
              <a:rPr sz="2400" spc="200" dirty="0">
                <a:solidFill>
                  <a:srgbClr val="1A1A1A"/>
                </a:solidFill>
                <a:latin typeface="Gill Sans MT"/>
                <a:cs typeface="Gill Sans MT"/>
              </a:rPr>
              <a:t>can </a:t>
            </a:r>
            <a:r>
              <a:rPr sz="2400" spc="180" dirty="0">
                <a:solidFill>
                  <a:srgbClr val="1A1A1A"/>
                </a:solidFill>
                <a:latin typeface="Gill Sans MT"/>
                <a:cs typeface="Gill Sans MT"/>
              </a:rPr>
              <a:t>use </a:t>
            </a:r>
            <a:r>
              <a:rPr sz="2400" spc="85" dirty="0">
                <a:solidFill>
                  <a:srgbClr val="1A1A1A"/>
                </a:solidFill>
                <a:latin typeface="Gill Sans MT"/>
                <a:cs typeface="Gill Sans MT"/>
              </a:rPr>
              <a:t>that </a:t>
            </a:r>
            <a:r>
              <a:rPr sz="2400" spc="160" dirty="0">
                <a:solidFill>
                  <a:srgbClr val="1A1A1A"/>
                </a:solidFill>
                <a:latin typeface="Gill Sans MT"/>
                <a:cs typeface="Gill Sans MT"/>
              </a:rPr>
              <a:t>data </a:t>
            </a:r>
            <a:r>
              <a:rPr sz="2400" spc="85" dirty="0">
                <a:solidFill>
                  <a:srgbClr val="1A1A1A"/>
                </a:solidFill>
                <a:latin typeface="Gill Sans MT"/>
                <a:cs typeface="Gill Sans MT"/>
              </a:rPr>
              <a:t>in </a:t>
            </a:r>
            <a:r>
              <a:rPr sz="2400" spc="275" dirty="0">
                <a:solidFill>
                  <a:srgbClr val="1A1A1A"/>
                </a:solidFill>
                <a:latin typeface="Gill Sans MT"/>
                <a:cs typeface="Gill Sans MT"/>
              </a:rPr>
              <a:t>a  </a:t>
            </a:r>
            <a:r>
              <a:rPr sz="2400" spc="75" dirty="0">
                <a:solidFill>
                  <a:srgbClr val="1A1A1A"/>
                </a:solidFill>
                <a:latin typeface="Gill Sans MT"/>
                <a:cs typeface="Gill Sans MT"/>
              </a:rPr>
              <a:t>higher-level </a:t>
            </a:r>
            <a:r>
              <a:rPr sz="2400" spc="180" dirty="0">
                <a:solidFill>
                  <a:srgbClr val="1A1A1A"/>
                </a:solidFill>
                <a:latin typeface="Gill Sans MT"/>
                <a:cs typeface="Gill Sans MT"/>
              </a:rPr>
              <a:t>analysis </a:t>
            </a:r>
            <a:r>
              <a:rPr sz="2400" spc="85" dirty="0">
                <a:solidFill>
                  <a:srgbClr val="1A1A1A"/>
                </a:solidFill>
                <a:latin typeface="Gill Sans MT"/>
                <a:cs typeface="Gill Sans MT"/>
              </a:rPr>
              <a:t>that </a:t>
            </a:r>
            <a:r>
              <a:rPr sz="2400" spc="175" dirty="0">
                <a:solidFill>
                  <a:srgbClr val="1A1A1A"/>
                </a:solidFill>
                <a:latin typeface="Gill Sans MT"/>
                <a:cs typeface="Gill Sans MT"/>
              </a:rPr>
              <a:t>leads </a:t>
            </a:r>
            <a:r>
              <a:rPr sz="2400" spc="210" dirty="0">
                <a:solidFill>
                  <a:srgbClr val="1A1A1A"/>
                </a:solidFill>
                <a:latin typeface="Gill Sans MT"/>
                <a:cs typeface="Gill Sans MT"/>
              </a:rPr>
              <a:t>us </a:t>
            </a:r>
            <a:r>
              <a:rPr sz="2400" spc="5" dirty="0">
                <a:solidFill>
                  <a:srgbClr val="1A1A1A"/>
                </a:solidFill>
                <a:latin typeface="Gill Sans MT"/>
                <a:cs typeface="Gill Sans MT"/>
              </a:rPr>
              <a:t>to</a:t>
            </a:r>
            <a:r>
              <a:rPr sz="2400" spc="680" dirty="0">
                <a:solidFill>
                  <a:srgbClr val="1A1A1A"/>
                </a:solidFill>
                <a:latin typeface="Gill Sans MT"/>
                <a:cs typeface="Gill Sans MT"/>
              </a:rPr>
              <a:t> </a:t>
            </a:r>
            <a:r>
              <a:rPr sz="2400" spc="0" dirty="0">
                <a:solidFill>
                  <a:srgbClr val="1A1A1A"/>
                </a:solidFill>
                <a:latin typeface="Gill Sans MT"/>
                <a:cs typeface="Gill Sans MT"/>
              </a:rPr>
              <a:t>our </a:t>
            </a:r>
            <a:r>
              <a:rPr sz="2400" spc="100" dirty="0">
                <a:solidFill>
                  <a:srgbClr val="1A1A1A"/>
                </a:solidFill>
                <a:latin typeface="Gill Sans MT"/>
                <a:cs typeface="Gill Sans MT"/>
              </a:rPr>
              <a:t>ultimate </a:t>
            </a:r>
            <a:r>
              <a:rPr sz="2400" spc="175" dirty="0">
                <a:solidFill>
                  <a:srgbClr val="1A1A1A"/>
                </a:solidFill>
                <a:latin typeface="Gill Sans MT"/>
                <a:cs typeface="Gill Sans MT"/>
              </a:rPr>
              <a:t>goal </a:t>
            </a:r>
            <a:r>
              <a:rPr sz="2400" spc="375" dirty="0">
                <a:solidFill>
                  <a:srgbClr val="1A1A1A"/>
                </a:solidFill>
                <a:latin typeface="Gill Sans MT"/>
                <a:cs typeface="Gill Sans MT"/>
              </a:rPr>
              <a:t>–  </a:t>
            </a:r>
            <a:r>
              <a:rPr sz="2400" spc="100" dirty="0">
                <a:solidFill>
                  <a:srgbClr val="1A1A1A"/>
                </a:solidFill>
                <a:latin typeface="Gill Sans MT"/>
                <a:cs typeface="Gill Sans MT"/>
              </a:rPr>
              <a:t>predicting </a:t>
            </a:r>
            <a:r>
              <a:rPr sz="2400" spc="135" dirty="0">
                <a:solidFill>
                  <a:srgbClr val="1A1A1A"/>
                </a:solidFill>
                <a:latin typeface="Gill Sans MT"/>
                <a:cs typeface="Gill Sans MT"/>
              </a:rPr>
              <a:t>wins </a:t>
            </a:r>
            <a:r>
              <a:rPr sz="2400" spc="175" dirty="0">
                <a:solidFill>
                  <a:srgbClr val="1A1A1A"/>
                </a:solidFill>
                <a:latin typeface="Gill Sans MT"/>
                <a:cs typeface="Gill Sans MT"/>
              </a:rPr>
              <a:t>and losses. </a:t>
            </a:r>
            <a:r>
              <a:rPr sz="2400" spc="5" dirty="0">
                <a:solidFill>
                  <a:srgbClr val="1A1A1A"/>
                </a:solidFill>
                <a:latin typeface="Gill Sans MT"/>
                <a:cs typeface="Gill Sans MT"/>
              </a:rPr>
              <a:t>To </a:t>
            </a:r>
            <a:r>
              <a:rPr sz="2400" spc="85" dirty="0">
                <a:solidFill>
                  <a:srgbClr val="1A1A1A"/>
                </a:solidFill>
                <a:latin typeface="Gill Sans MT"/>
                <a:cs typeface="Gill Sans MT"/>
              </a:rPr>
              <a:t>that </a:t>
            </a:r>
            <a:r>
              <a:rPr sz="2400" spc="75" dirty="0">
                <a:solidFill>
                  <a:srgbClr val="1A1A1A"/>
                </a:solidFill>
                <a:latin typeface="Gill Sans MT"/>
                <a:cs typeface="Gill Sans MT"/>
              </a:rPr>
              <a:t>end, </a:t>
            </a:r>
            <a:r>
              <a:rPr sz="2400" spc="90" dirty="0">
                <a:solidFill>
                  <a:srgbClr val="1A1A1A"/>
                </a:solidFill>
                <a:latin typeface="Gill Sans MT"/>
                <a:cs typeface="Gill Sans MT"/>
              </a:rPr>
              <a:t>we </a:t>
            </a:r>
            <a:r>
              <a:rPr sz="2400" spc="150" dirty="0">
                <a:solidFill>
                  <a:srgbClr val="1A1A1A"/>
                </a:solidFill>
                <a:latin typeface="Gill Sans MT"/>
                <a:cs typeface="Gill Sans MT"/>
              </a:rPr>
              <a:t>sought </a:t>
            </a:r>
            <a:r>
              <a:rPr sz="2400" spc="5" dirty="0">
                <a:solidFill>
                  <a:srgbClr val="1A1A1A"/>
                </a:solidFill>
                <a:latin typeface="Gill Sans MT"/>
                <a:cs typeface="Gill Sans MT"/>
              </a:rPr>
              <a:t>to </a:t>
            </a:r>
            <a:r>
              <a:rPr sz="2400" spc="90" dirty="0">
                <a:solidFill>
                  <a:srgbClr val="1A1A1A"/>
                </a:solidFill>
                <a:latin typeface="Gill Sans MT"/>
                <a:cs typeface="Gill Sans MT"/>
              </a:rPr>
              <a:t>create </a:t>
            </a:r>
            <a:r>
              <a:rPr sz="2400" spc="140" dirty="0">
                <a:solidFill>
                  <a:srgbClr val="1A1A1A"/>
                </a:solidFill>
                <a:latin typeface="Gill Sans MT"/>
                <a:cs typeface="Gill Sans MT"/>
              </a:rPr>
              <a:t>2  </a:t>
            </a:r>
            <a:r>
              <a:rPr sz="2400" spc="90" dirty="0">
                <a:solidFill>
                  <a:srgbClr val="1A1A1A"/>
                </a:solidFill>
                <a:latin typeface="Gill Sans MT"/>
                <a:cs typeface="Gill Sans MT"/>
              </a:rPr>
              <a:t>different </a:t>
            </a:r>
            <a:r>
              <a:rPr sz="2400" spc="125" dirty="0">
                <a:solidFill>
                  <a:srgbClr val="1A1A1A"/>
                </a:solidFill>
                <a:latin typeface="Gill Sans MT"/>
                <a:cs typeface="Gill Sans MT"/>
              </a:rPr>
              <a:t>features </a:t>
            </a:r>
            <a:r>
              <a:rPr sz="2400" spc="110" dirty="0">
                <a:solidFill>
                  <a:srgbClr val="1A1A1A"/>
                </a:solidFill>
                <a:latin typeface="Gill Sans MT"/>
                <a:cs typeface="Gill Sans MT"/>
              </a:rPr>
              <a:t>which </a:t>
            </a:r>
            <a:r>
              <a:rPr sz="2400" spc="90" dirty="0">
                <a:solidFill>
                  <a:srgbClr val="1A1A1A"/>
                </a:solidFill>
                <a:latin typeface="Gill Sans MT"/>
                <a:cs typeface="Gill Sans MT"/>
              </a:rPr>
              <a:t>we </a:t>
            </a:r>
            <a:r>
              <a:rPr sz="2400" spc="80" dirty="0">
                <a:solidFill>
                  <a:srgbClr val="1A1A1A"/>
                </a:solidFill>
                <a:latin typeface="Gill Sans MT"/>
                <a:cs typeface="Gill Sans MT"/>
              </a:rPr>
              <a:t>would </a:t>
            </a:r>
            <a:r>
              <a:rPr sz="2400" spc="180" dirty="0">
                <a:solidFill>
                  <a:srgbClr val="1A1A1A"/>
                </a:solidFill>
                <a:latin typeface="Gill Sans MT"/>
                <a:cs typeface="Gill Sans MT"/>
              </a:rPr>
              <a:t>use </a:t>
            </a:r>
            <a:r>
              <a:rPr sz="2400" spc="85" dirty="0">
                <a:solidFill>
                  <a:srgbClr val="1A1A1A"/>
                </a:solidFill>
                <a:latin typeface="Gill Sans MT"/>
                <a:cs typeface="Gill Sans MT"/>
              </a:rPr>
              <a:t>in </a:t>
            </a:r>
            <a:r>
              <a:rPr sz="2400" spc="125" dirty="0">
                <a:solidFill>
                  <a:srgbClr val="1A1A1A"/>
                </a:solidFill>
                <a:latin typeface="Gill Sans MT"/>
                <a:cs typeface="Gill Sans MT"/>
              </a:rPr>
              <a:t>understanding </a:t>
            </a:r>
            <a:r>
              <a:rPr sz="2400" spc="75" dirty="0">
                <a:solidFill>
                  <a:srgbClr val="1A1A1A"/>
                </a:solidFill>
                <a:latin typeface="Gill Sans MT"/>
                <a:cs typeface="Gill Sans MT"/>
              </a:rPr>
              <a:t>how </a:t>
            </a:r>
            <a:r>
              <a:rPr sz="2400" spc="0" dirty="0">
                <a:solidFill>
                  <a:srgbClr val="1A1A1A"/>
                </a:solidFill>
                <a:latin typeface="Gill Sans MT"/>
                <a:cs typeface="Gill Sans MT"/>
              </a:rPr>
              <a:t>our  </a:t>
            </a:r>
            <a:r>
              <a:rPr sz="2400" spc="185" dirty="0">
                <a:solidFill>
                  <a:srgbClr val="1A1A1A"/>
                </a:solidFill>
                <a:latin typeface="Gill Sans MT"/>
                <a:cs typeface="Gill Sans MT"/>
              </a:rPr>
              <a:t>teams</a:t>
            </a:r>
            <a:r>
              <a:rPr sz="2400" spc="-75" dirty="0">
                <a:solidFill>
                  <a:srgbClr val="1A1A1A"/>
                </a:solidFill>
                <a:latin typeface="Gill Sans MT"/>
                <a:cs typeface="Gill Sans MT"/>
              </a:rPr>
              <a:t> </a:t>
            </a:r>
            <a:r>
              <a:rPr sz="2400" spc="114" dirty="0">
                <a:solidFill>
                  <a:srgbClr val="1A1A1A"/>
                </a:solidFill>
                <a:latin typeface="Gill Sans MT"/>
                <a:cs typeface="Gill Sans MT"/>
              </a:rPr>
              <a:t>progressed</a:t>
            </a:r>
            <a:r>
              <a:rPr sz="2400" spc="-75" dirty="0">
                <a:solidFill>
                  <a:srgbClr val="1A1A1A"/>
                </a:solidFill>
                <a:latin typeface="Gill Sans MT"/>
                <a:cs typeface="Gill Sans MT"/>
              </a:rPr>
              <a:t> </a:t>
            </a:r>
            <a:r>
              <a:rPr sz="2400" spc="175" dirty="0">
                <a:solidFill>
                  <a:srgbClr val="1A1A1A"/>
                </a:solidFill>
                <a:latin typeface="Gill Sans MT"/>
                <a:cs typeface="Gill Sans MT"/>
              </a:rPr>
              <a:t>and</a:t>
            </a:r>
            <a:r>
              <a:rPr sz="2400" spc="-75" dirty="0">
                <a:solidFill>
                  <a:srgbClr val="1A1A1A"/>
                </a:solidFill>
                <a:latin typeface="Gill Sans MT"/>
                <a:cs typeface="Gill Sans MT"/>
              </a:rPr>
              <a:t> </a:t>
            </a:r>
            <a:r>
              <a:rPr sz="2400" spc="125" dirty="0">
                <a:solidFill>
                  <a:srgbClr val="1A1A1A"/>
                </a:solidFill>
                <a:latin typeface="Gill Sans MT"/>
                <a:cs typeface="Gill Sans MT"/>
              </a:rPr>
              <a:t>regressed</a:t>
            </a:r>
            <a:r>
              <a:rPr sz="2400" spc="-75" dirty="0">
                <a:solidFill>
                  <a:srgbClr val="1A1A1A"/>
                </a:solidFill>
                <a:latin typeface="Gill Sans MT"/>
                <a:cs typeface="Gill Sans MT"/>
              </a:rPr>
              <a:t> </a:t>
            </a:r>
            <a:r>
              <a:rPr sz="2400" spc="65" dirty="0">
                <a:solidFill>
                  <a:srgbClr val="1A1A1A"/>
                </a:solidFill>
                <a:latin typeface="Gill Sans MT"/>
                <a:cs typeface="Gill Sans MT"/>
              </a:rPr>
              <a:t>throughout</a:t>
            </a:r>
            <a:r>
              <a:rPr sz="2400" spc="-75" dirty="0">
                <a:solidFill>
                  <a:srgbClr val="1A1A1A"/>
                </a:solidFill>
                <a:latin typeface="Gill Sans MT"/>
                <a:cs typeface="Gill Sans MT"/>
              </a:rPr>
              <a:t> </a:t>
            </a:r>
            <a:r>
              <a:rPr sz="2400" spc="175" dirty="0">
                <a:solidFill>
                  <a:srgbClr val="1A1A1A"/>
                </a:solidFill>
                <a:latin typeface="Gill Sans MT"/>
                <a:cs typeface="Gill Sans MT"/>
              </a:rPr>
              <a:t>each</a:t>
            </a:r>
            <a:r>
              <a:rPr sz="2400" spc="-75" dirty="0">
                <a:solidFill>
                  <a:srgbClr val="1A1A1A"/>
                </a:solidFill>
                <a:latin typeface="Gill Sans MT"/>
                <a:cs typeface="Gill Sans MT"/>
              </a:rPr>
              <a:t> </a:t>
            </a:r>
            <a:r>
              <a:rPr sz="2400" spc="180" dirty="0">
                <a:solidFill>
                  <a:srgbClr val="1A1A1A"/>
                </a:solidFill>
                <a:latin typeface="Gill Sans MT"/>
                <a:cs typeface="Gill Sans MT"/>
              </a:rPr>
              <a:t>season.</a:t>
            </a:r>
            <a:endParaRPr sz="2400">
              <a:latin typeface="Gill Sans MT"/>
              <a:cs typeface="Gill Sans MT"/>
            </a:endParaRPr>
          </a:p>
          <a:p>
            <a:pPr marL="530225" indent="-281305">
              <a:lnSpc>
                <a:spcPct val="100000"/>
              </a:lnSpc>
              <a:spcBef>
                <a:spcPts val="420"/>
              </a:spcBef>
              <a:buAutoNum type="arabicPeriod"/>
              <a:tabLst>
                <a:tab pos="530860" algn="l"/>
              </a:tabLst>
            </a:pPr>
            <a:r>
              <a:rPr sz="2400" spc="-20" dirty="0">
                <a:solidFill>
                  <a:srgbClr val="1A1A1A"/>
                </a:solidFill>
                <a:latin typeface="Gill Sans MT"/>
                <a:cs typeface="Gill Sans MT"/>
              </a:rPr>
              <a:t>ELO</a:t>
            </a:r>
            <a:r>
              <a:rPr sz="2400" spc="-80" dirty="0">
                <a:solidFill>
                  <a:srgbClr val="1A1A1A"/>
                </a:solidFill>
                <a:latin typeface="Gill Sans MT"/>
                <a:cs typeface="Gill Sans MT"/>
              </a:rPr>
              <a:t> </a:t>
            </a:r>
            <a:r>
              <a:rPr sz="2400" spc="125" dirty="0">
                <a:solidFill>
                  <a:srgbClr val="1A1A1A"/>
                </a:solidFill>
                <a:latin typeface="Gill Sans MT"/>
                <a:cs typeface="Gill Sans MT"/>
              </a:rPr>
              <a:t>Rating</a:t>
            </a:r>
            <a:endParaRPr sz="2400">
              <a:latin typeface="Gill Sans MT"/>
              <a:cs typeface="Gill Sans MT"/>
            </a:endParaRPr>
          </a:p>
          <a:p>
            <a:pPr marL="530225" indent="-281305">
              <a:lnSpc>
                <a:spcPct val="100000"/>
              </a:lnSpc>
              <a:spcBef>
                <a:spcPts val="420"/>
              </a:spcBef>
              <a:buAutoNum type="arabicPeriod"/>
              <a:tabLst>
                <a:tab pos="530860" algn="l"/>
              </a:tabLst>
            </a:pPr>
            <a:r>
              <a:rPr sz="2400" spc="90" dirty="0">
                <a:solidFill>
                  <a:srgbClr val="1A1A1A"/>
                </a:solidFill>
                <a:latin typeface="Gill Sans MT"/>
                <a:cs typeface="Gill Sans MT"/>
              </a:rPr>
              <a:t>Recent </a:t>
            </a:r>
            <a:r>
              <a:rPr sz="2400" spc="150" dirty="0">
                <a:solidFill>
                  <a:srgbClr val="1A1A1A"/>
                </a:solidFill>
                <a:latin typeface="Gill Sans MT"/>
                <a:cs typeface="Gill Sans MT"/>
              </a:rPr>
              <a:t>Team</a:t>
            </a:r>
            <a:r>
              <a:rPr sz="2400" spc="-250" dirty="0">
                <a:solidFill>
                  <a:srgbClr val="1A1A1A"/>
                </a:solidFill>
                <a:latin typeface="Gill Sans MT"/>
                <a:cs typeface="Gill Sans MT"/>
              </a:rPr>
              <a:t> </a:t>
            </a:r>
            <a:r>
              <a:rPr sz="2400" spc="105" dirty="0">
                <a:solidFill>
                  <a:srgbClr val="1A1A1A"/>
                </a:solidFill>
                <a:latin typeface="Gill Sans MT"/>
                <a:cs typeface="Gill Sans MT"/>
              </a:rPr>
              <a:t>performance</a:t>
            </a:r>
            <a:endParaRPr sz="2400">
              <a:latin typeface="Gill Sans MT"/>
              <a:cs typeface="Gill Sans MT"/>
            </a:endParaRPr>
          </a:p>
        </p:txBody>
      </p:sp>
      <p:sp>
        <p:nvSpPr>
          <p:cNvPr id="4" name="object 4"/>
          <p:cNvSpPr/>
          <p:nvPr/>
        </p:nvSpPr>
        <p:spPr>
          <a:xfrm>
            <a:off x="0" y="6"/>
            <a:ext cx="5982715" cy="1028699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1491</Words>
  <Application>Microsoft Office PowerPoint</Application>
  <PresentationFormat>Custom</PresentationFormat>
  <Paragraphs>82</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 Black</vt:lpstr>
      <vt:lpstr>Calibri</vt:lpstr>
      <vt:lpstr>Cambria</vt:lpstr>
      <vt:lpstr>Gill Sans MT</vt:lpstr>
      <vt:lpstr>Tahoma</vt:lpstr>
      <vt:lpstr>Times New Roman</vt:lpstr>
      <vt:lpstr>Trebuchet MS</vt:lpstr>
      <vt:lpstr>Office Theme</vt:lpstr>
      <vt:lpstr>PowerPoint Presentation</vt:lpstr>
      <vt:lpstr>Table of Contents</vt:lpstr>
      <vt:lpstr>Introduction</vt:lpstr>
      <vt:lpstr>Background</vt:lpstr>
      <vt:lpstr>The goal of this project is to predict upcoming NBA game</vt:lpstr>
      <vt:lpstr>Methodology</vt:lpstr>
      <vt:lpstr>1.Collection of Data</vt:lpstr>
      <vt:lpstr>2. Cleaning of Data</vt:lpstr>
      <vt:lpstr>3. Feature Engineering</vt:lpstr>
      <vt:lpstr>Elo Ratings</vt:lpstr>
      <vt:lpstr>PowerPoint Presentation</vt:lpstr>
      <vt:lpstr>Recent Team Performances</vt:lpstr>
      <vt:lpstr>MODELING</vt:lpstr>
      <vt:lpstr>PowerPoint Presentation</vt:lpstr>
      <vt:lpstr>PowerPoint Presentation</vt:lpstr>
      <vt:lpstr>Hyperparameter Tuning</vt:lpstr>
      <vt:lpstr>Observations and  Findings</vt:lpstr>
      <vt:lpstr>We trained our features using Logistic Regression Classifier And  Random Forest Classifier with Randomized search CV and Grid  Search CV and the following were the accuracies obtained</vt:lpstr>
      <vt:lpstr>DASHBOARDS</vt:lpstr>
      <vt:lpstr>PowerPoint Presentation</vt:lpstr>
      <vt:lpstr>PowerPoint Presentation</vt:lpstr>
      <vt:lpstr>We developed the models to predict the  wins and losses on basis of the team  stats ignoring the individual player  performance.</vt:lpstr>
      <vt:lpstr>The goal was to see if it was possible to predict game  result based on just previous game result. Both models  predicting the result achieved good results given that the  team scores vary at around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Basketball Game Forecasting And Visualization</dc:title>
  <dc:creator>Omkar Arora</dc:creator>
  <cp:keywords>DAEy5FVFCyc,BAD-BzyxpD8</cp:keywords>
  <cp:lastModifiedBy>Omkar Arora</cp:lastModifiedBy>
  <cp:revision>7</cp:revision>
  <dcterms:created xsi:type="dcterms:W3CDTF">2021-12-20T17:40:45Z</dcterms:created>
  <dcterms:modified xsi:type="dcterms:W3CDTF">2021-12-21T18:28:54Z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2021-12-20T00:00:00Z</vt:filetime>
  </property>
  <property fmtid="{D5CDD505-2E9C-101B-9397-08002B2CF9AE}" pid="3" name="Creator">
    <vt:lpwstr>Canva</vt:lpwstr>
  </property>
  <property fmtid="{D5CDD505-2E9C-101B-9397-08002B2CF9AE}" pid="4" name="LastSaved">
    <vt:filetime>2021-12-20T00:00:00Z</vt:filetime>
  </property>
</Properties>
</file>