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7" r:id="rId2"/>
  </p:sldMasterIdLst>
  <p:notesMasterIdLst>
    <p:notesMasterId r:id="rId4"/>
  </p:notesMasterIdLst>
  <p:handoutMasterIdLst>
    <p:handoutMasterId r:id="rId5"/>
  </p:handoutMasterIdLst>
  <p:sldIdLst>
    <p:sldId id="469" r:id="rId3"/>
  </p:sldIdLst>
  <p:sldSz cx="9144000" cy="5143500" type="screen16x9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7ADF9"/>
    <a:srgbClr val="DA82F6"/>
    <a:srgbClr val="49F9A5"/>
    <a:srgbClr val="FFFFFF"/>
    <a:srgbClr val="999D9D"/>
    <a:srgbClr val="606DE3"/>
    <a:srgbClr val="C72279"/>
    <a:srgbClr val="2F62E3"/>
    <a:srgbClr val="53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7" autoAdjust="0"/>
    <p:restoredTop sz="50000" autoAdjust="0"/>
  </p:normalViewPr>
  <p:slideViewPr>
    <p:cSldViewPr snapToGrid="0">
      <p:cViewPr varScale="1">
        <p:scale>
          <a:sx n="169" d="100"/>
          <a:sy n="169" d="100"/>
        </p:scale>
        <p:origin x="35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310A4AF2-5A98-4794-8EF9-232B8345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41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4575" y="527050"/>
            <a:ext cx="4667250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A9E0619-35D1-4F21-85B7-4172B19C0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6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WM_logo_Logistics_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477838"/>
            <a:ext cx="2293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556375" y="1200150"/>
            <a:ext cx="2587625" cy="30845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27013" y="1200150"/>
            <a:ext cx="7069137" cy="30845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6" y="2278857"/>
            <a:ext cx="5218113" cy="5238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2697956"/>
            <a:ext cx="5214938" cy="1314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 marL="0" indent="0">
              <a:buFont typeface="Times" pitchFamily="-64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4686300"/>
            <a:ext cx="5203825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Footer goes here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4686300"/>
            <a:ext cx="2171700" cy="342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AD7315B-0C85-4D1F-9E52-7AA2850F34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79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9DC-74B2-445F-8766-963D90FD5261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EE2A2-C5C3-4718-A1EB-FB823CA75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5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462BE-F8C0-488D-AA22-1C89FA973A32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24F2D-3C24-4C02-8E9A-F58A9CC1C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48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56798-F9D8-4E9D-A7C6-3E1FA1FE496A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7BD3-FE29-4FDB-B291-1DC749F3C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1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B474-F579-441C-8155-C309B8CA3336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FB7CF-A08E-40F8-919A-4DF7EBECC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58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gray">
          <a:xfrm>
            <a:off x="950913" y="4830763"/>
            <a:ext cx="57118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dirty="0"/>
              <a:t>Patent Committee Meeting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3EFF5-2E17-466A-99A3-BF2152B99EB5}" type="datetimeFigureOut">
              <a:rPr lang="en-US"/>
              <a:pPr>
                <a:defRPr/>
              </a:pPr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DA50F-A7AD-434C-B673-ED826F59F7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0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46075" y="4746625"/>
            <a:ext cx="8310563" cy="2159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800" b="1" dirty="0">
                <a:solidFill>
                  <a:srgbClr val="FFFFFF"/>
                </a:solidFill>
                <a:latin typeface="Calibri" panose="020F0502020204030204" pitchFamily="34" charset="0"/>
              </a:rPr>
              <a:t>Copyright © 2006 – 2015 by </a:t>
            </a:r>
            <a:r>
              <a:rPr lang="en-IN" altLang="en-US" sz="8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UnitedLex</a:t>
            </a:r>
            <a:r>
              <a:rPr lang="en-IN" altLang="en-US" sz="800" b="1" dirty="0">
                <a:solidFill>
                  <a:srgbClr val="FFFFFF"/>
                </a:solidFill>
                <a:latin typeface="Calibri" panose="020F0502020204030204" pitchFamily="34" charset="0"/>
              </a:rPr>
              <a:t> – Company Confidential</a:t>
            </a:r>
            <a:endParaRPr lang="en-US" altLang="en-US" sz="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73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02707-C0F2-4B5C-BC4D-4C61CCF2A3DB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C5A68-3610-4026-A31F-212BFE836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6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C39B-D360-4E21-8DCE-9D26FD54E56A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CF1A-A386-40A8-AD23-84BC89D79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4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13AF1-25AF-4B83-B5E8-1B5D05891356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8AE8A-6B34-4C79-A9CE-4009862F8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30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D712-CE35-4D5E-A0A5-3545CA26C610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E3325-6F6A-437F-A571-3C70456FC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8195-1C1F-466B-87A2-8E73D4AF20E6}" type="datetimeFigureOut">
              <a:rPr lang="en-US"/>
              <a:pPr>
                <a:defRPr/>
              </a:pPr>
              <a:t>8/10/17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8E49-F0CC-4256-97AC-555FB5861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9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4805363"/>
            <a:ext cx="6742113" cy="241300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4841875"/>
            <a:ext cx="571182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Patent Committee Meeting</a:t>
            </a:r>
          </a:p>
        </p:txBody>
      </p:sp>
      <p:sp>
        <p:nvSpPr>
          <p:cNvPr id="2" name="Rectangle 10"/>
          <p:cNvSpPr>
            <a:spLocks noGrp="1" noChangeArrowheads="1"/>
          </p:cNvSpPr>
          <p:nvPr/>
        </p:nvSpPr>
        <p:spPr bwMode="gray">
          <a:xfrm>
            <a:off x="487363" y="4821238"/>
            <a:ext cx="328612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fld id="{0D986CD6-5D65-458A-868E-C855054CCDA2}" type="slidenum">
              <a:rPr lang="en-US" altLang="en-US" sz="1000" b="1" smtClean="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altLang="en-US" sz="1000" b="1" dirty="0" smtClean="0">
              <a:solidFill>
                <a:srgbClr val="003896"/>
              </a:solidFill>
            </a:endParaRPr>
          </a:p>
        </p:txBody>
      </p:sp>
      <p:sp>
        <p:nvSpPr>
          <p:cNvPr id="1031" name="Line 11"/>
          <p:cNvSpPr>
            <a:spLocks noChangeShapeType="1"/>
          </p:cNvSpPr>
          <p:nvPr/>
        </p:nvSpPr>
        <p:spPr bwMode="auto">
          <a:xfrm>
            <a:off x="812800" y="4821238"/>
            <a:ext cx="0" cy="2000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2" name="Picture 12" descr="WM_logo_Logistics_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4756150"/>
            <a:ext cx="12223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CFC768-8F7F-4439-8B78-3915B2B26F79}" type="datetimeFigureOut">
              <a:rPr lang="en-US"/>
              <a:pPr>
                <a:defRPr/>
              </a:pPr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4913BC-E23E-462C-852D-E7A00A3380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20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9144" y="105466"/>
            <a:ext cx="7885667" cy="53925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4333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– Demographic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identification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a cash customer from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shopping pattern</a:t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Inventors</a:t>
            </a: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Omker </a:t>
            </a:r>
            <a:r>
              <a:rPr lang="en-US" alt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Mahalanobish and Somedip Karmakar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732511"/>
            <a:ext cx="1304925" cy="36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3976097" y="479047"/>
            <a:ext cx="5138391" cy="2731794"/>
          </a:xfrm>
          <a:prstGeom prst="rect">
            <a:avLst/>
          </a:prstGeom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9147" y="684807"/>
            <a:ext cx="3836950" cy="1877656"/>
          </a:xfrm>
        </p:spPr>
        <p:txBody>
          <a:bodyPr/>
          <a:lstStyle/>
          <a:p>
            <a:pPr marL="112713" indent="-112713" algn="just"/>
            <a:r>
              <a:rPr lang="en-US" alt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 of Invention: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Retail stores lack the ability to efficiently track customers, who transact in cash. In the absence of any key identifier to trace them, such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customers are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identify. This solution proposes use of a statistical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 to identify a cash customer from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purchase pattern, thereby enriching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database for the retail stores.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algorithm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assumes that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different demographic groups have varied habits which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reflect in the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shopping patterns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algorithm will help retailers to take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better customer facing decisions.</a:t>
            </a:r>
          </a:p>
          <a:p>
            <a:pPr marL="176213" indent="-176213" algn="just" eaLnBrk="1" hangingPunct="1"/>
            <a:endParaRPr lang="en-US" alt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5" name="Content Placeholder 2"/>
          <p:cNvSpPr txBox="1">
            <a:spLocks/>
          </p:cNvSpPr>
          <p:nvPr/>
        </p:nvSpPr>
        <p:spPr bwMode="auto">
          <a:xfrm>
            <a:off x="139145" y="2654929"/>
            <a:ext cx="4720531" cy="72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87338" indent="-287338">
              <a:buClr>
                <a:schemeClr val="folHlink"/>
              </a:buClr>
              <a:buSzPct val="12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627063" indent="-225425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911225" indent="-169863">
              <a:buClr>
                <a:schemeClr val="hlink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262063" indent="-236538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1600200" indent="-223838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057400" indent="-223838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14600" indent="-223838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971800" indent="-223838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429000" indent="-223838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2713" indent="-112713" algn="just">
              <a:buFont typeface="Arial" charset="0"/>
              <a:buChar char="•"/>
            </a:pPr>
            <a:r>
              <a:rPr lang="en-US" alt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Point of Novelty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Creation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training data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 a store level, using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demographic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information of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identifiable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 base following visit-level purchase metrics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purchase pattern.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752" y="3330141"/>
            <a:ext cx="9065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Analysis of training data to group customers with similar purchase pattern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profiling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groups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demographics. 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Creation of a decision tree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transaction metrics and classifying each transaction to a specific customer demographic group.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decision tree is utilized for cash-based customers to obtain similar customer groups.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customers in a given group have similar purchase patterns, thus predicting similar demographic profiles.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implied demographic profile for a cash based customer will be verified (up/down vote) at POS: Depending on visual relevance with the predicted profile.</a:t>
            </a:r>
          </a:p>
          <a:p>
            <a:pPr marL="287338" lvl="1" indent="-174625" algn="just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algorithm </a:t>
            </a:r>
            <a:r>
              <a:rPr lang="en-US" alt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utilizes the obtained learning to 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train itself for better predictions with time.</a:t>
            </a:r>
          </a:p>
        </p:txBody>
      </p:sp>
    </p:spTree>
    <p:extLst>
      <p:ext uri="{BB962C8B-B14F-4D97-AF65-F5344CB8AC3E}">
        <p14:creationId xmlns:p14="http://schemas.microsoft.com/office/powerpoint/2010/main" val="30883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mt_Logistics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Logistics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Logistics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Logistics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Logistics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Logistics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Logistics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Logistics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Logistics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wmt_Logistics_template_white_bkgnd</Template>
  <TotalTime>44463</TotalTime>
  <Words>246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Courier New</vt:lpstr>
      <vt:lpstr>MS PGothic</vt:lpstr>
      <vt:lpstr>Times</vt:lpstr>
      <vt:lpstr>Arial</vt:lpstr>
      <vt:lpstr>wmt_Logistics_template_white_bkgnd</vt:lpstr>
      <vt:lpstr>Custom Design</vt:lpstr>
      <vt:lpstr>4333 – Demographic identification of a cash customer from shopping pattern Inventors: Omker Mahalanobish and Somedip Karmakar</vt:lpstr>
    </vt:vector>
  </TitlesOfParts>
  <Company>Wal-Mart Stores, Inc.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paquinn</dc:creator>
  <cp:lastModifiedBy>Omker Mahalanobish</cp:lastModifiedBy>
  <cp:revision>1371</cp:revision>
  <cp:lastPrinted>2015-04-14T14:09:28Z</cp:lastPrinted>
  <dcterms:created xsi:type="dcterms:W3CDTF">2015-02-04T00:47:55Z</dcterms:created>
  <dcterms:modified xsi:type="dcterms:W3CDTF">2017-08-10T09:31:40Z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-1773668663</vt:i4>
  </property>
  <property fmtid="{D5CDD505-2E9C-101B-9397-08002B2CF9AE}" pid="4" name="_EmailSubject">
    <vt:lpwstr>4333 - Invention Discussion Meeting; Attorney-Client Privileged [4333 - 81298599] - Demographic Identification of a cash customer from her Shopping Pattern</vt:lpwstr>
  </property>
  <property fmtid="{D5CDD505-2E9C-101B-9397-08002B2CF9AE}" pid="5" name="_AuthorEmail">
    <vt:lpwstr>Modhura.Roy@walmartlegal.com</vt:lpwstr>
  </property>
  <property fmtid="{D5CDD505-2E9C-101B-9397-08002B2CF9AE}" pid="6" name="_AuthorEmailDisplayName">
    <vt:lpwstr>Modhura Roy - Vendor</vt:lpwstr>
  </property>
</Properties>
</file>