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29E0-7FE1-70D4-DCC0-D528AD15A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241A6-5391-3E32-F959-8D1064E97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46D50-16DA-DA0D-2543-623A4B76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9DF1-6396-4BC5-AAF9-D86A932D3EB8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0A961-A99D-63E1-E3F5-2088A089D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0165C-6ABC-2D82-06A9-E8C1B322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69F1-E0B9-4CA0-8F32-366B88107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03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68E6-CF20-E5D7-DEE7-135B054CA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7B1D5-8C06-8731-BA90-6DAB130DB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5BC4-FDE5-008D-E8B0-C87467D77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9DF1-6396-4BC5-AAF9-D86A932D3EB8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6EC9D-8C39-5CCC-8432-240650C5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401F1-66FD-3351-E1E0-C1800DF5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69F1-E0B9-4CA0-8F32-366B88107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17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1E248D-1C64-E283-3AB4-079D91A6F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8490D-4C01-D778-1566-8AE90AECC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D8E18-5A34-C502-B40B-99C77B06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9DF1-6396-4BC5-AAF9-D86A932D3EB8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FBEEF-3D9D-66F1-A646-42DD99658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926A9-3928-ECAB-DB9F-1891ABBB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69F1-E0B9-4CA0-8F32-366B88107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40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B3AA-6954-A40D-764B-7FBE8F77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77E15-CCF4-45EB-E44D-EC5D78EE7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93366-5C98-3067-FEB4-5033F6D29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9DF1-6396-4BC5-AAF9-D86A932D3EB8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DF983-AEA0-77B7-D815-B9BA1E4E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B547A-E7E9-540E-5154-AB80F592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69F1-E0B9-4CA0-8F32-366B88107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88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5F7B-322E-7AEE-8076-2BF296FF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CF823-73CD-D255-DB23-B6984F172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A86D-B01A-7246-DB3C-5DF0D41E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9DF1-6396-4BC5-AAF9-D86A932D3EB8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AE91E-3DD3-43D1-75AB-1FDC0606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87FEB-2793-CD26-E39F-06DE03D0D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69F1-E0B9-4CA0-8F32-366B88107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00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719D-9418-7E09-3F38-A243B0184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8444C-0AD3-8622-D8D4-447C9CDEE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F79B5-F439-0276-556E-E7BBD6DE8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4332C-654F-8B12-6363-8CD653BE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9DF1-6396-4BC5-AAF9-D86A932D3EB8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34F94-CB9E-FAE8-76EB-D07BD6EF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731A0-9143-4079-5F44-D659143C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69F1-E0B9-4CA0-8F32-366B88107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06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BB0B-2760-A076-1930-5E1B7109C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2DCB9-1D42-001E-1851-8634BF6F1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478E1-1B07-464F-205D-65B3B903D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B903FE-F2E4-31EC-9CDB-78106480E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B76FF8-E996-F9A2-DB02-BEB495EE7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446312-36BD-7AE8-2900-AA2C4F6DF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9DF1-6396-4BC5-AAF9-D86A932D3EB8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59D90-7976-8C73-7BBF-42C1AB331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9FBD10-C682-0891-1F6F-42B86355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69F1-E0B9-4CA0-8F32-366B88107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243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7E7C-1E1A-0158-ECA4-8BBD22008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181042-BC96-4185-7B15-33151D327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9DF1-6396-4BC5-AAF9-D86A932D3EB8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3BAEB-6E73-B543-A1CF-E0F307C0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EB7F0-96C9-DAB6-08DC-94B6B78C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69F1-E0B9-4CA0-8F32-366B88107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82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DF99B6-CD0A-2AFE-9412-C60F62FE9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9DF1-6396-4BC5-AAF9-D86A932D3EB8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4AA02-BAD9-D7FF-6926-7BEE474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D217C-6060-4119-1EBD-621BE882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69F1-E0B9-4CA0-8F32-366B88107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35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B64CD-A17B-0D9A-451F-EA0AE1CA5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30E6B-07D0-936E-A7C6-F3A052FC1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692B6-C2C1-97D6-0F4A-76DB44593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D412B-F1F7-07EE-4C93-7DD28932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9DF1-6396-4BC5-AAF9-D86A932D3EB8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6AF99-E95F-6A56-B05C-41F1C577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C761-0160-753B-0555-BA428E420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69F1-E0B9-4CA0-8F32-366B88107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57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2EFE-5B8F-5343-FBFC-0D240DAD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8E5830-E7E8-1355-1E80-76F431F02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AC0F9-4B3D-4E0E-3E51-32A7AFD71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552B4-0A70-7112-8509-62E8EE28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9DF1-6396-4BC5-AAF9-D86A932D3EB8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6D8B8-ED55-94D0-E5C1-B17639FF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EAFDF-29D8-2D19-C969-CF20729D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69F1-E0B9-4CA0-8F32-366B88107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50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796D3-6D70-2372-903C-2AF17B03C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9BCD2-9680-B8C9-49BA-C641F9566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082C2-1923-FA8B-314D-BF4C1789E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9DF1-6396-4BC5-AAF9-D86A932D3EB8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4BBCF-38B3-72F2-0456-20D754059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3F0C5-DEBE-99CC-4CFA-F52FD8720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569F1-E0B9-4CA0-8F32-366B88107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72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2B4585-E6E4-6572-C37D-E38155B46DD7}"/>
              </a:ext>
            </a:extLst>
          </p:cNvPr>
          <p:cNvSpPr/>
          <p:nvPr/>
        </p:nvSpPr>
        <p:spPr>
          <a:xfrm>
            <a:off x="1450731" y="3602038"/>
            <a:ext cx="9217269" cy="273721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3D0A00-EB09-2B45-FA66-B4A9DD2CC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/>
          <a:lstStyle/>
          <a:p>
            <a:pPr algn="l"/>
            <a:r>
              <a:rPr lang="en-IN" b="1" dirty="0">
                <a:latin typeface="+mn-lt"/>
              </a:rPr>
              <a:t>Credit Card Fraud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8F7AC4-3C6E-D8BE-5DE1-8E655CF86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10297886" cy="284774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Subject </a:t>
            </a:r>
            <a:r>
              <a:rPr lang="en-US" b="1" dirty="0" err="1"/>
              <a:t>Incharge</a:t>
            </a:r>
            <a:r>
              <a:rPr lang="en-US" b="1" dirty="0"/>
              <a:t> – Dr. Ravi </a:t>
            </a:r>
            <a:r>
              <a:rPr lang="en-US" b="1" dirty="0" err="1"/>
              <a:t>Biradar</a:t>
            </a:r>
            <a:endParaRPr lang="en-US" b="1" dirty="0"/>
          </a:p>
          <a:p>
            <a:pPr algn="l"/>
            <a:endParaRPr lang="en-US" dirty="0"/>
          </a:p>
          <a:p>
            <a:pPr algn="l"/>
            <a:r>
              <a:rPr lang="en-US" b="1" dirty="0"/>
              <a:t>Members: </a:t>
            </a:r>
          </a:p>
          <a:p>
            <a:pPr algn="l"/>
            <a:r>
              <a:rPr lang="en-US" b="1" dirty="0"/>
              <a:t>Om Khairnar                                                                                                     524</a:t>
            </a:r>
          </a:p>
          <a:p>
            <a:pPr algn="l"/>
            <a:r>
              <a:rPr lang="en-US" b="1" dirty="0"/>
              <a:t>Ayush </a:t>
            </a:r>
            <a:r>
              <a:rPr lang="en-US" b="1" dirty="0" err="1"/>
              <a:t>Dugade</a:t>
            </a:r>
            <a:r>
              <a:rPr lang="en-US" b="1" dirty="0"/>
              <a:t>                                                                                                  518</a:t>
            </a:r>
          </a:p>
          <a:p>
            <a:pPr algn="l"/>
            <a:endParaRPr lang="en-US" dirty="0"/>
          </a:p>
        </p:txBody>
      </p:sp>
      <p:pic>
        <p:nvPicPr>
          <p:cNvPr id="1028" name="Picture 4" descr="Pillai College of Engineering (Autonomous) - Wikipedia">
            <a:extLst>
              <a:ext uri="{FF2B5EF4-FFF2-40B4-BE49-F238E27FC236}">
                <a16:creationId xmlns:a16="http://schemas.microsoft.com/office/drawing/2014/main" id="{3EC70AA0-E224-3398-28C5-5B94AF56D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940" y="607219"/>
            <a:ext cx="1025041" cy="103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493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B978D-0E45-D2DE-D40C-B9B969377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9C40D-7510-00E1-E440-32BF3B0FB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0771"/>
            <a:ext cx="9144000" cy="2133599"/>
          </a:xfrm>
        </p:spPr>
        <p:txBody>
          <a:bodyPr/>
          <a:lstStyle/>
          <a:p>
            <a:r>
              <a:rPr lang="en-IN" b="1" u="sng" dirty="0">
                <a:latin typeface="+mn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9018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12DEC-D0C3-0A1E-32EE-7843F7BB5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Contents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7EEDC-9FB6-EB7F-2E80-C8E80D950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en-US" sz="4000" dirty="0"/>
              <a:t>Introduction.</a:t>
            </a:r>
          </a:p>
          <a:p>
            <a:r>
              <a:rPr lang="en-US" sz="4000" dirty="0"/>
              <a:t>Task Execution.</a:t>
            </a:r>
          </a:p>
          <a:p>
            <a:r>
              <a:rPr lang="en-US" sz="4000" dirty="0"/>
              <a:t>Results &amp; Conclusion.</a:t>
            </a:r>
          </a:p>
          <a:p>
            <a:r>
              <a:rPr lang="en-US" sz="4000" dirty="0"/>
              <a:t>Link for </a:t>
            </a:r>
            <a:r>
              <a:rPr lang="en-US" sz="4000" dirty="0" err="1"/>
              <a:t>github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4712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E2CB-BB99-9FA7-658B-5B1E44CE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INTRODUCTION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EB283-0950-6FD6-8F7C-C98AAC125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8274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 sz="1800" b="0"/>
            </a:pPr>
            <a:r>
              <a:rPr lang="en-IN" sz="3200" b="1" dirty="0"/>
              <a:t>Objective: </a:t>
            </a:r>
            <a:r>
              <a:rPr lang="en-IN" sz="3200" dirty="0"/>
              <a:t>Detect fraudulent credit card transactions.</a:t>
            </a:r>
          </a:p>
          <a:p>
            <a:pPr>
              <a:lnSpc>
                <a:spcPct val="100000"/>
              </a:lnSpc>
              <a:defRPr sz="1800" b="0"/>
            </a:pPr>
            <a:r>
              <a:rPr lang="en-IN" sz="3200" b="1" dirty="0"/>
              <a:t>Dataset Source: </a:t>
            </a:r>
            <a:r>
              <a:rPr lang="en-IN" sz="3200" dirty="0"/>
              <a:t>Credit Card Fraud Detection dataset from Kaggle.com.</a:t>
            </a:r>
          </a:p>
          <a:p>
            <a:pPr>
              <a:lnSpc>
                <a:spcPct val="100000"/>
              </a:lnSpc>
              <a:defRPr sz="1800" b="0"/>
            </a:pPr>
            <a:r>
              <a:rPr lang="en-IN" sz="3200" b="1" dirty="0"/>
              <a:t>Tasks Assigned: </a:t>
            </a:r>
            <a:r>
              <a:rPr lang="en-IN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preprocessing, handling class imbalance, EDA, visualizing fraudulent vs. non-fraudulent transactions.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74982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680CE-C925-9225-BE95-ABB154F12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A1C9-5B81-D477-C6F5-6C6BBB0A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Libraries and Data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B04D7-2080-57AE-BAA1-D394575DC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7290"/>
            <a:ext cx="10515600" cy="4124736"/>
          </a:xfrm>
        </p:spPr>
        <p:txBody>
          <a:bodyPr>
            <a:noAutofit/>
          </a:bodyPr>
          <a:lstStyle/>
          <a:p>
            <a:pPr>
              <a:defRPr sz="1800" b="0"/>
            </a:pPr>
            <a:r>
              <a:rPr lang="en-IN" sz="3200" b="1" dirty="0"/>
              <a:t>ggplot2: </a:t>
            </a:r>
            <a:r>
              <a:rPr lang="en-IN" sz="3200" dirty="0"/>
              <a:t>For data visualization.</a:t>
            </a:r>
          </a:p>
          <a:p>
            <a:pPr>
              <a:defRPr sz="1800" b="0"/>
            </a:pPr>
            <a:r>
              <a:rPr lang="en-IN" sz="3200" b="1" dirty="0" err="1"/>
              <a:t>dplyr</a:t>
            </a:r>
            <a:r>
              <a:rPr lang="en-IN" sz="3200" b="1" dirty="0"/>
              <a:t>: </a:t>
            </a:r>
            <a:r>
              <a:rPr lang="en-IN" sz="3200" dirty="0"/>
              <a:t>For data manipulation and wrangling.</a:t>
            </a:r>
          </a:p>
          <a:p>
            <a:pPr>
              <a:defRPr sz="1800" b="0"/>
            </a:pPr>
            <a:r>
              <a:rPr lang="en-IN" sz="3200" b="1" dirty="0" err="1"/>
              <a:t>caTools</a:t>
            </a:r>
            <a:r>
              <a:rPr lang="en-IN" sz="3200" b="1" dirty="0"/>
              <a:t>: </a:t>
            </a:r>
            <a:r>
              <a:rPr lang="en-IN" sz="3200" dirty="0"/>
              <a:t>For data splitting (train-test).</a:t>
            </a:r>
          </a:p>
          <a:p>
            <a:pPr>
              <a:defRPr sz="1800" b="0"/>
            </a:pPr>
            <a:r>
              <a:rPr lang="en-IN" sz="3200" b="1" dirty="0"/>
              <a:t>ROSE: </a:t>
            </a:r>
            <a:r>
              <a:rPr lang="en-IN" sz="3200" dirty="0"/>
              <a:t>For handling class imbalance through oversampling.</a:t>
            </a:r>
          </a:p>
          <a:p>
            <a:pPr>
              <a:defRPr sz="1800" b="0"/>
            </a:pPr>
            <a:r>
              <a:rPr lang="en-IN" sz="3200" b="1" dirty="0" err="1"/>
              <a:t>glmnet</a:t>
            </a:r>
            <a:r>
              <a:rPr lang="en-IN" sz="3200" b="1" dirty="0"/>
              <a:t>: </a:t>
            </a:r>
            <a:r>
              <a:rPr lang="en-IN" sz="3200" dirty="0"/>
              <a:t>For regularized logistic regression.</a:t>
            </a:r>
          </a:p>
          <a:p>
            <a:pPr marL="0" indent="0">
              <a:buNone/>
              <a:defRPr sz="1800" b="0"/>
            </a:pPr>
            <a:endParaRPr lang="en-IN" sz="3200" dirty="0"/>
          </a:p>
          <a:p>
            <a:pPr marL="0" indent="0" algn="ctr">
              <a:buNone/>
              <a:defRPr sz="1800" b="0"/>
            </a:pPr>
            <a:r>
              <a:rPr lang="en-IN" sz="3200" dirty="0"/>
              <a:t>Dataset loaded with </a:t>
            </a:r>
            <a:r>
              <a:rPr lang="en-IN" sz="3200" dirty="0" err="1"/>
              <a:t>read_csv</a:t>
            </a:r>
            <a:r>
              <a:rPr lang="en-IN" sz="3200" dirty="0"/>
              <a:t>() from Kaggle.</a:t>
            </a:r>
          </a:p>
        </p:txBody>
      </p:sp>
    </p:spTree>
    <p:extLst>
      <p:ext uri="{BB962C8B-B14F-4D97-AF65-F5344CB8AC3E}">
        <p14:creationId xmlns:p14="http://schemas.microsoft.com/office/powerpoint/2010/main" val="2318194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2C58B-6479-9B0A-D118-CE6EFC2EF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B343-BADB-17F9-B967-94940364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00939-B4E9-9FA1-B1B2-2A6F5487A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1536"/>
            <a:ext cx="10515600" cy="4213226"/>
          </a:xfrm>
        </p:spPr>
        <p:txBody>
          <a:bodyPr>
            <a:noAutofit/>
          </a:bodyPr>
          <a:lstStyle/>
          <a:p>
            <a:pPr>
              <a:defRPr sz="1800" b="0"/>
            </a:pPr>
            <a:r>
              <a:rPr lang="en-US" sz="4000" dirty="0"/>
              <a:t>No </a:t>
            </a:r>
            <a:r>
              <a:rPr lang="en-US" sz="4000" b="1" dirty="0"/>
              <a:t>missing values </a:t>
            </a:r>
            <a:r>
              <a:rPr lang="en-US" sz="4000" dirty="0"/>
              <a:t>were found using </a:t>
            </a:r>
            <a:r>
              <a:rPr lang="en-US" sz="4000" b="1" dirty="0"/>
              <a:t>is.na()</a:t>
            </a:r>
            <a:r>
              <a:rPr lang="en-US" sz="4000" dirty="0"/>
              <a:t>.</a:t>
            </a:r>
          </a:p>
          <a:p>
            <a:pPr>
              <a:defRPr sz="1800"/>
            </a:pPr>
            <a:r>
              <a:rPr lang="en-US" sz="4000" dirty="0"/>
              <a:t>Dataset was loaded using </a:t>
            </a:r>
            <a:r>
              <a:rPr lang="en-US" sz="4000" b="1" dirty="0" err="1"/>
              <a:t>read_csv</a:t>
            </a:r>
            <a:r>
              <a:rPr lang="en-US" sz="4000" b="1" dirty="0"/>
              <a:t>().</a:t>
            </a:r>
          </a:p>
          <a:p>
            <a:pPr>
              <a:defRPr sz="1800"/>
            </a:pPr>
            <a:r>
              <a:rPr lang="en-US" sz="4000" dirty="0"/>
              <a:t>Basic inspection of the dataset was performed.</a:t>
            </a:r>
          </a:p>
          <a:p>
            <a:pPr>
              <a:defRPr sz="1800"/>
            </a:pPr>
            <a:r>
              <a:rPr lang="en-US" sz="4000" dirty="0"/>
              <a:t>Class Imbalance observed: 1 fraudulent transaction.</a:t>
            </a:r>
          </a:p>
        </p:txBody>
      </p:sp>
    </p:spTree>
    <p:extLst>
      <p:ext uri="{BB962C8B-B14F-4D97-AF65-F5344CB8AC3E}">
        <p14:creationId xmlns:p14="http://schemas.microsoft.com/office/powerpoint/2010/main" val="2612548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BF05B-6D56-7CB8-FB77-E4A2B1999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2F4F9-5184-87D6-BD18-DE7A3A4A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Handling Class Imbalance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8587F-F134-8045-2C97-3B98AC187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464" y="2043675"/>
            <a:ext cx="10515600" cy="4213226"/>
          </a:xfrm>
        </p:spPr>
        <p:txBody>
          <a:bodyPr>
            <a:noAutofit/>
          </a:bodyPr>
          <a:lstStyle/>
          <a:p>
            <a:pPr>
              <a:defRPr sz="1800" b="0"/>
            </a:pPr>
            <a:r>
              <a:rPr lang="en-US" sz="3600" b="1" dirty="0"/>
              <a:t>Method: </a:t>
            </a:r>
            <a:r>
              <a:rPr lang="en-US" sz="3600" dirty="0"/>
              <a:t>ROSE package for oversampling the minority class (fraud).</a:t>
            </a:r>
          </a:p>
          <a:p>
            <a:pPr>
              <a:defRPr sz="1800" b="0"/>
            </a:pPr>
            <a:r>
              <a:rPr lang="en-US" sz="3600" dirty="0"/>
              <a:t>Used </a:t>
            </a:r>
            <a:r>
              <a:rPr lang="en-US" sz="3600" b="1" dirty="0" err="1"/>
              <a:t>ovun.sample</a:t>
            </a:r>
            <a:r>
              <a:rPr lang="en-US" sz="3600" b="1" dirty="0"/>
              <a:t>() </a:t>
            </a:r>
            <a:r>
              <a:rPr lang="en-US" sz="3600" dirty="0"/>
              <a:t>to balance classes.</a:t>
            </a:r>
          </a:p>
          <a:p>
            <a:pPr>
              <a:defRPr sz="1800" b="0"/>
            </a:pPr>
            <a:r>
              <a:rPr lang="en-US" sz="3600" dirty="0"/>
              <a:t>Balanced data split into train-test using </a:t>
            </a:r>
            <a:r>
              <a:rPr lang="en-US" sz="3600" b="1" dirty="0" err="1"/>
              <a:t>sample.split</a:t>
            </a:r>
            <a:r>
              <a:rPr lang="en-US" sz="3600" b="1" dirty="0"/>
              <a:t>() </a:t>
            </a:r>
            <a:r>
              <a:rPr lang="en-US" sz="3600" dirty="0"/>
              <a:t>with a 70/30 ratio.</a:t>
            </a:r>
          </a:p>
        </p:txBody>
      </p:sp>
    </p:spTree>
    <p:extLst>
      <p:ext uri="{BB962C8B-B14F-4D97-AF65-F5344CB8AC3E}">
        <p14:creationId xmlns:p14="http://schemas.microsoft.com/office/powerpoint/2010/main" val="1569880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297C0-2A30-912E-7669-66C53A499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4DE35-27D5-CF74-2D3C-8241D591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Exploratory Data Analysis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B0035-99DD-5C07-A40C-97A4FE41A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800"/>
            </a:pPr>
            <a:r>
              <a:rPr lang="en-US" sz="4000" b="1" dirty="0"/>
              <a:t>Scatterplots </a:t>
            </a:r>
            <a:r>
              <a:rPr lang="en-US" sz="4000" dirty="0"/>
              <a:t>used to visualize relationships between features.</a:t>
            </a:r>
          </a:p>
          <a:p>
            <a:pPr>
              <a:defRPr sz="1800"/>
            </a:pPr>
            <a:r>
              <a:rPr lang="en-US" sz="4000" b="1" dirty="0"/>
              <a:t>Boxplots</a:t>
            </a:r>
            <a:r>
              <a:rPr lang="en-US" sz="4000" dirty="0"/>
              <a:t> were generated to check for outliers in transaction amounts.</a:t>
            </a:r>
          </a:p>
          <a:p>
            <a:pPr>
              <a:defRPr sz="1800"/>
            </a:pPr>
            <a:r>
              <a:rPr lang="en-US" sz="4000" dirty="0"/>
              <a:t>Correlation heatmap using </a:t>
            </a:r>
            <a:r>
              <a:rPr lang="en-US" sz="4000" b="1" dirty="0" err="1"/>
              <a:t>corrplot</a:t>
            </a:r>
            <a:r>
              <a:rPr lang="en-US" sz="4000" dirty="0"/>
              <a:t> to explore relationships between variables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48111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D9D02-16B1-ADCB-5FA3-0E5C1B897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5E350-20C9-6226-06D6-CDFDAFF8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Visualizing Fraudulent vs Non-fraudulent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D2BDF-0870-C04F-3528-1EAB31741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800"/>
            </a:pPr>
            <a:r>
              <a:rPr lang="en-US" sz="4000" dirty="0"/>
              <a:t>Fraudulent transactions visualized using scatter plots.</a:t>
            </a:r>
          </a:p>
          <a:p>
            <a:pPr>
              <a:defRPr sz="1800"/>
            </a:pPr>
            <a:r>
              <a:rPr lang="en-US" sz="4000" dirty="0"/>
              <a:t>Class imbalance clearly observed between fraudulent and non-fraudulent transactions.</a:t>
            </a:r>
          </a:p>
          <a:p>
            <a:pPr>
              <a:defRPr sz="1800"/>
            </a:pPr>
            <a:r>
              <a:rPr lang="en-US" sz="4000" dirty="0"/>
              <a:t>Visualization helped understand the distribution and separation of classes.</a:t>
            </a:r>
          </a:p>
          <a:p>
            <a:pPr>
              <a:defRPr sz="1800" b="1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64201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AF17-3EE2-0205-FD2E-9824CAB0A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Result &amp; Conclusion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ADC4D-1302-7E3D-DF2B-F38725091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6082"/>
            <a:ext cx="10515600" cy="4351338"/>
          </a:xfrm>
        </p:spPr>
        <p:txBody>
          <a:bodyPr/>
          <a:lstStyle/>
          <a:p>
            <a:r>
              <a:rPr lang="en-US" dirty="0"/>
              <a:t>After performing previous tasks and plotting graphs representing number of fraudulent transactions. We found that the only 1 transactions of the dataset was fraudulent.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approach of balancing the dataset and applying logistic regression provided valuable insights into fraud detection.</a:t>
            </a:r>
          </a:p>
          <a:p>
            <a:endParaRPr lang="en-US" dirty="0"/>
          </a:p>
          <a:p>
            <a:r>
              <a:rPr lang="en-US" b="1" dirty="0"/>
              <a:t>Link: </a:t>
            </a:r>
            <a:r>
              <a:rPr lang="en-US" sz="2400" b="1" u="sng" dirty="0"/>
              <a:t>https://github.com/omkhairnar/Credit-Card-Fraud-Detection-R-prog.git</a:t>
            </a:r>
            <a:endParaRPr lang="en-IN" sz="2400" b="1" u="sng" dirty="0"/>
          </a:p>
        </p:txBody>
      </p:sp>
    </p:spTree>
    <p:extLst>
      <p:ext uri="{BB962C8B-B14F-4D97-AF65-F5344CB8AC3E}">
        <p14:creationId xmlns:p14="http://schemas.microsoft.com/office/powerpoint/2010/main" val="915762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323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Credit Card Fraud Detection</vt:lpstr>
      <vt:lpstr>Contents</vt:lpstr>
      <vt:lpstr>INTRODUCTION</vt:lpstr>
      <vt:lpstr>Libraries and Data</vt:lpstr>
      <vt:lpstr>Data Preprocessing</vt:lpstr>
      <vt:lpstr>Handling Class Imbalance</vt:lpstr>
      <vt:lpstr>Exploratory Data Analysis</vt:lpstr>
      <vt:lpstr>Visualizing Fraudulent vs Non-fraudulent Transactions</vt:lpstr>
      <vt:lpstr>Result &amp;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 Khairnar</dc:creator>
  <cp:lastModifiedBy>Om Khairnar</cp:lastModifiedBy>
  <cp:revision>1</cp:revision>
  <dcterms:created xsi:type="dcterms:W3CDTF">2024-10-23T18:51:40Z</dcterms:created>
  <dcterms:modified xsi:type="dcterms:W3CDTF">2024-10-23T20:45:32Z</dcterms:modified>
</cp:coreProperties>
</file>