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84fd92ed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84fd92ed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84fd92ed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84fd92ed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84fd92ed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84fd92ed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84fd92ed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84fd92ed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84fd92ed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84fd92ed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84fd92ed2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84fd92ed2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84fd92ed2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84fd92ed2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84fd92ed2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e84fd92ed2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84fd92ed2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e84fd92ed2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84fd92ed2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e84fd92ed2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84fd92e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e84fd92e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84fd92ed2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e84fd92ed2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e84fd92ed2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e84fd92ed2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e84fd92ed2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e84fd92ed2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e84fd92ed2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e84fd92ed2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e84fd92ed2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e84fd92ed2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e84fd92ed2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e84fd92ed2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84fd92ed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84fd92ed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84fd92ed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84fd92ed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84fd92ed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84fd92ed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84fd92ed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84fd92ed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84fd92ed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84fd92ed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84fd92ed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84fd92ed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84fd92ed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84fd92ed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Lending Case Study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6037000" y="396175"/>
            <a:ext cx="2892900" cy="4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highlight>
                  <a:srgbClr val="FFFFFF"/>
                </a:highlight>
              </a:rPr>
              <a:t>Univariative Categorical Analysis on Repayment</a:t>
            </a:r>
            <a:endParaRPr b="1" sz="21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highlight>
                  <a:srgbClr val="FFFFFF"/>
                </a:highlight>
              </a:rPr>
              <a:t>For loans with 5 year repayment term, the default percent is 25%. And for 3 year loan repayment term, the default is only for 11% of the cases. Therefore, loan repayment term plays a factor in judging the default rate.</a:t>
            </a:r>
            <a:endParaRPr sz="5800"/>
          </a:p>
        </p:txBody>
      </p:sp>
      <p:sp>
        <p:nvSpPr>
          <p:cNvPr id="124" name="Google Shape;124;p22"/>
          <p:cNvSpPr txBox="1"/>
          <p:nvPr/>
        </p:nvSpPr>
        <p:spPr>
          <a:xfrm>
            <a:off x="7602150" y="888700"/>
            <a:ext cx="156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6531425" y="2002275"/>
            <a:ext cx="112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32200" cy="4739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6037000" y="396175"/>
            <a:ext cx="2892900" cy="4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highlight>
                  <a:srgbClr val="FFFFFF"/>
                </a:highlight>
              </a:rPr>
              <a:t>Univariative Categorical Analysis on Grade</a:t>
            </a:r>
            <a:endParaRPr b="1" sz="21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highlight>
                  <a:srgbClr val="FFFFFF"/>
                </a:highlight>
              </a:rPr>
              <a:t>We can clearly see that loan grades having highest default percentages. G, F, E and D form grades where default rate is much higher than others.</a:t>
            </a:r>
            <a:endParaRPr sz="6300"/>
          </a:p>
        </p:txBody>
      </p:sp>
      <p:sp>
        <p:nvSpPr>
          <p:cNvPr id="132" name="Google Shape;132;p23"/>
          <p:cNvSpPr txBox="1"/>
          <p:nvPr/>
        </p:nvSpPr>
        <p:spPr>
          <a:xfrm>
            <a:off x="7602150" y="888700"/>
            <a:ext cx="156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5728375" y="1873775"/>
            <a:ext cx="112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00" y="42612"/>
            <a:ext cx="4925750" cy="505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/>
        </p:nvSpPr>
        <p:spPr>
          <a:xfrm>
            <a:off x="7602150" y="888700"/>
            <a:ext cx="156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5728375" y="1873775"/>
            <a:ext cx="112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50" y="121575"/>
            <a:ext cx="5616327" cy="250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>
            <p:ph type="title"/>
          </p:nvPr>
        </p:nvSpPr>
        <p:spPr>
          <a:xfrm>
            <a:off x="6037000" y="396175"/>
            <a:ext cx="2892900" cy="4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highlight>
                  <a:srgbClr val="FFFFFF"/>
                </a:highlight>
              </a:rPr>
              <a:t>Univariative Categorical Analysis on Sub Grade</a:t>
            </a:r>
            <a:endParaRPr b="1" sz="21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highlight>
                  <a:srgbClr val="FFFFFF"/>
                </a:highlight>
              </a:rPr>
              <a:t>The above table shows the loan sub-grade versus the default percentage. The G3 and F5 sub categories have above 40% default rate. This field is a clear indicator of the default percent.</a:t>
            </a:r>
            <a:endParaRPr sz="680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425" y="2624800"/>
            <a:ext cx="237172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/>
        </p:nvSpPr>
        <p:spPr>
          <a:xfrm>
            <a:off x="7602150" y="888700"/>
            <a:ext cx="156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5728375" y="1873775"/>
            <a:ext cx="112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4989575" y="396175"/>
            <a:ext cx="3940200" cy="26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highlight>
                  <a:srgbClr val="FFFFFF"/>
                </a:highlight>
              </a:rPr>
              <a:t>Univariative Categorical Analysis on Employee Length</a:t>
            </a:r>
            <a:endParaRPr b="1" sz="38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highlight>
                  <a:srgbClr val="FFFFFF"/>
                </a:highlight>
              </a:rPr>
              <a:t>although there is nothing much to conclude from above data, we can see having no employment will lead to Defaulted payment</a:t>
            </a:r>
            <a:endParaRPr sz="7200"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80200" cy="338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9575" y="2818525"/>
            <a:ext cx="2227893" cy="18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/>
        </p:nvSpPr>
        <p:spPr>
          <a:xfrm>
            <a:off x="7602150" y="888700"/>
            <a:ext cx="156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5728375" y="1873775"/>
            <a:ext cx="112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9" name="Google Shape;159;p26"/>
          <p:cNvSpPr txBox="1"/>
          <p:nvPr>
            <p:ph type="title"/>
          </p:nvPr>
        </p:nvSpPr>
        <p:spPr>
          <a:xfrm>
            <a:off x="4989575" y="396175"/>
            <a:ext cx="3940200" cy="26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highlight>
                  <a:srgbClr val="FFFFFF"/>
                </a:highlight>
              </a:rPr>
              <a:t>Univariative Categorical Analysis on Home Ownership</a:t>
            </a:r>
            <a:endParaRPr b="1" sz="38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highlight>
                  <a:srgbClr val="FFFFFF"/>
                </a:highlight>
              </a:rPr>
              <a:t>we have not much info to conclude as it says "OTHER",</a:t>
            </a:r>
            <a:endParaRPr sz="7600"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89299" cy="45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/>
        </p:nvSpPr>
        <p:spPr>
          <a:xfrm>
            <a:off x="7602150" y="888700"/>
            <a:ext cx="156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5728375" y="1873775"/>
            <a:ext cx="112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7" name="Google Shape;167;p27"/>
          <p:cNvSpPr txBox="1"/>
          <p:nvPr>
            <p:ph type="title"/>
          </p:nvPr>
        </p:nvSpPr>
        <p:spPr>
          <a:xfrm>
            <a:off x="4989575" y="396175"/>
            <a:ext cx="3940200" cy="26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highlight>
                  <a:srgbClr val="FFFFFF"/>
                </a:highlight>
              </a:rPr>
              <a:t>Univariative Categorical Analysis on Home Ownership</a:t>
            </a:r>
            <a:endParaRPr b="1" sz="38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highlight>
                  <a:srgbClr val="FFFFFF"/>
                </a:highlight>
              </a:rPr>
              <a:t>we have not much info to conclude as it says "OTHER",</a:t>
            </a:r>
            <a:endParaRPr sz="7600"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99351" cy="40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/>
        </p:nvSpPr>
        <p:spPr>
          <a:xfrm>
            <a:off x="7602150" y="888700"/>
            <a:ext cx="156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5728375" y="1873775"/>
            <a:ext cx="112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5" name="Google Shape;175;p28"/>
          <p:cNvSpPr txBox="1"/>
          <p:nvPr>
            <p:ph type="title"/>
          </p:nvPr>
        </p:nvSpPr>
        <p:spPr>
          <a:xfrm>
            <a:off x="4989575" y="396175"/>
            <a:ext cx="3940200" cy="26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highlight>
                  <a:srgbClr val="FFFFFF"/>
                </a:highlight>
              </a:rPr>
              <a:t>Univariative Categorical Analysis on Verification</a:t>
            </a:r>
            <a:endParaRPr b="1" sz="38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highlight>
                  <a:srgbClr val="FFFFFF"/>
                </a:highlight>
              </a:rPr>
              <a:t>interestingly verified applicants have more defaulted % which means the verifiaction process is not correct.</a:t>
            </a:r>
            <a:endParaRPr sz="1650"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684775" cy="3687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/>
        </p:nvSpPr>
        <p:spPr>
          <a:xfrm>
            <a:off x="7602150" y="888700"/>
            <a:ext cx="156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5728375" y="1873775"/>
            <a:ext cx="112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3" name="Google Shape;183;p29"/>
          <p:cNvSpPr txBox="1"/>
          <p:nvPr>
            <p:ph type="title"/>
          </p:nvPr>
        </p:nvSpPr>
        <p:spPr>
          <a:xfrm>
            <a:off x="96375" y="107075"/>
            <a:ext cx="8833500" cy="12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highlight>
                  <a:srgbClr val="FFFFFF"/>
                </a:highlight>
              </a:rPr>
              <a:t>Univariative Categorical Analysis on Purpose</a:t>
            </a:r>
            <a:endParaRPr b="1" sz="38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highlight>
                  <a:srgbClr val="FFFFFF"/>
                </a:highlight>
              </a:rPr>
              <a:t>From the above analysis it is evidend that the loans taken for small_business, renewable_energy and educational are the riskier ones.</a:t>
            </a:r>
            <a:endParaRPr sz="2050"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4425" y="1350401"/>
            <a:ext cx="4601270" cy="378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1325" y="1350575"/>
            <a:ext cx="2790825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/>
        </p:nvSpPr>
        <p:spPr>
          <a:xfrm>
            <a:off x="7602150" y="888700"/>
            <a:ext cx="156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5728375" y="1873775"/>
            <a:ext cx="112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2" name="Google Shape;192;p30"/>
          <p:cNvSpPr txBox="1"/>
          <p:nvPr>
            <p:ph type="title"/>
          </p:nvPr>
        </p:nvSpPr>
        <p:spPr>
          <a:xfrm>
            <a:off x="0" y="353350"/>
            <a:ext cx="84801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highlight>
                  <a:srgbClr val="FFFFFF"/>
                </a:highlight>
              </a:rPr>
              <a:t>Bi</a:t>
            </a:r>
            <a:r>
              <a:rPr b="1" lang="en" sz="2150">
                <a:highlight>
                  <a:srgbClr val="FFFFFF"/>
                </a:highlight>
              </a:rPr>
              <a:t>variative Analysis on Installment &amp; Annual Income</a:t>
            </a:r>
            <a:endParaRPr b="1" sz="21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highlight>
                  <a:srgbClr val="FFFFFF"/>
                </a:highlight>
              </a:rPr>
              <a:t>Above figure shows that for higher installments for any income group have more number of defaults.</a:t>
            </a:r>
            <a:endParaRPr sz="2050"/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75" y="1294089"/>
            <a:ext cx="6593300" cy="3849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/>
        </p:nvSpPr>
        <p:spPr>
          <a:xfrm>
            <a:off x="7602150" y="888700"/>
            <a:ext cx="156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5728375" y="1873775"/>
            <a:ext cx="112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0" name="Google Shape;200;p31"/>
          <p:cNvSpPr txBox="1"/>
          <p:nvPr>
            <p:ph type="title"/>
          </p:nvPr>
        </p:nvSpPr>
        <p:spPr>
          <a:xfrm>
            <a:off x="0" y="128500"/>
            <a:ext cx="73239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highlight>
                  <a:srgbClr val="FFFFFF"/>
                </a:highlight>
              </a:rPr>
              <a:t>B</a:t>
            </a:r>
            <a:r>
              <a:rPr b="1" lang="en" sz="2150">
                <a:highlight>
                  <a:srgbClr val="FFFFFF"/>
                </a:highlight>
              </a:rPr>
              <a:t>ivariative Analysis for Home ownership and purpose</a:t>
            </a:r>
            <a:endParaRPr b="1" sz="38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FF"/>
                </a:highlight>
              </a:rPr>
              <a:t>Nothing much information as it is under OTHER</a:t>
            </a:r>
            <a:endParaRPr sz="1350"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5" y="837675"/>
            <a:ext cx="4665875" cy="43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6037000" y="396175"/>
            <a:ext cx="2892900" cy="4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highlight>
                  <a:srgbClr val="FFFFFF"/>
                </a:highlight>
              </a:rPr>
              <a:t>Univariative </a:t>
            </a:r>
            <a:r>
              <a:rPr b="1" lang="en" sz="2150">
                <a:highlight>
                  <a:srgbClr val="FFFFFF"/>
                </a:highlight>
              </a:rPr>
              <a:t>Categorical </a:t>
            </a:r>
            <a:r>
              <a:rPr b="1" lang="en" sz="2150">
                <a:highlight>
                  <a:srgbClr val="FFFFFF"/>
                </a:highlight>
              </a:rPr>
              <a:t>Analysis on Loan Amount</a:t>
            </a:r>
            <a:endParaRPr b="1" sz="21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Higher the loan amount, greater the chance of the loan getting default.</a:t>
            </a:r>
            <a:endParaRPr sz="3100"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00" y="396175"/>
            <a:ext cx="5563707" cy="43843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7602150" y="888700"/>
            <a:ext cx="156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8041150" y="2419850"/>
            <a:ext cx="112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/>
        </p:nvSpPr>
        <p:spPr>
          <a:xfrm>
            <a:off x="7602150" y="888700"/>
            <a:ext cx="156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7" name="Google Shape;207;p32"/>
          <p:cNvSpPr txBox="1"/>
          <p:nvPr/>
        </p:nvSpPr>
        <p:spPr>
          <a:xfrm>
            <a:off x="5728375" y="1873775"/>
            <a:ext cx="112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8" name="Google Shape;208;p32"/>
          <p:cNvSpPr txBox="1"/>
          <p:nvPr>
            <p:ph type="title"/>
          </p:nvPr>
        </p:nvSpPr>
        <p:spPr>
          <a:xfrm>
            <a:off x="0" y="128500"/>
            <a:ext cx="73239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highlight>
                  <a:srgbClr val="FFFFFF"/>
                </a:highlight>
              </a:rPr>
              <a:t>Bivariative Analysis for State and Purpose</a:t>
            </a:r>
            <a:endParaRPr b="1" sz="38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As per the above plot, the darker the intersection of addr_state has with the purpose of the loan, the risker the loan application is. Some of the examples are below: •vacation loans in AK, HI, OR •education loans in AR, KS, UT •small business loans in DE, NM, WV, wY •wedding loans in MS, OR</a:t>
            </a:r>
            <a:endParaRPr sz="1350"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75" y="998900"/>
            <a:ext cx="8751600" cy="4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/>
        </p:nvSpPr>
        <p:spPr>
          <a:xfrm>
            <a:off x="7602150" y="888700"/>
            <a:ext cx="156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5" name="Google Shape;215;p33"/>
          <p:cNvSpPr txBox="1"/>
          <p:nvPr/>
        </p:nvSpPr>
        <p:spPr>
          <a:xfrm>
            <a:off x="5728375" y="1873775"/>
            <a:ext cx="112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6" name="Google Shape;216;p33"/>
          <p:cNvSpPr txBox="1"/>
          <p:nvPr>
            <p:ph type="title"/>
          </p:nvPr>
        </p:nvSpPr>
        <p:spPr>
          <a:xfrm>
            <a:off x="0" y="128500"/>
            <a:ext cx="73239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highlight>
                  <a:srgbClr val="FFFFFF"/>
                </a:highlight>
              </a:rPr>
              <a:t>Bivariative Analysis for Annual Income and purpose</a:t>
            </a:r>
            <a:endParaRPr b="1" sz="38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Plot of various income groups versus the risky purposes of loans for them. Some examples are: •small business loans for lowest and medium income groups •renewable energy loans for higher income group</a:t>
            </a:r>
            <a:endParaRPr sz="1350"/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1100"/>
            <a:ext cx="7578251" cy="38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/>
        </p:nvSpPr>
        <p:spPr>
          <a:xfrm>
            <a:off x="7602150" y="888700"/>
            <a:ext cx="156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5728375" y="1873775"/>
            <a:ext cx="112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4" name="Google Shape;224;p34"/>
          <p:cNvSpPr txBox="1"/>
          <p:nvPr>
            <p:ph type="title"/>
          </p:nvPr>
        </p:nvSpPr>
        <p:spPr>
          <a:xfrm>
            <a:off x="0" y="128500"/>
            <a:ext cx="73239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highlight>
                  <a:srgbClr val="FFFFFF"/>
                </a:highlight>
              </a:rPr>
              <a:t>Bivariative Analysis for Home ownership and purpose</a:t>
            </a:r>
            <a:endParaRPr b="1" sz="38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Medium debt-to-income group in the lowest income range is the most risky when it comes to loan repayment.</a:t>
            </a:r>
            <a:endParaRPr sz="1350"/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5" y="837675"/>
            <a:ext cx="4665875" cy="43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/>
        </p:nvSpPr>
        <p:spPr>
          <a:xfrm>
            <a:off x="7602150" y="888700"/>
            <a:ext cx="156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1" name="Google Shape;231;p35"/>
          <p:cNvSpPr txBox="1"/>
          <p:nvPr/>
        </p:nvSpPr>
        <p:spPr>
          <a:xfrm>
            <a:off x="5728375" y="1873775"/>
            <a:ext cx="112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2" name="Google Shape;232;p35"/>
          <p:cNvSpPr txBox="1"/>
          <p:nvPr>
            <p:ph type="title"/>
          </p:nvPr>
        </p:nvSpPr>
        <p:spPr>
          <a:xfrm>
            <a:off x="0" y="128500"/>
            <a:ext cx="8961900" cy="50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highlight>
                  <a:srgbClr val="FFFFFF"/>
                </a:highlight>
              </a:rPr>
              <a:t>Conclusion:</a:t>
            </a:r>
            <a:endParaRPr b="1" sz="21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highlight>
                  <a:srgbClr val="FFFFFF"/>
                </a:highlight>
              </a:rPr>
              <a:t>Hereby we come to an end of the EDA of the loan data set and finding some of the drivers for loan default. Apart from the ones highlighted below, I am sure there will be multiple others too; however, according to me, these are the most impactful ones.</a:t>
            </a:r>
            <a:endParaRPr sz="14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850">
                <a:highlight>
                  <a:srgbClr val="FFFFFF"/>
                </a:highlight>
              </a:rPr>
              <a:t>Minor Impact</a:t>
            </a:r>
            <a:br>
              <a:rPr b="1" lang="en" sz="1850">
                <a:highlight>
                  <a:srgbClr val="FFFFFF"/>
                </a:highlight>
              </a:rPr>
            </a:br>
            <a:r>
              <a:rPr lang="en" sz="1850">
                <a:highlight>
                  <a:srgbClr val="FFFFFF"/>
                </a:highlight>
              </a:rPr>
              <a:t>.Higher loan amount (above 16K)</a:t>
            </a:r>
            <a:br>
              <a:rPr lang="en" sz="1850">
                <a:highlight>
                  <a:srgbClr val="FFFFFF"/>
                </a:highlight>
              </a:rPr>
            </a:br>
            <a:r>
              <a:rPr lang="en" sz="1850">
                <a:highlight>
                  <a:srgbClr val="FFFFFF"/>
                </a:highlight>
              </a:rPr>
              <a:t>•Higher installment amount (above 327)</a:t>
            </a:r>
            <a:br>
              <a:rPr lang="en" sz="1850">
                <a:highlight>
                  <a:srgbClr val="FFFFFF"/>
                </a:highlight>
              </a:rPr>
            </a:br>
            <a:r>
              <a:rPr lang="en" sz="1850">
                <a:highlight>
                  <a:srgbClr val="FFFFFF"/>
                </a:highlight>
              </a:rPr>
              <a:t>•Lower annual income (below 37K)</a:t>
            </a:r>
            <a:br>
              <a:rPr lang="en" sz="1850">
                <a:highlight>
                  <a:srgbClr val="FFFFFF"/>
                </a:highlight>
              </a:rPr>
            </a:br>
            <a:r>
              <a:rPr lang="en" sz="1850">
                <a:highlight>
                  <a:srgbClr val="FFFFFF"/>
                </a:highlight>
              </a:rPr>
              <a:t>•Higher debt to income ratio (above 15%)</a:t>
            </a:r>
            <a:br>
              <a:rPr lang="en" sz="1850">
                <a:highlight>
                  <a:srgbClr val="FFFFFF"/>
                </a:highlight>
              </a:rPr>
            </a:br>
            <a:r>
              <a:rPr lang="en" sz="1850">
                <a:highlight>
                  <a:srgbClr val="FFFFFF"/>
                </a:highlight>
              </a:rPr>
              <a:t>•Applicant’s address state (NV, SD, AK, FL, etc.)</a:t>
            </a:r>
            <a:br>
              <a:rPr lang="en" sz="1850">
                <a:highlight>
                  <a:srgbClr val="FFFFFF"/>
                </a:highlight>
              </a:rPr>
            </a:br>
            <a:r>
              <a:rPr lang="en" sz="1850">
                <a:highlight>
                  <a:srgbClr val="FFFFFF"/>
                </a:highlight>
              </a:rPr>
              <a:t>•Loan issue month (Dec, May, Sep)</a:t>
            </a:r>
            <a:endParaRPr b="1" sz="29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/>
        </p:nvSpPr>
        <p:spPr>
          <a:xfrm>
            <a:off x="7602150" y="888700"/>
            <a:ext cx="156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8" name="Google Shape;238;p36"/>
          <p:cNvSpPr txBox="1"/>
          <p:nvPr/>
        </p:nvSpPr>
        <p:spPr>
          <a:xfrm>
            <a:off x="5728375" y="1873775"/>
            <a:ext cx="112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9" name="Google Shape;239;p36"/>
          <p:cNvSpPr txBox="1"/>
          <p:nvPr>
            <p:ph type="title"/>
          </p:nvPr>
        </p:nvSpPr>
        <p:spPr>
          <a:xfrm>
            <a:off x="0" y="128500"/>
            <a:ext cx="8961900" cy="50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rgbClr val="FFFFFF"/>
                </a:highlight>
              </a:rPr>
              <a:t>Heavy impact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•Higher interest rate (above 13%)</a:t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•Higher revolving line utilization rate (above 58%)</a:t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•Repayment term (5 years)</a:t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•Loan grade &amp; sub-grade (D to G)</a:t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•Missing employment record</a:t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•Loan purpose (small business, renewable energy, educational)</a:t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•Derogatory public records (1 or 2)</a:t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•Public bankruptcy records (1 or 2)</a:t>
            </a:r>
            <a:endParaRPr b="1" sz="21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/>
        </p:nvSpPr>
        <p:spPr>
          <a:xfrm>
            <a:off x="7602150" y="888700"/>
            <a:ext cx="156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5" name="Google Shape;245;p37"/>
          <p:cNvSpPr txBox="1"/>
          <p:nvPr/>
        </p:nvSpPr>
        <p:spPr>
          <a:xfrm>
            <a:off x="5728375" y="1873775"/>
            <a:ext cx="112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6" name="Google Shape;246;p37"/>
          <p:cNvSpPr txBox="1"/>
          <p:nvPr>
            <p:ph type="title"/>
          </p:nvPr>
        </p:nvSpPr>
        <p:spPr>
          <a:xfrm>
            <a:off x="0" y="128500"/>
            <a:ext cx="8961900" cy="50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650">
                <a:highlight>
                  <a:srgbClr val="FFFFFF"/>
                </a:highlight>
              </a:rPr>
              <a:t>Combined impact</a:t>
            </a:r>
            <a:endParaRPr b="1" sz="16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50">
                <a:highlight>
                  <a:srgbClr val="FFFFFF"/>
                </a:highlight>
              </a:rPr>
              <a:t>•High loan amount &amp; interest rate for lower income group</a:t>
            </a:r>
            <a:endParaRPr sz="16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50">
                <a:highlight>
                  <a:srgbClr val="FFFFFF"/>
                </a:highlight>
              </a:rPr>
              <a:t>•High installment and longer repayment term</a:t>
            </a:r>
            <a:endParaRPr sz="16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50">
                <a:highlight>
                  <a:srgbClr val="FFFFFF"/>
                </a:highlight>
              </a:rPr>
              <a:t>•Home ownership (other) and loan purpose (car, moving or small business)</a:t>
            </a:r>
            <a:endParaRPr sz="16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50">
                <a:highlight>
                  <a:srgbClr val="FFFFFF"/>
                </a:highlight>
              </a:rPr>
              <a:t>•Residential state and loan purpose</a:t>
            </a:r>
            <a:endParaRPr sz="16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50">
                <a:highlight>
                  <a:srgbClr val="FFFFFF"/>
                </a:highlight>
              </a:rPr>
              <a:t>•Income group and loan purpose</a:t>
            </a:r>
            <a:endParaRPr b="1" sz="24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6037000" y="396175"/>
            <a:ext cx="2892900" cy="4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highlight>
                  <a:srgbClr val="FFFFFF"/>
                </a:highlight>
              </a:rPr>
              <a:t>Univariative Categorical Analysis on Interest Rate</a:t>
            </a:r>
            <a:endParaRPr b="1" sz="21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Higher the interest rate leads to higher charged off%</a:t>
            </a:r>
            <a:endParaRPr sz="3400"/>
          </a:p>
        </p:txBody>
      </p:sp>
      <p:sp>
        <p:nvSpPr>
          <p:cNvPr id="68" name="Google Shape;68;p15"/>
          <p:cNvSpPr txBox="1"/>
          <p:nvPr/>
        </p:nvSpPr>
        <p:spPr>
          <a:xfrm>
            <a:off x="7602150" y="888700"/>
            <a:ext cx="156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8041150" y="2419850"/>
            <a:ext cx="112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32200" cy="4619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6037000" y="396175"/>
            <a:ext cx="2892900" cy="4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highlight>
                  <a:srgbClr val="FFFFFF"/>
                </a:highlight>
              </a:rPr>
              <a:t>Univariative Categorical Analysis on installement</a:t>
            </a:r>
            <a:endParaRPr b="1" sz="21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Above data and plot shows that higher installment amounts shows higher default percentages.</a:t>
            </a:r>
            <a:endParaRPr sz="3700"/>
          </a:p>
        </p:txBody>
      </p:sp>
      <p:sp>
        <p:nvSpPr>
          <p:cNvPr id="76" name="Google Shape;76;p16"/>
          <p:cNvSpPr txBox="1"/>
          <p:nvPr/>
        </p:nvSpPr>
        <p:spPr>
          <a:xfrm>
            <a:off x="7602150" y="888700"/>
            <a:ext cx="156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8041150" y="2419850"/>
            <a:ext cx="112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32201" cy="4643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6037000" y="396175"/>
            <a:ext cx="2892900" cy="4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highlight>
                  <a:srgbClr val="FFFFFF"/>
                </a:highlight>
              </a:rPr>
              <a:t>Univariative Categorical Analysis on Income</a:t>
            </a:r>
            <a:endParaRPr b="1" sz="21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highlight>
                  <a:srgbClr val="FFFFFF"/>
                </a:highlight>
              </a:rPr>
              <a:t>Higher the income hiegher the repayment %</a:t>
            </a:r>
            <a:endParaRPr sz="4200"/>
          </a:p>
        </p:txBody>
      </p:sp>
      <p:sp>
        <p:nvSpPr>
          <p:cNvPr id="84" name="Google Shape;84;p17"/>
          <p:cNvSpPr txBox="1"/>
          <p:nvPr/>
        </p:nvSpPr>
        <p:spPr>
          <a:xfrm>
            <a:off x="7602150" y="888700"/>
            <a:ext cx="156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6531425" y="2002275"/>
            <a:ext cx="112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32200" cy="4564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6037000" y="396175"/>
            <a:ext cx="2892900" cy="4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highlight>
                  <a:srgbClr val="FFFFFF"/>
                </a:highlight>
              </a:rPr>
              <a:t>Univariative Categorical Analysis on Debt to Income</a:t>
            </a:r>
            <a:endParaRPr b="1" sz="21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highlight>
                  <a:srgbClr val="FFFFFF"/>
                </a:highlight>
              </a:rPr>
              <a:t>higher DTI ( debt to income ratio) will lead to higher charged off %</a:t>
            </a:r>
            <a:endParaRPr sz="4600"/>
          </a:p>
        </p:txBody>
      </p:sp>
      <p:sp>
        <p:nvSpPr>
          <p:cNvPr id="92" name="Google Shape;92;p18"/>
          <p:cNvSpPr txBox="1"/>
          <p:nvPr/>
        </p:nvSpPr>
        <p:spPr>
          <a:xfrm>
            <a:off x="7602150" y="888700"/>
            <a:ext cx="156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6531425" y="2002275"/>
            <a:ext cx="112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32200" cy="4828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6037000" y="396175"/>
            <a:ext cx="2892900" cy="4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highlight>
                  <a:srgbClr val="FFFFFF"/>
                </a:highlight>
              </a:rPr>
              <a:t>Univariative Categorical Analysis on Revolving Balance</a:t>
            </a:r>
            <a:endParaRPr b="1" sz="21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highlight>
                  <a:srgbClr val="FFFFFF"/>
                </a:highlight>
              </a:rPr>
              <a:t>This shows the total credit revolving balances slightly influence the default percentage. Higher the revolving balance, bigger the chance of the loan getting defaulted.</a:t>
            </a:r>
            <a:endParaRPr sz="5000"/>
          </a:p>
        </p:txBody>
      </p:sp>
      <p:sp>
        <p:nvSpPr>
          <p:cNvPr id="100" name="Google Shape;100;p19"/>
          <p:cNvSpPr txBox="1"/>
          <p:nvPr/>
        </p:nvSpPr>
        <p:spPr>
          <a:xfrm>
            <a:off x="7602150" y="888700"/>
            <a:ext cx="156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6531425" y="2002275"/>
            <a:ext cx="112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884600" cy="4515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6037000" y="396175"/>
            <a:ext cx="2892900" cy="4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highlight>
                  <a:srgbClr val="FFFFFF"/>
                </a:highlight>
              </a:rPr>
              <a:t>Univariative Categorical Analysis on Utilization Rate</a:t>
            </a:r>
            <a:endParaRPr b="1" sz="21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highlight>
                  <a:srgbClr val="FFFFFF"/>
                </a:highlight>
              </a:rPr>
              <a:t>This data shows that the revolving line utilization rate has a large impact to the default percentage. When this increases, the charged off percentage rises</a:t>
            </a:r>
            <a:endParaRPr sz="5400"/>
          </a:p>
        </p:txBody>
      </p:sp>
      <p:sp>
        <p:nvSpPr>
          <p:cNvPr id="108" name="Google Shape;108;p20"/>
          <p:cNvSpPr txBox="1"/>
          <p:nvPr/>
        </p:nvSpPr>
        <p:spPr>
          <a:xfrm>
            <a:off x="7602150" y="888700"/>
            <a:ext cx="156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6531425" y="2002275"/>
            <a:ext cx="112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32200" cy="4662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6037000" y="396175"/>
            <a:ext cx="2892900" cy="4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highlight>
                  <a:srgbClr val="FFFFFF"/>
                </a:highlight>
              </a:rPr>
              <a:t>Univariative Categorical Analysis on Term</a:t>
            </a:r>
            <a:endParaRPr b="1" sz="21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highlight>
                  <a:srgbClr val="FFFFFF"/>
                </a:highlight>
              </a:rPr>
              <a:t>For loans with 5 year repayment term, the default percent is 25%. And for 3 year loan repayment term, the default is only for 11% of the cases. Therefore, loan repayment term plays a factor in judging the default rate.</a:t>
            </a:r>
            <a:endParaRPr sz="5800"/>
          </a:p>
        </p:txBody>
      </p:sp>
      <p:sp>
        <p:nvSpPr>
          <p:cNvPr id="116" name="Google Shape;116;p21"/>
          <p:cNvSpPr txBox="1"/>
          <p:nvPr/>
        </p:nvSpPr>
        <p:spPr>
          <a:xfrm>
            <a:off x="7602150" y="888700"/>
            <a:ext cx="156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6531425" y="2002275"/>
            <a:ext cx="112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32200" cy="4739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