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9" r:id="rId4"/>
    <p:sldId id="265" r:id="rId5"/>
    <p:sldId id="260" r:id="rId6"/>
    <p:sldId id="264"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196860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403726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5565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55312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7058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296907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76813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300290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375028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8C62A-D5F7-4F56-82B1-813D1F09F0A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58358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8C62A-D5F7-4F56-82B1-813D1F09F0A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130392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8C62A-D5F7-4F56-82B1-813D1F09F0A5}"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27649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8C62A-D5F7-4F56-82B1-813D1F09F0A5}"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175799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8C62A-D5F7-4F56-82B1-813D1F09F0A5}"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391260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8C62A-D5F7-4F56-82B1-813D1F09F0A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FA670-FB37-46EA-B66C-01FAD4DBCE51}" type="slidenum">
              <a:rPr lang="en-IN" smtClean="0"/>
              <a:t>‹#›</a:t>
            </a:fld>
            <a:endParaRPr lang="en-IN"/>
          </a:p>
        </p:txBody>
      </p:sp>
    </p:spTree>
    <p:extLst>
      <p:ext uri="{BB962C8B-B14F-4D97-AF65-F5344CB8AC3E}">
        <p14:creationId xmlns:p14="http://schemas.microsoft.com/office/powerpoint/2010/main" val="205018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FA670-FB37-46EA-B66C-01FAD4DBCE51}" type="slidenum">
              <a:rPr lang="en-IN" smtClean="0"/>
              <a:t>‹#›</a:t>
            </a:fld>
            <a:endParaRPr lang="en-IN"/>
          </a:p>
        </p:txBody>
      </p:sp>
      <p:sp>
        <p:nvSpPr>
          <p:cNvPr id="5" name="Date Placeholder 4"/>
          <p:cNvSpPr>
            <a:spLocks noGrp="1"/>
          </p:cNvSpPr>
          <p:nvPr>
            <p:ph type="dt" sz="half" idx="10"/>
          </p:nvPr>
        </p:nvSpPr>
        <p:spPr/>
        <p:txBody>
          <a:bodyPr/>
          <a:lstStyle/>
          <a:p>
            <a:fld id="{4088C62A-D5F7-4F56-82B1-813D1F09F0A5}" type="datetimeFigureOut">
              <a:rPr lang="en-IN" smtClean="0"/>
              <a:t>20-01-2023</a:t>
            </a:fld>
            <a:endParaRPr lang="en-IN"/>
          </a:p>
        </p:txBody>
      </p:sp>
    </p:spTree>
    <p:extLst>
      <p:ext uri="{BB962C8B-B14F-4D97-AF65-F5344CB8AC3E}">
        <p14:creationId xmlns:p14="http://schemas.microsoft.com/office/powerpoint/2010/main" val="324029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88C62A-D5F7-4F56-82B1-813D1F09F0A5}" type="datetimeFigureOut">
              <a:rPr lang="en-IN" smtClean="0"/>
              <a:t>20-01-2023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EFA670-FB37-46EA-B66C-01FAD4DBCE51}" type="slidenum">
              <a:rPr lang="en-IN" smtClean="0"/>
              <a:t>‹#›</a:t>
            </a:fld>
            <a:endParaRPr lang="en-IN"/>
          </a:p>
        </p:txBody>
      </p:sp>
    </p:spTree>
    <p:extLst>
      <p:ext uri="{BB962C8B-B14F-4D97-AF65-F5344CB8AC3E}">
        <p14:creationId xmlns:p14="http://schemas.microsoft.com/office/powerpoint/2010/main" val="125583780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bloomberg.com/graphics/2019-countries-facing-water-cri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etpedia.co/water-pollution-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ewresearch.org/fact-tank/2019/06/17/worlds-population-is-projected-to-nearly-stop-growing-by-the-end-of-the-centur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untrysidelandscapesut.com/sprinkler-system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8CCC-EC20-49A5-404E-B3860AAC594B}"/>
              </a:ext>
            </a:extLst>
          </p:cNvPr>
          <p:cNvSpPr>
            <a:spLocks noGrp="1"/>
          </p:cNvSpPr>
          <p:nvPr>
            <p:ph type="ctrTitle"/>
          </p:nvPr>
        </p:nvSpPr>
        <p:spPr/>
        <p:txBody>
          <a:bodyPr/>
          <a:lstStyle/>
          <a:p>
            <a:r>
              <a:rPr lang="en-US" dirty="0"/>
              <a:t>Water distribution management in crisis </a:t>
            </a:r>
            <a:endParaRPr lang="en-IN" dirty="0"/>
          </a:p>
        </p:txBody>
      </p:sp>
      <p:sp>
        <p:nvSpPr>
          <p:cNvPr id="3" name="Subtitle 2">
            <a:extLst>
              <a:ext uri="{FF2B5EF4-FFF2-40B4-BE49-F238E27FC236}">
                <a16:creationId xmlns:a16="http://schemas.microsoft.com/office/drawing/2014/main" id="{9C485ED8-3BCA-2D33-B8DE-BD8870C0AC15}"/>
              </a:ext>
            </a:extLst>
          </p:cNvPr>
          <p:cNvSpPr>
            <a:spLocks noGrp="1"/>
          </p:cNvSpPr>
          <p:nvPr>
            <p:ph type="subTitle" idx="1"/>
          </p:nvPr>
        </p:nvSpPr>
        <p:spPr/>
        <p:txBody>
          <a:bodyPr>
            <a:normAutofit fontScale="62500" lnSpcReduction="20000"/>
          </a:bodyPr>
          <a:lstStyle/>
          <a:p>
            <a:r>
              <a:rPr lang="en-US" dirty="0"/>
              <a:t>PID no:514</a:t>
            </a:r>
          </a:p>
          <a:p>
            <a:r>
              <a:rPr lang="en-US" dirty="0"/>
              <a:t>Name: Om Koladiya</a:t>
            </a:r>
          </a:p>
          <a:p>
            <a:r>
              <a:rPr lang="en-US" dirty="0"/>
              <a:t>Branch: Cyber security</a:t>
            </a:r>
          </a:p>
          <a:p>
            <a:r>
              <a:rPr lang="en-US" dirty="0"/>
              <a:t>Enrollment no : 22162171011</a:t>
            </a:r>
            <a:endParaRPr lang="en-IN" dirty="0"/>
          </a:p>
        </p:txBody>
      </p:sp>
    </p:spTree>
    <p:extLst>
      <p:ext uri="{BB962C8B-B14F-4D97-AF65-F5344CB8AC3E}">
        <p14:creationId xmlns:p14="http://schemas.microsoft.com/office/powerpoint/2010/main" val="2039679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46DF-A558-6378-EF45-89A98032C1FA}"/>
              </a:ext>
            </a:extLst>
          </p:cNvPr>
          <p:cNvSpPr>
            <a:spLocks noGrp="1"/>
          </p:cNvSpPr>
          <p:nvPr>
            <p:ph type="title"/>
          </p:nvPr>
        </p:nvSpPr>
        <p:spPr/>
        <p:txBody>
          <a:bodyPr>
            <a:normAutofit/>
          </a:bodyPr>
          <a:lstStyle/>
          <a:p>
            <a:r>
              <a:rPr lang="en-US" b="0" i="0" dirty="0">
                <a:effectLst/>
                <a:latin typeface="Poppins" panose="020B0502040204020203" pitchFamily="2" charset="0"/>
              </a:rPr>
              <a:t>The Water Crisis: What Is It?</a:t>
            </a:r>
            <a:br>
              <a:rPr lang="en-US" b="0" i="0" dirty="0">
                <a:effectLst/>
                <a:latin typeface="Poppins" panose="020B0502040204020203" pitchFamily="2" charset="0"/>
              </a:rPr>
            </a:br>
            <a:endParaRPr lang="en-IN" dirty="0"/>
          </a:p>
        </p:txBody>
      </p:sp>
      <p:sp>
        <p:nvSpPr>
          <p:cNvPr id="3" name="Content Placeholder 2">
            <a:extLst>
              <a:ext uri="{FF2B5EF4-FFF2-40B4-BE49-F238E27FC236}">
                <a16:creationId xmlns:a16="http://schemas.microsoft.com/office/drawing/2014/main" id="{032C2A35-A545-3F26-F8A7-5D7D7DFD6720}"/>
              </a:ext>
            </a:extLst>
          </p:cNvPr>
          <p:cNvSpPr>
            <a:spLocks noGrp="1"/>
          </p:cNvSpPr>
          <p:nvPr>
            <p:ph idx="1"/>
          </p:nvPr>
        </p:nvSpPr>
        <p:spPr/>
        <p:txBody>
          <a:bodyPr>
            <a:normAutofit fontScale="92500" lnSpcReduction="20000"/>
          </a:bodyPr>
          <a:lstStyle/>
          <a:p>
            <a:pPr algn="l" fontAlgn="base"/>
            <a:r>
              <a:rPr lang="en-US" sz="2000" b="0" i="0" dirty="0">
                <a:solidFill>
                  <a:srgbClr val="4B4F58"/>
                </a:solidFill>
                <a:effectLst/>
                <a:latin typeface="Lora" panose="020B0604020202020204" pitchFamily="2" charset="0"/>
              </a:rPr>
              <a:t>Simply put, the water crisis refers to water scarcity. </a:t>
            </a:r>
          </a:p>
          <a:p>
            <a:pPr algn="l" fontAlgn="base"/>
            <a:r>
              <a:rPr lang="en-US" sz="2000" b="0" i="0" dirty="0">
                <a:solidFill>
                  <a:srgbClr val="4B4F58"/>
                </a:solidFill>
                <a:effectLst/>
                <a:latin typeface="Lora" panose="020B0604020202020204" pitchFamily="2" charset="0"/>
              </a:rPr>
              <a:t>This is when the supply of potable water doesn’t meet the demand of a certain region. </a:t>
            </a:r>
          </a:p>
          <a:p>
            <a:pPr algn="l" fontAlgn="base"/>
            <a:r>
              <a:rPr lang="en-US" sz="2000" b="0" i="0" dirty="0">
                <a:solidFill>
                  <a:srgbClr val="4B4F58"/>
                </a:solidFill>
                <a:effectLst/>
                <a:latin typeface="Lora" panose="020B0604020202020204" pitchFamily="2" charset="0"/>
              </a:rPr>
              <a:t>Water scarcity can come in two categories: economic water scarcity and physical water scarcity. </a:t>
            </a:r>
          </a:p>
          <a:p>
            <a:pPr algn="l" fontAlgn="base"/>
            <a:r>
              <a:rPr lang="en-US" sz="2000" b="0" i="0" dirty="0">
                <a:solidFill>
                  <a:srgbClr val="4B4F58"/>
                </a:solidFill>
                <a:effectLst/>
                <a:latin typeface="Lora" panose="020B0604020202020204" pitchFamily="2" charset="0"/>
              </a:rPr>
              <a:t>The former refers to a lack of capacity, either of manpower or financial resources, to provide enough water for those who need it. </a:t>
            </a:r>
          </a:p>
          <a:p>
            <a:pPr algn="l" fontAlgn="base"/>
            <a:r>
              <a:rPr lang="en-US" sz="2000" b="0" i="0" dirty="0">
                <a:solidFill>
                  <a:srgbClr val="4B4F58"/>
                </a:solidFill>
                <a:effectLst/>
                <a:latin typeface="Lora" panose="020B0604020202020204" pitchFamily="2" charset="0"/>
              </a:rPr>
              <a:t>The latter, on the other hand, refers to when the supply can’t meet the demand.</a:t>
            </a:r>
          </a:p>
          <a:p>
            <a:pPr algn="l" fontAlgn="base"/>
            <a:r>
              <a:rPr lang="en-US" sz="2000" b="0" i="0" dirty="0">
                <a:solidFill>
                  <a:srgbClr val="4B4F58"/>
                </a:solidFill>
                <a:effectLst/>
                <a:latin typeface="Lora" panose="020B0604020202020204" pitchFamily="2" charset="0"/>
              </a:rPr>
              <a:t>Feeling far-removed from the situation is understandable, especially if you had the luxury of having unlimited access to water. </a:t>
            </a:r>
          </a:p>
          <a:p>
            <a:pPr algn="l" fontAlgn="base"/>
            <a:r>
              <a:rPr lang="en-US" sz="2000" b="0" i="0" dirty="0">
                <a:solidFill>
                  <a:srgbClr val="4B4F58"/>
                </a:solidFill>
                <a:effectLst/>
                <a:latin typeface="Lora" panose="020B0604020202020204" pitchFamily="2" charset="0"/>
              </a:rPr>
              <a:t>Unfortunately, water scarcity affects </a:t>
            </a:r>
            <a:r>
              <a:rPr lang="en-US" sz="2000" b="0" i="0" u="none" strike="noStrike" dirty="0">
                <a:solidFill>
                  <a:srgbClr val="C22828"/>
                </a:solidFill>
                <a:effectLst/>
                <a:latin typeface="Lora" panose="020B0604020202020204" pitchFamily="2" charset="0"/>
                <a:hlinkClick r:id="rId2"/>
              </a:rPr>
              <a:t>many regions</a:t>
            </a:r>
            <a:r>
              <a:rPr lang="en-US" sz="2000" b="0" i="0" dirty="0">
                <a:solidFill>
                  <a:srgbClr val="4B4F58"/>
                </a:solidFill>
                <a:effectLst/>
                <a:latin typeface="Lora" panose="020B0604020202020204" pitchFamily="2" charset="0"/>
              </a:rPr>
              <a:t> across the globe, including India, Pakistan, and Botswana.</a:t>
            </a:r>
          </a:p>
          <a:p>
            <a:pPr algn="l">
              <a:buFont typeface="Arial" panose="020B0604020202020204" pitchFamily="34" charset="0"/>
              <a:buChar char="•"/>
            </a:pPr>
            <a:endParaRPr lang="en-US" sz="2000" b="0" i="0" dirty="0">
              <a:solidFill>
                <a:srgbClr val="111111"/>
              </a:solidFill>
              <a:effectLst/>
              <a:latin typeface="Roboto" panose="02000000000000000000" pitchFamily="2" charset="0"/>
            </a:endParaRPr>
          </a:p>
        </p:txBody>
      </p:sp>
    </p:spTree>
    <p:extLst>
      <p:ext uri="{BB962C8B-B14F-4D97-AF65-F5344CB8AC3E}">
        <p14:creationId xmlns:p14="http://schemas.microsoft.com/office/powerpoint/2010/main" val="502950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692B-A944-A58D-3307-5E4499178611}"/>
              </a:ext>
            </a:extLst>
          </p:cNvPr>
          <p:cNvSpPr>
            <a:spLocks noGrp="1"/>
          </p:cNvSpPr>
          <p:nvPr>
            <p:ph type="title"/>
          </p:nvPr>
        </p:nvSpPr>
        <p:spPr/>
        <p:txBody>
          <a:bodyPr/>
          <a:lstStyle/>
          <a:p>
            <a:pPr algn="l" fontAlgn="base"/>
            <a:r>
              <a:rPr lang="en-IN" b="0" i="0" dirty="0">
                <a:effectLst/>
                <a:latin typeface="Poppins" panose="00000500000000000000" pitchFamily="2" charset="0"/>
              </a:rPr>
              <a:t>Causes Of Water Scarcity</a:t>
            </a:r>
          </a:p>
        </p:txBody>
      </p:sp>
      <p:sp>
        <p:nvSpPr>
          <p:cNvPr id="3" name="Content Placeholder 2">
            <a:extLst>
              <a:ext uri="{FF2B5EF4-FFF2-40B4-BE49-F238E27FC236}">
                <a16:creationId xmlns:a16="http://schemas.microsoft.com/office/drawing/2014/main" id="{EEAE199D-5C1A-9723-7404-B4B428904473}"/>
              </a:ext>
            </a:extLst>
          </p:cNvPr>
          <p:cNvSpPr>
            <a:spLocks noGrp="1"/>
          </p:cNvSpPr>
          <p:nvPr>
            <p:ph idx="1"/>
          </p:nvPr>
        </p:nvSpPr>
        <p:spPr/>
        <p:txBody>
          <a:bodyPr>
            <a:noAutofit/>
          </a:bodyPr>
          <a:lstStyle/>
          <a:p>
            <a:pPr algn="l" fontAlgn="base">
              <a:buFont typeface="Wingdings" panose="05000000000000000000" pitchFamily="2" charset="2"/>
              <a:buChar char="q"/>
            </a:pPr>
            <a:r>
              <a:rPr lang="en-US" sz="2000" b="0" i="0" u="sng" dirty="0">
                <a:effectLst>
                  <a:outerShdw blurRad="38100" dist="38100" dir="2700000" algn="tl">
                    <a:srgbClr val="000000">
                      <a:alpha val="43137"/>
                    </a:srgbClr>
                  </a:outerShdw>
                </a:effectLst>
                <a:latin typeface="Poppins" panose="00000500000000000000" pitchFamily="2" charset="0"/>
              </a:rPr>
              <a:t>Pollution</a:t>
            </a:r>
          </a:p>
          <a:p>
            <a:pPr algn="l" fontAlgn="base"/>
            <a:r>
              <a:rPr lang="en-US" sz="2000" b="0" i="0" dirty="0">
                <a:solidFill>
                  <a:srgbClr val="4B4F58"/>
                </a:solidFill>
                <a:effectLst/>
                <a:latin typeface="Lora" pitchFamily="2" charset="0"/>
              </a:rPr>
              <a:t>Oil spills, plastic, and radioactive waste are just a few causes of </a:t>
            </a:r>
            <a:r>
              <a:rPr lang="en-US" sz="2000" b="0" i="0" u="none" strike="noStrike" dirty="0">
                <a:solidFill>
                  <a:srgbClr val="C22828"/>
                </a:solidFill>
                <a:effectLst/>
                <a:latin typeface="Lora" pitchFamily="2" charset="0"/>
                <a:hlinkClick r:id="rId2"/>
              </a:rPr>
              <a:t>water pollution</a:t>
            </a:r>
            <a:r>
              <a:rPr lang="en-US" sz="2000" b="0" i="0" dirty="0">
                <a:solidFill>
                  <a:srgbClr val="4B4F58"/>
                </a:solidFill>
                <a:effectLst/>
                <a:latin typeface="Lora" pitchFamily="2" charset="0"/>
              </a:rPr>
              <a:t> that affect our available water resources. Water pollution is slowly climbing the top spot as one of the biggest threats to the quality, reuse, and availability of water.</a:t>
            </a:r>
          </a:p>
          <a:p>
            <a:pPr algn="l" fontAlgn="base">
              <a:buFont typeface="Wingdings" panose="05000000000000000000" pitchFamily="2" charset="2"/>
              <a:buChar char="q"/>
            </a:pPr>
            <a:r>
              <a:rPr lang="en-US" sz="2000" b="0" i="0" u="sng" dirty="0">
                <a:effectLst>
                  <a:outerShdw blurRad="38100" dist="38100" dir="2700000" algn="tl">
                    <a:srgbClr val="000000">
                      <a:alpha val="43137"/>
                    </a:srgbClr>
                  </a:outerShdw>
                </a:effectLst>
                <a:latin typeface="Poppins" panose="00000500000000000000" pitchFamily="2" charset="0"/>
              </a:rPr>
              <a:t>Climate Change</a:t>
            </a:r>
          </a:p>
          <a:p>
            <a:pPr algn="l" fontAlgn="base"/>
            <a:r>
              <a:rPr lang="en-US" sz="2000" b="0" i="0" dirty="0">
                <a:solidFill>
                  <a:srgbClr val="4B4F58"/>
                </a:solidFill>
                <a:effectLst/>
                <a:latin typeface="Lora" pitchFamily="2" charset="0"/>
              </a:rPr>
              <a:t>Climate change or global warming affects many aspects of our environment, including freshwater sources. </a:t>
            </a:r>
          </a:p>
        </p:txBody>
      </p:sp>
    </p:spTree>
    <p:extLst>
      <p:ext uri="{BB962C8B-B14F-4D97-AF65-F5344CB8AC3E}">
        <p14:creationId xmlns:p14="http://schemas.microsoft.com/office/powerpoint/2010/main" val="296211506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6C76DA-BDB8-BA89-3089-220BCCB2C29B}"/>
              </a:ext>
            </a:extLst>
          </p:cNvPr>
          <p:cNvSpPr txBox="1"/>
          <p:nvPr/>
        </p:nvSpPr>
        <p:spPr>
          <a:xfrm>
            <a:off x="1156447" y="1443841"/>
            <a:ext cx="9726706" cy="3693319"/>
          </a:xfrm>
          <a:prstGeom prst="rect">
            <a:avLst/>
          </a:prstGeom>
          <a:noFill/>
        </p:spPr>
        <p:txBody>
          <a:bodyPr wrap="square">
            <a:spAutoFit/>
          </a:bodyPr>
          <a:lstStyle/>
          <a:p>
            <a:pPr marL="285750" indent="-285750" algn="l" fontAlgn="base">
              <a:buFont typeface="Arial" panose="020B0604020202020204" pitchFamily="34" charset="0"/>
              <a:buChar char="•"/>
            </a:pPr>
            <a:r>
              <a:rPr lang="en-US" sz="1800" b="0" i="0" dirty="0">
                <a:solidFill>
                  <a:srgbClr val="4B4F58"/>
                </a:solidFill>
                <a:effectLst/>
                <a:latin typeface="Lora" pitchFamily="2" charset="0"/>
              </a:rPr>
              <a:t>Increasing temperatures and other weather irregularities increase the frequency of natural disasters like floods and droughts, making matters worse for areas already experiencing a scarcity in the water supply.</a:t>
            </a:r>
            <a:endParaRPr lang="en-US" sz="1800" b="0" i="0" u="sng" dirty="0">
              <a:effectLst>
                <a:outerShdw blurRad="38100" dist="38100" dir="2700000" algn="tl">
                  <a:srgbClr val="000000">
                    <a:alpha val="43137"/>
                  </a:srgbClr>
                </a:outerShdw>
              </a:effectLst>
              <a:latin typeface="Poppins" panose="00000500000000000000" pitchFamily="2" charset="0"/>
            </a:endParaRPr>
          </a:p>
          <a:p>
            <a:pPr marL="285750" indent="-285750" algn="l" fontAlgn="base">
              <a:buFont typeface="Wingdings" panose="05000000000000000000" pitchFamily="2" charset="2"/>
              <a:buChar char="q"/>
            </a:pPr>
            <a:r>
              <a:rPr lang="en-US" sz="1800" b="0" i="0" u="sng" dirty="0">
                <a:effectLst>
                  <a:outerShdw blurRad="38100" dist="38100" dir="2700000" algn="tl">
                    <a:srgbClr val="000000">
                      <a:alpha val="43137"/>
                    </a:srgbClr>
                  </a:outerShdw>
                </a:effectLst>
                <a:latin typeface="Poppins" panose="00000500000000000000" pitchFamily="2" charset="0"/>
              </a:rPr>
              <a:t>Growing Demand</a:t>
            </a:r>
          </a:p>
          <a:p>
            <a:pPr marL="285750" indent="-285750" algn="l" fontAlgn="base">
              <a:buFont typeface="Arial" panose="020B0604020202020204" pitchFamily="34" charset="0"/>
              <a:buChar char="•"/>
            </a:pPr>
            <a:r>
              <a:rPr lang="en-US" sz="1800" b="0" i="0" dirty="0">
                <a:solidFill>
                  <a:srgbClr val="4B4F58"/>
                </a:solidFill>
                <a:effectLst/>
                <a:latin typeface="Lora" pitchFamily="2" charset="0"/>
              </a:rPr>
              <a:t>The population is increasing, and by 2100, the population is expected to reach </a:t>
            </a:r>
            <a:r>
              <a:rPr lang="en-US" sz="1800" b="0" i="0" u="none" strike="noStrike" dirty="0">
                <a:solidFill>
                  <a:srgbClr val="C22828"/>
                </a:solidFill>
                <a:effectLst/>
                <a:latin typeface="Lora" pitchFamily="2" charset="0"/>
                <a:hlinkClick r:id="rId2"/>
              </a:rPr>
              <a:t>10.9 billion</a:t>
            </a:r>
            <a:r>
              <a:rPr lang="en-US" sz="1800" b="0" i="0" dirty="0">
                <a:solidFill>
                  <a:srgbClr val="4B4F58"/>
                </a:solidFill>
                <a:effectLst/>
                <a:latin typeface="Lora" pitchFamily="2" charset="0"/>
              </a:rPr>
              <a:t>. This will result in an increased demand for potable water. If we don’t manage our resources as early as now and struggle to stop the water crisis, it could spell disaster for the whole of humanity.</a:t>
            </a:r>
          </a:p>
          <a:p>
            <a:pPr marL="285750" indent="-285750" algn="l" fontAlgn="base">
              <a:buFont typeface="Wingdings" panose="05000000000000000000" pitchFamily="2" charset="2"/>
              <a:buChar char="q"/>
            </a:pPr>
            <a:r>
              <a:rPr lang="en-US" sz="1800" b="0" i="0" u="sng" dirty="0">
                <a:effectLst>
                  <a:outerShdw blurRad="38100" dist="38100" dir="2700000" algn="tl">
                    <a:srgbClr val="000000">
                      <a:alpha val="43137"/>
                    </a:srgbClr>
                  </a:outerShdw>
                </a:effectLst>
                <a:latin typeface="Poppins" panose="00000500000000000000" pitchFamily="2" charset="0"/>
              </a:rPr>
              <a:t>Misuse</a:t>
            </a:r>
          </a:p>
          <a:p>
            <a:pPr marL="285750" indent="-285750" algn="l" fontAlgn="base">
              <a:buFont typeface="Arial" panose="020B0604020202020204" pitchFamily="34" charset="0"/>
              <a:buChar char="•"/>
            </a:pPr>
            <a:r>
              <a:rPr lang="en-US" sz="1800" b="0" i="0" dirty="0">
                <a:solidFill>
                  <a:srgbClr val="4B4F58"/>
                </a:solidFill>
                <a:effectLst/>
                <a:latin typeface="Lora" pitchFamily="2" charset="0"/>
              </a:rPr>
              <a:t>Agriculture is responsible for using up 70% of our accessible water resources. While it contributes to economic growth and puts food on the table of people worldwide, improper management of this water results in wasted water due to pesticides, herbicides, and even evaporation.</a:t>
            </a:r>
          </a:p>
        </p:txBody>
      </p:sp>
    </p:spTree>
    <p:extLst>
      <p:ext uri="{BB962C8B-B14F-4D97-AF65-F5344CB8AC3E}">
        <p14:creationId xmlns:p14="http://schemas.microsoft.com/office/powerpoint/2010/main" val="35254172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B8C9-73E3-E5E0-C3B8-D0A768815DD3}"/>
              </a:ext>
            </a:extLst>
          </p:cNvPr>
          <p:cNvSpPr>
            <a:spLocks noGrp="1"/>
          </p:cNvSpPr>
          <p:nvPr>
            <p:ph type="title"/>
          </p:nvPr>
        </p:nvSpPr>
        <p:spPr/>
        <p:txBody>
          <a:bodyPr/>
          <a:lstStyle/>
          <a:p>
            <a:pPr algn="l" fontAlgn="base"/>
            <a:r>
              <a:rPr lang="en-US" b="0" i="0" dirty="0">
                <a:effectLst/>
                <a:latin typeface="Poppins" panose="00000500000000000000" pitchFamily="2" charset="0"/>
              </a:rPr>
              <a:t>What Are We Doing To Solve It?</a:t>
            </a:r>
          </a:p>
        </p:txBody>
      </p:sp>
      <p:sp>
        <p:nvSpPr>
          <p:cNvPr id="3" name="Content Placeholder 2">
            <a:extLst>
              <a:ext uri="{FF2B5EF4-FFF2-40B4-BE49-F238E27FC236}">
                <a16:creationId xmlns:a16="http://schemas.microsoft.com/office/drawing/2014/main" id="{ECF7C5C9-A2A2-8BE7-CBC5-0A60BC60E10B}"/>
              </a:ext>
            </a:extLst>
          </p:cNvPr>
          <p:cNvSpPr>
            <a:spLocks noGrp="1"/>
          </p:cNvSpPr>
          <p:nvPr>
            <p:ph idx="1"/>
          </p:nvPr>
        </p:nvSpPr>
        <p:spPr/>
        <p:txBody>
          <a:bodyPr>
            <a:noAutofit/>
          </a:bodyPr>
          <a:lstStyle/>
          <a:p>
            <a:pPr algn="l" fontAlgn="base">
              <a:buFont typeface="Wingdings" panose="05000000000000000000" pitchFamily="2" charset="2"/>
              <a:buChar char="q"/>
            </a:pPr>
            <a:r>
              <a:rPr lang="en-US" sz="2000" b="0" i="0" u="sng" dirty="0">
                <a:effectLst>
                  <a:outerShdw blurRad="38100" dist="38100" dir="2700000" algn="tl">
                    <a:srgbClr val="000000">
                      <a:alpha val="43137"/>
                    </a:srgbClr>
                  </a:outerShdw>
                </a:effectLst>
                <a:latin typeface="Poppins" panose="00000500000000000000" pitchFamily="2" charset="0"/>
              </a:rPr>
              <a:t>Water Filtration System</a:t>
            </a:r>
          </a:p>
          <a:p>
            <a:pPr algn="l" fontAlgn="base"/>
            <a:r>
              <a:rPr lang="en-US" sz="2000" b="0" i="0" dirty="0">
                <a:solidFill>
                  <a:srgbClr val="4B4F58"/>
                </a:solidFill>
                <a:effectLst/>
                <a:latin typeface="Lora" pitchFamily="2" charset="0"/>
              </a:rPr>
              <a:t>It’s important to remember that there’s a difference between having access to water and having access to potable water. Many companies worldwide have developed different types of filtration systems that ensure that we have water safe to drink.</a:t>
            </a:r>
          </a:p>
          <a:p>
            <a:pPr algn="l" fontAlgn="base">
              <a:buFont typeface="Wingdings" panose="05000000000000000000" pitchFamily="2" charset="2"/>
              <a:buChar char="q"/>
            </a:pPr>
            <a:r>
              <a:rPr lang="en-US" sz="2000" b="0" i="0" u="sng" dirty="0">
                <a:effectLst>
                  <a:outerShdw blurRad="38100" dist="38100" dir="2700000" algn="tl">
                    <a:srgbClr val="000000">
                      <a:alpha val="43137"/>
                    </a:srgbClr>
                  </a:outerShdw>
                </a:effectLst>
                <a:latin typeface="Poppins" panose="00000500000000000000" pitchFamily="2" charset="0"/>
              </a:rPr>
              <a:t>Education</a:t>
            </a:r>
          </a:p>
          <a:p>
            <a:pPr algn="l" fontAlgn="base"/>
            <a:r>
              <a:rPr lang="en-US" sz="2000" b="0" i="0" dirty="0">
                <a:solidFill>
                  <a:srgbClr val="4B4F58"/>
                </a:solidFill>
                <a:effectLst/>
                <a:latin typeface="Lora" pitchFamily="2" charset="0"/>
              </a:rPr>
              <a:t>Encouraging change involves having to educate those who are unaware of these issues. Raising awareness about what’s happening worldwide can help people empathize with the situation and encourage them to lend a helping hand to fight against this crisis.</a:t>
            </a:r>
          </a:p>
        </p:txBody>
      </p:sp>
    </p:spTree>
    <p:extLst>
      <p:ext uri="{BB962C8B-B14F-4D97-AF65-F5344CB8AC3E}">
        <p14:creationId xmlns:p14="http://schemas.microsoft.com/office/powerpoint/2010/main" val="230949782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28869-D650-C70A-FED0-B77CA3B0F555}"/>
              </a:ext>
            </a:extLst>
          </p:cNvPr>
          <p:cNvSpPr txBox="1"/>
          <p:nvPr/>
        </p:nvSpPr>
        <p:spPr>
          <a:xfrm>
            <a:off x="968187" y="751344"/>
            <a:ext cx="10174941" cy="3693319"/>
          </a:xfrm>
          <a:prstGeom prst="rect">
            <a:avLst/>
          </a:prstGeom>
          <a:noFill/>
        </p:spPr>
        <p:txBody>
          <a:bodyPr wrap="square">
            <a:spAutoFit/>
          </a:bodyPr>
          <a:lstStyle/>
          <a:p>
            <a:pPr marL="285750" indent="-285750" algn="l" fontAlgn="base">
              <a:buFont typeface="Wingdings" panose="05000000000000000000" pitchFamily="2" charset="2"/>
              <a:buChar char="q"/>
            </a:pPr>
            <a:r>
              <a:rPr lang="en-US" sz="1800" b="0" i="0" u="sng" dirty="0">
                <a:effectLst>
                  <a:outerShdw blurRad="38100" dist="38100" dir="2700000" algn="tl">
                    <a:srgbClr val="000000">
                      <a:alpha val="43137"/>
                    </a:srgbClr>
                  </a:outerShdw>
                </a:effectLst>
                <a:latin typeface="Poppins" panose="00000500000000000000" pitchFamily="2" charset="0"/>
              </a:rPr>
              <a:t>Water Management</a:t>
            </a:r>
          </a:p>
          <a:p>
            <a:pPr marL="285750" indent="-285750" algn="l" fontAlgn="base">
              <a:buFont typeface="Arial" panose="020B0604020202020204" pitchFamily="34" charset="0"/>
              <a:buChar char="•"/>
            </a:pPr>
            <a:r>
              <a:rPr lang="en-US" sz="1800" b="0" i="0" dirty="0">
                <a:solidFill>
                  <a:srgbClr val="4B4F58"/>
                </a:solidFill>
                <a:effectLst/>
                <a:latin typeface="Lora" pitchFamily="2" charset="0"/>
              </a:rPr>
              <a:t>Conservation and proper distribution of water can help prevent the water crisis from getting worse. This can be done by improving water infrastructure and ensuring that the economic sectors responsible for using large amounts of water have access to technology that helps them use water efficiently. The agriculture industry is slowly transitioning into using these kinds of technology, </a:t>
            </a:r>
            <a:r>
              <a:rPr lang="en-US" sz="1800" b="0" i="0" u="none" strike="noStrike" dirty="0">
                <a:solidFill>
                  <a:srgbClr val="C22828"/>
                </a:solidFill>
                <a:effectLst/>
                <a:latin typeface="Lora" pitchFamily="2" charset="0"/>
                <a:hlinkClick r:id="rId2"/>
              </a:rPr>
              <a:t>installing irrigation systems</a:t>
            </a:r>
            <a:r>
              <a:rPr lang="en-US" sz="1800" b="0" i="0" dirty="0">
                <a:solidFill>
                  <a:srgbClr val="4B4F58"/>
                </a:solidFill>
                <a:effectLst/>
                <a:latin typeface="Lora" pitchFamily="2" charset="0"/>
              </a:rPr>
              <a:t> that help them control and make sure of water more efficiently.</a:t>
            </a:r>
          </a:p>
          <a:p>
            <a:pPr marL="285750" indent="-285750" algn="l" fontAlgn="base">
              <a:buFont typeface="Wingdings" panose="05000000000000000000" pitchFamily="2" charset="2"/>
              <a:buChar char="q"/>
            </a:pPr>
            <a:r>
              <a:rPr lang="en-US" sz="1800" b="0" i="0" u="sng" dirty="0">
                <a:effectLst>
                  <a:outerShdw blurRad="38100" dist="38100" dir="2700000" algn="tl">
                    <a:srgbClr val="000000">
                      <a:alpha val="43137"/>
                    </a:srgbClr>
                  </a:outerShdw>
                </a:effectLst>
                <a:latin typeface="Poppins" panose="00000500000000000000" pitchFamily="2" charset="0"/>
              </a:rPr>
              <a:t>More Storage in Water Reservoirs</a:t>
            </a:r>
          </a:p>
          <a:p>
            <a:pPr marL="285750" indent="-285750" algn="l" fontAlgn="base">
              <a:buFont typeface="Arial" panose="020B0604020202020204" pitchFamily="34" charset="0"/>
              <a:buChar char="•"/>
            </a:pPr>
            <a:r>
              <a:rPr lang="en-US" sz="1800" b="0" i="0" dirty="0">
                <a:solidFill>
                  <a:srgbClr val="4B4F58"/>
                </a:solidFill>
                <a:effectLst/>
                <a:latin typeface="Lora" pitchFamily="2" charset="0"/>
              </a:rPr>
              <a:t>Expanding water reservoirs can help decrease the amount of water that gets returned to the ocean when there are floods and too much rainfall. Once the water goes to the ocean, it gets </a:t>
            </a:r>
            <a:r>
              <a:rPr lang="en-US" sz="1800" b="0" i="0" dirty="0" err="1">
                <a:solidFill>
                  <a:srgbClr val="4B4F58"/>
                </a:solidFill>
                <a:effectLst/>
                <a:latin typeface="Lora" pitchFamily="2" charset="0"/>
              </a:rPr>
              <a:t>salinated</a:t>
            </a:r>
            <a:r>
              <a:rPr lang="en-US" sz="1800" b="0" i="0" dirty="0">
                <a:solidFill>
                  <a:srgbClr val="4B4F58"/>
                </a:solidFill>
                <a:effectLst/>
                <a:latin typeface="Lora" pitchFamily="2" charset="0"/>
              </a:rPr>
              <a:t>, making it harder to treat. The more storage we have for floodwater, the more water can be provided during times of drought.</a:t>
            </a:r>
          </a:p>
          <a:p>
            <a:endParaRPr lang="en-IN" sz="1800" dirty="0"/>
          </a:p>
        </p:txBody>
      </p:sp>
    </p:spTree>
    <p:extLst>
      <p:ext uri="{BB962C8B-B14F-4D97-AF65-F5344CB8AC3E}">
        <p14:creationId xmlns:p14="http://schemas.microsoft.com/office/powerpoint/2010/main" val="3709735017"/>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2382-A0BA-F2D6-0596-BE1C842FB697}"/>
              </a:ext>
            </a:extLst>
          </p:cNvPr>
          <p:cNvSpPr>
            <a:spLocks noGrp="1"/>
          </p:cNvSpPr>
          <p:nvPr>
            <p:ph type="title"/>
          </p:nvPr>
        </p:nvSpPr>
        <p:spPr/>
        <p:txBody>
          <a:bodyPr>
            <a:normAutofit/>
          </a:bodyPr>
          <a:lstStyle/>
          <a:p>
            <a:r>
              <a:rPr lang="en-IN" b="0" i="0" dirty="0">
                <a:effectLst/>
                <a:latin typeface="Poppins" panose="00000500000000000000" pitchFamily="2" charset="0"/>
              </a:rPr>
              <a:t>How You Can Help</a:t>
            </a:r>
            <a:br>
              <a:rPr lang="en-IN" b="0"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34144378-FCEA-A38B-F818-02A9D63DDF3E}"/>
              </a:ext>
            </a:extLst>
          </p:cNvPr>
          <p:cNvSpPr>
            <a:spLocks noGrp="1"/>
          </p:cNvSpPr>
          <p:nvPr>
            <p:ph idx="1"/>
          </p:nvPr>
        </p:nvSpPr>
        <p:spPr/>
        <p:txBody>
          <a:bodyPr>
            <a:noAutofit/>
          </a:bodyPr>
          <a:lstStyle/>
          <a:p>
            <a:pPr algn="l" fontAlgn="base"/>
            <a:r>
              <a:rPr lang="en-US" sz="2000" b="0" i="0" u="sng" dirty="0">
                <a:effectLst/>
                <a:latin typeface="Poppins" panose="00000500000000000000" pitchFamily="2" charset="0"/>
              </a:rPr>
              <a:t>Help Raise Awareness</a:t>
            </a:r>
          </a:p>
          <a:p>
            <a:pPr algn="l" fontAlgn="base"/>
            <a:r>
              <a:rPr lang="en-US" sz="2000" b="0" i="0" dirty="0">
                <a:solidFill>
                  <a:srgbClr val="4B4F58"/>
                </a:solidFill>
                <a:effectLst/>
                <a:latin typeface="Lora" pitchFamily="2" charset="0"/>
              </a:rPr>
              <a:t>Take part in the fight against the water crisis by making more people aware of what’s happening. Whether it’s by sharing an Instagram story, joining an organization, or simply telling a friend, raising awareness towards these environmental issues can be a big help in encouraging people to lend a hand.</a:t>
            </a:r>
          </a:p>
          <a:p>
            <a:pPr algn="l" fontAlgn="base"/>
            <a:r>
              <a:rPr lang="en-US" sz="2000" b="0" i="0" u="sng" dirty="0">
                <a:effectLst/>
                <a:latin typeface="Poppins" panose="00000500000000000000" pitchFamily="2" charset="0"/>
              </a:rPr>
              <a:t>Change Your Lifestyle</a:t>
            </a:r>
          </a:p>
          <a:p>
            <a:pPr algn="l" fontAlgn="base"/>
            <a:r>
              <a:rPr lang="en-US" sz="2000" b="0" i="0" dirty="0">
                <a:solidFill>
                  <a:srgbClr val="4B4F58"/>
                </a:solidFill>
                <a:effectLst/>
                <a:latin typeface="Lora" pitchFamily="2" charset="0"/>
              </a:rPr>
              <a:t>As they say, change starts at home. Work on reducing your personal and household water consumption by using efficient showerheads, low-flush toilets, cutting down on meat and dairy, and other lifestyle changes that can help you use water efficiently.</a:t>
            </a:r>
          </a:p>
        </p:txBody>
      </p:sp>
    </p:spTree>
    <p:extLst>
      <p:ext uri="{BB962C8B-B14F-4D97-AF65-F5344CB8AC3E}">
        <p14:creationId xmlns:p14="http://schemas.microsoft.com/office/powerpoint/2010/main" val="328137647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1D8B2-662E-D639-5AFF-AD3BECB1EFBD}"/>
              </a:ext>
            </a:extLst>
          </p:cNvPr>
          <p:cNvSpPr txBox="1"/>
          <p:nvPr/>
        </p:nvSpPr>
        <p:spPr>
          <a:xfrm>
            <a:off x="1120588" y="1305342"/>
            <a:ext cx="10004612" cy="2862322"/>
          </a:xfrm>
          <a:prstGeom prst="rect">
            <a:avLst/>
          </a:prstGeom>
          <a:noFill/>
        </p:spPr>
        <p:txBody>
          <a:bodyPr wrap="square">
            <a:spAutoFit/>
          </a:bodyPr>
          <a:lstStyle/>
          <a:p>
            <a:pPr marL="285750" indent="-285750" algn="l" fontAlgn="base">
              <a:buFont typeface="Wingdings" panose="05000000000000000000" pitchFamily="2" charset="2"/>
              <a:buChar char="q"/>
            </a:pPr>
            <a:r>
              <a:rPr lang="en-US" sz="1800" b="0" i="0" u="sng" dirty="0">
                <a:effectLst>
                  <a:outerShdw blurRad="38100" dist="38100" dir="2700000" algn="tl">
                    <a:srgbClr val="000000">
                      <a:alpha val="43137"/>
                    </a:srgbClr>
                  </a:outerShdw>
                </a:effectLst>
                <a:latin typeface="Poppins" panose="00000500000000000000" pitchFamily="2" charset="0"/>
              </a:rPr>
              <a:t>Support the Right Organizations</a:t>
            </a:r>
          </a:p>
          <a:p>
            <a:pPr marL="285750" indent="-285750" algn="l" fontAlgn="base">
              <a:buFont typeface="Arial" panose="020B0604020202020204" pitchFamily="34" charset="0"/>
              <a:buChar char="•"/>
            </a:pPr>
            <a:r>
              <a:rPr lang="en-US" sz="1800" b="0" i="0" dirty="0">
                <a:solidFill>
                  <a:srgbClr val="4B4F58"/>
                </a:solidFill>
                <a:effectLst/>
                <a:latin typeface="Lora" pitchFamily="2" charset="0"/>
              </a:rPr>
              <a:t>The World Water Council, Project WET, Charity: Water, and the Clean Water Fund are a few of many organizations working to find more solutions and continue the fight against the water crisis. If you don’t have the means or skills to volunteer, you can also donate to these organizations to help support their projects.</a:t>
            </a:r>
          </a:p>
          <a:p>
            <a:pPr marL="285750" indent="-285750" algn="l" fontAlgn="base">
              <a:buFont typeface="Arial" panose="020B0604020202020204" pitchFamily="34" charset="0"/>
              <a:buChar char="•"/>
            </a:pPr>
            <a:r>
              <a:rPr lang="en-US" sz="1800" b="0" i="0" dirty="0">
                <a:solidFill>
                  <a:srgbClr val="4B4F58"/>
                </a:solidFill>
                <a:effectLst/>
                <a:latin typeface="Lora" pitchFamily="2" charset="0"/>
              </a:rPr>
              <a:t>These problems are a result of how we take our planet’s resources for granted. If we continue to do this, the water crisis won’t be the only issue on our hands. While it may sound daunting, there’s a light at the end of the tunnel if we work together to save the environment for future generations.</a:t>
            </a:r>
          </a:p>
          <a:p>
            <a:endParaRPr lang="en-IN" sz="1800" dirty="0"/>
          </a:p>
        </p:txBody>
      </p:sp>
    </p:spTree>
    <p:extLst>
      <p:ext uri="{BB962C8B-B14F-4D97-AF65-F5344CB8AC3E}">
        <p14:creationId xmlns:p14="http://schemas.microsoft.com/office/powerpoint/2010/main" val="4217267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TotalTime>
  <Words>844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Lora</vt:lpstr>
      <vt:lpstr>Poppins</vt:lpstr>
      <vt:lpstr>Roboto</vt:lpstr>
      <vt:lpstr>Trebuchet MS</vt:lpstr>
      <vt:lpstr>Wingdings</vt:lpstr>
      <vt:lpstr>Wingdings 3</vt:lpstr>
      <vt:lpstr>Facet</vt:lpstr>
      <vt:lpstr>Water distribution management in crisis </vt:lpstr>
      <vt:lpstr>The Water Crisis: What Is It? </vt:lpstr>
      <vt:lpstr>Causes Of Water Scarcity</vt:lpstr>
      <vt:lpstr>PowerPoint Presentation</vt:lpstr>
      <vt:lpstr>What Are We Doing To Solve It?</vt:lpstr>
      <vt:lpstr>PowerPoint Presentation</vt:lpstr>
      <vt:lpstr>How You Can Help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distribution management in crisis </dc:title>
  <dc:creator>Om</dc:creator>
  <cp:lastModifiedBy>Om</cp:lastModifiedBy>
  <cp:revision>6</cp:revision>
  <dcterms:created xsi:type="dcterms:W3CDTF">2023-01-19T20:03:07Z</dcterms:created>
  <dcterms:modified xsi:type="dcterms:W3CDTF">2023-01-20T02:35:15Z</dcterms:modified>
</cp:coreProperties>
</file>